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B4517-C47C-463B-BB31-082DCE73452B}">
  <a:tblStyle styleId="{932B4517-C47C-463B-BB31-082DCE73452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316B4CE-D8E4-4356-A3EA-343AA54C0CDB}"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94753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1797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0bb6f2d8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0bb6f2d8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800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71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415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629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441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9798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4979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1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66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48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742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561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676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57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156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27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056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31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742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294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27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0bb6f2d8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0bb6f2d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481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92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0bb6f2d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0bb6f2d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0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0bb6f2d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0bb6f2d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51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0bb6f2d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0bb6f2d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53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0bb6f2d8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0bb6f2d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11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0bb6f2d8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0bb6f2d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632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0bb6f2d8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0bb6f2d8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62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cxnSp>
        <p:nvCxnSpPr>
          <p:cNvPr id="22" name="Google Shape;22;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cxnSp>
        <p:nvCxnSpPr>
          <p:cNvPr id="37" name="Google Shape;37;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6"/>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6"/>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a:spLocks noGrp="1"/>
          </p:cNvSpPr>
          <p:nvPr>
            <p:ph type="pic" idx="2"/>
          </p:nvPr>
        </p:nvSpPr>
        <p:spPr>
          <a:xfrm>
            <a:off x="15" y="0"/>
            <a:ext cx="12191985" cy="4915076"/>
          </a:xfrm>
          <a:prstGeom prst="rect">
            <a:avLst/>
          </a:prstGeom>
          <a:solidFill>
            <a:srgbClr val="BECAD4"/>
          </a:solidFill>
          <a:ln>
            <a:noFill/>
          </a:ln>
        </p:spPr>
      </p:sp>
      <p:sp>
        <p:nvSpPr>
          <p:cNvPr id="79" name="Google Shape;79;p10"/>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cxnSp>
        <p:nvCxnSpPr>
          <p:cNvPr id="13" name="Google Shape;13;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Pila_(estructura_de_dato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Instrucci%C3%B3n_(inform%C3%A1tic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Instrucci%C3%B3n_(inform%C3%A1ti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es.wikipedia.org/wiki/Memoria_(inform%C3%A1tic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3"/>
          <p:cNvSpPr/>
          <p:nvPr/>
        </p:nvSpPr>
        <p:spPr>
          <a:xfrm>
            <a:off x="812714" y="176785"/>
            <a:ext cx="10748731" cy="473441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3200" b="0" i="0" u="none" strike="noStrike" cap="none" dirty="0" smtClean="0">
                <a:solidFill>
                  <a:schemeClr val="dk1"/>
                </a:solidFill>
                <a:latin typeface="Calibri"/>
                <a:ea typeface="Calibri"/>
                <a:cs typeface="Calibri"/>
                <a:sym typeface="Calibri"/>
              </a:rPr>
              <a:t>GRUPO Nº3</a:t>
            </a:r>
            <a:endParaRPr dirty="0"/>
          </a:p>
          <a:p>
            <a:pPr marL="0" marR="0" lvl="0" indent="0" algn="ctr" rtl="0">
              <a:spcBef>
                <a:spcPts val="600"/>
              </a:spcBef>
              <a:spcAft>
                <a:spcPts val="0"/>
              </a:spcAft>
              <a:buNone/>
            </a:pPr>
            <a:r>
              <a:rPr lang="es-AR" sz="3200" b="0" i="0" u="none" strike="noStrike" cap="none" dirty="0">
                <a:solidFill>
                  <a:schemeClr val="dk1"/>
                </a:solidFill>
                <a:latin typeface="Calibri"/>
                <a:ea typeface="Calibri"/>
                <a:cs typeface="Calibri"/>
                <a:sym typeface="Calibri"/>
              </a:rPr>
              <a:t>INSTRUCCIONES – MODOS DIRECCIONAMIENTO - FORMATOS</a:t>
            </a:r>
            <a:endParaRPr sz="3200" b="0" i="0" u="none" strike="noStrike" cap="none" dirty="0">
              <a:solidFill>
                <a:schemeClr val="dk1"/>
              </a:solidFill>
              <a:latin typeface="Calibri"/>
              <a:ea typeface="Calibri"/>
              <a:cs typeface="Calibri"/>
              <a:sym typeface="Calibri"/>
            </a:endParaRPr>
          </a:p>
        </p:txBody>
      </p:sp>
      <p:sp>
        <p:nvSpPr>
          <p:cNvPr id="102" name="Google Shape;102;p13"/>
          <p:cNvSpPr/>
          <p:nvPr/>
        </p:nvSpPr>
        <p:spPr>
          <a:xfrm>
            <a:off x="946355" y="3705638"/>
            <a:ext cx="7183597" cy="3152362"/>
          </a:xfrm>
          <a:prstGeom prst="rect">
            <a:avLst/>
          </a:prstGeom>
          <a:noFill/>
          <a:ln>
            <a:noFill/>
          </a:ln>
        </p:spPr>
        <p:txBody>
          <a:bodyPr spcFirstLastPara="1" wrap="square" lIns="91425" tIns="45700" rIns="91425" bIns="45700" anchor="ctr" anchorCtr="0">
            <a:noAutofit/>
          </a:bodyPr>
          <a:lstStyle/>
          <a:p>
            <a:pPr marL="457200" marR="0" lvl="0" indent="-457200" algn="l" rtl="0">
              <a:spcBef>
                <a:spcPts val="0"/>
              </a:spcBef>
              <a:spcAft>
                <a:spcPts val="0"/>
              </a:spcAft>
              <a:buClr>
                <a:schemeClr val="accent1"/>
              </a:buClr>
              <a:buSzPts val="1656"/>
              <a:buFont typeface="Noto Sans Symbols"/>
              <a:buChar char="◼"/>
            </a:pPr>
            <a:r>
              <a:rPr lang="es-AR" sz="1800" b="0" i="0" u="none" strike="noStrike" cap="none">
                <a:solidFill>
                  <a:srgbClr val="3F3F3F"/>
                </a:solidFill>
                <a:latin typeface="Calibri"/>
                <a:ea typeface="Calibri"/>
                <a:cs typeface="Calibri"/>
                <a:sym typeface="Calibri"/>
              </a:rPr>
              <a:t>MATIAS EZEQUIEL KIM</a:t>
            </a:r>
            <a:endParaRPr/>
          </a:p>
          <a:p>
            <a:pPr marL="457200" marR="0" lvl="0" indent="-457200" algn="l" rtl="0">
              <a:spcBef>
                <a:spcPts val="960"/>
              </a:spcBef>
              <a:spcAft>
                <a:spcPts val="0"/>
              </a:spcAft>
              <a:buClr>
                <a:schemeClr val="accent1"/>
              </a:buClr>
              <a:buSzPts val="1656"/>
              <a:buFont typeface="Noto Sans Symbols"/>
              <a:buChar char="◼"/>
            </a:pPr>
            <a:r>
              <a:rPr lang="es-AR" sz="1800" b="0" i="0" u="none" strike="noStrike" cap="none">
                <a:solidFill>
                  <a:srgbClr val="3F3F3F"/>
                </a:solidFill>
                <a:latin typeface="Calibri"/>
                <a:ea typeface="Calibri"/>
                <a:cs typeface="Calibri"/>
                <a:sym typeface="Calibri"/>
              </a:rPr>
              <a:t>EZEQUIEL SCOTTA</a:t>
            </a:r>
            <a:endParaRPr sz="1800" b="0" i="0" u="none" strike="noStrike" cap="none">
              <a:solidFill>
                <a:srgbClr val="3F3F3F"/>
              </a:solidFill>
              <a:latin typeface="Calibri"/>
              <a:ea typeface="Calibri"/>
              <a:cs typeface="Calibri"/>
              <a:sym typeface="Calibri"/>
            </a:endParaRPr>
          </a:p>
          <a:p>
            <a:pPr marL="457200" marR="0" lvl="0" indent="-457200" algn="l" rtl="0">
              <a:spcBef>
                <a:spcPts val="960"/>
              </a:spcBef>
              <a:spcAft>
                <a:spcPts val="0"/>
              </a:spcAft>
              <a:buClr>
                <a:schemeClr val="accent1"/>
              </a:buClr>
              <a:buSzPts val="1656"/>
              <a:buFont typeface="Noto Sans Symbols"/>
              <a:buChar char="◼"/>
            </a:pPr>
            <a:r>
              <a:rPr lang="es-AR" sz="1800" b="0" i="0" u="none" strike="noStrike" cap="none">
                <a:solidFill>
                  <a:srgbClr val="3F3F3F"/>
                </a:solidFill>
                <a:latin typeface="Calibri"/>
                <a:ea typeface="Calibri"/>
                <a:cs typeface="Calibri"/>
                <a:sym typeface="Calibri"/>
              </a:rPr>
              <a:t>NICOLAS DOSCHYK</a:t>
            </a:r>
            <a:endParaRPr sz="1800" b="0" i="0" u="none" strike="noStrike" cap="none">
              <a:solidFill>
                <a:srgbClr val="3F3F3F"/>
              </a:solidFill>
              <a:latin typeface="Calibri"/>
              <a:ea typeface="Calibri"/>
              <a:cs typeface="Calibri"/>
              <a:sym typeface="Calibri"/>
            </a:endParaRPr>
          </a:p>
          <a:p>
            <a:pPr marL="457200" marR="0" lvl="0" indent="-457200" algn="l" rtl="0">
              <a:spcBef>
                <a:spcPts val="960"/>
              </a:spcBef>
              <a:spcAft>
                <a:spcPts val="0"/>
              </a:spcAft>
              <a:buClr>
                <a:schemeClr val="accent1"/>
              </a:buClr>
              <a:buSzPts val="1656"/>
              <a:buFont typeface="Noto Sans Symbols"/>
              <a:buChar char="◼"/>
            </a:pPr>
            <a:r>
              <a:rPr lang="es-AR" sz="1800" b="0" i="0" u="none" strike="noStrike" cap="none">
                <a:solidFill>
                  <a:srgbClr val="3F3F3F"/>
                </a:solidFill>
                <a:latin typeface="Calibri"/>
                <a:ea typeface="Calibri"/>
                <a:cs typeface="Calibri"/>
                <a:sym typeface="Calibri"/>
              </a:rPr>
              <a:t>ARIEL CANEPA</a:t>
            </a:r>
            <a:endParaRPr sz="1800" b="0" i="0" u="none" strike="noStrike" cap="none">
              <a:solidFill>
                <a:srgbClr val="3F3F3F"/>
              </a:solidFill>
              <a:latin typeface="Calibri"/>
              <a:ea typeface="Calibri"/>
              <a:cs typeface="Calibri"/>
              <a:sym typeface="Calibri"/>
            </a:endParaRPr>
          </a:p>
        </p:txBody>
      </p:sp>
      <p:pic>
        <p:nvPicPr>
          <p:cNvPr id="103" name="Google Shape;103;p13" descr="Web de AGA Virtual - Álgebra y Geometría Analítica"/>
          <p:cNvPicPr preferRelativeResize="0"/>
          <p:nvPr/>
        </p:nvPicPr>
        <p:blipFill rotWithShape="1">
          <a:blip r:embed="rId3">
            <a:alphaModFix/>
          </a:blip>
          <a:srcRect t="15494" r="1" b="2465"/>
          <a:stretch/>
        </p:blipFill>
        <p:spPr>
          <a:xfrm>
            <a:off x="7248460" y="67808"/>
            <a:ext cx="4633595" cy="14596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1097277" y="286600"/>
            <a:ext cx="61512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AR"/>
              <a:t>Direccionamiento de Pila</a:t>
            </a:r>
            <a:endParaRPr/>
          </a:p>
        </p:txBody>
      </p:sp>
      <p:sp>
        <p:nvSpPr>
          <p:cNvPr id="169" name="Google Shape;169;p22"/>
          <p:cNvSpPr txBox="1">
            <a:spLocks noGrp="1"/>
          </p:cNvSpPr>
          <p:nvPr>
            <p:ph type="body" idx="1"/>
          </p:nvPr>
        </p:nvSpPr>
        <p:spPr>
          <a:xfrm>
            <a:off x="1097277" y="1845725"/>
            <a:ext cx="5760600" cy="4023300"/>
          </a:xfrm>
          <a:prstGeom prst="rect">
            <a:avLst/>
          </a:prstGeom>
        </p:spPr>
        <p:txBody>
          <a:bodyPr spcFirstLastPara="1" wrap="square" lIns="0" tIns="45700" rIns="0" bIns="45700" anchor="t" anchorCtr="0">
            <a:normAutofit/>
          </a:bodyPr>
          <a:lstStyle/>
          <a:p>
            <a:pPr marL="0" lvl="0" indent="0" algn="l" rtl="0">
              <a:lnSpc>
                <a:spcPct val="115000"/>
              </a:lnSpc>
              <a:spcBef>
                <a:spcPts val="500"/>
              </a:spcBef>
              <a:spcAft>
                <a:spcPts val="0"/>
              </a:spcAft>
              <a:buClr>
                <a:schemeClr val="dk1"/>
              </a:buClr>
              <a:buSzPts val="1100"/>
              <a:buFont typeface="Arial"/>
              <a:buNone/>
            </a:pPr>
            <a:r>
              <a:rPr lang="es-AR" sz="1800">
                <a:solidFill>
                  <a:schemeClr val="dk1"/>
                </a:solidFill>
                <a:highlight>
                  <a:srgbClr val="FFFFFF"/>
                </a:highlight>
              </a:rPr>
              <a:t>Se utiliza cuando el operando está en memoria y en la cabecera de la </a:t>
            </a:r>
            <a:r>
              <a:rPr lang="es-AR" sz="1800">
                <a:solidFill>
                  <a:schemeClr val="dk1"/>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pila</a:t>
            </a:r>
            <a:r>
              <a:rPr lang="es-AR" sz="1800">
                <a:solidFill>
                  <a:schemeClr val="dk1"/>
                </a:solidFill>
                <a:highlight>
                  <a:srgbClr val="FFFFFF"/>
                </a:highlight>
              </a:rPr>
              <a:t>.</a:t>
            </a:r>
            <a:endParaRPr sz="1800">
              <a:solidFill>
                <a:schemeClr val="dk1"/>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1800">
                <a:solidFill>
                  <a:schemeClr val="dk1"/>
                </a:solidFill>
                <a:highlight>
                  <a:srgbClr val="FFFFFF"/>
                </a:highlight>
              </a:rPr>
              <a:t>Este direccionamiento se basa en las estructuras denominadas Pila (tipo LIFO), las cuales están marcados por el fondo de la pila y el puntero de pila (*SP). El puntero de pila apunta a la última posición ocupada. Así, como puntero de direccionamiento usaremos el SP.</a:t>
            </a:r>
            <a:endParaRPr sz="1800">
              <a:solidFill>
                <a:schemeClr val="dk1"/>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1800">
                <a:solidFill>
                  <a:schemeClr val="dk1"/>
                </a:solidFill>
                <a:highlight>
                  <a:srgbClr val="FFFFFF"/>
                </a:highlight>
              </a:rPr>
              <a:t>El desplazamiento más el valor del SP nos dará la dirección del objeto al que queramos hacer referencia.Si no se especifica posición de desplazamiento solo se trabajara con la cima de la pila.</a:t>
            </a:r>
            <a:endParaRPr sz="1800">
              <a:solidFill>
                <a:schemeClr val="dk1"/>
              </a:solidFill>
              <a:highlight>
                <a:srgbClr val="FFFFFF"/>
              </a:highlight>
            </a:endParaRPr>
          </a:p>
          <a:p>
            <a:pPr marL="0" lvl="0" indent="0" algn="l" rtl="0">
              <a:spcBef>
                <a:spcPts val="1200"/>
              </a:spcBef>
              <a:spcAft>
                <a:spcPts val="200"/>
              </a:spcAft>
              <a:buNone/>
            </a:pPr>
            <a:endParaRPr/>
          </a:p>
        </p:txBody>
      </p:sp>
      <p:pic>
        <p:nvPicPr>
          <p:cNvPr id="170" name="Google Shape;170;p22" descr="Web de AGA Virtual - Álgebra y Geometría Analítica"/>
          <p:cNvPicPr preferRelativeResize="0"/>
          <p:nvPr/>
        </p:nvPicPr>
        <p:blipFill rotWithShape="1">
          <a:blip r:embed="rId4">
            <a:alphaModFix/>
          </a:blip>
          <a:srcRect t="15497" b="2461"/>
          <a:stretch/>
        </p:blipFill>
        <p:spPr>
          <a:xfrm>
            <a:off x="7248460" y="67808"/>
            <a:ext cx="4633595" cy="1459670"/>
          </a:xfrm>
          <a:prstGeom prst="rect">
            <a:avLst/>
          </a:prstGeom>
          <a:noFill/>
          <a:ln>
            <a:noFill/>
          </a:ln>
        </p:spPr>
      </p:pic>
      <p:pic>
        <p:nvPicPr>
          <p:cNvPr id="171" name="Google Shape;171;p22"/>
          <p:cNvPicPr preferRelativeResize="0"/>
          <p:nvPr/>
        </p:nvPicPr>
        <p:blipFill>
          <a:blip r:embed="rId5">
            <a:alphaModFix/>
          </a:blip>
          <a:stretch>
            <a:fillRect/>
          </a:stretch>
        </p:blipFill>
        <p:spPr>
          <a:xfrm>
            <a:off x="7619096" y="1845725"/>
            <a:ext cx="3428925" cy="345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3" descr="Web de AGA Virtual - Álgebra y Geometría Analítica"/>
          <p:cNvPicPr preferRelativeResize="0"/>
          <p:nvPr/>
        </p:nvPicPr>
        <p:blipFill rotWithShape="1">
          <a:blip r:embed="rId3">
            <a:alphaModFix/>
          </a:blip>
          <a:srcRect t="15494" r="1" b="2465"/>
          <a:stretch/>
        </p:blipFill>
        <p:spPr>
          <a:xfrm>
            <a:off x="7248460" y="67808"/>
            <a:ext cx="4633595" cy="1459670"/>
          </a:xfrm>
          <a:prstGeom prst="rect">
            <a:avLst/>
          </a:prstGeom>
          <a:noFill/>
          <a:ln>
            <a:noFill/>
          </a:ln>
        </p:spPr>
      </p:pic>
      <p:sp>
        <p:nvSpPr>
          <p:cNvPr id="177" name="Google Shape;177;p23"/>
          <p:cNvSpPr txBox="1">
            <a:spLocks noGrp="1"/>
          </p:cNvSpPr>
          <p:nvPr>
            <p:ph type="title"/>
          </p:nvPr>
        </p:nvSpPr>
        <p:spPr>
          <a:xfrm>
            <a:off x="-1603829" y="3533794"/>
            <a:ext cx="10058400" cy="2639903"/>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3F3F3F"/>
              </a:buClr>
              <a:buSzPts val="9600"/>
              <a:buFont typeface="Calibri"/>
              <a:buNone/>
            </a:pPr>
            <a:r>
              <a:rPr lang="es-AR" sz="9600"/>
              <a:t>Instrucciones</a:t>
            </a:r>
            <a:br>
              <a:rPr lang="es-AR" sz="9600"/>
            </a:br>
            <a:r>
              <a:rPr lang="es-AR" sz="9600"/>
              <a:t>Mnemónicos</a:t>
            </a:r>
            <a:r>
              <a:rPr lang="es-AR" sz="8800"/>
              <a:t/>
            </a:r>
            <a:br>
              <a:rPr lang="es-AR" sz="8800"/>
            </a:br>
            <a:endParaRPr sz="8800"/>
          </a:p>
        </p:txBody>
      </p:sp>
      <p:sp>
        <p:nvSpPr>
          <p:cNvPr id="178" name="Google Shape;178;p23"/>
          <p:cNvSpPr txBox="1"/>
          <p:nvPr/>
        </p:nvSpPr>
        <p:spPr>
          <a:xfrm>
            <a:off x="7248460" y="2332596"/>
            <a:ext cx="4528457" cy="3693319"/>
          </a:xfrm>
          <a:prstGeom prst="rect">
            <a:avLst/>
          </a:prstGeom>
          <a:gradFill>
            <a:gsLst>
              <a:gs pos="0">
                <a:srgbClr val="8DC8F0"/>
              </a:gs>
              <a:gs pos="45000">
                <a:srgbClr val="A1D2F3"/>
              </a:gs>
              <a:gs pos="100000">
                <a:srgbClr val="A5D9FD"/>
              </a:gs>
            </a:gsLst>
            <a:path path="circle">
              <a:fillToRect l="50000" t="50000" r="50000" b="50000"/>
            </a:path>
            <a:tileRect/>
          </a:grad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Privilegiadas</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Protegidas</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Aritméticas</a:t>
            </a:r>
            <a:endParaRPr sz="1800" b="0" i="0" u="none" strike="noStrike" cap="none" dirty="0">
              <a:solidFill>
                <a:schemeClr val="lt1"/>
              </a:solidFill>
              <a:latin typeface="Calibri"/>
              <a:ea typeface="Calibri"/>
              <a:cs typeface="Calibri"/>
              <a:sym typeface="Calibri"/>
            </a:endParaRPr>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Lógicas</a:t>
            </a:r>
            <a:endParaRPr sz="1800" b="0" i="0" u="none" strike="noStrike" cap="none" dirty="0">
              <a:solidFill>
                <a:schemeClr val="lt1"/>
              </a:solidFill>
              <a:latin typeface="Calibri"/>
              <a:ea typeface="Calibri"/>
              <a:cs typeface="Calibri"/>
              <a:sym typeface="Calibri"/>
            </a:endParaRPr>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Manipulación de Cadenas</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Transferencia de Control</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Transferencia de Datos</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Control de señalizadores</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De Bit</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Alto Nivel</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err="1">
                <a:solidFill>
                  <a:schemeClr val="lt1"/>
                </a:solidFill>
                <a:latin typeface="Calibri"/>
                <a:ea typeface="Calibri"/>
                <a:cs typeface="Calibri"/>
                <a:sym typeface="Calibri"/>
              </a:rPr>
              <a:t>Multisegmento</a:t>
            </a:r>
            <a:endParaRPr sz="1800" b="0" i="0" u="none" strike="noStrike" cap="none" dirty="0">
              <a:solidFill>
                <a:schemeClr val="lt1"/>
              </a:solidFill>
              <a:latin typeface="Calibri"/>
              <a:ea typeface="Calibri"/>
              <a:cs typeface="Calibri"/>
              <a:sym typeface="Calibri"/>
            </a:endParaRPr>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De Sistema Operativo</a:t>
            </a:r>
            <a:endParaRPr dirty="0"/>
          </a:p>
          <a:p>
            <a:pPr marL="0" marR="0" lvl="0" indent="0" algn="l" rtl="0">
              <a:spcBef>
                <a:spcPts val="0"/>
              </a:spcBef>
              <a:spcAft>
                <a:spcPts val="0"/>
              </a:spcAft>
              <a:buClr>
                <a:schemeClr val="lt1"/>
              </a:buClr>
              <a:buSzPts val="1800"/>
              <a:buFont typeface="Arial"/>
              <a:buChar char="•"/>
            </a:pPr>
            <a:r>
              <a:rPr lang="es-AR" sz="1800" b="0" i="0" u="none" strike="noStrike" cap="none" dirty="0">
                <a:solidFill>
                  <a:schemeClr val="lt1"/>
                </a:solidFill>
                <a:latin typeface="Calibri"/>
                <a:ea typeface="Calibri"/>
                <a:cs typeface="Calibri"/>
                <a:sym typeface="Calibri"/>
              </a:rPr>
              <a:t>Coprocesador</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4" descr="Web de AGA Virtual - Álgebra y Geometría Analítica"/>
          <p:cNvPicPr preferRelativeResize="0"/>
          <p:nvPr/>
        </p:nvPicPr>
        <p:blipFill rotWithShape="1">
          <a:blip r:embed="rId3">
            <a:alphaModFix/>
          </a:blip>
          <a:srcRect t="15494" r="1" b="2465"/>
          <a:stretch/>
        </p:blipFill>
        <p:spPr>
          <a:xfrm>
            <a:off x="7248460" y="67808"/>
            <a:ext cx="4633595" cy="1459670"/>
          </a:xfrm>
          <a:prstGeom prst="rect">
            <a:avLst/>
          </a:prstGeom>
          <a:noFill/>
          <a:ln>
            <a:noFill/>
          </a:ln>
        </p:spPr>
      </p:pic>
      <p:sp>
        <p:nvSpPr>
          <p:cNvPr id="184" name="Google Shape;184;p24"/>
          <p:cNvSpPr txBox="1">
            <a:spLocks noGrp="1"/>
          </p:cNvSpPr>
          <p:nvPr>
            <p:ph type="title"/>
          </p:nvPr>
        </p:nvSpPr>
        <p:spPr>
          <a:xfrm>
            <a:off x="1097280" y="191600"/>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dirty="0"/>
              <a:t>Instrucciones privilegiadas</a:t>
            </a:r>
            <a:endParaRPr dirty="0"/>
          </a:p>
        </p:txBody>
      </p:sp>
      <p:sp>
        <p:nvSpPr>
          <p:cNvPr id="185" name="Google Shape;185;p24"/>
          <p:cNvSpPr txBox="1">
            <a:spLocks noGrp="1"/>
          </p:cNvSpPr>
          <p:nvPr>
            <p:ph type="body" idx="1"/>
          </p:nvPr>
        </p:nvSpPr>
        <p:spPr>
          <a:xfrm>
            <a:off x="952137" y="3545220"/>
            <a:ext cx="10058400" cy="1924228"/>
          </a:xfrm>
          <a:prstGeom prst="rect">
            <a:avLst/>
          </a:prstGeom>
          <a:gradFill>
            <a:gsLst>
              <a:gs pos="0">
                <a:srgbClr val="8DC8F0"/>
              </a:gs>
              <a:gs pos="45000">
                <a:srgbClr val="A1D2F3"/>
              </a:gs>
              <a:gs pos="100000">
                <a:srgbClr val="A5D9FD"/>
              </a:gs>
            </a:gsLst>
            <a:path path="circle">
              <a:fillToRect l="50000" t="50000" r="50000" b="50000"/>
            </a:path>
            <a:tileRect/>
          </a:gradFill>
          <a:ln w="12700" cap="flat" cmpd="sng">
            <a:solidFill>
              <a:schemeClr val="accent1"/>
            </a:solidFill>
            <a:prstDash val="solid"/>
            <a:round/>
            <a:headEnd type="none" w="sm" len="sm"/>
            <a:tailEnd type="none" w="sm" len="sm"/>
          </a:ln>
        </p:spPr>
        <p:txBody>
          <a:bodyPr spcFirstLastPara="1" wrap="square" lIns="0" tIns="45700" rIns="0" bIns="45700" anchor="t" anchorCtr="0">
            <a:normAutofit/>
          </a:bodyPr>
          <a:lstStyle/>
          <a:p>
            <a:pPr marL="91440" lvl="0" indent="-101600" algn="l" rtl="0">
              <a:lnSpc>
                <a:spcPct val="90000"/>
              </a:lnSpc>
              <a:spcBef>
                <a:spcPts val="0"/>
              </a:spcBef>
              <a:spcAft>
                <a:spcPts val="0"/>
              </a:spcAft>
              <a:buSzPts val="1600"/>
              <a:buFont typeface="Arial"/>
              <a:buChar char="•"/>
            </a:pPr>
            <a:r>
              <a:rPr lang="es-AR" sz="1600" dirty="0">
                <a:solidFill>
                  <a:schemeClr val="dk1"/>
                </a:solidFill>
                <a:latin typeface="Calibri"/>
                <a:ea typeface="Calibri"/>
                <a:cs typeface="Calibri"/>
                <a:sym typeface="Calibri"/>
              </a:rPr>
              <a:t>Modifiquen el registro IOPL, o relacionadas en la conmutación de tareas. Como pueden ser: IRET,POPF y CLTS. </a:t>
            </a:r>
            <a:endParaRPr dirty="0"/>
          </a:p>
          <a:p>
            <a:pPr marL="91440" lvl="0" indent="-101600" algn="l" rtl="0">
              <a:lnSpc>
                <a:spcPct val="90000"/>
              </a:lnSpc>
              <a:spcBef>
                <a:spcPts val="1400"/>
              </a:spcBef>
              <a:spcAft>
                <a:spcPts val="0"/>
              </a:spcAft>
              <a:buSzPts val="1600"/>
              <a:buFont typeface="Arial"/>
              <a:buChar char="•"/>
            </a:pPr>
            <a:r>
              <a:rPr lang="es-AR" sz="1600" dirty="0">
                <a:solidFill>
                  <a:schemeClr val="dk1"/>
                </a:solidFill>
                <a:latin typeface="Calibri"/>
                <a:ea typeface="Calibri"/>
                <a:cs typeface="Calibri"/>
                <a:sym typeface="Calibri"/>
              </a:rPr>
              <a:t>Instrucciones que </a:t>
            </a:r>
            <a:r>
              <a:rPr lang="es-AR" sz="1600" dirty="0" smtClean="0">
                <a:solidFill>
                  <a:schemeClr val="dk1"/>
                </a:solidFill>
                <a:latin typeface="Calibri"/>
                <a:ea typeface="Calibri"/>
                <a:cs typeface="Calibri"/>
                <a:sym typeface="Calibri"/>
              </a:rPr>
              <a:t>afectan </a:t>
            </a:r>
            <a:r>
              <a:rPr lang="es-AR" sz="1600" dirty="0">
                <a:solidFill>
                  <a:schemeClr val="dk1"/>
                </a:solidFill>
                <a:latin typeface="Calibri"/>
                <a:ea typeface="Calibri"/>
                <a:cs typeface="Calibri"/>
                <a:sym typeface="Calibri"/>
              </a:rPr>
              <a:t>a los registros que delimitan las tablas del sistema. Como pueden ser: LGDT-LIDT, SGDT-SIDT, LLDT-LTR,SLDT-STR. </a:t>
            </a:r>
            <a:endParaRPr dirty="0"/>
          </a:p>
          <a:p>
            <a:pPr marL="91440" lvl="0" indent="-101600" algn="l" rtl="0">
              <a:lnSpc>
                <a:spcPct val="90000"/>
              </a:lnSpc>
              <a:spcBef>
                <a:spcPts val="1400"/>
              </a:spcBef>
              <a:spcAft>
                <a:spcPts val="0"/>
              </a:spcAft>
              <a:buSzPts val="1600"/>
              <a:buFont typeface="Arial"/>
              <a:buChar char="•"/>
            </a:pPr>
            <a:r>
              <a:rPr lang="es-AR" sz="1600" dirty="0">
                <a:solidFill>
                  <a:schemeClr val="dk1"/>
                </a:solidFill>
                <a:latin typeface="Calibri"/>
                <a:ea typeface="Calibri"/>
                <a:cs typeface="Calibri"/>
                <a:sym typeface="Calibri"/>
              </a:rPr>
              <a:t>Modifiquen la MSW. Como pueden ser: LSMW y SMSW.</a:t>
            </a:r>
            <a:endParaRPr dirty="0"/>
          </a:p>
          <a:p>
            <a:pPr marL="91440" lvl="0" indent="-101600" algn="l" rtl="0">
              <a:lnSpc>
                <a:spcPct val="90000"/>
              </a:lnSpc>
              <a:spcBef>
                <a:spcPts val="1400"/>
              </a:spcBef>
              <a:spcAft>
                <a:spcPts val="0"/>
              </a:spcAft>
              <a:buSzPts val="1600"/>
              <a:buFont typeface="Arial"/>
              <a:buChar char="•"/>
            </a:pPr>
            <a:r>
              <a:rPr lang="es-AR" sz="1600" dirty="0">
                <a:solidFill>
                  <a:schemeClr val="dk1"/>
                </a:solidFill>
                <a:latin typeface="Calibri"/>
                <a:ea typeface="Calibri"/>
                <a:cs typeface="Calibri"/>
                <a:sym typeface="Calibri"/>
              </a:rPr>
              <a:t>Instrucción HLT, parada. </a:t>
            </a:r>
            <a:endParaRPr dirty="0"/>
          </a:p>
          <a:p>
            <a:pPr marL="91440" lvl="0" indent="0" algn="l" rtl="0">
              <a:lnSpc>
                <a:spcPct val="90000"/>
              </a:lnSpc>
              <a:spcBef>
                <a:spcPts val="1400"/>
              </a:spcBef>
              <a:spcAft>
                <a:spcPts val="0"/>
              </a:spcAft>
              <a:buSzPts val="2000"/>
              <a:buFont typeface="Arial"/>
              <a:buNone/>
            </a:pPr>
            <a:endParaRPr dirty="0"/>
          </a:p>
        </p:txBody>
      </p:sp>
      <p:sp>
        <p:nvSpPr>
          <p:cNvPr id="186" name="Google Shape;186;p24"/>
          <p:cNvSpPr/>
          <p:nvPr/>
        </p:nvSpPr>
        <p:spPr>
          <a:xfrm>
            <a:off x="1326631" y="2088092"/>
            <a:ext cx="6914843" cy="461665"/>
          </a:xfrm>
          <a:prstGeom prst="rect">
            <a:avLst/>
          </a:prstGeom>
          <a:gradFill>
            <a:gsLst>
              <a:gs pos="0">
                <a:schemeClr val="dk1"/>
              </a:gs>
              <a:gs pos="34000">
                <a:schemeClr val="dk1"/>
              </a:gs>
              <a:gs pos="70000">
                <a:schemeClr val="dk1"/>
              </a:gs>
              <a:gs pos="100000">
                <a:schemeClr val="dk1"/>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AR" sz="2400" b="0" i="0" u="none" strike="noStrike" cap="none" dirty="0">
                <a:solidFill>
                  <a:srgbClr val="FF0000"/>
                </a:solidFill>
                <a:latin typeface="Calibri"/>
                <a:ea typeface="Calibri"/>
                <a:cs typeface="Calibri"/>
                <a:sym typeface="Calibri"/>
              </a:rPr>
              <a:t>Su ejecución pone en riesgo la integridad del sistema. </a:t>
            </a:r>
            <a:endParaRPr sz="2400" dirty="0">
              <a:solidFill>
                <a:srgbClr val="FF0000"/>
              </a:solidFill>
              <a:latin typeface="Calibri"/>
              <a:ea typeface="Calibri"/>
              <a:cs typeface="Calibri"/>
              <a:sym typeface="Calibri"/>
            </a:endParaRPr>
          </a:p>
        </p:txBody>
      </p:sp>
      <p:sp>
        <p:nvSpPr>
          <p:cNvPr id="187" name="Google Shape;187;p24"/>
          <p:cNvSpPr txBox="1"/>
          <p:nvPr/>
        </p:nvSpPr>
        <p:spPr>
          <a:xfrm>
            <a:off x="1097280" y="2784213"/>
            <a:ext cx="64211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dirty="0">
                <a:solidFill>
                  <a:schemeClr val="dk1"/>
                </a:solidFill>
                <a:latin typeface="Calibri"/>
                <a:ea typeface="Calibri"/>
                <a:cs typeface="Calibri"/>
                <a:sym typeface="Calibri"/>
              </a:rPr>
              <a:t>Solo se ejecutan con máximo nivel de prioridad. Son Aquellas que:</a:t>
            </a:r>
            <a:endParaRPr sz="1800" dirty="0">
              <a:solidFill>
                <a:schemeClr val="dk1"/>
              </a:solidFill>
              <a:latin typeface="Calibri"/>
              <a:ea typeface="Calibri"/>
              <a:cs typeface="Calibri"/>
              <a:sym typeface="Calibri"/>
            </a:endParaRPr>
          </a:p>
        </p:txBody>
      </p:sp>
      <p:pic>
        <p:nvPicPr>
          <p:cNvPr id="188" name="Google Shape;188;p24" descr="Danger - Simple English Wikipedia, the free encyclopedia"/>
          <p:cNvPicPr preferRelativeResize="0"/>
          <p:nvPr/>
        </p:nvPicPr>
        <p:blipFill rotWithShape="1">
          <a:blip r:embed="rId4">
            <a:alphaModFix/>
          </a:blip>
          <a:srcRect/>
          <a:stretch/>
        </p:blipFill>
        <p:spPr>
          <a:xfrm>
            <a:off x="8604068" y="1761934"/>
            <a:ext cx="1527175" cy="1337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5" descr="https://lh5.googleusercontent.com/PxGW5179xSOdbnWyccEYcJIpuaAjiXGn-E2e4AoO3rT1t3QizjIAlP4SNv4KdeDhA0bZfocIQiX3eRgFo0YILhluSnQKM4ED7kqAKoxBw5CO-RfGc33myFj9wSqeYIOIWvsg6maB-kU=s0"/>
          <p:cNvPicPr preferRelativeResize="0"/>
          <p:nvPr/>
        </p:nvPicPr>
        <p:blipFill rotWithShape="1">
          <a:blip r:embed="rId3">
            <a:alphaModFix/>
          </a:blip>
          <a:srcRect/>
          <a:stretch/>
        </p:blipFill>
        <p:spPr>
          <a:xfrm>
            <a:off x="304800" y="1307971"/>
            <a:ext cx="9119053" cy="4904572"/>
          </a:xfrm>
          <a:prstGeom prst="rect">
            <a:avLst/>
          </a:prstGeom>
          <a:noFill/>
          <a:ln>
            <a:noFill/>
          </a:ln>
        </p:spPr>
      </p:pic>
      <p:pic>
        <p:nvPicPr>
          <p:cNvPr id="194" name="Google Shape;194;p25" descr="Web de AGA Virtual - Álgebra y Geometría Analítica"/>
          <p:cNvPicPr preferRelativeResize="0"/>
          <p:nvPr/>
        </p:nvPicPr>
        <p:blipFill rotWithShape="1">
          <a:blip r:embed="rId4">
            <a:alphaModFix/>
          </a:blip>
          <a:srcRect t="15494" r="1" b="2465"/>
          <a:stretch/>
        </p:blipFill>
        <p:spPr>
          <a:xfrm>
            <a:off x="7248460" y="67808"/>
            <a:ext cx="4633595" cy="14596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908594" y="292808"/>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dirty="0"/>
              <a:t>Instrucciones protegidas</a:t>
            </a:r>
            <a:endParaRPr dirty="0"/>
          </a:p>
        </p:txBody>
      </p:sp>
      <p:sp>
        <p:nvSpPr>
          <p:cNvPr id="200" name="Google Shape;200;p2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endParaRPr lang="es-AR" dirty="0" smtClean="0"/>
          </a:p>
          <a:p>
            <a:pPr marL="91440" lvl="0" indent="-127000" algn="l" rtl="0">
              <a:lnSpc>
                <a:spcPct val="90000"/>
              </a:lnSpc>
              <a:spcBef>
                <a:spcPts val="0"/>
              </a:spcBef>
              <a:spcAft>
                <a:spcPts val="0"/>
              </a:spcAft>
              <a:buSzPts val="2000"/>
              <a:buChar char=" "/>
            </a:pPr>
            <a:endParaRPr lang="es-AR"/>
          </a:p>
          <a:p>
            <a:pPr marL="91440" lvl="0" indent="-127000" algn="l" rtl="0">
              <a:lnSpc>
                <a:spcPct val="90000"/>
              </a:lnSpc>
              <a:spcBef>
                <a:spcPts val="0"/>
              </a:spcBef>
              <a:spcAft>
                <a:spcPts val="0"/>
              </a:spcAft>
              <a:buSzPts val="2000"/>
              <a:buChar char=" "/>
            </a:pPr>
            <a:r>
              <a:rPr lang="es-AR" dirty="0" smtClean="0"/>
              <a:t>Se </a:t>
            </a:r>
            <a:r>
              <a:rPr lang="es-AR" dirty="0"/>
              <a:t>utilizan para la E/S desde los </a:t>
            </a:r>
            <a:r>
              <a:rPr lang="es-AR" dirty="0" smtClean="0"/>
              <a:t>periféricos. Están controladas por el sistema. </a:t>
            </a:r>
            <a:endParaRPr dirty="0"/>
          </a:p>
        </p:txBody>
      </p:sp>
      <p:pic>
        <p:nvPicPr>
          <p:cNvPr id="201" name="Google Shape;201;p26"/>
          <p:cNvPicPr preferRelativeResize="0"/>
          <p:nvPr/>
        </p:nvPicPr>
        <p:blipFill rotWithShape="1">
          <a:blip r:embed="rId3">
            <a:alphaModFix/>
          </a:blip>
          <a:srcRect/>
          <a:stretch/>
        </p:blipFill>
        <p:spPr>
          <a:xfrm>
            <a:off x="7149273" y="178229"/>
            <a:ext cx="4633362" cy="1463167"/>
          </a:xfrm>
          <a:prstGeom prst="rect">
            <a:avLst/>
          </a:prstGeom>
          <a:noFill/>
          <a:ln>
            <a:noFill/>
          </a:ln>
        </p:spPr>
      </p:pic>
      <p:pic>
        <p:nvPicPr>
          <p:cNvPr id="202" name="Google Shape;202;p26"/>
          <p:cNvPicPr preferRelativeResize="0"/>
          <p:nvPr/>
        </p:nvPicPr>
        <p:blipFill rotWithShape="1">
          <a:blip r:embed="rId4">
            <a:alphaModFix/>
          </a:blip>
          <a:srcRect/>
          <a:stretch/>
        </p:blipFill>
        <p:spPr>
          <a:xfrm rot="60000">
            <a:off x="1404599" y="3432681"/>
            <a:ext cx="9066390" cy="14423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522515" y="-109782"/>
            <a:ext cx="10616540" cy="171004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Instrucciones Aritméticas</a:t>
            </a:r>
            <a:endParaRPr/>
          </a:p>
        </p:txBody>
      </p:sp>
      <p:pic>
        <p:nvPicPr>
          <p:cNvPr id="208" name="Google Shape;208;p27"/>
          <p:cNvPicPr preferRelativeResize="0"/>
          <p:nvPr/>
        </p:nvPicPr>
        <p:blipFill rotWithShape="1">
          <a:blip r:embed="rId3">
            <a:alphaModFix/>
          </a:blip>
          <a:srcRect/>
          <a:stretch/>
        </p:blipFill>
        <p:spPr>
          <a:xfrm>
            <a:off x="7463636" y="137097"/>
            <a:ext cx="4633362" cy="1463167"/>
          </a:xfrm>
          <a:prstGeom prst="rect">
            <a:avLst/>
          </a:prstGeom>
          <a:noFill/>
          <a:ln>
            <a:noFill/>
          </a:ln>
        </p:spPr>
      </p:pic>
      <p:pic>
        <p:nvPicPr>
          <p:cNvPr id="209" name="Google Shape;209;p27"/>
          <p:cNvPicPr preferRelativeResize="0"/>
          <p:nvPr/>
        </p:nvPicPr>
        <p:blipFill rotWithShape="1">
          <a:blip r:embed="rId4">
            <a:alphaModFix/>
          </a:blip>
          <a:srcRect l="4737" r="2018" b="4638"/>
          <a:stretch/>
        </p:blipFill>
        <p:spPr>
          <a:xfrm>
            <a:off x="101600" y="2014758"/>
            <a:ext cx="6226629" cy="2521657"/>
          </a:xfrm>
          <a:prstGeom prst="rect">
            <a:avLst/>
          </a:prstGeom>
          <a:noFill/>
          <a:ln>
            <a:noFill/>
          </a:ln>
        </p:spPr>
      </p:pic>
      <p:pic>
        <p:nvPicPr>
          <p:cNvPr id="210" name="Google Shape;210;p27"/>
          <p:cNvPicPr preferRelativeResize="0"/>
          <p:nvPr/>
        </p:nvPicPr>
        <p:blipFill rotWithShape="1">
          <a:blip r:embed="rId5">
            <a:alphaModFix/>
          </a:blip>
          <a:srcRect l="3683" t="12997" r="3061" b="6523"/>
          <a:stretch/>
        </p:blipFill>
        <p:spPr>
          <a:xfrm>
            <a:off x="6328228" y="2017312"/>
            <a:ext cx="5660571" cy="2971695"/>
          </a:xfrm>
          <a:prstGeom prst="rect">
            <a:avLst/>
          </a:prstGeom>
          <a:noFill/>
          <a:ln>
            <a:noFill/>
          </a:ln>
        </p:spPr>
      </p:pic>
      <p:pic>
        <p:nvPicPr>
          <p:cNvPr id="211" name="Google Shape;211;p27"/>
          <p:cNvPicPr preferRelativeResize="0"/>
          <p:nvPr/>
        </p:nvPicPr>
        <p:blipFill rotWithShape="1">
          <a:blip r:embed="rId5">
            <a:alphaModFix/>
          </a:blip>
          <a:srcRect l="3683" t="4027" r="10009" b="88865"/>
          <a:stretch/>
        </p:blipFill>
        <p:spPr>
          <a:xfrm>
            <a:off x="101600" y="4573438"/>
            <a:ext cx="5950857" cy="261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8" descr="Web de AGA Virtual - Álgebra y Geometría Analítica"/>
          <p:cNvPicPr preferRelativeResize="0"/>
          <p:nvPr/>
        </p:nvPicPr>
        <p:blipFill rotWithShape="1">
          <a:blip r:embed="rId3">
            <a:alphaModFix/>
          </a:blip>
          <a:srcRect t="15494" r="1" b="2465"/>
          <a:stretch/>
        </p:blipFill>
        <p:spPr>
          <a:xfrm>
            <a:off x="7248460" y="67808"/>
            <a:ext cx="4633595" cy="1459670"/>
          </a:xfrm>
          <a:prstGeom prst="rect">
            <a:avLst/>
          </a:prstGeom>
          <a:noFill/>
          <a:ln>
            <a:noFill/>
          </a:ln>
        </p:spPr>
      </p:pic>
      <p:sp>
        <p:nvSpPr>
          <p:cNvPr id="217" name="Google Shape;217;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6600"/>
              <a:buFont typeface="Calibri"/>
              <a:buNone/>
            </a:pPr>
            <a:r>
              <a:rPr lang="es-AR" sz="6600"/>
              <a:t>ADD</a:t>
            </a:r>
            <a:endParaRPr sz="6600"/>
          </a:p>
        </p:txBody>
      </p:sp>
      <p:sp>
        <p:nvSpPr>
          <p:cNvPr id="218" name="Google Shape;218;p28"/>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sp>
        <p:nvSpPr>
          <p:cNvPr id="219" name="Google Shape;219;p28"/>
          <p:cNvSpPr txBox="1"/>
          <p:nvPr/>
        </p:nvSpPr>
        <p:spPr>
          <a:xfrm>
            <a:off x="1097280" y="1990725"/>
            <a:ext cx="101707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a:solidFill>
                  <a:schemeClr val="dk1"/>
                </a:solidFill>
                <a:latin typeface="Calibri"/>
                <a:ea typeface="Calibri"/>
                <a:cs typeface="Calibri"/>
                <a:sym typeface="Calibri"/>
              </a:rPr>
              <a:t>Suma el destino (primer operando) y la fuente (segundo operando). El resultado es almacenado en el destino.</a:t>
            </a:r>
            <a:endParaRPr sz="2400">
              <a:solidFill>
                <a:schemeClr val="dk1"/>
              </a:solidFill>
              <a:latin typeface="Calibri"/>
              <a:ea typeface="Calibri"/>
              <a:cs typeface="Calibri"/>
              <a:sym typeface="Calibri"/>
            </a:endParaRPr>
          </a:p>
        </p:txBody>
      </p:sp>
      <p:pic>
        <p:nvPicPr>
          <p:cNvPr id="220" name="Google Shape;220;p28"/>
          <p:cNvPicPr preferRelativeResize="0"/>
          <p:nvPr/>
        </p:nvPicPr>
        <p:blipFill rotWithShape="1">
          <a:blip r:embed="rId4">
            <a:alphaModFix/>
          </a:blip>
          <a:srcRect/>
          <a:stretch/>
        </p:blipFill>
        <p:spPr>
          <a:xfrm>
            <a:off x="1097280" y="3234865"/>
            <a:ext cx="5059997" cy="2742073"/>
          </a:xfrm>
          <a:prstGeom prst="rect">
            <a:avLst/>
          </a:prstGeom>
          <a:noFill/>
          <a:ln>
            <a:noFill/>
          </a:ln>
        </p:spPr>
      </p:pic>
      <p:pic>
        <p:nvPicPr>
          <p:cNvPr id="221" name="Google Shape;221;p28"/>
          <p:cNvPicPr preferRelativeResize="0"/>
          <p:nvPr/>
        </p:nvPicPr>
        <p:blipFill rotWithShape="1">
          <a:blip r:embed="rId5">
            <a:alphaModFix/>
          </a:blip>
          <a:srcRect/>
          <a:stretch/>
        </p:blipFill>
        <p:spPr>
          <a:xfrm>
            <a:off x="6572251" y="3234865"/>
            <a:ext cx="4695824" cy="27420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9" descr="Web de AGA Virtual - Álgebra y Geometría Analítica"/>
          <p:cNvPicPr preferRelativeResize="0"/>
          <p:nvPr/>
        </p:nvPicPr>
        <p:blipFill rotWithShape="1">
          <a:blip r:embed="rId3">
            <a:alphaModFix/>
          </a:blip>
          <a:srcRect t="15494" r="1" b="2465"/>
          <a:stretch/>
        </p:blipFill>
        <p:spPr>
          <a:xfrm>
            <a:off x="7248460" y="67808"/>
            <a:ext cx="4633595" cy="1459670"/>
          </a:xfrm>
          <a:prstGeom prst="rect">
            <a:avLst/>
          </a:prstGeom>
          <a:noFill/>
          <a:ln>
            <a:noFill/>
          </a:ln>
        </p:spPr>
      </p:pic>
      <p:sp>
        <p:nvSpPr>
          <p:cNvPr id="227" name="Google Shape;227;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6600"/>
              <a:buFont typeface="Calibri"/>
              <a:buNone/>
            </a:pPr>
            <a:r>
              <a:rPr lang="es-AR" sz="6600"/>
              <a:t>SUB - Subtract</a:t>
            </a:r>
            <a:endParaRPr sz="6600"/>
          </a:p>
        </p:txBody>
      </p:sp>
      <p:sp>
        <p:nvSpPr>
          <p:cNvPr id="228" name="Google Shape;228;p29"/>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sp>
        <p:nvSpPr>
          <p:cNvPr id="229" name="Google Shape;229;p29"/>
          <p:cNvSpPr txBox="1"/>
          <p:nvPr/>
        </p:nvSpPr>
        <p:spPr>
          <a:xfrm>
            <a:off x="1097280" y="1990725"/>
            <a:ext cx="101707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a:solidFill>
                  <a:schemeClr val="dk1"/>
                </a:solidFill>
                <a:latin typeface="Calibri"/>
                <a:ea typeface="Calibri"/>
                <a:cs typeface="Calibri"/>
                <a:sym typeface="Calibri"/>
              </a:rPr>
              <a:t>Resta la fuente (segundo operando) del destino (primer operando). El resultado es almacenado en el destino.</a:t>
            </a:r>
            <a:endParaRPr sz="2400">
              <a:solidFill>
                <a:schemeClr val="dk1"/>
              </a:solidFill>
              <a:latin typeface="Calibri"/>
              <a:ea typeface="Calibri"/>
              <a:cs typeface="Calibri"/>
              <a:sym typeface="Calibri"/>
            </a:endParaRPr>
          </a:p>
        </p:txBody>
      </p:sp>
      <p:pic>
        <p:nvPicPr>
          <p:cNvPr id="230" name="Google Shape;230;p29"/>
          <p:cNvPicPr preferRelativeResize="0"/>
          <p:nvPr/>
        </p:nvPicPr>
        <p:blipFill rotWithShape="1">
          <a:blip r:embed="rId4">
            <a:alphaModFix/>
          </a:blip>
          <a:srcRect/>
          <a:stretch/>
        </p:blipFill>
        <p:spPr>
          <a:xfrm>
            <a:off x="1209674" y="3116460"/>
            <a:ext cx="4886325" cy="2860478"/>
          </a:xfrm>
          <a:prstGeom prst="rect">
            <a:avLst/>
          </a:prstGeom>
          <a:noFill/>
          <a:ln>
            <a:noFill/>
          </a:ln>
        </p:spPr>
      </p:pic>
      <p:pic>
        <p:nvPicPr>
          <p:cNvPr id="231" name="Google Shape;231;p29"/>
          <p:cNvPicPr preferRelativeResize="0"/>
          <p:nvPr/>
        </p:nvPicPr>
        <p:blipFill rotWithShape="1">
          <a:blip r:embed="rId5">
            <a:alphaModFix/>
          </a:blip>
          <a:srcRect/>
          <a:stretch/>
        </p:blipFill>
        <p:spPr>
          <a:xfrm>
            <a:off x="6315075" y="3122350"/>
            <a:ext cx="5410200" cy="28545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0"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237" name="Google Shape;237;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CMP – Compare two operands</a:t>
            </a:r>
            <a:endParaRPr sz="6600"/>
          </a:p>
        </p:txBody>
      </p:sp>
      <p:sp>
        <p:nvSpPr>
          <p:cNvPr id="238" name="Google Shape;238;p30"/>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sp>
        <p:nvSpPr>
          <p:cNvPr id="239" name="Google Shape;239;p30"/>
          <p:cNvSpPr txBox="1"/>
          <p:nvPr/>
        </p:nvSpPr>
        <p:spPr>
          <a:xfrm>
            <a:off x="1097280" y="1851556"/>
            <a:ext cx="10170795" cy="193899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s-AR" sz="2400">
                <a:solidFill>
                  <a:schemeClr val="dk1"/>
                </a:solidFill>
                <a:latin typeface="Calibri"/>
                <a:ea typeface="Calibri"/>
                <a:cs typeface="Calibri"/>
                <a:sym typeface="Calibri"/>
              </a:rPr>
              <a:t>Realiza una resta entre dos operandos.</a:t>
            </a:r>
            <a:endParaRPr/>
          </a:p>
          <a:p>
            <a:pPr marL="342900" marR="0" lvl="0" indent="-342900" algn="l" rtl="0">
              <a:spcBef>
                <a:spcPts val="0"/>
              </a:spcBef>
              <a:spcAft>
                <a:spcPts val="0"/>
              </a:spcAft>
              <a:buClr>
                <a:schemeClr val="dk1"/>
              </a:buClr>
              <a:buSzPts val="2400"/>
              <a:buFont typeface="Arial"/>
              <a:buChar char="•"/>
            </a:pPr>
            <a:r>
              <a:rPr lang="es-AR" sz="2400">
                <a:solidFill>
                  <a:schemeClr val="dk1"/>
                </a:solidFill>
                <a:latin typeface="Calibri"/>
                <a:ea typeface="Calibri"/>
                <a:cs typeface="Calibri"/>
                <a:sym typeface="Calibri"/>
              </a:rPr>
              <a:t>Es usado normalmente para la toma de decisiones junto a un salto condicional.</a:t>
            </a:r>
            <a:endParaRPr/>
          </a:p>
          <a:p>
            <a:pPr marL="342900" marR="0" lvl="0" indent="-342900" algn="l" rtl="0">
              <a:spcBef>
                <a:spcPts val="0"/>
              </a:spcBef>
              <a:spcAft>
                <a:spcPts val="0"/>
              </a:spcAft>
              <a:buClr>
                <a:schemeClr val="dk1"/>
              </a:buClr>
              <a:buSzPts val="2400"/>
              <a:buFont typeface="Arial"/>
              <a:buChar char="•"/>
            </a:pPr>
            <a:r>
              <a:rPr lang="es-AR" sz="2400">
                <a:solidFill>
                  <a:schemeClr val="dk1"/>
                </a:solidFill>
                <a:latin typeface="Calibri"/>
                <a:ea typeface="Calibri"/>
                <a:cs typeface="Calibri"/>
                <a:sym typeface="Calibri"/>
              </a:rPr>
              <a:t>El resultado obtenido no es guardado, sino que según este se setean los flags de estado del registro EFLAGS.</a:t>
            </a:r>
            <a:endParaRPr sz="2400">
              <a:solidFill>
                <a:schemeClr val="dk1"/>
              </a:solidFill>
              <a:latin typeface="Calibri"/>
              <a:ea typeface="Calibri"/>
              <a:cs typeface="Calibri"/>
              <a:sym typeface="Calibri"/>
            </a:endParaRPr>
          </a:p>
        </p:txBody>
      </p:sp>
      <p:pic>
        <p:nvPicPr>
          <p:cNvPr id="240" name="Google Shape;240;p30"/>
          <p:cNvPicPr preferRelativeResize="0"/>
          <p:nvPr/>
        </p:nvPicPr>
        <p:blipFill rotWithShape="1">
          <a:blip r:embed="rId4">
            <a:alphaModFix/>
          </a:blip>
          <a:srcRect/>
          <a:stretch/>
        </p:blipFill>
        <p:spPr>
          <a:xfrm>
            <a:off x="4706302" y="3904744"/>
            <a:ext cx="2952750" cy="685800"/>
          </a:xfrm>
          <a:prstGeom prst="rect">
            <a:avLst/>
          </a:prstGeom>
          <a:noFill/>
          <a:ln>
            <a:noFill/>
          </a:ln>
        </p:spPr>
      </p:pic>
      <p:pic>
        <p:nvPicPr>
          <p:cNvPr id="241" name="Google Shape;241;p30"/>
          <p:cNvPicPr preferRelativeResize="0"/>
          <p:nvPr/>
        </p:nvPicPr>
        <p:blipFill rotWithShape="1">
          <a:blip r:embed="rId5">
            <a:alphaModFix/>
          </a:blip>
          <a:srcRect/>
          <a:stretch/>
        </p:blipFill>
        <p:spPr>
          <a:xfrm>
            <a:off x="3762375" y="4808090"/>
            <a:ext cx="5276850" cy="148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1"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247" name="Google Shape;247;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CMP – Compare two operands</a:t>
            </a:r>
            <a:endParaRPr sz="6600"/>
          </a:p>
        </p:txBody>
      </p:sp>
      <p:sp>
        <p:nvSpPr>
          <p:cNvPr id="248" name="Google Shape;248;p31"/>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graphicFrame>
        <p:nvGraphicFramePr>
          <p:cNvPr id="249" name="Google Shape;249;p31"/>
          <p:cNvGraphicFramePr/>
          <p:nvPr/>
        </p:nvGraphicFramePr>
        <p:xfrm>
          <a:off x="1097280" y="1909275"/>
          <a:ext cx="10342250" cy="3700900"/>
        </p:xfrm>
        <a:graphic>
          <a:graphicData uri="http://schemas.openxmlformats.org/drawingml/2006/table">
            <a:tbl>
              <a:tblPr firstRow="1" bandRow="1">
                <a:noFill/>
                <a:tableStyleId>{932B4517-C47C-463B-BB31-082DCE73452B}</a:tableStyleId>
              </a:tblPr>
              <a:tblGrid>
                <a:gridCol w="2132350"/>
                <a:gridCol w="8209900"/>
              </a:tblGrid>
              <a:tr h="528700">
                <a:tc>
                  <a:txBody>
                    <a:bodyPr/>
                    <a:lstStyle/>
                    <a:p>
                      <a:pPr marL="0" marR="0" lvl="0" indent="0" algn="ctr" rtl="0">
                        <a:spcBef>
                          <a:spcPts val="0"/>
                        </a:spcBef>
                        <a:spcAft>
                          <a:spcPts val="0"/>
                        </a:spcAft>
                        <a:buNone/>
                      </a:pPr>
                      <a:r>
                        <a:rPr lang="es-AR" sz="1800" b="1" u="none" strike="noStrike" cap="none">
                          <a:solidFill>
                            <a:srgbClr val="124163"/>
                          </a:solidFill>
                        </a:rPr>
                        <a:t>Flag</a:t>
                      </a:r>
                      <a:endParaRPr sz="1800" b="1" u="none" strike="noStrike" cap="none">
                        <a:solidFill>
                          <a:srgbClr val="124163"/>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124163"/>
                          </a:solidFill>
                          <a:latin typeface="Calibri"/>
                          <a:ea typeface="Calibri"/>
                          <a:cs typeface="Calibri"/>
                          <a:sym typeface="Calibri"/>
                        </a:rPr>
                        <a:t>Condición</a:t>
                      </a:r>
                      <a:endParaRPr sz="1800" b="1" u="none" strike="noStrike" cap="none">
                        <a:solidFill>
                          <a:srgbClr val="124163"/>
                        </a:solidFill>
                        <a:latin typeface="Calibri"/>
                        <a:ea typeface="Calibri"/>
                        <a:cs typeface="Calibri"/>
                        <a:sym typeface="Calibri"/>
                      </a:endParaRPr>
                    </a:p>
                  </a:txBody>
                  <a:tcPr marL="91450" marR="91450" marT="45725" marB="45725"/>
                </a:tc>
              </a:tr>
              <a:tr h="528700">
                <a:tc>
                  <a:txBody>
                    <a:bodyPr/>
                    <a:lstStyle/>
                    <a:p>
                      <a:pPr marL="0" marR="0" lvl="0" indent="0" algn="ctr" rtl="0">
                        <a:spcBef>
                          <a:spcPts val="0"/>
                        </a:spcBef>
                        <a:spcAft>
                          <a:spcPts val="0"/>
                        </a:spcAft>
                        <a:buNone/>
                      </a:pPr>
                      <a:r>
                        <a:rPr lang="es-AR" sz="1800" u="none" strike="noStrike" cap="none"/>
                        <a:t>CF</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 si el primer operando &gt; segundo operando</a:t>
                      </a:r>
                      <a:endParaRPr/>
                    </a:p>
                  </a:txBody>
                  <a:tcPr marL="91450" marR="91450" marT="45725" marB="45725"/>
                </a:tc>
              </a:tr>
              <a:tr h="528700">
                <a:tc>
                  <a:txBody>
                    <a:bodyPr/>
                    <a:lstStyle/>
                    <a:p>
                      <a:pPr marL="0" marR="0" lvl="0" indent="0" algn="ctr" rtl="0">
                        <a:spcBef>
                          <a:spcPts val="0"/>
                        </a:spcBef>
                        <a:spcAft>
                          <a:spcPts val="0"/>
                        </a:spcAft>
                        <a:buNone/>
                      </a:pPr>
                      <a:r>
                        <a:rPr lang="es-AR" sz="1800" u="none" strike="noStrike" cap="none"/>
                        <a:t>OF</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chemeClr val="dk1"/>
                          </a:solidFill>
                          <a:latin typeface="Calibri"/>
                          <a:ea typeface="Calibri"/>
                          <a:cs typeface="Calibri"/>
                          <a:sym typeface="Calibri"/>
                        </a:rPr>
                        <a:t>1 si signo del primer operando != signo del segundo</a:t>
                      </a:r>
                      <a:endParaRPr sz="1800" u="none" strike="noStrike" cap="none"/>
                    </a:p>
                  </a:txBody>
                  <a:tcPr marL="91450" marR="91450" marT="45725" marB="45725"/>
                </a:tc>
              </a:tr>
              <a:tr h="528700">
                <a:tc>
                  <a:txBody>
                    <a:bodyPr/>
                    <a:lstStyle/>
                    <a:p>
                      <a:pPr marL="0" marR="0" lvl="0" indent="0" algn="ctr" rtl="0">
                        <a:spcBef>
                          <a:spcPts val="0"/>
                        </a:spcBef>
                        <a:spcAft>
                          <a:spcPts val="0"/>
                        </a:spcAft>
                        <a:buNone/>
                      </a:pPr>
                      <a:r>
                        <a:rPr lang="es-AR" sz="1800" u="none" strike="noStrike" cap="none"/>
                        <a:t>SF</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chemeClr val="dk1"/>
                          </a:solidFill>
                          <a:latin typeface="Calibri"/>
                          <a:ea typeface="Calibri"/>
                          <a:cs typeface="Calibri"/>
                          <a:sym typeface="Calibri"/>
                        </a:rPr>
                        <a:t>1 si el MSB del resultado = 1</a:t>
                      </a:r>
                      <a:endParaRPr sz="1800" u="none" strike="noStrike" cap="none"/>
                    </a:p>
                  </a:txBody>
                  <a:tcPr marL="91450" marR="91450" marT="45725" marB="45725"/>
                </a:tc>
              </a:tr>
              <a:tr h="528700">
                <a:tc>
                  <a:txBody>
                    <a:bodyPr/>
                    <a:lstStyle/>
                    <a:p>
                      <a:pPr marL="0" marR="0" lvl="0" indent="0" algn="ctr" rtl="0">
                        <a:spcBef>
                          <a:spcPts val="0"/>
                        </a:spcBef>
                        <a:spcAft>
                          <a:spcPts val="0"/>
                        </a:spcAft>
                        <a:buNone/>
                      </a:pPr>
                      <a:r>
                        <a:rPr lang="es-AR" sz="1800" u="none" strike="noStrike" cap="none"/>
                        <a:t>ZF</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chemeClr val="dk1"/>
                          </a:solidFill>
                          <a:latin typeface="Calibri"/>
                          <a:ea typeface="Calibri"/>
                          <a:cs typeface="Calibri"/>
                          <a:sym typeface="Calibri"/>
                        </a:rPr>
                        <a:t>1 si el resultado = 0</a:t>
                      </a:r>
                      <a:endParaRPr sz="1800" u="none" strike="noStrike" cap="none"/>
                    </a:p>
                  </a:txBody>
                  <a:tcPr marL="91450" marR="91450" marT="45725" marB="45725"/>
                </a:tc>
              </a:tr>
              <a:tr h="528700">
                <a:tc>
                  <a:txBody>
                    <a:bodyPr/>
                    <a:lstStyle/>
                    <a:p>
                      <a:pPr marL="0" marR="0" lvl="0" indent="0" algn="ctr" rtl="0">
                        <a:spcBef>
                          <a:spcPts val="0"/>
                        </a:spcBef>
                        <a:spcAft>
                          <a:spcPts val="0"/>
                        </a:spcAft>
                        <a:buNone/>
                      </a:pPr>
                      <a:r>
                        <a:rPr lang="es-AR" sz="1800" u="none" strike="noStrike" cap="none"/>
                        <a:t>AF</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chemeClr val="dk1"/>
                          </a:solidFill>
                          <a:latin typeface="Calibri"/>
                          <a:ea typeface="Calibri"/>
                          <a:cs typeface="Calibri"/>
                          <a:sym typeface="Calibri"/>
                        </a:rPr>
                        <a:t>1 si hay acarreo en el tercer bit del resultado</a:t>
                      </a:r>
                      <a:endParaRPr sz="1800" u="none" strike="noStrike" cap="none"/>
                    </a:p>
                  </a:txBody>
                  <a:tcPr marL="91450" marR="91450" marT="45725" marB="45725"/>
                </a:tc>
              </a:tr>
              <a:tr h="528700">
                <a:tc>
                  <a:txBody>
                    <a:bodyPr/>
                    <a:lstStyle/>
                    <a:p>
                      <a:pPr marL="0" marR="0" lvl="0" indent="0" algn="ctr" rtl="0">
                        <a:spcBef>
                          <a:spcPts val="0"/>
                        </a:spcBef>
                        <a:spcAft>
                          <a:spcPts val="0"/>
                        </a:spcAft>
                        <a:buNone/>
                      </a:pPr>
                      <a:r>
                        <a:rPr lang="es-AR" sz="1800" u="none" strike="noStrike" cap="none"/>
                        <a:t>PF</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chemeClr val="dk1"/>
                          </a:solidFill>
                          <a:latin typeface="Calibri"/>
                          <a:ea typeface="Calibri"/>
                          <a:cs typeface="Calibri"/>
                          <a:sym typeface="Calibri"/>
                        </a:rPr>
                        <a:t>1 si la paridad del byte menos significativo es par</a:t>
                      </a:r>
                      <a:endParaRPr sz="1800" u="none" strike="noStrike" cap="none"/>
                    </a:p>
                  </a:txBody>
                  <a:tcPr marL="91450" marR="91450" marT="45725" marB="457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4" descr="Web de AGA Virtual - Álgebra y Geometría Analítica"/>
          <p:cNvPicPr preferRelativeResize="0"/>
          <p:nvPr/>
        </p:nvPicPr>
        <p:blipFill rotWithShape="1">
          <a:blip r:embed="rId3">
            <a:alphaModFix/>
          </a:blip>
          <a:srcRect t="15494" r="1" b="2465"/>
          <a:stretch/>
        </p:blipFill>
        <p:spPr>
          <a:xfrm>
            <a:off x="7558405" y="0"/>
            <a:ext cx="4633595" cy="1459670"/>
          </a:xfrm>
          <a:prstGeom prst="rect">
            <a:avLst/>
          </a:prstGeom>
          <a:noFill/>
          <a:ln>
            <a:noFill/>
          </a:ln>
        </p:spPr>
      </p:pic>
      <p:sp>
        <p:nvSpPr>
          <p:cNvPr id="109" name="Google Shape;109;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Modos de Direccionamiento</a:t>
            </a:r>
            <a:endParaRPr/>
          </a:p>
        </p:txBody>
      </p:sp>
      <p:sp>
        <p:nvSpPr>
          <p:cNvPr id="110" name="Google Shape;110;p14"/>
          <p:cNvSpPr txBox="1">
            <a:spLocks noGrp="1"/>
          </p:cNvSpPr>
          <p:nvPr>
            <p:ph type="body" idx="1"/>
          </p:nvPr>
        </p:nvSpPr>
        <p:spPr>
          <a:xfrm>
            <a:off x="1097275" y="1845725"/>
            <a:ext cx="9879000" cy="433200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Char char=" "/>
            </a:pPr>
            <a:r>
              <a:rPr lang="es-AR" sz="1800">
                <a:solidFill>
                  <a:srgbClr val="202122"/>
                </a:solidFill>
                <a:highlight>
                  <a:srgbClr val="FFFFFF"/>
                </a:highlight>
              </a:rPr>
              <a:t>Los </a:t>
            </a:r>
            <a:r>
              <a:rPr lang="es-AR" sz="1800" b="1">
                <a:solidFill>
                  <a:srgbClr val="202122"/>
                </a:solidFill>
                <a:highlight>
                  <a:srgbClr val="FFFFFF"/>
                </a:highlight>
              </a:rPr>
              <a:t>modos de direccionamiento</a:t>
            </a:r>
            <a:r>
              <a:rPr lang="es-AR" sz="1800">
                <a:solidFill>
                  <a:srgbClr val="202122"/>
                </a:solidFill>
                <a:highlight>
                  <a:srgbClr val="FFFFFF"/>
                </a:highlight>
              </a:rPr>
              <a:t> son las diferentes maneras de especificar un operando dentro de una instrucción en Assembler.</a:t>
            </a:r>
            <a:endParaRPr sz="1800">
              <a:solidFill>
                <a:srgbClr val="202122"/>
              </a:solidFill>
              <a:highlight>
                <a:srgbClr val="FFFFFF"/>
              </a:highlight>
            </a:endParaRPr>
          </a:p>
          <a:p>
            <a:pPr marL="91440" lvl="0" indent="-114300" algn="l" rtl="0">
              <a:lnSpc>
                <a:spcPct val="90000"/>
              </a:lnSpc>
              <a:spcBef>
                <a:spcPts val="0"/>
              </a:spcBef>
              <a:spcAft>
                <a:spcPts val="0"/>
              </a:spcAft>
              <a:buClr>
                <a:srgbClr val="202122"/>
              </a:buClr>
              <a:buSzPts val="1800"/>
              <a:buChar char=" "/>
            </a:pPr>
            <a:r>
              <a:rPr lang="es-AR" sz="1800">
                <a:solidFill>
                  <a:srgbClr val="202122"/>
                </a:solidFill>
                <a:highlight>
                  <a:srgbClr val="FFFFFF"/>
                </a:highlight>
              </a:rPr>
              <a:t>Algunos de ellos son:</a:t>
            </a:r>
            <a:endParaRPr sz="1800" b="1">
              <a:solidFill>
                <a:schemeClr val="dk1"/>
              </a:solidFill>
              <a:highlight>
                <a:srgbClr val="FFFFFF"/>
              </a:highlight>
              <a:latin typeface="Arial"/>
              <a:ea typeface="Arial"/>
              <a:cs typeface="Arial"/>
              <a:sym typeface="Arial"/>
            </a:endParaRPr>
          </a:p>
          <a:p>
            <a:pPr marL="384048" lvl="1" indent="-182880" algn="l" rtl="0">
              <a:lnSpc>
                <a:spcPct val="90000"/>
              </a:lnSpc>
              <a:spcBef>
                <a:spcPts val="0"/>
              </a:spcBef>
              <a:spcAft>
                <a:spcPts val="0"/>
              </a:spcAft>
              <a:buClr>
                <a:srgbClr val="202122"/>
              </a:buClr>
              <a:buSzPts val="1800"/>
              <a:buChar char="◦"/>
            </a:pPr>
            <a:r>
              <a:rPr lang="es-AR" b="1">
                <a:solidFill>
                  <a:srgbClr val="202122"/>
                </a:solidFill>
                <a:highlight>
                  <a:srgbClr val="FFFFFF"/>
                </a:highlight>
              </a:rPr>
              <a:t>inmediato</a:t>
            </a:r>
            <a:endParaRPr b="1">
              <a:solidFill>
                <a:srgbClr val="202122"/>
              </a:solidFill>
              <a:highlight>
                <a:srgbClr val="FFFFFF"/>
              </a:highlight>
            </a:endParaRPr>
          </a:p>
          <a:p>
            <a:pPr marL="384048" lvl="0" indent="0" algn="l" rtl="0">
              <a:lnSpc>
                <a:spcPct val="90000"/>
              </a:lnSpc>
              <a:spcBef>
                <a:spcPts val="0"/>
              </a:spcBef>
              <a:spcAft>
                <a:spcPts val="0"/>
              </a:spcAft>
              <a:buNone/>
            </a:pPr>
            <a:endParaRPr b="1">
              <a:solidFill>
                <a:srgbClr val="202122"/>
              </a:solidFill>
              <a:highlight>
                <a:srgbClr val="FFFFFF"/>
              </a:highlight>
            </a:endParaRPr>
          </a:p>
          <a:p>
            <a:pPr marL="384048" lvl="1" indent="-182880" algn="l" rtl="0">
              <a:lnSpc>
                <a:spcPct val="160000"/>
              </a:lnSpc>
              <a:spcBef>
                <a:spcPts val="400"/>
              </a:spcBef>
              <a:spcAft>
                <a:spcPts val="0"/>
              </a:spcAft>
              <a:buClr>
                <a:srgbClr val="202122"/>
              </a:buClr>
              <a:buSzPts val="1800"/>
              <a:buChar char="◦"/>
            </a:pPr>
            <a:r>
              <a:rPr lang="es-AR" b="1">
                <a:solidFill>
                  <a:schemeClr val="dk1"/>
                </a:solidFill>
                <a:highlight>
                  <a:srgbClr val="FFFFFF"/>
                </a:highlight>
              </a:rPr>
              <a:t>Directo</a:t>
            </a:r>
            <a:endParaRPr b="1">
              <a:solidFill>
                <a:schemeClr val="dk1"/>
              </a:solidFill>
              <a:highlight>
                <a:srgbClr val="FFFFFF"/>
              </a:highlight>
            </a:endParaRPr>
          </a:p>
          <a:p>
            <a:pPr marL="384048" lvl="1" indent="-182880" algn="l" rtl="0">
              <a:lnSpc>
                <a:spcPct val="160000"/>
              </a:lnSpc>
              <a:spcBef>
                <a:spcPts val="0"/>
              </a:spcBef>
              <a:spcAft>
                <a:spcPts val="0"/>
              </a:spcAft>
              <a:buClr>
                <a:srgbClr val="202122"/>
              </a:buClr>
              <a:buSzPts val="1800"/>
              <a:buChar char="◦"/>
            </a:pPr>
            <a:r>
              <a:rPr lang="es-AR" b="1">
                <a:solidFill>
                  <a:schemeClr val="dk1"/>
                </a:solidFill>
                <a:highlight>
                  <a:srgbClr val="FFFFFF"/>
                </a:highlight>
              </a:rPr>
              <a:t>Indirecto</a:t>
            </a:r>
            <a:endParaRPr b="1">
              <a:solidFill>
                <a:schemeClr val="dk1"/>
              </a:solidFill>
              <a:highlight>
                <a:srgbClr val="FFFFFF"/>
              </a:highlight>
            </a:endParaRPr>
          </a:p>
          <a:p>
            <a:pPr marL="384048" lvl="1" indent="-182880" algn="l" rtl="0">
              <a:lnSpc>
                <a:spcPct val="160000"/>
              </a:lnSpc>
              <a:spcBef>
                <a:spcPts val="0"/>
              </a:spcBef>
              <a:spcAft>
                <a:spcPts val="0"/>
              </a:spcAft>
              <a:buClr>
                <a:srgbClr val="202122"/>
              </a:buClr>
              <a:buSzPts val="1800"/>
              <a:buChar char="◦"/>
            </a:pPr>
            <a:r>
              <a:rPr lang="es-AR" b="1">
                <a:solidFill>
                  <a:schemeClr val="dk1"/>
                </a:solidFill>
                <a:highlight>
                  <a:srgbClr val="FFFFFF"/>
                </a:highlight>
              </a:rPr>
              <a:t>Indirecto con registro</a:t>
            </a:r>
            <a:endParaRPr b="1">
              <a:solidFill>
                <a:schemeClr val="dk1"/>
              </a:solidFill>
              <a:highlight>
                <a:srgbClr val="FFFFFF"/>
              </a:highlight>
            </a:endParaRPr>
          </a:p>
          <a:p>
            <a:pPr marL="384048" lvl="1" indent="-182880" algn="l" rtl="0">
              <a:lnSpc>
                <a:spcPct val="160000"/>
              </a:lnSpc>
              <a:spcBef>
                <a:spcPts val="0"/>
              </a:spcBef>
              <a:spcAft>
                <a:spcPts val="0"/>
              </a:spcAft>
              <a:buClr>
                <a:srgbClr val="202122"/>
              </a:buClr>
              <a:buSzPts val="1800"/>
              <a:buChar char="◦"/>
            </a:pPr>
            <a:r>
              <a:rPr lang="es-AR" b="1">
                <a:solidFill>
                  <a:schemeClr val="dk1"/>
                </a:solidFill>
                <a:highlight>
                  <a:srgbClr val="FFFFFF"/>
                </a:highlight>
              </a:rPr>
              <a:t>De registro</a:t>
            </a:r>
            <a:endParaRPr b="1">
              <a:solidFill>
                <a:schemeClr val="dk1"/>
              </a:solidFill>
              <a:highlight>
                <a:srgbClr val="FFFFFF"/>
              </a:highlight>
            </a:endParaRPr>
          </a:p>
          <a:p>
            <a:pPr marL="384048" lvl="1" indent="-182880" algn="l" rtl="0">
              <a:lnSpc>
                <a:spcPct val="90000"/>
              </a:lnSpc>
              <a:spcBef>
                <a:spcPts val="0"/>
              </a:spcBef>
              <a:spcAft>
                <a:spcPts val="0"/>
              </a:spcAft>
              <a:buClr>
                <a:srgbClr val="202122"/>
              </a:buClr>
              <a:buSzPts val="1800"/>
              <a:buChar char="◦"/>
            </a:pPr>
            <a:r>
              <a:rPr lang="es-AR" b="1">
                <a:solidFill>
                  <a:srgbClr val="202122"/>
                </a:solidFill>
                <a:highlight>
                  <a:srgbClr val="FFFFFF"/>
                </a:highlight>
              </a:rPr>
              <a:t>Con desplazamiento</a:t>
            </a:r>
            <a:endParaRPr b="1">
              <a:solidFill>
                <a:srgbClr val="202122"/>
              </a:solidFill>
              <a:highlight>
                <a:srgbClr val="FFFFFF"/>
              </a:highlight>
            </a:endParaRPr>
          </a:p>
          <a:p>
            <a:pPr marL="384048" lvl="0" indent="0" algn="l" rtl="0">
              <a:lnSpc>
                <a:spcPct val="90000"/>
              </a:lnSpc>
              <a:spcBef>
                <a:spcPts val="0"/>
              </a:spcBef>
              <a:spcAft>
                <a:spcPts val="0"/>
              </a:spcAft>
              <a:buNone/>
            </a:pPr>
            <a:endParaRPr sz="1800" b="1">
              <a:solidFill>
                <a:srgbClr val="202122"/>
              </a:solidFill>
              <a:highlight>
                <a:srgbClr val="FFFFFF"/>
              </a:highlight>
            </a:endParaRPr>
          </a:p>
          <a:p>
            <a:pPr marL="384048" lvl="1" indent="-182880" algn="l" rtl="0">
              <a:lnSpc>
                <a:spcPct val="90000"/>
              </a:lnSpc>
              <a:spcBef>
                <a:spcPts val="0"/>
              </a:spcBef>
              <a:spcAft>
                <a:spcPts val="0"/>
              </a:spcAft>
              <a:buClr>
                <a:srgbClr val="202122"/>
              </a:buClr>
              <a:buSzPts val="1800"/>
              <a:buChar char="◦"/>
            </a:pPr>
            <a:r>
              <a:rPr lang="es-AR" b="1">
                <a:solidFill>
                  <a:srgbClr val="202122"/>
                </a:solidFill>
                <a:highlight>
                  <a:srgbClr val="FFFFFF"/>
                </a:highlight>
              </a:rPr>
              <a:t>de pila</a:t>
            </a:r>
            <a:endParaRPr b="1">
              <a:solidFill>
                <a:srgbClr val="20212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Instrucciones Lógicas</a:t>
            </a:r>
            <a:endParaRPr/>
          </a:p>
        </p:txBody>
      </p:sp>
      <p:pic>
        <p:nvPicPr>
          <p:cNvPr id="255" name="Google Shape;255;p32"/>
          <p:cNvPicPr preferRelativeResize="0"/>
          <p:nvPr/>
        </p:nvPicPr>
        <p:blipFill rotWithShape="1">
          <a:blip r:embed="rId3">
            <a:alphaModFix/>
          </a:blip>
          <a:srcRect/>
          <a:stretch/>
        </p:blipFill>
        <p:spPr>
          <a:xfrm>
            <a:off x="799366" y="2730354"/>
            <a:ext cx="6848230" cy="1839401"/>
          </a:xfrm>
          <a:prstGeom prst="rect">
            <a:avLst/>
          </a:prstGeom>
          <a:noFill/>
          <a:ln>
            <a:noFill/>
          </a:ln>
        </p:spPr>
      </p:pic>
      <p:pic>
        <p:nvPicPr>
          <p:cNvPr id="256" name="Google Shape;256;p32"/>
          <p:cNvPicPr preferRelativeResize="0"/>
          <p:nvPr/>
        </p:nvPicPr>
        <p:blipFill rotWithShape="1">
          <a:blip r:embed="rId4">
            <a:alphaModFix/>
          </a:blip>
          <a:srcRect/>
          <a:stretch/>
        </p:blipFill>
        <p:spPr>
          <a:xfrm>
            <a:off x="912366" y="2255342"/>
            <a:ext cx="6622230" cy="475012"/>
          </a:xfrm>
          <a:prstGeom prst="rect">
            <a:avLst/>
          </a:prstGeom>
          <a:noFill/>
          <a:ln>
            <a:noFill/>
          </a:ln>
        </p:spPr>
      </p:pic>
      <p:pic>
        <p:nvPicPr>
          <p:cNvPr id="257" name="Google Shape;257;p32"/>
          <p:cNvPicPr preferRelativeResize="0"/>
          <p:nvPr/>
        </p:nvPicPr>
        <p:blipFill rotWithShape="1">
          <a:blip r:embed="rId5">
            <a:alphaModFix/>
          </a:blip>
          <a:srcRect/>
          <a:stretch/>
        </p:blipFill>
        <p:spPr>
          <a:xfrm>
            <a:off x="897853" y="1901980"/>
            <a:ext cx="6622229" cy="369663"/>
          </a:xfrm>
          <a:prstGeom prst="rect">
            <a:avLst/>
          </a:prstGeom>
          <a:noFill/>
          <a:ln>
            <a:noFill/>
          </a:ln>
        </p:spPr>
      </p:pic>
      <p:sp>
        <p:nvSpPr>
          <p:cNvPr id="258" name="Google Shape;258;p32" descr="Operador a nivel de bits - Wikipedia, la enciclopedia libr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9" name="Google Shape;259;p32" descr="Web de AGA Virtual - Álgebra y Geometría Analítica"/>
          <p:cNvPicPr preferRelativeResize="0"/>
          <p:nvPr/>
        </p:nvPicPr>
        <p:blipFill rotWithShape="1">
          <a:blip r:embed="rId6">
            <a:alphaModFix/>
          </a:blip>
          <a:srcRect t="15494" r="1" b="2465"/>
          <a:stretch/>
        </p:blipFill>
        <p:spPr>
          <a:xfrm>
            <a:off x="8342278" y="38001"/>
            <a:ext cx="3715466" cy="11704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3"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265" name="Google Shape;265;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AND – Logical AND</a:t>
            </a:r>
            <a:endParaRPr sz="6600"/>
          </a:p>
        </p:txBody>
      </p:sp>
      <p:sp>
        <p:nvSpPr>
          <p:cNvPr id="266" name="Google Shape;266;p33"/>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sp>
        <p:nvSpPr>
          <p:cNvPr id="267" name="Google Shape;267;p33"/>
          <p:cNvSpPr txBox="1"/>
          <p:nvPr/>
        </p:nvSpPr>
        <p:spPr>
          <a:xfrm>
            <a:off x="1097280" y="1990725"/>
            <a:ext cx="1017079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a:solidFill>
                  <a:schemeClr val="dk1"/>
                </a:solidFill>
                <a:latin typeface="Calibri"/>
                <a:ea typeface="Calibri"/>
                <a:cs typeface="Calibri"/>
                <a:sym typeface="Calibri"/>
              </a:rPr>
              <a:t>Realiza bit a bit un AND lógico entre el destino y la fuente. El resultado obtenido se guarda en el destino.</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Por ejemplo, AND 52, 39 = 10</a:t>
            </a:r>
            <a:endParaRPr sz="2400">
              <a:solidFill>
                <a:schemeClr val="dk1"/>
              </a:solidFill>
              <a:latin typeface="Calibri"/>
              <a:ea typeface="Calibri"/>
              <a:cs typeface="Calibri"/>
              <a:sym typeface="Calibri"/>
            </a:endParaRPr>
          </a:p>
        </p:txBody>
      </p:sp>
      <p:graphicFrame>
        <p:nvGraphicFramePr>
          <p:cNvPr id="268" name="Google Shape;268;p33"/>
          <p:cNvGraphicFramePr/>
          <p:nvPr/>
        </p:nvGraphicFramePr>
        <p:xfrm>
          <a:off x="1181096" y="3920066"/>
          <a:ext cx="9974600" cy="1112550"/>
        </p:xfrm>
        <a:graphic>
          <a:graphicData uri="http://schemas.openxmlformats.org/drawingml/2006/table">
            <a:tbl>
              <a:tblPr firstRow="1" bandRow="1">
                <a:noFill/>
                <a:tableStyleId>{D316B4CE-D8E4-4356-A3EA-343AA54C0CDB}</a:tableStyleId>
              </a:tblPr>
              <a:tblGrid>
                <a:gridCol w="1246825"/>
                <a:gridCol w="1246825"/>
                <a:gridCol w="1246825"/>
                <a:gridCol w="1246825"/>
                <a:gridCol w="1246825"/>
                <a:gridCol w="1246825"/>
                <a:gridCol w="1246825"/>
                <a:gridCol w="1246825"/>
              </a:tblGrid>
              <a:tr h="370850">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r>
              <a:tr h="370850">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1</a:t>
                      </a:r>
                      <a:endParaRPr sz="1800" u="none" strike="noStrike" cap="none"/>
                    </a:p>
                  </a:txBody>
                  <a:tcPr marL="91450" marR="91450" marT="45725" marB="45725"/>
                </a:tc>
              </a:tr>
              <a:tr h="370850">
                <a:tc>
                  <a:txBody>
                    <a:bodyPr/>
                    <a:lstStyle/>
                    <a:p>
                      <a:pPr marL="0" marR="0" lvl="0" indent="0" algn="ctr" rtl="0">
                        <a:spcBef>
                          <a:spcPts val="0"/>
                        </a:spcBef>
                        <a:spcAft>
                          <a:spcPts val="0"/>
                        </a:spcAft>
                        <a:buNone/>
                      </a:pPr>
                      <a:r>
                        <a:rPr lang="es-AR" sz="1800" b="1" u="none" strike="noStrike" cap="none">
                          <a:solidFill>
                            <a:srgbClr val="FF0000"/>
                          </a:solidFill>
                        </a:rPr>
                        <a:t>0</a:t>
                      </a:r>
                      <a:endParaRPr sz="1800" b="1"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FF0000"/>
                          </a:solidFill>
                        </a:rPr>
                        <a:t>0</a:t>
                      </a:r>
                      <a:endParaRPr sz="1800" b="1"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FF0000"/>
                          </a:solidFill>
                        </a:rPr>
                        <a:t>0</a:t>
                      </a:r>
                      <a:endParaRPr sz="1800" b="1"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FF0000"/>
                          </a:solidFill>
                        </a:rPr>
                        <a:t>1</a:t>
                      </a:r>
                      <a:endParaRPr sz="1800" b="1"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FF0000"/>
                          </a:solidFill>
                        </a:rPr>
                        <a:t>0</a:t>
                      </a:r>
                      <a:endParaRPr sz="1800" b="1"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FF0000"/>
                          </a:solidFill>
                        </a:rPr>
                        <a:t>0</a:t>
                      </a:r>
                      <a:endParaRPr sz="1800" b="1"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FF0000"/>
                          </a:solidFill>
                        </a:rPr>
                        <a:t>0</a:t>
                      </a:r>
                      <a:endParaRPr sz="1800" b="1"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b="1" u="none" strike="noStrike" cap="none">
                          <a:solidFill>
                            <a:srgbClr val="FF0000"/>
                          </a:solidFill>
                        </a:rPr>
                        <a:t>0</a:t>
                      </a:r>
                      <a:endParaRPr sz="1800" b="1" u="none" strike="noStrike" cap="none">
                        <a:solidFill>
                          <a:srgbClr val="FF0000"/>
                        </a:solidFill>
                      </a:endParaRPr>
                    </a:p>
                  </a:txBody>
                  <a:tcPr marL="91450" marR="91450" marT="45725" marB="457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4"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274" name="Google Shape;274;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ROL – Rotate Left</a:t>
            </a:r>
            <a:endParaRPr sz="6600"/>
          </a:p>
        </p:txBody>
      </p:sp>
      <p:sp>
        <p:nvSpPr>
          <p:cNvPr id="275" name="Google Shape;275;p34"/>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sp>
        <p:nvSpPr>
          <p:cNvPr id="276" name="Google Shape;276;p34"/>
          <p:cNvSpPr txBox="1"/>
          <p:nvPr/>
        </p:nvSpPr>
        <p:spPr>
          <a:xfrm>
            <a:off x="1097280" y="1990725"/>
            <a:ext cx="1017079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a:solidFill>
                  <a:schemeClr val="dk1"/>
                </a:solidFill>
                <a:latin typeface="Calibri"/>
                <a:ea typeface="Calibri"/>
                <a:cs typeface="Calibri"/>
                <a:sym typeface="Calibri"/>
              </a:rPr>
              <a:t>Mueve cada bit a la izquierda según la cantidad de posiciones especificada.</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Por ejemplo, ROL AX, 2 (con AX = 0000 1010)</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aphicFrame>
        <p:nvGraphicFramePr>
          <p:cNvPr id="277" name="Google Shape;277;p34"/>
          <p:cNvGraphicFramePr/>
          <p:nvPr/>
        </p:nvGraphicFramePr>
        <p:xfrm>
          <a:off x="1222371" y="3813750"/>
          <a:ext cx="10045800" cy="828150"/>
        </p:xfrm>
        <a:graphic>
          <a:graphicData uri="http://schemas.openxmlformats.org/drawingml/2006/table">
            <a:tbl>
              <a:tblPr firstRow="1" bandRow="1">
                <a:noFill/>
                <a:tableStyleId>{D316B4CE-D8E4-4356-A3EA-343AA54C0CDB}</a:tableStyleId>
              </a:tblPr>
              <a:tblGrid>
                <a:gridCol w="1255725"/>
                <a:gridCol w="1255725"/>
                <a:gridCol w="1255725"/>
                <a:gridCol w="1255725"/>
                <a:gridCol w="1255725"/>
                <a:gridCol w="1255725"/>
                <a:gridCol w="1255725"/>
                <a:gridCol w="1255725"/>
              </a:tblGrid>
              <a:tr h="414075">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r>
              <a:tr h="414075">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s-AR" sz="1800" u="none" strike="noStrike" cap="none"/>
                        <a:t>0</a:t>
                      </a:r>
                      <a:endParaRPr sz="1800" u="none" strike="noStrike" cap="none"/>
                    </a:p>
                  </a:txBody>
                  <a:tcPr marL="91450" marR="91450" marT="45725" marB="457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5"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283" name="Google Shape;283;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s-AR" sz="4000"/>
              <a:t>Instrucciones de Manipulación de Cadenas</a:t>
            </a:r>
            <a:endParaRPr sz="5400"/>
          </a:p>
        </p:txBody>
      </p:sp>
      <p:sp>
        <p:nvSpPr>
          <p:cNvPr id="284" name="Google Shape;284;p35"/>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pic>
        <p:nvPicPr>
          <p:cNvPr id="285" name="Google Shape;285;p35"/>
          <p:cNvPicPr preferRelativeResize="0"/>
          <p:nvPr/>
        </p:nvPicPr>
        <p:blipFill rotWithShape="1">
          <a:blip r:embed="rId4">
            <a:alphaModFix/>
          </a:blip>
          <a:srcRect/>
          <a:stretch/>
        </p:blipFill>
        <p:spPr>
          <a:xfrm rot="-60000">
            <a:off x="5222" y="2256110"/>
            <a:ext cx="5888859" cy="649847"/>
          </a:xfrm>
          <a:prstGeom prst="rect">
            <a:avLst/>
          </a:prstGeom>
          <a:noFill/>
          <a:ln>
            <a:noFill/>
          </a:ln>
        </p:spPr>
      </p:pic>
      <p:pic>
        <p:nvPicPr>
          <p:cNvPr id="286" name="Google Shape;286;p35"/>
          <p:cNvPicPr preferRelativeResize="0"/>
          <p:nvPr/>
        </p:nvPicPr>
        <p:blipFill rotWithShape="1">
          <a:blip r:embed="rId5">
            <a:alphaModFix/>
          </a:blip>
          <a:srcRect t="1" b="50381"/>
          <a:stretch/>
        </p:blipFill>
        <p:spPr>
          <a:xfrm>
            <a:off x="95423" y="2739866"/>
            <a:ext cx="6015091" cy="2241667"/>
          </a:xfrm>
          <a:prstGeom prst="rect">
            <a:avLst/>
          </a:prstGeom>
          <a:noFill/>
          <a:ln>
            <a:noFill/>
          </a:ln>
        </p:spPr>
      </p:pic>
      <p:pic>
        <p:nvPicPr>
          <p:cNvPr id="287" name="Google Shape;287;p35"/>
          <p:cNvPicPr preferRelativeResize="0"/>
          <p:nvPr/>
        </p:nvPicPr>
        <p:blipFill rotWithShape="1">
          <a:blip r:embed="rId5">
            <a:alphaModFix/>
          </a:blip>
          <a:srcRect t="49208"/>
          <a:stretch/>
        </p:blipFill>
        <p:spPr>
          <a:xfrm>
            <a:off x="6024562" y="2361304"/>
            <a:ext cx="5513977" cy="2346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title"/>
          </p:nvPr>
        </p:nvSpPr>
        <p:spPr>
          <a:xfrm>
            <a:off x="942901"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s-AR" sz="4000"/>
              <a:t>Instrucciones de transferencia de Control</a:t>
            </a:r>
            <a:endParaRPr sz="4000"/>
          </a:p>
        </p:txBody>
      </p:sp>
      <p:pic>
        <p:nvPicPr>
          <p:cNvPr id="293" name="Google Shape;293;p36"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pic>
        <p:nvPicPr>
          <p:cNvPr id="294" name="Google Shape;294;p36"/>
          <p:cNvPicPr preferRelativeResize="0"/>
          <p:nvPr/>
        </p:nvPicPr>
        <p:blipFill rotWithShape="1">
          <a:blip r:embed="rId4">
            <a:alphaModFix/>
          </a:blip>
          <a:srcRect/>
          <a:stretch/>
        </p:blipFill>
        <p:spPr>
          <a:xfrm>
            <a:off x="1216477" y="1985962"/>
            <a:ext cx="7445370" cy="509236"/>
          </a:xfrm>
          <a:prstGeom prst="rect">
            <a:avLst/>
          </a:prstGeom>
          <a:noFill/>
          <a:ln>
            <a:noFill/>
          </a:ln>
        </p:spPr>
      </p:pic>
      <p:pic>
        <p:nvPicPr>
          <p:cNvPr id="295" name="Google Shape;295;p36"/>
          <p:cNvPicPr preferRelativeResize="0"/>
          <p:nvPr/>
        </p:nvPicPr>
        <p:blipFill rotWithShape="1">
          <a:blip r:embed="rId5">
            <a:alphaModFix/>
          </a:blip>
          <a:srcRect b="80984"/>
          <a:stretch/>
        </p:blipFill>
        <p:spPr>
          <a:xfrm>
            <a:off x="1216477" y="2394544"/>
            <a:ext cx="7617550" cy="301156"/>
          </a:xfrm>
          <a:prstGeom prst="rect">
            <a:avLst/>
          </a:prstGeom>
          <a:noFill/>
          <a:ln>
            <a:noFill/>
          </a:ln>
        </p:spPr>
      </p:pic>
      <p:sp>
        <p:nvSpPr>
          <p:cNvPr id="296" name="Google Shape;296;p36"/>
          <p:cNvSpPr txBox="1"/>
          <p:nvPr/>
        </p:nvSpPr>
        <p:spPr>
          <a:xfrm>
            <a:off x="1216477" y="3438081"/>
            <a:ext cx="60193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a:solidFill>
                  <a:schemeClr val="dk1"/>
                </a:solidFill>
                <a:latin typeface="Calibri"/>
                <a:ea typeface="Calibri"/>
                <a:cs typeface="Calibri"/>
                <a:sym typeface="Calibri"/>
              </a:rPr>
              <a:t>Existen instrucciones condicionadas, algunos ejemplos:</a:t>
            </a:r>
            <a:endParaRPr sz="1800">
              <a:solidFill>
                <a:schemeClr val="dk1"/>
              </a:solidFill>
              <a:latin typeface="Calibri"/>
              <a:ea typeface="Calibri"/>
              <a:cs typeface="Calibri"/>
              <a:sym typeface="Calibri"/>
            </a:endParaRPr>
          </a:p>
        </p:txBody>
      </p:sp>
      <p:pic>
        <p:nvPicPr>
          <p:cNvPr id="297" name="Google Shape;297;p36"/>
          <p:cNvPicPr preferRelativeResize="0"/>
          <p:nvPr/>
        </p:nvPicPr>
        <p:blipFill rotWithShape="1">
          <a:blip r:embed="rId5">
            <a:alphaModFix/>
          </a:blip>
          <a:srcRect t="55234"/>
          <a:stretch/>
        </p:blipFill>
        <p:spPr>
          <a:xfrm>
            <a:off x="1216477" y="2695700"/>
            <a:ext cx="7617550" cy="708957"/>
          </a:xfrm>
          <a:prstGeom prst="rect">
            <a:avLst/>
          </a:prstGeom>
          <a:noFill/>
          <a:ln>
            <a:noFill/>
          </a:ln>
        </p:spPr>
      </p:pic>
      <p:pic>
        <p:nvPicPr>
          <p:cNvPr id="298" name="Google Shape;298;p36"/>
          <p:cNvPicPr preferRelativeResize="0"/>
          <p:nvPr/>
        </p:nvPicPr>
        <p:blipFill rotWithShape="1">
          <a:blip r:embed="rId6">
            <a:alphaModFix/>
          </a:blip>
          <a:srcRect l="2450" b="72125"/>
          <a:stretch/>
        </p:blipFill>
        <p:spPr>
          <a:xfrm>
            <a:off x="1216477" y="3807413"/>
            <a:ext cx="6464620" cy="1649958"/>
          </a:xfrm>
          <a:prstGeom prst="rect">
            <a:avLst/>
          </a:prstGeom>
          <a:noFill/>
          <a:ln>
            <a:noFill/>
          </a:ln>
        </p:spPr>
      </p:pic>
      <p:pic>
        <p:nvPicPr>
          <p:cNvPr id="299" name="Google Shape;299;p36"/>
          <p:cNvPicPr preferRelativeResize="0"/>
          <p:nvPr/>
        </p:nvPicPr>
        <p:blipFill rotWithShape="1">
          <a:blip r:embed="rId6">
            <a:alphaModFix/>
          </a:blip>
          <a:srcRect l="3326" t="78021" b="17319"/>
          <a:stretch/>
        </p:blipFill>
        <p:spPr>
          <a:xfrm>
            <a:off x="1216477" y="5457371"/>
            <a:ext cx="6406563" cy="2757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7"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305" name="Google Shape;305;p3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JMP – Unconditional Jump</a:t>
            </a:r>
            <a:endParaRPr sz="6600"/>
          </a:p>
        </p:txBody>
      </p:sp>
      <p:sp>
        <p:nvSpPr>
          <p:cNvPr id="306" name="Google Shape;306;p37"/>
          <p:cNvSpPr txBox="1"/>
          <p:nvPr/>
        </p:nvSpPr>
        <p:spPr>
          <a:xfrm>
            <a:off x="-66675" y="6390082"/>
            <a:ext cx="1218247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000">
                <a:solidFill>
                  <a:schemeClr val="lt1"/>
                </a:solidFill>
                <a:latin typeface="Calibri"/>
                <a:ea typeface="Calibri"/>
                <a:cs typeface="Calibri"/>
                <a:sym typeface="Calibri"/>
              </a:rPr>
              <a:t>Instrucciones - Mnemónicos</a:t>
            </a:r>
            <a:endParaRPr sz="2000">
              <a:solidFill>
                <a:schemeClr val="lt1"/>
              </a:solidFill>
              <a:latin typeface="Calibri"/>
              <a:ea typeface="Calibri"/>
              <a:cs typeface="Calibri"/>
              <a:sym typeface="Calibri"/>
            </a:endParaRPr>
          </a:p>
        </p:txBody>
      </p:sp>
      <p:sp>
        <p:nvSpPr>
          <p:cNvPr id="307" name="Google Shape;307;p37"/>
          <p:cNvSpPr txBox="1"/>
          <p:nvPr/>
        </p:nvSpPr>
        <p:spPr>
          <a:xfrm>
            <a:off x="1097280" y="1990725"/>
            <a:ext cx="1017079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a:solidFill>
                  <a:schemeClr val="dk1"/>
                </a:solidFill>
                <a:latin typeface="Calibri"/>
                <a:ea typeface="Calibri"/>
                <a:cs typeface="Calibri"/>
                <a:sym typeface="Calibri"/>
              </a:rPr>
              <a:t>Transfiere la ejecución del programa a la dirección establecida modificando el registro IP. A continuación, se ejecuta el código de la nueva dirección.</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308" name="Google Shape;308;p37"/>
          <p:cNvPicPr preferRelativeResize="0"/>
          <p:nvPr/>
        </p:nvPicPr>
        <p:blipFill rotWithShape="1">
          <a:blip r:embed="rId4">
            <a:alphaModFix/>
          </a:blip>
          <a:srcRect/>
          <a:stretch/>
        </p:blipFill>
        <p:spPr>
          <a:xfrm>
            <a:off x="1097280" y="3429000"/>
            <a:ext cx="4019443" cy="18483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7" name="Google Shape;317;p38" descr="Web de AGA Virtual - Álgebra y Geometría Analítica"/>
          <p:cNvPicPr preferRelativeResize="0"/>
          <p:nvPr/>
        </p:nvPicPr>
        <p:blipFill rotWithShape="1">
          <a:blip r:embed="rId3">
            <a:alphaModFix/>
          </a:blip>
          <a:srcRect t="15494" r="1" b="2465"/>
          <a:stretch/>
        </p:blipFill>
        <p:spPr>
          <a:xfrm>
            <a:off x="8139077" y="0"/>
            <a:ext cx="3715466" cy="1170442"/>
          </a:xfrm>
          <a:prstGeom prst="rect">
            <a:avLst/>
          </a:prstGeom>
          <a:noFill/>
          <a:ln>
            <a:noFill/>
          </a:ln>
        </p:spPr>
      </p:pic>
      <p:sp>
        <p:nvSpPr>
          <p:cNvPr id="313" name="Google Shape;313;p38"/>
          <p:cNvSpPr txBox="1">
            <a:spLocks noGrp="1"/>
          </p:cNvSpPr>
          <p:nvPr>
            <p:ph type="title"/>
          </p:nvPr>
        </p:nvSpPr>
        <p:spPr>
          <a:xfrm>
            <a:off x="952137" y="352543"/>
            <a:ext cx="718694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dirty="0"/>
              <a:t>Instrucciones de Transferencia de Datos</a:t>
            </a:r>
            <a:endParaRPr dirty="0"/>
          </a:p>
        </p:txBody>
      </p:sp>
      <p:pic>
        <p:nvPicPr>
          <p:cNvPr id="314" name="Google Shape;314;p38"/>
          <p:cNvPicPr preferRelativeResize="0">
            <a:picLocks noGrp="1"/>
          </p:cNvPicPr>
          <p:nvPr>
            <p:ph type="body" idx="1"/>
          </p:nvPr>
        </p:nvPicPr>
        <p:blipFill rotWithShape="1">
          <a:blip r:embed="rId4">
            <a:alphaModFix/>
          </a:blip>
          <a:srcRect b="29276"/>
          <a:stretch/>
        </p:blipFill>
        <p:spPr>
          <a:xfrm>
            <a:off x="1696260" y="2177786"/>
            <a:ext cx="5186949" cy="258189"/>
          </a:xfrm>
          <a:prstGeom prst="rect">
            <a:avLst/>
          </a:prstGeom>
          <a:noFill/>
          <a:ln>
            <a:noFill/>
          </a:ln>
        </p:spPr>
      </p:pic>
      <p:pic>
        <p:nvPicPr>
          <p:cNvPr id="315" name="Google Shape;315;p38"/>
          <p:cNvPicPr preferRelativeResize="0"/>
          <p:nvPr/>
        </p:nvPicPr>
        <p:blipFill rotWithShape="1">
          <a:blip r:embed="rId5">
            <a:alphaModFix/>
          </a:blip>
          <a:srcRect t="3975"/>
          <a:stretch/>
        </p:blipFill>
        <p:spPr>
          <a:xfrm>
            <a:off x="1596043" y="2446317"/>
            <a:ext cx="7305724" cy="2294576"/>
          </a:xfrm>
          <a:prstGeom prst="rect">
            <a:avLst/>
          </a:prstGeom>
          <a:noFill/>
          <a:ln>
            <a:noFill/>
          </a:ln>
        </p:spPr>
      </p:pic>
      <p:pic>
        <p:nvPicPr>
          <p:cNvPr id="316" name="Google Shape;316;p38"/>
          <p:cNvPicPr preferRelativeResize="0"/>
          <p:nvPr/>
        </p:nvPicPr>
        <p:blipFill rotWithShape="1">
          <a:blip r:embed="rId6">
            <a:alphaModFix/>
          </a:blip>
          <a:srcRect/>
          <a:stretch/>
        </p:blipFill>
        <p:spPr>
          <a:xfrm>
            <a:off x="1696260" y="4646046"/>
            <a:ext cx="7205507" cy="6494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39"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323" name="Google Shape;323;p3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Instrucciones de control de EFLAGS</a:t>
            </a:r>
            <a:endParaRPr/>
          </a:p>
        </p:txBody>
      </p:sp>
      <p:pic>
        <p:nvPicPr>
          <p:cNvPr id="324" name="Google Shape;324;p39"/>
          <p:cNvPicPr preferRelativeResize="0"/>
          <p:nvPr/>
        </p:nvPicPr>
        <p:blipFill rotWithShape="1">
          <a:blip r:embed="rId4">
            <a:alphaModFix/>
          </a:blip>
          <a:srcRect t="1" b="26643"/>
          <a:stretch/>
        </p:blipFill>
        <p:spPr>
          <a:xfrm>
            <a:off x="1825776" y="2169953"/>
            <a:ext cx="5600190" cy="228862"/>
          </a:xfrm>
          <a:prstGeom prst="rect">
            <a:avLst/>
          </a:prstGeom>
          <a:noFill/>
          <a:ln>
            <a:noFill/>
          </a:ln>
        </p:spPr>
      </p:pic>
      <p:pic>
        <p:nvPicPr>
          <p:cNvPr id="325" name="Google Shape;325;p39"/>
          <p:cNvPicPr preferRelativeResize="0"/>
          <p:nvPr/>
        </p:nvPicPr>
        <p:blipFill rotWithShape="1">
          <a:blip r:embed="rId5">
            <a:alphaModFix/>
          </a:blip>
          <a:srcRect/>
          <a:stretch/>
        </p:blipFill>
        <p:spPr>
          <a:xfrm>
            <a:off x="1908904" y="2398815"/>
            <a:ext cx="6480332" cy="1522319"/>
          </a:xfrm>
          <a:prstGeom prst="rect">
            <a:avLst/>
          </a:prstGeom>
          <a:noFill/>
          <a:ln>
            <a:noFill/>
          </a:ln>
        </p:spPr>
      </p:pic>
      <p:sp>
        <p:nvSpPr>
          <p:cNvPr id="326" name="Google Shape;326;p39"/>
          <p:cNvSpPr txBox="1"/>
          <p:nvPr/>
        </p:nvSpPr>
        <p:spPr>
          <a:xfrm>
            <a:off x="1097280" y="4149996"/>
            <a:ext cx="98636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a:solidFill>
                  <a:schemeClr val="dk1"/>
                </a:solidFill>
                <a:latin typeface="Calibri"/>
                <a:ea typeface="Calibri"/>
                <a:cs typeface="Calibri"/>
                <a:sym typeface="Calibri"/>
              </a:rPr>
              <a:t>Existen las instrucciones de control de Señalizadores Condicionadas, incluidas dentro del paquete de instrucciones nuevas del Pentium. Si se cumple la condición, se pone a 0 el operando, y de caso contrario a 1. Por ejemplo: </a:t>
            </a:r>
            <a:endParaRPr sz="1800">
              <a:solidFill>
                <a:schemeClr val="dk1"/>
              </a:solidFill>
              <a:latin typeface="Calibri"/>
              <a:ea typeface="Calibri"/>
              <a:cs typeface="Calibri"/>
              <a:sym typeface="Calibri"/>
            </a:endParaRPr>
          </a:p>
        </p:txBody>
      </p:sp>
      <p:pic>
        <p:nvPicPr>
          <p:cNvPr id="327" name="Google Shape;327;p39"/>
          <p:cNvPicPr preferRelativeResize="0"/>
          <p:nvPr/>
        </p:nvPicPr>
        <p:blipFill rotWithShape="1">
          <a:blip r:embed="rId6">
            <a:alphaModFix/>
          </a:blip>
          <a:srcRect/>
          <a:stretch/>
        </p:blipFill>
        <p:spPr>
          <a:xfrm>
            <a:off x="2059473" y="5073326"/>
            <a:ext cx="6568481" cy="4489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Instrucciones de ALTO NIVEL</a:t>
            </a:r>
            <a:endParaRPr/>
          </a:p>
        </p:txBody>
      </p:sp>
      <p:pic>
        <p:nvPicPr>
          <p:cNvPr id="333" name="Google Shape;333;p40"/>
          <p:cNvPicPr preferRelativeResize="0"/>
          <p:nvPr/>
        </p:nvPicPr>
        <p:blipFill rotWithShape="1">
          <a:blip r:embed="rId3">
            <a:alphaModFix/>
          </a:blip>
          <a:srcRect l="10364" t="607" b="92640"/>
          <a:stretch/>
        </p:blipFill>
        <p:spPr>
          <a:xfrm>
            <a:off x="1524279" y="2525486"/>
            <a:ext cx="7724262" cy="557152"/>
          </a:xfrm>
          <a:prstGeom prst="rect">
            <a:avLst/>
          </a:prstGeom>
          <a:noFill/>
          <a:ln>
            <a:noFill/>
          </a:ln>
        </p:spPr>
      </p:pic>
      <p:pic>
        <p:nvPicPr>
          <p:cNvPr id="334" name="Google Shape;334;p40"/>
          <p:cNvPicPr preferRelativeResize="0"/>
          <p:nvPr/>
        </p:nvPicPr>
        <p:blipFill rotWithShape="1">
          <a:blip r:embed="rId4">
            <a:alphaModFix/>
          </a:blip>
          <a:srcRect/>
          <a:stretch/>
        </p:blipFill>
        <p:spPr>
          <a:xfrm>
            <a:off x="1355674" y="3082638"/>
            <a:ext cx="7892867" cy="1474848"/>
          </a:xfrm>
          <a:prstGeom prst="rect">
            <a:avLst/>
          </a:prstGeom>
          <a:noFill/>
          <a:ln>
            <a:noFill/>
          </a:ln>
        </p:spPr>
      </p:pic>
      <p:pic>
        <p:nvPicPr>
          <p:cNvPr id="335" name="Google Shape;335;p40" descr="Web de AGA Virtual - Álgebra y Geometría Analítica"/>
          <p:cNvPicPr preferRelativeResize="0"/>
          <p:nvPr/>
        </p:nvPicPr>
        <p:blipFill rotWithShape="1">
          <a:blip r:embed="rId5">
            <a:alphaModFix/>
          </a:blip>
          <a:srcRect t="15494" r="1" b="2465"/>
          <a:stretch/>
        </p:blipFill>
        <p:spPr>
          <a:xfrm>
            <a:off x="8476534" y="97184"/>
            <a:ext cx="3715466" cy="11704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41"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341" name="Google Shape;341;p4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s-AR"/>
              <a:t>Instrucciones MULTISEGMENTO </a:t>
            </a:r>
            <a:endParaRPr/>
          </a:p>
        </p:txBody>
      </p:sp>
      <p:pic>
        <p:nvPicPr>
          <p:cNvPr id="342" name="Google Shape;342;p41"/>
          <p:cNvPicPr preferRelativeResize="0"/>
          <p:nvPr/>
        </p:nvPicPr>
        <p:blipFill rotWithShape="1">
          <a:blip r:embed="rId4">
            <a:alphaModFix/>
          </a:blip>
          <a:srcRect/>
          <a:stretch/>
        </p:blipFill>
        <p:spPr>
          <a:xfrm>
            <a:off x="1989915" y="1844159"/>
            <a:ext cx="5998860" cy="1479611"/>
          </a:xfrm>
          <a:prstGeom prst="rect">
            <a:avLst/>
          </a:prstGeom>
          <a:noFill/>
          <a:ln>
            <a:noFill/>
          </a:ln>
        </p:spPr>
      </p:pic>
      <p:pic>
        <p:nvPicPr>
          <p:cNvPr id="343" name="Google Shape;343;p41"/>
          <p:cNvPicPr preferRelativeResize="0"/>
          <p:nvPr/>
        </p:nvPicPr>
        <p:blipFill rotWithShape="1">
          <a:blip r:embed="rId5">
            <a:alphaModFix/>
          </a:blip>
          <a:srcRect l="1501"/>
          <a:stretch/>
        </p:blipFill>
        <p:spPr>
          <a:xfrm>
            <a:off x="2033457" y="3249829"/>
            <a:ext cx="7023457" cy="10808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097277" y="286600"/>
            <a:ext cx="68172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AR"/>
              <a:t>Direccionamiento Inmediato</a:t>
            </a:r>
            <a:endParaRPr/>
          </a:p>
        </p:txBody>
      </p:sp>
      <p:sp>
        <p:nvSpPr>
          <p:cNvPr id="116" name="Google Shape;116;p15"/>
          <p:cNvSpPr txBox="1">
            <a:spLocks noGrp="1"/>
          </p:cNvSpPr>
          <p:nvPr>
            <p:ph type="body" idx="1"/>
          </p:nvPr>
        </p:nvSpPr>
        <p:spPr>
          <a:xfrm>
            <a:off x="1097278" y="1845725"/>
            <a:ext cx="4056600" cy="4023300"/>
          </a:xfrm>
          <a:prstGeom prst="rect">
            <a:avLst/>
          </a:prstGeom>
        </p:spPr>
        <p:txBody>
          <a:bodyPr spcFirstLastPara="1" wrap="square" lIns="0" tIns="45700" rIns="0" bIns="45700" anchor="t" anchorCtr="0">
            <a:normAutofit/>
          </a:bodyPr>
          <a:lstStyle/>
          <a:p>
            <a:pPr marL="0" lvl="0" indent="0" algn="l" rtl="0">
              <a:lnSpc>
                <a:spcPct val="115000"/>
              </a:lnSpc>
              <a:spcBef>
                <a:spcPts val="500"/>
              </a:spcBef>
              <a:spcAft>
                <a:spcPts val="0"/>
              </a:spcAft>
              <a:buClr>
                <a:schemeClr val="dk1"/>
              </a:buClr>
              <a:buSzPts val="1100"/>
              <a:buFont typeface="Arial"/>
              <a:buNone/>
            </a:pPr>
            <a:r>
              <a:rPr lang="es-AR" sz="2100">
                <a:solidFill>
                  <a:schemeClr val="dk1"/>
                </a:solidFill>
                <a:highlight>
                  <a:srgbClr val="FFFFFF"/>
                </a:highlight>
              </a:rPr>
              <a:t>En la instrucción está incluido directamente el operando.</a:t>
            </a:r>
            <a:endParaRPr sz="2100">
              <a:solidFill>
                <a:schemeClr val="dk1"/>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2100">
                <a:solidFill>
                  <a:schemeClr val="dk1"/>
                </a:solidFill>
                <a:highlight>
                  <a:srgbClr val="FFFFFF"/>
                </a:highlight>
              </a:rPr>
              <a:t>En este modo el operando es especificado en la </a:t>
            </a:r>
            <a:r>
              <a:rPr lang="es-AR" sz="2100">
                <a:solidFill>
                  <a:schemeClr val="dk1"/>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instrucción</a:t>
            </a:r>
            <a:r>
              <a:rPr lang="es-AR" sz="2100">
                <a:solidFill>
                  <a:schemeClr val="dk1"/>
                </a:solidFill>
                <a:highlight>
                  <a:srgbClr val="FFFFFF"/>
                </a:highlight>
              </a:rPr>
              <a:t> misma. En otras palabras, una instrucción de modo inmediato tiene un campo de operando en vez de un campo de dirección</a:t>
            </a:r>
            <a:endParaRPr sz="2100">
              <a:solidFill>
                <a:schemeClr val="dk1"/>
              </a:solidFill>
              <a:highlight>
                <a:srgbClr val="FFFFFF"/>
              </a:highlight>
            </a:endParaRPr>
          </a:p>
          <a:p>
            <a:pPr marL="0" lvl="0" indent="0" algn="l" rtl="0">
              <a:spcBef>
                <a:spcPts val="1200"/>
              </a:spcBef>
              <a:spcAft>
                <a:spcPts val="200"/>
              </a:spcAft>
              <a:buNone/>
            </a:pPr>
            <a:endParaRPr/>
          </a:p>
        </p:txBody>
      </p:sp>
      <p:pic>
        <p:nvPicPr>
          <p:cNvPr id="117" name="Google Shape;117;p15"/>
          <p:cNvPicPr preferRelativeResize="0"/>
          <p:nvPr/>
        </p:nvPicPr>
        <p:blipFill>
          <a:blip r:embed="rId4">
            <a:alphaModFix/>
          </a:blip>
          <a:stretch>
            <a:fillRect/>
          </a:stretch>
        </p:blipFill>
        <p:spPr>
          <a:xfrm>
            <a:off x="6820925" y="1845725"/>
            <a:ext cx="4056600" cy="1402655"/>
          </a:xfrm>
          <a:prstGeom prst="rect">
            <a:avLst/>
          </a:prstGeom>
          <a:noFill/>
          <a:ln>
            <a:noFill/>
          </a:ln>
        </p:spPr>
      </p:pic>
      <p:pic>
        <p:nvPicPr>
          <p:cNvPr id="118" name="Google Shape;118;p15" descr="Web de AGA Virtual - Álgebra y Geometría Analítica"/>
          <p:cNvPicPr preferRelativeResize="0"/>
          <p:nvPr/>
        </p:nvPicPr>
        <p:blipFill rotWithShape="1">
          <a:blip r:embed="rId5">
            <a:alphaModFix/>
          </a:blip>
          <a:srcRect t="15497" b="2461"/>
          <a:stretch/>
        </p:blipFill>
        <p:spPr>
          <a:xfrm>
            <a:off x="7379360" y="8"/>
            <a:ext cx="4633595" cy="145967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42" descr="Web de AGA Virtual - Álgebra y Geometría Analítica"/>
          <p:cNvPicPr preferRelativeResize="0"/>
          <p:nvPr/>
        </p:nvPicPr>
        <p:blipFill rotWithShape="1">
          <a:blip r:embed="rId3">
            <a:alphaModFix/>
          </a:blip>
          <a:srcRect t="15494" r="1" b="2465"/>
          <a:stretch/>
        </p:blipFill>
        <p:spPr>
          <a:xfrm>
            <a:off x="8400334" y="38001"/>
            <a:ext cx="3715466" cy="1170442"/>
          </a:xfrm>
          <a:prstGeom prst="rect">
            <a:avLst/>
          </a:prstGeom>
          <a:noFill/>
          <a:ln>
            <a:noFill/>
          </a:ln>
        </p:spPr>
      </p:pic>
      <p:sp>
        <p:nvSpPr>
          <p:cNvPr id="349" name="Google Shape;349;p42"/>
          <p:cNvSpPr txBox="1">
            <a:spLocks noGrp="1"/>
          </p:cNvSpPr>
          <p:nvPr>
            <p:ph type="title"/>
          </p:nvPr>
        </p:nvSpPr>
        <p:spPr>
          <a:xfrm>
            <a:off x="589280" y="0"/>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AR" sz="4400"/>
              <a:t>Instrucciones del Sistema Operativo</a:t>
            </a:r>
            <a:endParaRPr sz="4400"/>
          </a:p>
        </p:txBody>
      </p:sp>
      <p:pic>
        <p:nvPicPr>
          <p:cNvPr id="350" name="Google Shape;350;p42"/>
          <p:cNvPicPr preferRelativeResize="0"/>
          <p:nvPr/>
        </p:nvPicPr>
        <p:blipFill rotWithShape="1">
          <a:blip r:embed="rId4">
            <a:alphaModFix/>
          </a:blip>
          <a:srcRect/>
          <a:stretch/>
        </p:blipFill>
        <p:spPr>
          <a:xfrm>
            <a:off x="589280" y="2145951"/>
            <a:ext cx="5628139" cy="2411533"/>
          </a:xfrm>
          <a:prstGeom prst="rect">
            <a:avLst/>
          </a:prstGeom>
          <a:noFill/>
          <a:ln>
            <a:noFill/>
          </a:ln>
        </p:spPr>
      </p:pic>
      <p:pic>
        <p:nvPicPr>
          <p:cNvPr id="351" name="Google Shape;351;p42"/>
          <p:cNvPicPr preferRelativeResize="0"/>
          <p:nvPr/>
        </p:nvPicPr>
        <p:blipFill rotWithShape="1">
          <a:blip r:embed="rId5">
            <a:alphaModFix/>
          </a:blip>
          <a:srcRect/>
          <a:stretch/>
        </p:blipFill>
        <p:spPr>
          <a:xfrm>
            <a:off x="6306207" y="2121124"/>
            <a:ext cx="5845155" cy="24611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1097277" y="286600"/>
            <a:ext cx="61512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s-AR"/>
              <a:t>Direccionamiento Directo</a:t>
            </a:r>
            <a:endParaRPr/>
          </a:p>
        </p:txBody>
      </p:sp>
      <p:sp>
        <p:nvSpPr>
          <p:cNvPr id="124" name="Google Shape;124;p16"/>
          <p:cNvSpPr txBox="1">
            <a:spLocks noGrp="1"/>
          </p:cNvSpPr>
          <p:nvPr>
            <p:ph type="body" idx="1"/>
          </p:nvPr>
        </p:nvSpPr>
        <p:spPr>
          <a:xfrm>
            <a:off x="1097275" y="1809925"/>
            <a:ext cx="4489500" cy="4023300"/>
          </a:xfrm>
          <a:prstGeom prst="rect">
            <a:avLst/>
          </a:prstGeom>
        </p:spPr>
        <p:txBody>
          <a:bodyPr spcFirstLastPara="1" wrap="square" lIns="0" tIns="45700" rIns="0" bIns="45700" anchor="t" anchorCtr="0">
            <a:noAutofit/>
          </a:bodyPr>
          <a:lstStyle/>
          <a:p>
            <a:pPr marL="0" lvl="0" indent="0" algn="l" rtl="0">
              <a:lnSpc>
                <a:spcPct val="115000"/>
              </a:lnSpc>
              <a:spcBef>
                <a:spcPts val="500"/>
              </a:spcBef>
              <a:spcAft>
                <a:spcPts val="0"/>
              </a:spcAft>
              <a:buClr>
                <a:schemeClr val="dk1"/>
              </a:buClr>
              <a:buSzPts val="1100"/>
              <a:buFont typeface="Arial"/>
              <a:buNone/>
            </a:pPr>
            <a:r>
              <a:rPr lang="es-AR">
                <a:solidFill>
                  <a:schemeClr val="dk1"/>
                </a:solidFill>
                <a:highlight>
                  <a:srgbClr val="FFFFFF"/>
                </a:highlight>
              </a:rPr>
              <a:t>El campo de operando en la </a:t>
            </a:r>
            <a:r>
              <a:rPr lang="es-AR">
                <a:solidFill>
                  <a:schemeClr val="dk1"/>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instrucción</a:t>
            </a:r>
            <a:r>
              <a:rPr lang="es-AR">
                <a:solidFill>
                  <a:schemeClr val="dk1"/>
                </a:solidFill>
                <a:highlight>
                  <a:srgbClr val="FFFFFF"/>
                </a:highlight>
              </a:rPr>
              <a:t> contiene la dirección en </a:t>
            </a:r>
            <a:r>
              <a:rPr lang="es-AR">
                <a:solidFill>
                  <a:schemeClr val="dk1"/>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memoria</a:t>
            </a:r>
            <a:r>
              <a:rPr lang="es-AR">
                <a:solidFill>
                  <a:schemeClr val="dk1"/>
                </a:solidFill>
                <a:highlight>
                  <a:srgbClr val="FFFFFF"/>
                </a:highlight>
              </a:rPr>
              <a:t> donde se encuentra el operando.</a:t>
            </a:r>
            <a:endParaRPr>
              <a:solidFill>
                <a:schemeClr val="dk1"/>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a:solidFill>
                  <a:schemeClr val="dk1"/>
                </a:solidFill>
                <a:highlight>
                  <a:srgbClr val="FFFFFF"/>
                </a:highlight>
              </a:rPr>
              <a:t>En este modo la dirección efectiva es igual a la parte de dirección de la instrucción. El operando reside en la memoria y su dirección es dada directamente por el campo de dirección de la instrucción. En una instrucción de tipo ramificación el campo de dirección especifica la dirección de la rama actual.</a:t>
            </a:r>
            <a:endParaRPr>
              <a:solidFill>
                <a:schemeClr val="dk1"/>
              </a:solidFill>
              <a:highlight>
                <a:srgbClr val="FFFFFF"/>
              </a:highlight>
            </a:endParaRPr>
          </a:p>
          <a:p>
            <a:pPr marL="0" lvl="0" indent="0" algn="l" rtl="0">
              <a:spcBef>
                <a:spcPts val="1200"/>
              </a:spcBef>
              <a:spcAft>
                <a:spcPts val="200"/>
              </a:spcAft>
              <a:buNone/>
            </a:pPr>
            <a:endParaRPr/>
          </a:p>
        </p:txBody>
      </p:sp>
      <p:pic>
        <p:nvPicPr>
          <p:cNvPr id="125" name="Google Shape;125;p16"/>
          <p:cNvPicPr preferRelativeResize="0"/>
          <p:nvPr/>
        </p:nvPicPr>
        <p:blipFill>
          <a:blip r:embed="rId5">
            <a:alphaModFix/>
          </a:blip>
          <a:stretch>
            <a:fillRect/>
          </a:stretch>
        </p:blipFill>
        <p:spPr>
          <a:xfrm>
            <a:off x="6706100" y="1889803"/>
            <a:ext cx="4276725" cy="3657600"/>
          </a:xfrm>
          <a:prstGeom prst="rect">
            <a:avLst/>
          </a:prstGeom>
          <a:noFill/>
          <a:ln>
            <a:noFill/>
          </a:ln>
        </p:spPr>
      </p:pic>
      <p:pic>
        <p:nvPicPr>
          <p:cNvPr id="126" name="Google Shape;126;p16" descr="Web de AGA Virtual - Álgebra y Geometría Analítica"/>
          <p:cNvPicPr preferRelativeResize="0"/>
          <p:nvPr/>
        </p:nvPicPr>
        <p:blipFill rotWithShape="1">
          <a:blip r:embed="rId6">
            <a:alphaModFix/>
          </a:blip>
          <a:srcRect t="15497" b="2461"/>
          <a:stretch/>
        </p:blipFill>
        <p:spPr>
          <a:xfrm>
            <a:off x="7248460" y="67808"/>
            <a:ext cx="4633595" cy="14596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183352" y="286600"/>
            <a:ext cx="60651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s-AR"/>
              <a:t>Direccionamiento Indirecto</a:t>
            </a:r>
            <a:endParaRPr/>
          </a:p>
        </p:txBody>
      </p:sp>
      <p:sp>
        <p:nvSpPr>
          <p:cNvPr id="132" name="Google Shape;132;p17"/>
          <p:cNvSpPr txBox="1">
            <a:spLocks noGrp="1"/>
          </p:cNvSpPr>
          <p:nvPr>
            <p:ph type="body" idx="1"/>
          </p:nvPr>
        </p:nvSpPr>
        <p:spPr>
          <a:xfrm>
            <a:off x="1066800" y="1845725"/>
            <a:ext cx="4770600" cy="4023300"/>
          </a:xfrm>
          <a:prstGeom prst="rect">
            <a:avLst/>
          </a:prstGeom>
        </p:spPr>
        <p:txBody>
          <a:bodyPr spcFirstLastPara="1" wrap="square" lIns="0" tIns="45700" rIns="0" bIns="45700" anchor="t" anchorCtr="0">
            <a:normAutofit/>
          </a:bodyPr>
          <a:lstStyle/>
          <a:p>
            <a:pPr marL="0" lvl="0" indent="0" algn="l" rtl="0">
              <a:lnSpc>
                <a:spcPct val="115000"/>
              </a:lnSpc>
              <a:spcBef>
                <a:spcPts val="500"/>
              </a:spcBef>
              <a:spcAft>
                <a:spcPts val="0"/>
              </a:spcAft>
              <a:buClr>
                <a:schemeClr val="dk1"/>
              </a:buClr>
              <a:buSzPts val="1100"/>
              <a:buFont typeface="Arial"/>
              <a:buNone/>
            </a:pPr>
            <a:r>
              <a:rPr lang="es-AR" sz="1800">
                <a:solidFill>
                  <a:schemeClr val="dk1"/>
                </a:solidFill>
                <a:highlight>
                  <a:srgbClr val="FFFFFF"/>
                </a:highlight>
              </a:rPr>
              <a:t>El campo de operando contiene una dirección de memoria, en la que se encuentra la dirección efectiva del operando.</a:t>
            </a:r>
            <a:endParaRPr sz="1800">
              <a:solidFill>
                <a:schemeClr val="dk1"/>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1800">
                <a:solidFill>
                  <a:schemeClr val="dk1"/>
                </a:solidFill>
                <a:highlight>
                  <a:srgbClr val="FFFFFF"/>
                </a:highlight>
              </a:rPr>
              <a:t>Si hace referencia a un registro de la máquina, la dirección de memoria (dirección efectiva) que contiene el dato estará en este registro y hablaremos de direccionamiento indirecto a registro; si hace referencia a una posición de memoria, la dirección de memoria (dirección efectiva) que contiene el dato estará almacenada en esta posición de memoria y hablaremos de direccionamiento indirecto a memoria.</a:t>
            </a:r>
            <a:endParaRPr sz="1800">
              <a:solidFill>
                <a:schemeClr val="dk1"/>
              </a:solidFill>
              <a:highlight>
                <a:srgbClr val="FFFFFF"/>
              </a:highlight>
            </a:endParaRPr>
          </a:p>
          <a:p>
            <a:pPr marL="0" lvl="0" indent="0" algn="l" rtl="0">
              <a:spcBef>
                <a:spcPts val="1200"/>
              </a:spcBef>
              <a:spcAft>
                <a:spcPts val="200"/>
              </a:spcAft>
              <a:buNone/>
            </a:pPr>
            <a:endParaRPr/>
          </a:p>
        </p:txBody>
      </p:sp>
      <p:pic>
        <p:nvPicPr>
          <p:cNvPr id="133" name="Google Shape;133;p17"/>
          <p:cNvPicPr preferRelativeResize="0"/>
          <p:nvPr/>
        </p:nvPicPr>
        <p:blipFill>
          <a:blip r:embed="rId3">
            <a:alphaModFix/>
          </a:blip>
          <a:stretch>
            <a:fillRect/>
          </a:stretch>
        </p:blipFill>
        <p:spPr>
          <a:xfrm>
            <a:off x="6509075" y="1845728"/>
            <a:ext cx="4276725" cy="3657600"/>
          </a:xfrm>
          <a:prstGeom prst="rect">
            <a:avLst/>
          </a:prstGeom>
          <a:noFill/>
          <a:ln>
            <a:noFill/>
          </a:ln>
        </p:spPr>
      </p:pic>
      <p:pic>
        <p:nvPicPr>
          <p:cNvPr id="134" name="Google Shape;134;p17" descr="Web de AGA Virtual - Álgebra y Geometría Analítica"/>
          <p:cNvPicPr preferRelativeResize="0"/>
          <p:nvPr/>
        </p:nvPicPr>
        <p:blipFill rotWithShape="1">
          <a:blip r:embed="rId4">
            <a:alphaModFix/>
          </a:blip>
          <a:srcRect t="15497" b="2461"/>
          <a:stretch/>
        </p:blipFill>
        <p:spPr>
          <a:xfrm>
            <a:off x="7248460" y="67808"/>
            <a:ext cx="4633595" cy="1459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097277" y="286600"/>
            <a:ext cx="61512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s-AR"/>
              <a:t>Direccionamiento de Registros</a:t>
            </a:r>
            <a:endParaRPr/>
          </a:p>
        </p:txBody>
      </p:sp>
      <p:sp>
        <p:nvSpPr>
          <p:cNvPr id="140" name="Google Shape;140;p18"/>
          <p:cNvSpPr txBox="1">
            <a:spLocks noGrp="1"/>
          </p:cNvSpPr>
          <p:nvPr>
            <p:ph type="body" idx="1"/>
          </p:nvPr>
        </p:nvSpPr>
        <p:spPr>
          <a:xfrm>
            <a:off x="1097277" y="1845725"/>
            <a:ext cx="6262200" cy="4023300"/>
          </a:xfrm>
          <a:prstGeom prst="rect">
            <a:avLst/>
          </a:prstGeom>
        </p:spPr>
        <p:txBody>
          <a:bodyPr spcFirstLastPara="1" wrap="square" lIns="0" tIns="45700" rIns="0" bIns="45700" anchor="t" anchorCtr="0">
            <a:normAutofit/>
          </a:bodyPr>
          <a:lstStyle/>
          <a:p>
            <a:pPr marL="0" lvl="0" indent="0" algn="l" rtl="0">
              <a:lnSpc>
                <a:spcPct val="115000"/>
              </a:lnSpc>
              <a:spcBef>
                <a:spcPts val="500"/>
              </a:spcBef>
              <a:spcAft>
                <a:spcPts val="0"/>
              </a:spcAft>
              <a:buClr>
                <a:schemeClr val="dk1"/>
              </a:buClr>
              <a:buSzPts val="1100"/>
              <a:buFont typeface="Arial"/>
              <a:buNone/>
            </a:pPr>
            <a:r>
              <a:rPr lang="es-AR" sz="1800">
                <a:solidFill>
                  <a:srgbClr val="202122"/>
                </a:solidFill>
                <a:highlight>
                  <a:srgbClr val="FFFFFF"/>
                </a:highlight>
              </a:rPr>
              <a:t>Sirve para especificar operandos que están en registros.</a:t>
            </a:r>
            <a:endParaRPr sz="1800">
              <a:solidFill>
                <a:srgbClr val="2021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1800">
                <a:solidFill>
                  <a:srgbClr val="202122"/>
                </a:solidFill>
                <a:highlight>
                  <a:srgbClr val="FFFFFF"/>
                </a:highlight>
              </a:rPr>
              <a:t>En este modo, los operandos están en registros que residen dentro de la CPU.</a:t>
            </a:r>
            <a:endParaRPr sz="1800">
              <a:solidFill>
                <a:srgbClr val="202122"/>
              </a:solidFill>
              <a:highlight>
                <a:srgbClr val="FFFFFF"/>
              </a:highlight>
            </a:endParaRPr>
          </a:p>
          <a:p>
            <a:pPr marL="0" lvl="0" indent="0" algn="l" rtl="0">
              <a:spcBef>
                <a:spcPts val="1200"/>
              </a:spcBef>
              <a:spcAft>
                <a:spcPts val="200"/>
              </a:spcAft>
              <a:buNone/>
            </a:pPr>
            <a:endParaRPr/>
          </a:p>
        </p:txBody>
      </p:sp>
      <p:pic>
        <p:nvPicPr>
          <p:cNvPr id="141" name="Google Shape;141;p18" descr="Web de AGA Virtual - Álgebra y Geometría Analítica"/>
          <p:cNvPicPr preferRelativeResize="0"/>
          <p:nvPr/>
        </p:nvPicPr>
        <p:blipFill rotWithShape="1">
          <a:blip r:embed="rId3">
            <a:alphaModFix/>
          </a:blip>
          <a:srcRect t="15497" b="2461"/>
          <a:stretch/>
        </p:blipFill>
        <p:spPr>
          <a:xfrm>
            <a:off x="7248460" y="67808"/>
            <a:ext cx="4633595" cy="1459670"/>
          </a:xfrm>
          <a:prstGeom prst="rect">
            <a:avLst/>
          </a:prstGeom>
          <a:noFill/>
          <a:ln>
            <a:noFill/>
          </a:ln>
        </p:spPr>
      </p:pic>
      <p:pic>
        <p:nvPicPr>
          <p:cNvPr id="142" name="Google Shape;142;p18"/>
          <p:cNvPicPr preferRelativeResize="0"/>
          <p:nvPr/>
        </p:nvPicPr>
        <p:blipFill>
          <a:blip r:embed="rId4">
            <a:alphaModFix/>
          </a:blip>
          <a:stretch>
            <a:fillRect/>
          </a:stretch>
        </p:blipFill>
        <p:spPr>
          <a:xfrm>
            <a:off x="7558050" y="1845725"/>
            <a:ext cx="3584650" cy="339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1097275" y="286600"/>
            <a:ext cx="61512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s-AR"/>
              <a:t>Direccionamiento Indirecto con Registros</a:t>
            </a:r>
            <a:endParaRPr/>
          </a:p>
        </p:txBody>
      </p:sp>
      <p:sp>
        <p:nvSpPr>
          <p:cNvPr id="148" name="Google Shape;148;p19"/>
          <p:cNvSpPr txBox="1">
            <a:spLocks noGrp="1"/>
          </p:cNvSpPr>
          <p:nvPr>
            <p:ph type="body" idx="1"/>
          </p:nvPr>
        </p:nvSpPr>
        <p:spPr>
          <a:xfrm>
            <a:off x="1097277" y="1845725"/>
            <a:ext cx="5814300" cy="4023300"/>
          </a:xfrm>
          <a:prstGeom prst="rect">
            <a:avLst/>
          </a:prstGeom>
        </p:spPr>
        <p:txBody>
          <a:bodyPr spcFirstLastPara="1" wrap="square" lIns="0" tIns="45700" rIns="0" bIns="45700" anchor="t" anchorCtr="0">
            <a:normAutofit fontScale="92500" lnSpcReduction="20000"/>
          </a:bodyPr>
          <a:lstStyle/>
          <a:p>
            <a:pPr marL="0" lvl="0" indent="0" algn="l" rtl="0">
              <a:lnSpc>
                <a:spcPct val="115000"/>
              </a:lnSpc>
              <a:spcBef>
                <a:spcPts val="500"/>
              </a:spcBef>
              <a:spcAft>
                <a:spcPts val="0"/>
              </a:spcAft>
              <a:buClr>
                <a:schemeClr val="dk1"/>
              </a:buClr>
              <a:buSzPct val="61111"/>
              <a:buFont typeface="Arial"/>
              <a:buNone/>
            </a:pPr>
            <a:r>
              <a:rPr lang="es-AR" sz="1800">
                <a:solidFill>
                  <a:srgbClr val="202122"/>
                </a:solidFill>
                <a:highlight>
                  <a:srgbClr val="FFFFFF"/>
                </a:highlight>
              </a:rPr>
              <a:t>El campo de operando de la instrucción contiene un identificador de registro en el que se encuentra la dirección efectiva del operando.</a:t>
            </a:r>
            <a:endParaRPr sz="1800">
              <a:solidFill>
                <a:srgbClr val="202122"/>
              </a:solidFill>
              <a:highlight>
                <a:srgbClr val="FFFFFF"/>
              </a:highlight>
            </a:endParaRPr>
          </a:p>
          <a:p>
            <a:pPr marL="0" lvl="0" indent="0" algn="l" rtl="0">
              <a:lnSpc>
                <a:spcPct val="115000"/>
              </a:lnSpc>
              <a:spcBef>
                <a:spcPts val="500"/>
              </a:spcBef>
              <a:spcAft>
                <a:spcPts val="0"/>
              </a:spcAft>
              <a:buClr>
                <a:schemeClr val="dk1"/>
              </a:buClr>
              <a:buSzPct val="61111"/>
              <a:buFont typeface="Arial"/>
              <a:buNone/>
            </a:pPr>
            <a:r>
              <a:rPr lang="es-AR" sz="1800">
                <a:solidFill>
                  <a:srgbClr val="202122"/>
                </a:solidFill>
                <a:highlight>
                  <a:srgbClr val="FFFFFF"/>
                </a:highlight>
              </a:rPr>
              <a:t>En este modo el campo de la dirección de la instrucción da la dirección en donde la dirección efectiva se almacena en la memoria. El control localiza la instrucción de la memoria y utiliza su parte de dirección para acceder a la memoria de nuevo para leer una dirección efectiva. Unos pocos modos de direccionamiento requieren que el campo de dirección de la instrucción sea sumado al control de un registro especificado en el procesador. La dirección efectiva en este modo se obtiene del siguiente cálculo:</a:t>
            </a:r>
            <a:endParaRPr sz="1800">
              <a:solidFill>
                <a:srgbClr val="202122"/>
              </a:solidFill>
              <a:highlight>
                <a:srgbClr val="FFFFFF"/>
              </a:highlight>
            </a:endParaRPr>
          </a:p>
          <a:p>
            <a:pPr marL="0" lvl="0" indent="0" algn="l" rtl="0">
              <a:lnSpc>
                <a:spcPct val="115000"/>
              </a:lnSpc>
              <a:spcBef>
                <a:spcPts val="500"/>
              </a:spcBef>
              <a:spcAft>
                <a:spcPts val="0"/>
              </a:spcAft>
              <a:buClr>
                <a:schemeClr val="dk1"/>
              </a:buClr>
              <a:buSzPct val="61111"/>
              <a:buFont typeface="Arial"/>
              <a:buNone/>
            </a:pPr>
            <a:r>
              <a:rPr lang="es-AR" sz="1800">
                <a:solidFill>
                  <a:srgbClr val="202122"/>
                </a:solidFill>
                <a:highlight>
                  <a:srgbClr val="FFFFFF"/>
                </a:highlight>
              </a:rPr>
              <a:t>Dir. efectiva = Dir. de la parte de la instrucción + Contenido del registro del procesador...</a:t>
            </a:r>
            <a:endParaRPr sz="1800">
              <a:solidFill>
                <a:srgbClr val="202122"/>
              </a:solidFill>
              <a:highlight>
                <a:srgbClr val="FFFFFF"/>
              </a:highlight>
            </a:endParaRPr>
          </a:p>
          <a:p>
            <a:pPr marL="0" lvl="0" indent="0" algn="l" rtl="0">
              <a:spcBef>
                <a:spcPts val="1200"/>
              </a:spcBef>
              <a:spcAft>
                <a:spcPts val="200"/>
              </a:spcAft>
              <a:buNone/>
            </a:pPr>
            <a:endParaRPr/>
          </a:p>
        </p:txBody>
      </p:sp>
      <p:pic>
        <p:nvPicPr>
          <p:cNvPr id="149" name="Google Shape;149;p19" descr="Web de AGA Virtual - Álgebra y Geometría Analítica"/>
          <p:cNvPicPr preferRelativeResize="0"/>
          <p:nvPr/>
        </p:nvPicPr>
        <p:blipFill rotWithShape="1">
          <a:blip r:embed="rId3">
            <a:alphaModFix/>
          </a:blip>
          <a:srcRect t="15497" b="2461"/>
          <a:stretch/>
        </p:blipFill>
        <p:spPr>
          <a:xfrm>
            <a:off x="7248460" y="67808"/>
            <a:ext cx="4633595" cy="1459670"/>
          </a:xfrm>
          <a:prstGeom prst="rect">
            <a:avLst/>
          </a:prstGeom>
          <a:noFill/>
          <a:ln>
            <a:noFill/>
          </a:ln>
        </p:spPr>
      </p:pic>
      <p:pic>
        <p:nvPicPr>
          <p:cNvPr id="150" name="Google Shape;150;p19"/>
          <p:cNvPicPr preferRelativeResize="0"/>
          <p:nvPr/>
        </p:nvPicPr>
        <p:blipFill>
          <a:blip r:embed="rId4">
            <a:alphaModFix/>
          </a:blip>
          <a:stretch>
            <a:fillRect/>
          </a:stretch>
        </p:blipFill>
        <p:spPr>
          <a:xfrm>
            <a:off x="7339913" y="1810575"/>
            <a:ext cx="4450675" cy="323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1097275" y="286600"/>
            <a:ext cx="61512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s-AR"/>
              <a:t>Direccionamiento con Desplazamiento</a:t>
            </a:r>
            <a:endParaRPr/>
          </a:p>
        </p:txBody>
      </p:sp>
      <p:sp>
        <p:nvSpPr>
          <p:cNvPr id="156" name="Google Shape;156;p20"/>
          <p:cNvSpPr txBox="1">
            <a:spLocks noGrp="1"/>
          </p:cNvSpPr>
          <p:nvPr>
            <p:ph type="body" idx="1"/>
          </p:nvPr>
        </p:nvSpPr>
        <p:spPr>
          <a:xfrm>
            <a:off x="1097275" y="1845725"/>
            <a:ext cx="9413400" cy="4023300"/>
          </a:xfrm>
          <a:prstGeom prst="rect">
            <a:avLst/>
          </a:prstGeom>
        </p:spPr>
        <p:txBody>
          <a:bodyPr spcFirstLastPara="1" wrap="square" lIns="0" tIns="45700" rIns="0" bIns="45700" anchor="t" anchorCtr="0">
            <a:noAutofit/>
          </a:bodyPr>
          <a:lstStyle/>
          <a:p>
            <a:pPr marL="0" lvl="0" indent="0" algn="l" rtl="0">
              <a:lnSpc>
                <a:spcPct val="115000"/>
              </a:lnSpc>
              <a:spcBef>
                <a:spcPts val="500"/>
              </a:spcBef>
              <a:spcAft>
                <a:spcPts val="0"/>
              </a:spcAft>
              <a:buClr>
                <a:schemeClr val="dk1"/>
              </a:buClr>
              <a:buSzPts val="1100"/>
              <a:buFont typeface="Arial"/>
              <a:buNone/>
            </a:pPr>
            <a:r>
              <a:rPr lang="es-AR" sz="1800">
                <a:solidFill>
                  <a:srgbClr val="202122"/>
                </a:solidFill>
                <a:highlight>
                  <a:srgbClr val="FFFFFF"/>
                </a:highlight>
              </a:rPr>
              <a:t>Combina el modo directo e indirecto mediante registros. Requiere dos campos de direccionamiento. Uno referente a un registro y el otro a un desplazamiento a agregar al contenido del registro.</a:t>
            </a:r>
            <a:endParaRPr sz="1800">
              <a:solidFill>
                <a:srgbClr val="2021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1800">
                <a:solidFill>
                  <a:srgbClr val="202122"/>
                </a:solidFill>
                <a:highlight>
                  <a:srgbClr val="FFFFFF"/>
                </a:highlight>
              </a:rPr>
              <a:t>• Relativo: Le suma el valor del campo de dirección a la dirección de la instrucción que se esta ejecutando. Utiliza pocos bits en el direccionamiento.</a:t>
            </a:r>
            <a:endParaRPr sz="1800">
              <a:solidFill>
                <a:srgbClr val="2021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1800">
                <a:solidFill>
                  <a:srgbClr val="202122"/>
                </a:solidFill>
                <a:highlight>
                  <a:srgbClr val="FFFFFF"/>
                </a:highlight>
              </a:rPr>
              <a:t>• Por registro base: Direcciona a un registro y le agrega un desplazamiento al contenido del mismo. Permite la carga de varios programas referenciando cada uno con un registro distinto.</a:t>
            </a:r>
            <a:endParaRPr sz="1800">
              <a:solidFill>
                <a:srgbClr val="2021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s-AR" sz="1800">
                <a:solidFill>
                  <a:srgbClr val="202122"/>
                </a:solidFill>
                <a:highlight>
                  <a:srgbClr val="FFFFFF"/>
                </a:highlight>
              </a:rPr>
              <a:t>• Indexado: El campo de dirección contiene una dirección a memoria y una dirección a un registro, el cual contiene el desplazamiento que se le aplicara a la dirección de memoria. </a:t>
            </a:r>
            <a:r>
              <a:rPr lang="es-AR" sz="1800" b="1">
                <a:solidFill>
                  <a:srgbClr val="202122"/>
                </a:solidFill>
                <a:highlight>
                  <a:srgbClr val="FFFFFF"/>
                </a:highlight>
              </a:rPr>
              <a:t>Preindexado:</a:t>
            </a:r>
            <a:r>
              <a:rPr lang="es-AR" sz="1800">
                <a:solidFill>
                  <a:srgbClr val="202122"/>
                </a:solidFill>
                <a:highlight>
                  <a:srgbClr val="FFFFFF"/>
                </a:highlight>
              </a:rPr>
              <a:t> Primero se suman los valores del registro y el campo de dirección. Esa suma es la dirección efectiva. </a:t>
            </a:r>
            <a:r>
              <a:rPr lang="es-AR" sz="1800" b="1">
                <a:solidFill>
                  <a:srgbClr val="202122"/>
                </a:solidFill>
                <a:highlight>
                  <a:srgbClr val="FFFFFF"/>
                </a:highlight>
              </a:rPr>
              <a:t>Postindexado:</a:t>
            </a:r>
            <a:r>
              <a:rPr lang="es-AR" sz="1800">
                <a:solidFill>
                  <a:srgbClr val="202122"/>
                </a:solidFill>
                <a:highlight>
                  <a:srgbClr val="FFFFFF"/>
                </a:highlight>
              </a:rPr>
              <a:t> Primero se busca la dirección que marca el campo de dirección, cuyo valor contenido más el valor en el registro es la dirección efectiva</a:t>
            </a:r>
            <a:endParaRPr sz="1800">
              <a:solidFill>
                <a:srgbClr val="202122"/>
              </a:solidFill>
              <a:highlight>
                <a:srgbClr val="FFFFFF"/>
              </a:highlight>
            </a:endParaRPr>
          </a:p>
          <a:p>
            <a:pPr marL="0" lvl="0" indent="0" algn="l" rtl="0">
              <a:spcBef>
                <a:spcPts val="1200"/>
              </a:spcBef>
              <a:spcAft>
                <a:spcPts val="200"/>
              </a:spcAft>
              <a:buNone/>
            </a:pPr>
            <a:endParaRPr/>
          </a:p>
        </p:txBody>
      </p:sp>
      <p:pic>
        <p:nvPicPr>
          <p:cNvPr id="157" name="Google Shape;157;p20" descr="Web de AGA Virtual - Álgebra y Geometría Analítica"/>
          <p:cNvPicPr preferRelativeResize="0"/>
          <p:nvPr/>
        </p:nvPicPr>
        <p:blipFill rotWithShape="1">
          <a:blip r:embed="rId3">
            <a:alphaModFix/>
          </a:blip>
          <a:srcRect t="15497" b="2461"/>
          <a:stretch/>
        </p:blipFill>
        <p:spPr>
          <a:xfrm>
            <a:off x="7248460" y="67808"/>
            <a:ext cx="4633595" cy="14596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1" descr="Web de AGA Virtual - Álgebra y Geometría Analítica"/>
          <p:cNvPicPr preferRelativeResize="0"/>
          <p:nvPr/>
        </p:nvPicPr>
        <p:blipFill rotWithShape="1">
          <a:blip r:embed="rId3">
            <a:alphaModFix/>
          </a:blip>
          <a:srcRect t="15497" b="2461"/>
          <a:stretch/>
        </p:blipFill>
        <p:spPr>
          <a:xfrm>
            <a:off x="6711285" y="157333"/>
            <a:ext cx="4633595" cy="1459670"/>
          </a:xfrm>
          <a:prstGeom prst="rect">
            <a:avLst/>
          </a:prstGeom>
          <a:noFill/>
          <a:ln>
            <a:noFill/>
          </a:ln>
        </p:spPr>
      </p:pic>
      <p:pic>
        <p:nvPicPr>
          <p:cNvPr id="163" name="Google Shape;163;p21"/>
          <p:cNvPicPr preferRelativeResize="0"/>
          <p:nvPr/>
        </p:nvPicPr>
        <p:blipFill>
          <a:blip r:embed="rId4">
            <a:alphaModFix/>
          </a:blip>
          <a:stretch>
            <a:fillRect/>
          </a:stretch>
        </p:blipFill>
        <p:spPr>
          <a:xfrm>
            <a:off x="3581200" y="2100475"/>
            <a:ext cx="5117050" cy="365707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1251</Words>
  <Application>Microsoft Office PowerPoint</Application>
  <PresentationFormat>Panorámica</PresentationFormat>
  <Paragraphs>160</Paragraphs>
  <Slides>30</Slides>
  <Notes>30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Noto Sans Symbols</vt:lpstr>
      <vt:lpstr>Retrospect</vt:lpstr>
      <vt:lpstr>Presentación de PowerPoint</vt:lpstr>
      <vt:lpstr>Modos de Direccionamiento</vt:lpstr>
      <vt:lpstr>Direccionamiento Inmediato</vt:lpstr>
      <vt:lpstr>Direccionamiento Directo</vt:lpstr>
      <vt:lpstr>Direccionamiento Indirecto</vt:lpstr>
      <vt:lpstr>Direccionamiento de Registros</vt:lpstr>
      <vt:lpstr>Direccionamiento Indirecto con Registros</vt:lpstr>
      <vt:lpstr>Direccionamiento con Desplazamiento</vt:lpstr>
      <vt:lpstr>Presentación de PowerPoint</vt:lpstr>
      <vt:lpstr>Direccionamiento de Pila</vt:lpstr>
      <vt:lpstr>Instrucciones Mnemónicos </vt:lpstr>
      <vt:lpstr>Instrucciones privilegiadas</vt:lpstr>
      <vt:lpstr>Presentación de PowerPoint</vt:lpstr>
      <vt:lpstr>Instrucciones protegidas</vt:lpstr>
      <vt:lpstr>Instrucciones Aritméticas</vt:lpstr>
      <vt:lpstr>ADD</vt:lpstr>
      <vt:lpstr>SUB - Subtract</vt:lpstr>
      <vt:lpstr>CMP – Compare two operands</vt:lpstr>
      <vt:lpstr>CMP – Compare two operands</vt:lpstr>
      <vt:lpstr>Instrucciones Lógicas</vt:lpstr>
      <vt:lpstr>AND – Logical AND</vt:lpstr>
      <vt:lpstr>ROL – Rotate Left</vt:lpstr>
      <vt:lpstr>Instrucciones de Manipulación de Cadenas</vt:lpstr>
      <vt:lpstr>Instrucciones de transferencia de Control</vt:lpstr>
      <vt:lpstr>JMP – Unconditional Jump</vt:lpstr>
      <vt:lpstr>Instrucciones de Transferencia de Datos</vt:lpstr>
      <vt:lpstr>Instrucciones de control de EFLAGS</vt:lpstr>
      <vt:lpstr>Instrucciones de ALTO NIVEL</vt:lpstr>
      <vt:lpstr>Instrucciones MULTISEGMENTO </vt:lpstr>
      <vt:lpstr>Instrucciones del Sistema Operativo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Ariel</cp:lastModifiedBy>
  <cp:revision>5</cp:revision>
  <dcterms:modified xsi:type="dcterms:W3CDTF">2021-10-18T21:39:48Z</dcterms:modified>
</cp:coreProperties>
</file>