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5"/>
  </p:notesMasterIdLst>
  <p:handoutMasterIdLst>
    <p:handoutMasterId r:id="rId36"/>
  </p:handoutMasterIdLst>
  <p:sldIdLst>
    <p:sldId id="259" r:id="rId2"/>
    <p:sldId id="417"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15"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chivos Compartidos Arquitectura" initials="" lastIdx="1" clrIdx="1"/>
  <p:cmAuthor id="1" name="Silvana" initials="S" lastIdx="1" clrIdx="0">
    <p:extLst>
      <p:ext uri="{19B8F6BF-5375-455C-9EA6-DF929625EA0E}">
        <p15:presenceInfo xmlns:p15="http://schemas.microsoft.com/office/powerpoint/2012/main" userId="Silv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p:cViewPr varScale="1">
        <p:scale>
          <a:sx n="86" d="100"/>
          <a:sy n="86" d="100"/>
        </p:scale>
        <p:origin x="557" y="6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10/26/2020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pt-BR"/>
              <a:t>Silvana Panizzo  Arquitectura de Computadores</a:t>
            </a:r>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10/26/2020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pt-BR"/>
              <a:t>Silvana Panizzo  Arquitectura de Computadores</a:t>
            </a:r>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s-AR"/>
              <a:t>DRA. CLAUDIA LITVAK</a:t>
            </a:r>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0455" y="122784"/>
            <a:ext cx="3086531" cy="1047896"/>
          </a:xfrm>
          <a:prstGeom prst="rect">
            <a:avLst/>
          </a:prstGeom>
        </p:spPr>
      </p:pic>
    </p:spTree>
    <p:extLst>
      <p:ext uri="{BB962C8B-B14F-4D97-AF65-F5344CB8AC3E}">
        <p14:creationId xmlns:p14="http://schemas.microsoft.com/office/powerpoint/2010/main" val="75987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s-AR"/>
              <a:t>DRA. CLAUDIA LITVAK</a:t>
            </a:r>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46338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s-AR"/>
              <a:t>DRA. CLAUDIA LITVAK</a:t>
            </a:r>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85682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s-AR"/>
              <a:t>DRA. CLAUDIA LITVAK</a:t>
            </a:r>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70005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s-AR"/>
              <a:t>DRA. CLAUDIA LITVAK</a:t>
            </a:r>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s-AR"/>
              <a:t>DRA. CLAUDIA LITVAK</a:t>
            </a:r>
            <a:endParaRPr lang="en-US" dirty="0"/>
          </a:p>
        </p:txBody>
      </p:sp>
      <p:sp>
        <p:nvSpPr>
          <p:cNvPr id="6" name="Footer Placeholder 5"/>
          <p:cNvSpPr>
            <a:spLocks noGrp="1"/>
          </p:cNvSpPr>
          <p:nvPr>
            <p:ph type="ftr" sz="quarter" idx="11"/>
          </p:nvPr>
        </p:nvSpPr>
        <p:spPr/>
        <p:txBody>
          <a:body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5331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s-AR"/>
              <a:t>DRA. CLAUDIA LITVAK</a:t>
            </a:r>
            <a:endParaRPr lang="en-US" dirty="0"/>
          </a:p>
        </p:txBody>
      </p:sp>
      <p:sp>
        <p:nvSpPr>
          <p:cNvPr id="8" name="Footer Placeholder 7"/>
          <p:cNvSpPr>
            <a:spLocks noGrp="1"/>
          </p:cNvSpPr>
          <p:nvPr>
            <p:ph type="ftr" sz="quarter" idx="11"/>
          </p:nvPr>
        </p:nvSpPr>
        <p:spPr/>
        <p:txBody>
          <a:bodyPr/>
          <a:lstStyle/>
          <a:p>
            <a:r>
              <a:rPr lang="en-US"/>
              <a:t>Arquitectura de Computadores</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4307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s-AR"/>
              <a:t>DRA. CLAUDIA LITVAK</a:t>
            </a:r>
            <a:endParaRPr lang="en-US" dirty="0"/>
          </a:p>
        </p:txBody>
      </p:sp>
      <p:sp>
        <p:nvSpPr>
          <p:cNvPr id="4" name="Footer Placeholder 3"/>
          <p:cNvSpPr>
            <a:spLocks noGrp="1"/>
          </p:cNvSpPr>
          <p:nvPr>
            <p:ph type="ftr" sz="quarter" idx="11"/>
          </p:nvPr>
        </p:nvSpPr>
        <p:spPr/>
        <p:txBody>
          <a:bodyPr/>
          <a:lstStyle/>
          <a:p>
            <a:r>
              <a:rPr lang="en-US"/>
              <a:t>Arquitectura de Computadores</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9613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a:t>DRA. CLAUDIA LITVAK</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Arquitectura de Computadores</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74594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r>
              <a:rPr lang="es-AR"/>
              <a:t>DRA. CLAUDIA LITVAK</a:t>
            </a:r>
            <a:endParaRPr 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68696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s-AR"/>
              <a:t>DRA. CLAUDIA LITVAK</a:t>
            </a:r>
            <a:endParaRPr lang="en-US" dirty="0"/>
          </a:p>
        </p:txBody>
      </p:sp>
      <p:sp>
        <p:nvSpPr>
          <p:cNvPr id="6" name="Footer Placeholder 5"/>
          <p:cNvSpPr>
            <a:spLocks noGrp="1"/>
          </p:cNvSpPr>
          <p:nvPr>
            <p:ph type="ftr" sz="quarter" idx="11"/>
          </p:nvPr>
        </p:nvSpPr>
        <p:spPr/>
        <p:txBody>
          <a:body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540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900">
                <a:solidFill>
                  <a:srgbClr val="FFFFFF"/>
                </a:solidFill>
              </a:defRPr>
            </a:lvl1pPr>
          </a:lstStyle>
          <a:p>
            <a:r>
              <a:rPr lang="es-AR"/>
              <a:t>DRA. CLAUDIA LITVAK</a:t>
            </a:r>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Arquitectura de Computadores</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5137D0E-4A4F-4307-8994-C1891D747D59}" type="slidenum">
              <a:rPr lang="en-US" smtClean="0"/>
              <a:pPr/>
              <a:t>‹#›</a:t>
            </a:fld>
            <a:endParaRPr 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02294" y="53731"/>
            <a:ext cx="3086531" cy="1047896"/>
          </a:xfrm>
          <a:prstGeom prst="rect">
            <a:avLst/>
          </a:prstGeom>
        </p:spPr>
      </p:pic>
    </p:spTree>
    <p:extLst>
      <p:ext uri="{BB962C8B-B14F-4D97-AF65-F5344CB8AC3E}">
        <p14:creationId xmlns:p14="http://schemas.microsoft.com/office/powerpoint/2010/main" val="1949301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1772816"/>
            <a:ext cx="10055781" cy="1944216"/>
          </a:xfrm>
        </p:spPr>
        <p:txBody>
          <a:bodyPr>
            <a:normAutofit/>
          </a:bodyPr>
          <a:lstStyle/>
          <a:p>
            <a:pPr algn="ctr"/>
            <a:r>
              <a:rPr lang="es-ES" sz="7200" dirty="0">
                <a:latin typeface="Times New Roman" panose="02020603050405020304" pitchFamily="18" charset="0"/>
                <a:cs typeface="Times New Roman" panose="02020603050405020304" pitchFamily="18" charset="0"/>
              </a:rPr>
              <a:t>Memoria Caché</a:t>
            </a:r>
            <a:endParaRPr lang="es-AR" sz="7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4A227-541E-4FB1-97E1-E7FFB4671461}"/>
              </a:ext>
            </a:extLst>
          </p:cNvPr>
          <p:cNvPicPr>
            <a:picLocks noChangeAspect="1"/>
          </p:cNvPicPr>
          <p:nvPr/>
        </p:nvPicPr>
        <p:blipFill>
          <a:blip r:embed="rId3"/>
          <a:stretch>
            <a:fillRect/>
          </a:stretch>
        </p:blipFill>
        <p:spPr>
          <a:xfrm>
            <a:off x="8974732" y="104568"/>
            <a:ext cx="3095625" cy="1047750"/>
          </a:xfrm>
          <a:prstGeom prst="rect">
            <a:avLst/>
          </a:prstGeom>
        </p:spPr>
      </p:pic>
      <p:sp>
        <p:nvSpPr>
          <p:cNvPr id="3" name="CuadroTexto 2"/>
          <p:cNvSpPr txBox="1"/>
          <p:nvPr/>
        </p:nvSpPr>
        <p:spPr>
          <a:xfrm>
            <a:off x="6454452" y="4509120"/>
            <a:ext cx="4482894" cy="584775"/>
          </a:xfrm>
          <a:prstGeom prst="rect">
            <a:avLst/>
          </a:prstGeom>
          <a:noFill/>
        </p:spPr>
        <p:txBody>
          <a:bodyPr wrap="none" rtlCol="0">
            <a:spAutoFit/>
          </a:bodyPr>
          <a:lstStyle/>
          <a:p>
            <a:r>
              <a:rPr lang="es-AR" sz="3200" dirty="0"/>
              <a:t>Profesora: Silvana </a:t>
            </a:r>
            <a:r>
              <a:rPr lang="es-AR" sz="3200" dirty="0" err="1"/>
              <a:t>Panizzo</a:t>
            </a:r>
            <a:endParaRPr lang="es-AR" sz="3200"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68570"/>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765820" y="1844824"/>
            <a:ext cx="10729192" cy="4320480"/>
          </a:xfrm>
        </p:spPr>
        <p:txBody>
          <a:bodyPr>
            <a:noAutofit/>
          </a:bodyPr>
          <a:lstStyle/>
          <a:p>
            <a:pPr algn="just">
              <a:buFont typeface="Wingdings" panose="05000000000000000000" pitchFamily="2" charset="2"/>
              <a:buChar char="Ø"/>
            </a:pPr>
            <a:r>
              <a:rPr lang="es-ES_tradnl" sz="2400" dirty="0"/>
              <a:t>La </a:t>
            </a:r>
            <a:r>
              <a:rPr lang="es-ES_tradnl" sz="2400" b="1" i="1" dirty="0"/>
              <a:t>CPU realiza una petición de información (datos o instrucciones) al controlador de la caché</a:t>
            </a:r>
            <a:r>
              <a:rPr lang="es-ES_tradnl" sz="2400" dirty="0"/>
              <a:t>, que se encarga de trasladar esa petición a </a:t>
            </a:r>
            <a:r>
              <a:rPr lang="es-ES_tradnl" sz="2400" b="1" i="1" dirty="0"/>
              <a:t>la Memoria Caché</a:t>
            </a:r>
            <a:r>
              <a:rPr lang="es-ES_tradnl" sz="2400" dirty="0"/>
              <a:t>. Si ésta </a:t>
            </a:r>
            <a:r>
              <a:rPr lang="es-ES_tradnl" sz="2400" b="1" i="1" dirty="0"/>
              <a:t>contiene la información solicitada</a:t>
            </a:r>
            <a:r>
              <a:rPr lang="es-ES_tradnl" sz="2400" dirty="0"/>
              <a:t> </a:t>
            </a:r>
            <a:r>
              <a:rPr lang="es-ES_tradnl" sz="2400" b="1" i="1" dirty="0"/>
              <a:t>(Presencia),</a:t>
            </a:r>
            <a:r>
              <a:rPr lang="es-ES_tradnl" sz="2400" dirty="0"/>
              <a:t> se produce un </a:t>
            </a:r>
            <a:r>
              <a:rPr lang="es-ES_tradnl" sz="2400" b="1" i="1" dirty="0"/>
              <a:t>Acierto,</a:t>
            </a:r>
            <a:r>
              <a:rPr lang="es-ES_tradnl" sz="2400" dirty="0"/>
              <a:t> y entrega la información a la CPU. </a:t>
            </a:r>
          </a:p>
          <a:p>
            <a:pPr algn="just">
              <a:buFont typeface="Wingdings" panose="05000000000000000000" pitchFamily="2" charset="2"/>
              <a:buChar char="Ø"/>
            </a:pPr>
            <a:endParaRPr lang="es-ES_tradnl" sz="2400" dirty="0"/>
          </a:p>
          <a:p>
            <a:pPr algn="just">
              <a:buFont typeface="Wingdings" panose="05000000000000000000" pitchFamily="2" charset="2"/>
              <a:buChar char="Ø"/>
            </a:pPr>
            <a:r>
              <a:rPr lang="es-ES_tradnl" sz="2400" dirty="0"/>
              <a:t>En caso de </a:t>
            </a:r>
            <a:r>
              <a:rPr lang="es-ES_tradnl" sz="2400" b="1" i="1" dirty="0"/>
              <a:t>no encontrarse la información (Ausencia), se produce un Fallo</a:t>
            </a:r>
            <a:r>
              <a:rPr lang="es-ES_tradnl" sz="2400" dirty="0"/>
              <a:t>. </a:t>
            </a:r>
          </a:p>
          <a:p>
            <a:pPr algn="just">
              <a:buFont typeface="Wingdings" panose="05000000000000000000" pitchFamily="2" charset="2"/>
              <a:buChar char="Ø"/>
            </a:pPr>
            <a:endParaRPr lang="es-ES_tradnl" sz="2400" dirty="0"/>
          </a:p>
          <a:p>
            <a:pPr algn="just">
              <a:buFont typeface="Wingdings" panose="05000000000000000000" pitchFamily="2" charset="2"/>
              <a:buChar char="Ø"/>
            </a:pPr>
            <a:r>
              <a:rPr lang="es-ES_tradnl" sz="2400" dirty="0"/>
              <a:t>Entonces se debe </a:t>
            </a:r>
            <a:r>
              <a:rPr lang="es-ES_tradnl" sz="2400" b="1" i="1" dirty="0"/>
              <a:t>obtener la información de la Memoria Principal. Si la información tampoco está presente en la Memoria Principal</a:t>
            </a:r>
            <a:r>
              <a:rPr lang="es-ES_tradnl" sz="2400" dirty="0"/>
              <a:t>, la MMU activará el mecanismo para traerla desde la Memoria Virtual, como se ha visto en temas anteriores.</a:t>
            </a:r>
            <a:endParaRPr lang="es-ES" sz="24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10</a:t>
            </a:fld>
            <a:endParaRPr lang="en-US" dirty="0"/>
          </a:p>
        </p:txBody>
      </p:sp>
    </p:spTree>
    <p:extLst>
      <p:ext uri="{BB962C8B-B14F-4D97-AF65-F5344CB8AC3E}">
        <p14:creationId xmlns:p14="http://schemas.microsoft.com/office/powerpoint/2010/main" val="31660623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49721"/>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pic>
        <p:nvPicPr>
          <p:cNvPr id="5" name="4 Imagen" descr="Búsqueda de información.JPG"/>
          <p:cNvPicPr>
            <a:picLocks noChangeAspect="1"/>
          </p:cNvPicPr>
          <p:nvPr/>
        </p:nvPicPr>
        <p:blipFill>
          <a:blip r:embed="rId2" cstate="print"/>
          <a:stretch>
            <a:fillRect/>
          </a:stretch>
        </p:blipFill>
        <p:spPr>
          <a:xfrm>
            <a:off x="2966759" y="2060848"/>
            <a:ext cx="8915697" cy="3286148"/>
          </a:xfrm>
          <a:prstGeom prst="rect">
            <a:avLst/>
          </a:prstGeom>
        </p:spPr>
      </p:pic>
      <p:sp>
        <p:nvSpPr>
          <p:cNvPr id="6" name="5 Marcador de contenido"/>
          <p:cNvSpPr>
            <a:spLocks noGrp="1"/>
          </p:cNvSpPr>
          <p:nvPr>
            <p:ph idx="1"/>
          </p:nvPr>
        </p:nvSpPr>
        <p:spPr>
          <a:xfrm>
            <a:off x="405780" y="1772816"/>
            <a:ext cx="11449272" cy="5085184"/>
          </a:xfrm>
        </p:spPr>
        <p:txBody>
          <a:bodyPr>
            <a:noAutofit/>
          </a:bodyPr>
          <a:lstStyle/>
          <a:p>
            <a:pPr marL="0" indent="0" algn="just">
              <a:buNone/>
            </a:pPr>
            <a:r>
              <a:rPr lang="es-ES_tradnl" sz="2400" dirty="0"/>
              <a:t>Cómo se busca la información</a:t>
            </a:r>
          </a:p>
          <a:p>
            <a:pPr algn="just">
              <a:buNone/>
            </a:pPr>
            <a:endParaRPr lang="es-ES_tradnl" sz="2400" dirty="0"/>
          </a:p>
          <a:p>
            <a:pPr algn="just"/>
            <a:endParaRPr lang="es-ES_tradnl" sz="2400" dirty="0"/>
          </a:p>
          <a:p>
            <a:pPr algn="just"/>
            <a:endParaRPr lang="es-ES_tradnl" sz="2400" dirty="0"/>
          </a:p>
          <a:p>
            <a:pPr algn="just"/>
            <a:endParaRPr lang="es-ES_tradnl" sz="2400" dirty="0"/>
          </a:p>
          <a:p>
            <a:pPr algn="just"/>
            <a:endParaRPr lang="es-ES_tradnl" sz="2400" dirty="0"/>
          </a:p>
          <a:p>
            <a:pPr>
              <a:buFont typeface="Wingdings" panose="05000000000000000000" pitchFamily="2" charset="2"/>
              <a:buChar char="Ø"/>
            </a:pPr>
            <a:r>
              <a:rPr lang="es-ES" sz="1600" b="1" dirty="0"/>
              <a:t>Del disco a MP paso bloques por ej. de 4K</a:t>
            </a:r>
            <a:endParaRPr lang="es-ES" sz="1600" dirty="0"/>
          </a:p>
          <a:p>
            <a:pPr>
              <a:buFont typeface="Wingdings" panose="05000000000000000000" pitchFamily="2" charset="2"/>
              <a:buChar char="Ø"/>
            </a:pPr>
            <a:r>
              <a:rPr lang="es-ES" sz="1600" b="1" dirty="0"/>
              <a:t>A la MI se la suele dividir en líneas, puede ser por ej. de 16 bytes.</a:t>
            </a:r>
            <a:endParaRPr lang="es-ES" sz="1600" dirty="0"/>
          </a:p>
          <a:p>
            <a:pPr>
              <a:buFont typeface="Wingdings" panose="05000000000000000000" pitchFamily="2" charset="2"/>
              <a:buChar char="Ø"/>
            </a:pPr>
            <a:r>
              <a:rPr lang="es-ES" sz="1600" b="1" dirty="0"/>
              <a:t> Cuando la CPU necesita un dato lo busca primero en la memoria intermedia, si está lo pasa al registro,  si no está pregunta si esta en MP. Si no está pregunta si está en Disco. Si no está en disco da error, fatal </a:t>
            </a:r>
            <a:r>
              <a:rPr lang="es-ES" sz="1600" b="1" dirty="0" err="1"/>
              <a:t>runtime</a:t>
            </a:r>
            <a:r>
              <a:rPr lang="es-ES" sz="1600" b="1" dirty="0"/>
              <a:t> error.</a:t>
            </a:r>
            <a:endParaRPr lang="es-ES" sz="1600" dirty="0"/>
          </a:p>
          <a:p>
            <a:pPr algn="just">
              <a:buFont typeface="Wingdings" panose="05000000000000000000" pitchFamily="2" charset="2"/>
              <a:buChar char="ü"/>
            </a:pPr>
            <a:endParaRPr lang="es-ES_tradnl"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11</a:t>
            </a:fld>
            <a:endParaRPr lang="en-US" dirty="0"/>
          </a:p>
        </p:txBody>
      </p:sp>
    </p:spTree>
    <p:extLst>
      <p:ext uri="{BB962C8B-B14F-4D97-AF65-F5344CB8AC3E}">
        <p14:creationId xmlns:p14="http://schemas.microsoft.com/office/powerpoint/2010/main" val="39180341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62450" y="965650"/>
            <a:ext cx="9721080" cy="581772"/>
          </a:xfrm>
          <a:prstGeom prst="rect">
            <a:avLst/>
          </a:prstGeom>
        </p:spPr>
        <p:txBody>
          <a:bodyPr>
            <a:noAutofit/>
          </a:bodyPr>
          <a:lstStyle/>
          <a:p>
            <a:pPr lvl="0">
              <a:spcBef>
                <a:spcPct val="0"/>
              </a:spcBef>
              <a:defRPr/>
            </a:pPr>
            <a:r>
              <a:rPr lang="es-ES" sz="4800" dirty="0">
                <a:solidFill>
                  <a:schemeClr val="tx2"/>
                </a:solidFill>
              </a:rPr>
              <a:t>Funcionamiento de la Memoria Caché</a:t>
            </a:r>
          </a:p>
        </p:txBody>
      </p:sp>
      <p:sp>
        <p:nvSpPr>
          <p:cNvPr id="6" name="5 Marcador de contenido"/>
          <p:cNvSpPr>
            <a:spLocks noGrp="1"/>
          </p:cNvSpPr>
          <p:nvPr>
            <p:ph idx="1"/>
          </p:nvPr>
        </p:nvSpPr>
        <p:spPr>
          <a:xfrm>
            <a:off x="1522412" y="1357298"/>
            <a:ext cx="9001156" cy="5208296"/>
          </a:xfrm>
        </p:spPr>
        <p:txBody>
          <a:bodyPr>
            <a:noAutofit/>
          </a:bodyPr>
          <a:lstStyle/>
          <a:p>
            <a:pPr algn="just"/>
            <a:endParaRPr lang="es-ES" sz="2400" dirty="0"/>
          </a:p>
          <a:p>
            <a:pPr algn="just">
              <a:buFont typeface="Wingdings" panose="05000000000000000000" pitchFamily="2" charset="2"/>
              <a:buChar char="Ø"/>
            </a:pPr>
            <a:r>
              <a:rPr lang="es-ES" sz="2400" dirty="0"/>
              <a:t>Se presenta la </a:t>
            </a:r>
            <a:r>
              <a:rPr lang="es-ES" sz="2400" b="1" dirty="0"/>
              <a:t>Jerarquía de Memorias</a:t>
            </a:r>
            <a:r>
              <a:rPr lang="es-ES" sz="2400" dirty="0"/>
              <a:t>:</a:t>
            </a:r>
          </a:p>
          <a:p>
            <a:pPr algn="just">
              <a:buFont typeface="Wingdings" panose="05000000000000000000" pitchFamily="2" charset="2"/>
              <a:buChar char="Ø"/>
            </a:pPr>
            <a:endParaRPr lang="es-ES" sz="2400" b="1" dirty="0"/>
          </a:p>
        </p:txBody>
      </p:sp>
      <p:pic>
        <p:nvPicPr>
          <p:cNvPr id="4" name="3 Imagen" descr="Jerarquía de memorias.JPG"/>
          <p:cNvPicPr>
            <a:picLocks noChangeAspect="1"/>
          </p:cNvPicPr>
          <p:nvPr/>
        </p:nvPicPr>
        <p:blipFill>
          <a:blip r:embed="rId2" cstate="print"/>
          <a:stretch>
            <a:fillRect/>
          </a:stretch>
        </p:blipFill>
        <p:spPr>
          <a:xfrm>
            <a:off x="1522413" y="2617878"/>
            <a:ext cx="9144000" cy="2849471"/>
          </a:xfrm>
          <a:prstGeom prst="rect">
            <a:avLst/>
          </a:prstGeom>
        </p:spPr>
      </p:pic>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5" name="Marcador de número de diapositiva 4"/>
          <p:cNvSpPr>
            <a:spLocks noGrp="1"/>
          </p:cNvSpPr>
          <p:nvPr>
            <p:ph type="sldNum" sz="quarter" idx="12"/>
          </p:nvPr>
        </p:nvSpPr>
        <p:spPr/>
        <p:txBody>
          <a:bodyPr/>
          <a:lstStyle/>
          <a:p>
            <a:fld id="{E5137D0E-4A4F-4307-8994-C1891D747D59}" type="slidenum">
              <a:rPr lang="en-US" smtClean="0"/>
              <a:t>12</a:t>
            </a:fld>
            <a:endParaRPr lang="en-US" dirty="0"/>
          </a:p>
        </p:txBody>
      </p:sp>
    </p:spTree>
    <p:extLst>
      <p:ext uri="{BB962C8B-B14F-4D97-AF65-F5344CB8AC3E}">
        <p14:creationId xmlns:p14="http://schemas.microsoft.com/office/powerpoint/2010/main" val="6733462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891436"/>
            <a:ext cx="9721080" cy="996720"/>
          </a:xfrm>
          <a:prstGeom prst="rect">
            <a:avLst/>
          </a:prstGeom>
        </p:spPr>
        <p:txBody>
          <a:bodyPr>
            <a:noAutofit/>
          </a:bodyPr>
          <a:lstStyle/>
          <a:p>
            <a:pPr lvl="0">
              <a:spcBef>
                <a:spcPct val="0"/>
              </a:spcBef>
              <a:defRPr/>
            </a:pPr>
            <a:r>
              <a:rPr lang="es-ES" sz="4800" dirty="0">
                <a:solidFill>
                  <a:schemeClr val="tx2"/>
                </a:solidFill>
              </a:rPr>
              <a:t>Funcionamiento de la Memoria Caché</a:t>
            </a:r>
          </a:p>
        </p:txBody>
      </p:sp>
      <p:sp>
        <p:nvSpPr>
          <p:cNvPr id="6" name="5 Marcador de contenido"/>
          <p:cNvSpPr>
            <a:spLocks noGrp="1"/>
          </p:cNvSpPr>
          <p:nvPr>
            <p:ph idx="1"/>
          </p:nvPr>
        </p:nvSpPr>
        <p:spPr>
          <a:xfrm>
            <a:off x="909836" y="1988840"/>
            <a:ext cx="10299727" cy="3871902"/>
          </a:xfrm>
        </p:spPr>
        <p:txBody>
          <a:bodyPr>
            <a:noAutofit/>
          </a:bodyPr>
          <a:lstStyle/>
          <a:p>
            <a:pPr algn="just">
              <a:buFont typeface="Wingdings" panose="05000000000000000000" pitchFamily="2" charset="2"/>
              <a:buChar char="Ø"/>
            </a:pPr>
            <a:r>
              <a:rPr lang="es-ES_tradnl" sz="2400" dirty="0"/>
              <a:t>La </a:t>
            </a:r>
            <a:r>
              <a:rPr lang="es-ES_tradnl" sz="2400" b="1" i="1" dirty="0"/>
              <a:t>petición a la Memoria Principal</a:t>
            </a:r>
            <a:r>
              <a:rPr lang="es-ES_tradnl" sz="2400" dirty="0"/>
              <a:t> puede darse, bien </a:t>
            </a:r>
            <a:r>
              <a:rPr lang="es-ES_tradnl" sz="2400" b="1" i="1" u="sng" dirty="0"/>
              <a:t>simultáneamente a la petición </a:t>
            </a:r>
            <a:r>
              <a:rPr lang="es-ES_tradnl" sz="2400" b="1" i="1" dirty="0"/>
              <a:t>que se hace </a:t>
            </a:r>
            <a:r>
              <a:rPr lang="es-ES_tradnl" sz="2400" b="1" i="1" u="sng" dirty="0"/>
              <a:t>a la Memoria Caché</a:t>
            </a:r>
            <a:r>
              <a:rPr lang="es-ES_tradnl" sz="2400" b="1" i="1" dirty="0"/>
              <a:t> (sin esperar a conocer el resultado),</a:t>
            </a:r>
            <a:r>
              <a:rPr lang="es-ES_tradnl" sz="2400" dirty="0"/>
              <a:t> bien después de esa petición y una vez que se conoce que el resultado de la misma ha sido un </a:t>
            </a:r>
            <a:r>
              <a:rPr lang="es-ES_tradnl" sz="2400" b="1" i="1" dirty="0"/>
              <a:t>Fallo</a:t>
            </a:r>
            <a:r>
              <a:rPr lang="es-ES_tradnl" sz="2400" dirty="0"/>
              <a:t>. Esto </a:t>
            </a:r>
            <a:r>
              <a:rPr lang="es-ES_tradnl" sz="2400" b="1" i="1" u="sng" dirty="0"/>
              <a:t>depende del tipo de conexionado de la caché</a:t>
            </a:r>
            <a:r>
              <a:rPr lang="es-ES_tradnl" sz="2400" b="1" i="1" dirty="0"/>
              <a:t> (ver apartados siguientes) e influye en los tiempos de retardo y en el rendimiento.</a:t>
            </a:r>
            <a:endParaRPr lang="es-ES" sz="2400" b="1" dirty="0"/>
          </a:p>
          <a:p>
            <a:pPr algn="just">
              <a:buFont typeface="Wingdings" panose="05000000000000000000" pitchFamily="2" charset="2"/>
              <a:buChar char="Ø"/>
            </a:pPr>
            <a:endParaRPr lang="es-ES" sz="2400" b="1" dirty="0"/>
          </a:p>
          <a:p>
            <a:pPr algn="just">
              <a:buFont typeface="Wingdings" panose="05000000000000000000" pitchFamily="2" charset="2"/>
              <a:buChar char="Ø"/>
            </a:pPr>
            <a:r>
              <a:rPr lang="es-ES_tradnl" sz="2400" dirty="0"/>
              <a:t>En cualquier caso</a:t>
            </a:r>
            <a:r>
              <a:rPr lang="es-ES_tradnl" sz="2400" b="1" i="1" dirty="0"/>
              <a:t>, </a:t>
            </a:r>
            <a:r>
              <a:rPr lang="es-ES_tradnl" sz="2400" b="1" i="1" u="sng" dirty="0"/>
              <a:t>si la caché tiene el dato</a:t>
            </a:r>
            <a:r>
              <a:rPr lang="es-ES_tradnl" sz="2400" u="sng" dirty="0"/>
              <a:t>, </a:t>
            </a:r>
            <a:r>
              <a:rPr lang="es-ES_tradnl" sz="2400" b="1" i="1" u="sng" dirty="0"/>
              <a:t>sólo penaliza el tiempo de acceso a la misma</a:t>
            </a:r>
            <a:r>
              <a:rPr lang="es-ES_tradnl" sz="2400" dirty="0"/>
              <a:t>. Sin embargo, </a:t>
            </a:r>
            <a:r>
              <a:rPr lang="es-ES_tradnl" sz="2400" b="1" i="1" dirty="0"/>
              <a:t>cuando la caché no dispone del dato solicitado</a:t>
            </a:r>
            <a:r>
              <a:rPr lang="es-ES_tradnl" sz="2400" dirty="0"/>
              <a:t>, el </a:t>
            </a:r>
            <a:r>
              <a:rPr lang="es-ES_tradnl" sz="2400" b="1" i="1" u="sng" dirty="0"/>
              <a:t>tiempo empleado se incrementa </a:t>
            </a:r>
            <a:r>
              <a:rPr lang="es-ES_tradnl" sz="2400" b="1" i="1" dirty="0"/>
              <a:t>—en diferente grado según el tipo de conexión— debido al tiempo de acceso a la Memoria Principal.</a:t>
            </a:r>
            <a:endParaRPr lang="es-ES" sz="24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13</a:t>
            </a:fld>
            <a:endParaRPr lang="en-US" dirty="0"/>
          </a:p>
        </p:txBody>
      </p:sp>
    </p:spTree>
    <p:extLst>
      <p:ext uri="{BB962C8B-B14F-4D97-AF65-F5344CB8AC3E}">
        <p14:creationId xmlns:p14="http://schemas.microsoft.com/office/powerpoint/2010/main" val="24857259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28887"/>
            <a:ext cx="10297144" cy="581772"/>
          </a:xfrm>
          <a:prstGeom prst="rect">
            <a:avLst/>
          </a:prstGeom>
        </p:spPr>
        <p:txBody>
          <a:bodyPr>
            <a:noAutofit/>
          </a:bodyPr>
          <a:lstStyle/>
          <a:p>
            <a:pPr>
              <a:spcBef>
                <a:spcPct val="0"/>
              </a:spcBef>
              <a:defRPr/>
            </a:pPr>
            <a:r>
              <a:rPr lang="es-ES" sz="4800" dirty="0">
                <a:solidFill>
                  <a:schemeClr val="tx2"/>
                </a:solidFill>
              </a:rPr>
              <a:t>Funcionamiento de la Memoria Caché</a:t>
            </a:r>
          </a:p>
        </p:txBody>
      </p:sp>
      <p:sp>
        <p:nvSpPr>
          <p:cNvPr id="6" name="5 Marcador de contenido"/>
          <p:cNvSpPr>
            <a:spLocks noGrp="1"/>
          </p:cNvSpPr>
          <p:nvPr>
            <p:ph idx="1"/>
          </p:nvPr>
        </p:nvSpPr>
        <p:spPr>
          <a:xfrm>
            <a:off x="909836" y="1844824"/>
            <a:ext cx="10513168" cy="4519974"/>
          </a:xfrm>
        </p:spPr>
        <p:txBody>
          <a:bodyPr>
            <a:noAutofit/>
          </a:bodyPr>
          <a:lstStyle/>
          <a:p>
            <a:pPr algn="just">
              <a:buFont typeface="Wingdings" panose="05000000000000000000" pitchFamily="2" charset="2"/>
              <a:buChar char="Ø"/>
            </a:pPr>
            <a:r>
              <a:rPr lang="es-ES_tradnl" sz="2400" dirty="0"/>
              <a:t>La </a:t>
            </a:r>
            <a:r>
              <a:rPr lang="es-ES_tradnl" sz="2400" b="1" i="1" u="sng" dirty="0"/>
              <a:t>memoria caché permite mejorar la productividad de los sistemas informáticos</a:t>
            </a:r>
            <a:r>
              <a:rPr lang="es-ES_tradnl" sz="2400" dirty="0"/>
              <a:t>, sin </a:t>
            </a:r>
            <a:r>
              <a:rPr lang="es-ES_tradnl" sz="2400" b="1" i="1" dirty="0"/>
              <a:t>elevar demasiado su costo</a:t>
            </a:r>
            <a:r>
              <a:rPr lang="es-ES_tradnl" sz="2400" dirty="0"/>
              <a:t>, </a:t>
            </a:r>
            <a:r>
              <a:rPr lang="es-ES_tradnl" sz="2400" b="1" i="1" dirty="0"/>
              <a:t>acelerando los tiempos de acceso a los datos, reduciendo el tráfico de los buses y, sobre todo en sistemas multiprocesador, aumentando su ancho de banda efectivo y mejorando su rendimiento global. </a:t>
            </a:r>
            <a:endParaRPr lang="es-ES" sz="2400" b="1" dirty="0"/>
          </a:p>
          <a:p>
            <a:pPr algn="just">
              <a:buFont typeface="Wingdings" panose="05000000000000000000" pitchFamily="2" charset="2"/>
              <a:buChar char="Ø"/>
            </a:pPr>
            <a:endParaRPr lang="es-ES" sz="2400" b="1" dirty="0"/>
          </a:p>
          <a:p>
            <a:pPr algn="just">
              <a:buFont typeface="Wingdings" panose="05000000000000000000" pitchFamily="2" charset="2"/>
              <a:buChar char="Ø"/>
            </a:pPr>
            <a:r>
              <a:rPr lang="es-ES_tradnl" sz="2400" dirty="0"/>
              <a:t>La memoria caché tiene </a:t>
            </a:r>
            <a:r>
              <a:rPr lang="es-ES_tradnl" sz="2400" b="1" i="1" u="sng" dirty="0"/>
              <a:t>como función principal acelerar la transmisión de datos e instrucciones entre el procesador y cualquier componente de almacenamiento</a:t>
            </a:r>
            <a:r>
              <a:rPr lang="es-ES_tradnl" sz="2400" b="1" i="1" dirty="0"/>
              <a:t> (RAM, disco duro, ...)</a:t>
            </a:r>
            <a:r>
              <a:rPr lang="es-ES_tradnl" sz="2400" dirty="0"/>
              <a:t>: no acelera la velocidad de la RAM o de un disco duro cualquiera, sino </a:t>
            </a:r>
            <a:r>
              <a:rPr lang="es-ES_tradnl" sz="2400" b="1" i="1" dirty="0"/>
              <a:t>la transmisión de datos entre el procesador y estos elementos de almacenamiento del ordenador.</a:t>
            </a:r>
            <a:endParaRPr lang="es-ES" sz="24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14</a:t>
            </a:fld>
            <a:endParaRPr lang="en-US" dirty="0"/>
          </a:p>
        </p:txBody>
      </p:sp>
    </p:spTree>
    <p:extLst>
      <p:ext uri="{BB962C8B-B14F-4D97-AF65-F5344CB8AC3E}">
        <p14:creationId xmlns:p14="http://schemas.microsoft.com/office/powerpoint/2010/main" val="34122812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837828" y="980728"/>
            <a:ext cx="10153128" cy="581772"/>
          </a:xfrm>
          <a:prstGeom prst="rect">
            <a:avLst/>
          </a:prstGeom>
        </p:spPr>
        <p:txBody>
          <a:bodyPr>
            <a:noAutofit/>
          </a:bodyPr>
          <a:lstStyle/>
          <a:p>
            <a:pPr algn="ctr">
              <a:spcBef>
                <a:spcPct val="0"/>
              </a:spcBef>
              <a:defRPr/>
            </a:pPr>
            <a:r>
              <a:rPr lang="es-ES" sz="4800" dirty="0">
                <a:solidFill>
                  <a:schemeClr val="tx2"/>
                </a:solidFill>
              </a:rPr>
              <a:t>Funcionamiento de la Memoria Caché</a:t>
            </a:r>
          </a:p>
        </p:txBody>
      </p:sp>
      <p:sp>
        <p:nvSpPr>
          <p:cNvPr id="6" name="5 Marcador de contenido"/>
          <p:cNvSpPr>
            <a:spLocks noGrp="1"/>
          </p:cNvSpPr>
          <p:nvPr>
            <p:ph idx="1"/>
          </p:nvPr>
        </p:nvSpPr>
        <p:spPr>
          <a:xfrm>
            <a:off x="837828" y="1916832"/>
            <a:ext cx="10371735" cy="4320480"/>
          </a:xfrm>
        </p:spPr>
        <p:txBody>
          <a:bodyPr>
            <a:noAutofit/>
          </a:bodyPr>
          <a:lstStyle/>
          <a:p>
            <a:pPr algn="just">
              <a:buFont typeface="Wingdings" panose="05000000000000000000" pitchFamily="2" charset="2"/>
              <a:buChar char="Ø"/>
            </a:pPr>
            <a:r>
              <a:rPr lang="es-ES_tradnl" sz="2400" dirty="0"/>
              <a:t>Además, el movimiento de datos se realiza de forma que, al producirse un Fallo por Ausencia, la </a:t>
            </a:r>
            <a:r>
              <a:rPr lang="es-ES_tradnl" sz="2400" b="1" i="1" u="sng" dirty="0"/>
              <a:t>Memoria Caché recibe de la Memoria Principal no sólo el dato pedido, sino también otros contiguos que previsiblemente va a pedir la CPU.</a:t>
            </a:r>
            <a:r>
              <a:rPr lang="es-ES_tradnl" sz="2400" dirty="0"/>
              <a:t> </a:t>
            </a:r>
          </a:p>
          <a:p>
            <a:pPr algn="just">
              <a:buFont typeface="Wingdings" panose="05000000000000000000" pitchFamily="2" charset="2"/>
              <a:buChar char="Ø"/>
            </a:pPr>
            <a:r>
              <a:rPr lang="es-ES_tradnl" sz="2400" dirty="0"/>
              <a:t>De este modo, se consigue optimizar la transferencia de bloques, siempre que la </a:t>
            </a:r>
            <a:r>
              <a:rPr lang="es-ES_tradnl" sz="2400" b="1" i="1" dirty="0"/>
              <a:t>programación cumpla las reglas clásicas de la </a:t>
            </a:r>
            <a:r>
              <a:rPr lang="es-ES_tradnl" sz="2400" b="1" i="1" u="sng" dirty="0"/>
              <a:t>vecindad espacial y temporal</a:t>
            </a:r>
            <a:r>
              <a:rPr lang="es-ES_tradnl" sz="2400" b="1" i="1" dirty="0"/>
              <a:t>. </a:t>
            </a:r>
            <a:r>
              <a:rPr lang="es-ES_tradnl" sz="2400" dirty="0"/>
              <a:t>Esto no es sino la generalización de un principio de uso común en la vida diaria; poner más a mano las cosas de uso más frecuente: </a:t>
            </a:r>
            <a:endParaRPr lang="es-ES" sz="2400" b="1" dirty="0"/>
          </a:p>
          <a:p>
            <a:pPr lvl="1" algn="just"/>
            <a:r>
              <a:rPr lang="es-ES_tradnl" sz="2200" dirty="0"/>
              <a:t>La </a:t>
            </a:r>
            <a:r>
              <a:rPr lang="es-ES_tradnl" sz="2200" b="1" i="1" u="sng" dirty="0"/>
              <a:t>localidad espacial </a:t>
            </a:r>
            <a:r>
              <a:rPr lang="es-ES_tradnl" sz="2200" dirty="0"/>
              <a:t>se refiere a las </a:t>
            </a:r>
            <a:r>
              <a:rPr lang="es-ES_tradnl" sz="2200" b="1" i="1" dirty="0"/>
              <a:t>direcciones físicas de memoria en que se alojan las instrucciones o datos. </a:t>
            </a:r>
            <a:endParaRPr lang="es-ES" sz="2200" b="1" dirty="0"/>
          </a:p>
          <a:p>
            <a:pPr lvl="1" algn="just"/>
            <a:r>
              <a:rPr lang="es-ES_tradnl" sz="2200" dirty="0"/>
              <a:t> La </a:t>
            </a:r>
            <a:r>
              <a:rPr lang="es-ES_tradnl" sz="2200" b="1" i="1" u="sng" dirty="0"/>
              <a:t>localidad temporal</a:t>
            </a:r>
            <a:r>
              <a:rPr lang="es-ES_tradnl" sz="2200" u="sng" dirty="0"/>
              <a:t> </a:t>
            </a:r>
            <a:r>
              <a:rPr lang="es-ES_tradnl" sz="2200" dirty="0"/>
              <a:t>se refiere </a:t>
            </a:r>
            <a:r>
              <a:rPr lang="es-ES_tradnl" sz="2200" b="1" i="1" dirty="0"/>
              <a:t>al instante en que se van a necesitar esas instrucciones o datos.</a:t>
            </a:r>
            <a:r>
              <a:rPr lang="es-ES_tradnl" sz="2200" dirty="0"/>
              <a:t> </a:t>
            </a:r>
            <a:endParaRPr lang="es-ES" sz="22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15</a:t>
            </a:fld>
            <a:endParaRPr lang="en-US" dirty="0"/>
          </a:p>
        </p:txBody>
      </p:sp>
    </p:spTree>
    <p:extLst>
      <p:ext uri="{BB962C8B-B14F-4D97-AF65-F5344CB8AC3E}">
        <p14:creationId xmlns:p14="http://schemas.microsoft.com/office/powerpoint/2010/main" val="2536234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86626" y="188640"/>
            <a:ext cx="9587408" cy="581772"/>
          </a:xfrm>
          <a:prstGeom prst="rect">
            <a:avLst/>
          </a:prstGeom>
        </p:spPr>
        <p:txBody>
          <a:bodyPr>
            <a:noAutofit/>
          </a:bodyPr>
          <a:lstStyle/>
          <a:p>
            <a:pPr algn="ctr"/>
            <a:r>
              <a:rPr lang="es-ES_tradnl" sz="4800" dirty="0">
                <a:solidFill>
                  <a:schemeClr val="tx2"/>
                </a:solidFill>
              </a:rPr>
              <a:t>Hay dos factores destacables en la memoria que proporciona la caché</a:t>
            </a:r>
            <a:endParaRPr lang="es-ES" sz="4800" dirty="0">
              <a:solidFill>
                <a:schemeClr val="tx2"/>
              </a:solidFill>
            </a:endParaRPr>
          </a:p>
        </p:txBody>
      </p:sp>
      <p:sp>
        <p:nvSpPr>
          <p:cNvPr id="6" name="5 Marcador de contenido"/>
          <p:cNvSpPr>
            <a:spLocks noGrp="1"/>
          </p:cNvSpPr>
          <p:nvPr>
            <p:ph idx="1"/>
          </p:nvPr>
        </p:nvSpPr>
        <p:spPr>
          <a:xfrm>
            <a:off x="477788" y="1700808"/>
            <a:ext cx="10045780" cy="4864786"/>
          </a:xfrm>
        </p:spPr>
        <p:txBody>
          <a:bodyPr>
            <a:noAutofit/>
          </a:bodyPr>
          <a:lstStyle/>
          <a:p>
            <a:pPr>
              <a:buNone/>
            </a:pPr>
            <a:endParaRPr lang="es-ES" sz="2400" b="1" dirty="0"/>
          </a:p>
          <a:p>
            <a:r>
              <a:rPr lang="es-ES_tradnl" sz="2200" b="1" dirty="0"/>
              <a:t>Sea </a:t>
            </a:r>
            <a:r>
              <a:rPr lang="es-ES_tradnl" sz="2200" b="1" i="1" dirty="0" err="1"/>
              <a:t>t</a:t>
            </a:r>
            <a:r>
              <a:rPr lang="es-ES_tradnl" sz="2200" b="1" i="1" baseline="-25000" dirty="0" err="1"/>
              <a:t>p</a:t>
            </a:r>
            <a:r>
              <a:rPr lang="es-ES_tradnl" sz="2200" b="1" i="1" dirty="0"/>
              <a:t> </a:t>
            </a:r>
            <a:r>
              <a:rPr lang="es-ES_tradnl" sz="2200" b="1" dirty="0"/>
              <a:t>el tiempo de   acceso a la Memoria Principal de un sistema ( o </a:t>
            </a:r>
            <a:r>
              <a:rPr lang="es-ES_tradnl" sz="2200" b="1" dirty="0" err="1"/>
              <a:t>tacc</a:t>
            </a:r>
            <a:r>
              <a:rPr lang="es-ES_tradnl" sz="2200" b="1" dirty="0"/>
              <a:t> MP), </a:t>
            </a:r>
            <a:r>
              <a:rPr lang="es-ES_tradnl" sz="2200" b="1" i="1" dirty="0" err="1"/>
              <a:t>t</a:t>
            </a:r>
            <a:r>
              <a:rPr lang="es-ES_tradnl" sz="2200" b="1" i="1" baseline="-25000" dirty="0" err="1"/>
              <a:t>c</a:t>
            </a:r>
            <a:r>
              <a:rPr lang="es-ES_tradnl" sz="2200" b="1" i="1" dirty="0"/>
              <a:t> </a:t>
            </a:r>
            <a:r>
              <a:rPr lang="es-ES_tradnl" sz="2200" b="1" dirty="0"/>
              <a:t>el tiempo de acceso a la Memoria Caché ( o </a:t>
            </a:r>
            <a:r>
              <a:rPr lang="es-ES_tradnl" sz="2200" b="1" dirty="0" err="1"/>
              <a:t>tacc</a:t>
            </a:r>
            <a:r>
              <a:rPr lang="es-ES_tradnl" sz="2200" b="1" dirty="0"/>
              <a:t> MI) , y </a:t>
            </a:r>
            <a:r>
              <a:rPr lang="es-ES_tradnl" sz="2200" b="1" i="1" dirty="0"/>
              <a:t>t¯  </a:t>
            </a:r>
            <a:r>
              <a:rPr lang="es-ES_tradnl" sz="2200" b="1" dirty="0"/>
              <a:t>el promedio o tiempo medio de acceso (</a:t>
            </a:r>
            <a:r>
              <a:rPr lang="es-ES_tradnl" sz="2200" b="1" dirty="0" err="1"/>
              <a:t>tacc</a:t>
            </a:r>
            <a:r>
              <a:rPr lang="es-ES_tradnl" sz="2200" b="1" dirty="0"/>
              <a:t> medio). Se define:</a:t>
            </a:r>
            <a:endParaRPr lang="es-ES" sz="2200" b="1" dirty="0"/>
          </a:p>
          <a:p>
            <a:pPr marL="457200" indent="-457200">
              <a:buFont typeface="+mj-lt"/>
              <a:buAutoNum type="arabicPeriod"/>
            </a:pPr>
            <a:r>
              <a:rPr lang="es-ES" sz="2000" dirty="0"/>
              <a:t>  </a:t>
            </a:r>
            <a:r>
              <a:rPr lang="es-ES" sz="2000" b="1" dirty="0"/>
              <a:t>Factor de velocidad:</a:t>
            </a:r>
            <a:r>
              <a:rPr lang="es-ES" sz="2000" dirty="0"/>
              <a:t> Es la relación entre el </a:t>
            </a:r>
            <a:r>
              <a:rPr lang="es-ES" sz="2000" b="1" dirty="0"/>
              <a:t>tiempo de acceso a la Memoria Principal y el tiempo de acceso a la Memoria Caché:</a:t>
            </a:r>
            <a:br>
              <a:rPr lang="es-ES" sz="2000" dirty="0"/>
            </a:br>
            <a:r>
              <a:rPr lang="es-ES" sz="2000" b="1" dirty="0"/>
              <a:t>                                                                                                   </a:t>
            </a:r>
            <a:endParaRPr lang="es-ES" sz="2000" dirty="0"/>
          </a:p>
          <a:p>
            <a:pPr algn="ctr">
              <a:buNone/>
            </a:pPr>
            <a:r>
              <a:rPr lang="es-ES" sz="2000" b="1" dirty="0"/>
              <a:t>	 </a:t>
            </a:r>
            <a:r>
              <a:rPr lang="es-ES" sz="2000" b="1" dirty="0" err="1"/>
              <a:t>tacc</a:t>
            </a:r>
            <a:r>
              <a:rPr lang="es-ES" sz="2000" b="1" dirty="0"/>
              <a:t> MP</a:t>
            </a:r>
            <a:endParaRPr lang="es-ES" sz="2000" dirty="0"/>
          </a:p>
          <a:p>
            <a:pPr algn="ctr">
              <a:buNone/>
            </a:pPr>
            <a:r>
              <a:rPr lang="es-ES" sz="2000" b="1" dirty="0"/>
              <a:t>Factor de velocidad = -------------           Otra notación</a:t>
            </a:r>
            <a:endParaRPr lang="es-ES" sz="2000" dirty="0"/>
          </a:p>
          <a:p>
            <a:pPr algn="ctr">
              <a:buNone/>
            </a:pPr>
            <a:r>
              <a:rPr lang="es-ES" sz="2000" b="1" dirty="0"/>
              <a:t> 	</a:t>
            </a:r>
            <a:r>
              <a:rPr lang="es-ES" sz="2000" b="1" dirty="0" err="1"/>
              <a:t>tacc</a:t>
            </a:r>
            <a:r>
              <a:rPr lang="es-ES" sz="2000" b="1" dirty="0"/>
              <a:t> MI</a:t>
            </a:r>
            <a:endParaRPr lang="es-ES" sz="2000" dirty="0"/>
          </a:p>
          <a:p>
            <a:pPr>
              <a:buNone/>
            </a:pPr>
            <a:r>
              <a:rPr lang="es-ES" sz="2000" b="1" dirty="0"/>
              <a:t>                                        donde </a:t>
            </a:r>
            <a:r>
              <a:rPr lang="es-ES" sz="2000" b="1" dirty="0" err="1"/>
              <a:t>tacc</a:t>
            </a:r>
            <a:r>
              <a:rPr lang="es-ES" sz="2000" b="1" dirty="0"/>
              <a:t> es Tiempo de acceso </a:t>
            </a:r>
            <a:endParaRPr lang="es-ES" sz="2000" dirty="0"/>
          </a:p>
        </p:txBody>
      </p:sp>
      <p:pic>
        <p:nvPicPr>
          <p:cNvPr id="4" name="3 Imagen" descr="Factor de velocidad formula 2.jpg"/>
          <p:cNvPicPr>
            <a:picLocks noChangeAspect="1"/>
          </p:cNvPicPr>
          <p:nvPr/>
        </p:nvPicPr>
        <p:blipFill>
          <a:blip r:embed="rId2" cstate="print"/>
          <a:stretch>
            <a:fillRect/>
          </a:stretch>
        </p:blipFill>
        <p:spPr>
          <a:xfrm>
            <a:off x="8974732" y="4477997"/>
            <a:ext cx="833440" cy="793752"/>
          </a:xfrm>
          <a:prstGeom prst="rect">
            <a:avLst/>
          </a:prstGeom>
        </p:spPr>
      </p:pic>
      <p:cxnSp>
        <p:nvCxnSpPr>
          <p:cNvPr id="7" name="6 Conector recto"/>
          <p:cNvCxnSpPr/>
          <p:nvPr/>
        </p:nvCxnSpPr>
        <p:spPr>
          <a:xfrm rot="5400000">
            <a:off x="5490833" y="5132398"/>
            <a:ext cx="192882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5" name="Marcador de número de diapositiva 4"/>
          <p:cNvSpPr>
            <a:spLocks noGrp="1"/>
          </p:cNvSpPr>
          <p:nvPr>
            <p:ph type="sldNum" sz="quarter" idx="12"/>
          </p:nvPr>
        </p:nvSpPr>
        <p:spPr/>
        <p:txBody>
          <a:bodyPr/>
          <a:lstStyle/>
          <a:p>
            <a:fld id="{E5137D0E-4A4F-4307-8994-C1891D747D59}" type="slidenum">
              <a:rPr lang="en-US" smtClean="0"/>
              <a:t>16</a:t>
            </a:fld>
            <a:endParaRPr lang="en-US" dirty="0"/>
          </a:p>
        </p:txBody>
      </p:sp>
    </p:spTree>
    <p:extLst>
      <p:ext uri="{BB962C8B-B14F-4D97-AF65-F5344CB8AC3E}">
        <p14:creationId xmlns:p14="http://schemas.microsoft.com/office/powerpoint/2010/main" val="928741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261764" y="206038"/>
            <a:ext cx="9371384" cy="581772"/>
          </a:xfrm>
          <a:prstGeom prst="rect">
            <a:avLst/>
          </a:prstGeom>
        </p:spPr>
        <p:txBody>
          <a:bodyPr>
            <a:noAutofit/>
          </a:bodyPr>
          <a:lstStyle/>
          <a:p>
            <a:pPr algn="ctr"/>
            <a:r>
              <a:rPr lang="es-ES_tradnl" sz="4800" dirty="0">
                <a:solidFill>
                  <a:schemeClr val="tx2"/>
                </a:solidFill>
              </a:rPr>
              <a:t>Hay dos factores destacables en la memoria que proporciona la caché</a:t>
            </a:r>
            <a:endParaRPr lang="es-ES" sz="4800" dirty="0">
              <a:solidFill>
                <a:schemeClr val="tx2"/>
              </a:solidFill>
            </a:endParaRPr>
          </a:p>
        </p:txBody>
      </p:sp>
      <p:sp>
        <p:nvSpPr>
          <p:cNvPr id="6" name="5 Marcador de contenido"/>
          <p:cNvSpPr>
            <a:spLocks noGrp="1"/>
          </p:cNvSpPr>
          <p:nvPr>
            <p:ph idx="1"/>
          </p:nvPr>
        </p:nvSpPr>
        <p:spPr>
          <a:xfrm>
            <a:off x="981844" y="1772816"/>
            <a:ext cx="9865096" cy="4392488"/>
          </a:xfrm>
        </p:spPr>
        <p:txBody>
          <a:bodyPr>
            <a:noAutofit/>
          </a:bodyPr>
          <a:lstStyle/>
          <a:p>
            <a:pPr>
              <a:buNone/>
            </a:pPr>
            <a:endParaRPr lang="es-ES" sz="2400" b="1" dirty="0"/>
          </a:p>
          <a:p>
            <a:pPr marL="457200" indent="-457200" algn="ctr">
              <a:buFont typeface="+mj-lt"/>
              <a:buAutoNum type="arabicPeriod" startAt="2"/>
            </a:pPr>
            <a:r>
              <a:rPr lang="es-ES" sz="2200" b="1" dirty="0"/>
              <a:t>Factor de eficacia:</a:t>
            </a:r>
            <a:r>
              <a:rPr lang="es-ES" sz="2200" dirty="0"/>
              <a:t> La eficacia depende en gran medida, del programa que se esté ejecutando, es decir, de cómo está escrito y estructurado el software:</a:t>
            </a:r>
            <a:br>
              <a:rPr lang="es-ES" sz="2200" dirty="0"/>
            </a:br>
            <a:endParaRPr lang="es-ES" sz="2200" dirty="0"/>
          </a:p>
          <a:p>
            <a:pPr marL="457200" indent="-457200" algn="ctr">
              <a:buFont typeface="+mj-lt"/>
              <a:buAutoNum type="arabicPeriod" startAt="2"/>
            </a:pPr>
            <a:endParaRPr lang="es-ES" sz="2000" dirty="0"/>
          </a:p>
          <a:p>
            <a:pPr marL="457200" indent="-457200" algn="ctr">
              <a:buFont typeface="+mj-lt"/>
              <a:buAutoNum type="arabicPeriod" startAt="2"/>
            </a:pPr>
            <a:endParaRPr lang="es-ES" sz="2000" dirty="0"/>
          </a:p>
          <a:p>
            <a:pPr marL="457200" indent="-457200" algn="ctr">
              <a:buFont typeface="+mj-lt"/>
              <a:buAutoNum type="arabicPeriod" startAt="2"/>
            </a:pPr>
            <a:endParaRPr lang="es-ES" sz="2000" dirty="0"/>
          </a:p>
          <a:p>
            <a:pPr marL="749720" lvl="1" indent="-457200">
              <a:buFont typeface="+mj-lt"/>
              <a:buAutoNum type="arabicPeriod" startAt="3"/>
            </a:pPr>
            <a:r>
              <a:rPr lang="es-ES" sz="2200" b="1" dirty="0"/>
              <a:t>Rendimiento: Es un porcentaje</a:t>
            </a:r>
            <a:endParaRPr lang="es-ES" sz="2200" dirty="0"/>
          </a:p>
          <a:p>
            <a:pPr algn="ctr">
              <a:buNone/>
            </a:pPr>
            <a:r>
              <a:rPr lang="es-ES" sz="2000" dirty="0"/>
              <a:t>		</a:t>
            </a:r>
            <a:r>
              <a:rPr lang="es-ES" sz="2000" b="1" dirty="0"/>
              <a:t>                       </a:t>
            </a:r>
            <a:r>
              <a:rPr lang="es-ES" sz="2000" b="1" dirty="0" err="1"/>
              <a:t>tacc</a:t>
            </a:r>
            <a:r>
              <a:rPr lang="es-ES" sz="2000" b="1" dirty="0"/>
              <a:t> MI</a:t>
            </a:r>
            <a:endParaRPr lang="es-ES" sz="2000" dirty="0"/>
          </a:p>
          <a:p>
            <a:pPr algn="ctr">
              <a:buNone/>
            </a:pPr>
            <a:r>
              <a:rPr lang="es-ES" sz="2000" b="1" dirty="0"/>
              <a:t>Rendimiento = ------------------------   %</a:t>
            </a:r>
            <a:endParaRPr lang="es-ES" sz="2000" dirty="0"/>
          </a:p>
          <a:p>
            <a:pPr algn="ctr">
              <a:buNone/>
            </a:pPr>
            <a:r>
              <a:rPr lang="es-ES_tradnl" sz="2000" b="1" dirty="0"/>
              <a:t>		                    </a:t>
            </a:r>
            <a:r>
              <a:rPr lang="es-ES_tradnl" sz="2000" b="1" dirty="0" err="1"/>
              <a:t>tacc</a:t>
            </a:r>
            <a:r>
              <a:rPr lang="es-ES_tradnl" sz="2000" b="1" dirty="0"/>
              <a:t> medio</a:t>
            </a:r>
          </a:p>
          <a:p>
            <a:pPr algn="ctr">
              <a:buNone/>
            </a:pPr>
            <a:endParaRPr lang="es-ES_tradnl" sz="2000" b="1" dirty="0"/>
          </a:p>
          <a:p>
            <a:pPr algn="ctr">
              <a:buNone/>
            </a:pPr>
            <a:endParaRPr lang="es-ES_tradnl" sz="2000" b="1" dirty="0"/>
          </a:p>
          <a:p>
            <a:endParaRPr lang="es-ES" sz="2000" dirty="0"/>
          </a:p>
        </p:txBody>
      </p:sp>
      <p:pic>
        <p:nvPicPr>
          <p:cNvPr id="5" name="4 Imagen" descr="Fórmula de Eficacia 2.jpg"/>
          <p:cNvPicPr>
            <a:picLocks noChangeAspect="1"/>
          </p:cNvPicPr>
          <p:nvPr/>
        </p:nvPicPr>
        <p:blipFill>
          <a:blip r:embed="rId2" cstate="print"/>
          <a:stretch>
            <a:fillRect/>
          </a:stretch>
        </p:blipFill>
        <p:spPr>
          <a:xfrm>
            <a:off x="4650612" y="3214686"/>
            <a:ext cx="1731832" cy="843713"/>
          </a:xfrm>
          <a:prstGeom prst="rect">
            <a:avLst/>
          </a:prstGeom>
        </p:spPr>
      </p:pic>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17</a:t>
            </a:fld>
            <a:endParaRPr lang="en-US" dirty="0"/>
          </a:p>
        </p:txBody>
      </p:sp>
    </p:spTree>
    <p:extLst>
      <p:ext uri="{BB962C8B-B14F-4D97-AF65-F5344CB8AC3E}">
        <p14:creationId xmlns:p14="http://schemas.microsoft.com/office/powerpoint/2010/main" val="26973090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Ej 5.1 b.jpg"/>
          <p:cNvPicPr>
            <a:picLocks noChangeAspect="1"/>
          </p:cNvPicPr>
          <p:nvPr/>
        </p:nvPicPr>
        <p:blipFill>
          <a:blip r:embed="rId2" cstate="print"/>
          <a:stretch>
            <a:fillRect/>
          </a:stretch>
        </p:blipFill>
        <p:spPr>
          <a:xfrm>
            <a:off x="4094148" y="5782106"/>
            <a:ext cx="4508512" cy="1075895"/>
          </a:xfrm>
          <a:prstGeom prst="rect">
            <a:avLst/>
          </a:prstGeom>
        </p:spPr>
      </p:pic>
      <p:pic>
        <p:nvPicPr>
          <p:cNvPr id="7" name="6 Imagen" descr="Ej 5.1 a.jpg"/>
          <p:cNvPicPr>
            <a:picLocks noChangeAspect="1"/>
          </p:cNvPicPr>
          <p:nvPr/>
        </p:nvPicPr>
        <p:blipFill>
          <a:blip r:embed="rId3" cstate="print"/>
          <a:stretch>
            <a:fillRect/>
          </a:stretch>
        </p:blipFill>
        <p:spPr>
          <a:xfrm>
            <a:off x="4379900" y="4572009"/>
            <a:ext cx="3182946" cy="965151"/>
          </a:xfrm>
          <a:prstGeom prst="rect">
            <a:avLst/>
          </a:prstGeom>
        </p:spPr>
      </p:pic>
      <p:sp>
        <p:nvSpPr>
          <p:cNvPr id="3" name="1 Título"/>
          <p:cNvSpPr txBox="1">
            <a:spLocks/>
          </p:cNvSpPr>
          <p:nvPr/>
        </p:nvSpPr>
        <p:spPr>
          <a:xfrm>
            <a:off x="284496" y="176377"/>
            <a:ext cx="8978268" cy="581772"/>
          </a:xfrm>
          <a:prstGeom prst="rect">
            <a:avLst/>
          </a:prstGeom>
        </p:spPr>
        <p:txBody>
          <a:bodyPr>
            <a:noAutofit/>
          </a:bodyPr>
          <a:lstStyle/>
          <a:p>
            <a:r>
              <a:rPr lang="es-ES_tradnl" sz="4800" dirty="0">
                <a:solidFill>
                  <a:schemeClr val="tx2"/>
                </a:solidFill>
              </a:rPr>
              <a:t>Hay dos factores destacables en la memoria que proporciona la caché</a:t>
            </a:r>
            <a:r>
              <a:rPr lang="es-ES_tradnl" sz="4800" b="1" dirty="0"/>
              <a:t> </a:t>
            </a:r>
            <a:endParaRPr lang="es-ES" sz="4800" b="1" dirty="0"/>
          </a:p>
        </p:txBody>
      </p:sp>
      <p:sp>
        <p:nvSpPr>
          <p:cNvPr id="6" name="5 Marcador de contenido"/>
          <p:cNvSpPr>
            <a:spLocks noGrp="1"/>
          </p:cNvSpPr>
          <p:nvPr>
            <p:ph idx="1"/>
          </p:nvPr>
        </p:nvSpPr>
        <p:spPr>
          <a:xfrm>
            <a:off x="1341884" y="1857364"/>
            <a:ext cx="9181684" cy="4708230"/>
          </a:xfrm>
        </p:spPr>
        <p:txBody>
          <a:bodyPr>
            <a:noAutofit/>
          </a:bodyPr>
          <a:lstStyle/>
          <a:p>
            <a:r>
              <a:rPr lang="es-ES" sz="2400" b="1" dirty="0"/>
              <a:t>Ejemplo 1:</a:t>
            </a:r>
          </a:p>
          <a:p>
            <a:r>
              <a:rPr lang="es-ES" sz="2000" dirty="0"/>
              <a:t>Si el tiempo de acceso a la Memoria Principal de un sistema es de 50 </a:t>
            </a:r>
            <a:r>
              <a:rPr lang="es-ES" sz="2000" dirty="0" err="1"/>
              <a:t>ns</a:t>
            </a:r>
            <a:r>
              <a:rPr lang="es-ES" sz="2000" dirty="0"/>
              <a:t> y el tiempo de acceso a la Memoria Caché es de 5 </a:t>
            </a:r>
            <a:r>
              <a:rPr lang="es-ES" sz="2000" dirty="0" err="1"/>
              <a:t>ns</a:t>
            </a:r>
            <a:r>
              <a:rPr lang="es-ES" sz="2000" dirty="0"/>
              <a:t>, ¿cuál es su factor de velocidad? ¿Qué representa?</a:t>
            </a:r>
          </a:p>
          <a:p>
            <a:pPr>
              <a:buNone/>
            </a:pPr>
            <a:r>
              <a:rPr lang="es-ES_tradnl" sz="2000" b="1" i="1" dirty="0"/>
              <a:t>Solución</a:t>
            </a:r>
            <a:endParaRPr lang="es-ES" sz="2000" dirty="0"/>
          </a:p>
          <a:p>
            <a:r>
              <a:rPr lang="es-ES" sz="2000" dirty="0"/>
              <a:t>El factor de velocidad de esta caché respecto de la Memoria Principal es 10. Significa que el tiempo de acceso a la Memoria Caché es 10 veces menor comparado con el tiempo de acceso a la Memoria Principal.</a:t>
            </a:r>
            <a:endParaRPr lang="es-ES" sz="2000" b="1" dirty="0"/>
          </a:p>
          <a:p>
            <a:endParaRPr lang="es-ES" sz="2000" b="1" dirty="0"/>
          </a:p>
          <a:p>
            <a:pPr marL="0" indent="0">
              <a:buNone/>
            </a:pPr>
            <a:r>
              <a:rPr lang="es-ES" sz="2000" dirty="0"/>
              <a:t>Si el tiempo medio de acceso (el tiempo medio necesario para obtener una informa­ción), para un programa dado, es de 20 </a:t>
            </a:r>
            <a:r>
              <a:rPr lang="es-ES" sz="2000" dirty="0" err="1"/>
              <a:t>ns</a:t>
            </a:r>
            <a:r>
              <a:rPr lang="es-ES" sz="2000" dirty="0"/>
              <a:t>, ¿qué eficacia tiene la Memoria Caché?</a:t>
            </a:r>
            <a:endParaRPr lang="es-ES" sz="2000" b="1" dirty="0"/>
          </a:p>
          <a:p>
            <a:endParaRPr lang="es-ES" sz="2000" b="1" dirty="0"/>
          </a:p>
          <a:p>
            <a:endParaRPr lang="es-ES" sz="2000" b="1" dirty="0"/>
          </a:p>
          <a:p>
            <a:pPr algn="ctr">
              <a:buNone/>
            </a:pPr>
            <a:endParaRPr lang="es-ES_tradnl" sz="2000" b="1" dirty="0"/>
          </a:p>
          <a:p>
            <a:pPr algn="ctr">
              <a:buNone/>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18</a:t>
            </a:fld>
            <a:endParaRPr lang="en-US" dirty="0"/>
          </a:p>
        </p:txBody>
      </p:sp>
    </p:spTree>
    <p:extLst>
      <p:ext uri="{BB962C8B-B14F-4D97-AF65-F5344CB8AC3E}">
        <p14:creationId xmlns:p14="http://schemas.microsoft.com/office/powerpoint/2010/main" val="19000818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7748" y="888389"/>
            <a:ext cx="8229600" cy="581772"/>
          </a:xfrm>
          <a:prstGeom prst="rect">
            <a:avLst/>
          </a:prstGeom>
        </p:spPr>
        <p:txBody>
          <a:bodyPr>
            <a:noAutofit/>
          </a:bodyPr>
          <a:lstStyle/>
          <a:p>
            <a:pPr algn="ctr"/>
            <a:r>
              <a:rPr lang="es-ES_tradnl" sz="4800" dirty="0">
                <a:solidFill>
                  <a:schemeClr val="tx2"/>
                </a:solidFill>
              </a:rPr>
              <a:t>Tiempo medio de acceso</a:t>
            </a:r>
            <a:endParaRPr lang="es-ES" sz="4800" dirty="0">
              <a:solidFill>
                <a:schemeClr val="tx2"/>
              </a:solidFill>
            </a:endParaRPr>
          </a:p>
        </p:txBody>
      </p:sp>
      <p:sp>
        <p:nvSpPr>
          <p:cNvPr id="6" name="5 Marcador de contenido"/>
          <p:cNvSpPr>
            <a:spLocks noGrp="1"/>
          </p:cNvSpPr>
          <p:nvPr>
            <p:ph idx="1"/>
          </p:nvPr>
        </p:nvSpPr>
        <p:spPr>
          <a:xfrm>
            <a:off x="1197868" y="1844824"/>
            <a:ext cx="10225136" cy="4231942"/>
          </a:xfrm>
        </p:spPr>
        <p:txBody>
          <a:bodyPr>
            <a:noAutofit/>
          </a:bodyPr>
          <a:lstStyle/>
          <a:p>
            <a:pPr>
              <a:buFont typeface="Wingdings" panose="05000000000000000000" pitchFamily="2" charset="2"/>
              <a:buChar char="Ø"/>
            </a:pPr>
            <a:r>
              <a:rPr lang="es-ES_tradnl" sz="2200" dirty="0"/>
              <a:t>El </a:t>
            </a:r>
            <a:r>
              <a:rPr lang="es-ES_tradnl" sz="2200" b="1" dirty="0"/>
              <a:t>tiempo medio de acceso </a:t>
            </a:r>
            <a:r>
              <a:rPr lang="es-ES_tradnl" sz="2200" dirty="0"/>
              <a:t>depende, en gran medida, de los </a:t>
            </a:r>
            <a:r>
              <a:rPr lang="es-ES_tradnl" sz="2200" b="1" dirty="0"/>
              <a:t>tiempos de acceso a las memorias empleadas </a:t>
            </a:r>
            <a:r>
              <a:rPr lang="es-ES_tradnl" sz="2200" dirty="0"/>
              <a:t>y del tipo de </a:t>
            </a:r>
            <a:r>
              <a:rPr lang="es-ES_tradnl" sz="2200" b="1" dirty="0"/>
              <a:t>interconexión</a:t>
            </a:r>
            <a:r>
              <a:rPr lang="es-ES_tradnl" sz="2200" dirty="0"/>
              <a:t>, si emplea jerarquía de niveles, etc.</a:t>
            </a:r>
            <a:endParaRPr lang="es-ES" sz="2200" dirty="0"/>
          </a:p>
          <a:p>
            <a:pPr>
              <a:buFont typeface="Wingdings" panose="05000000000000000000" pitchFamily="2" charset="2"/>
              <a:buChar char="Ø"/>
            </a:pPr>
            <a:r>
              <a:rPr lang="es-ES_tradnl" sz="2200" dirty="0"/>
              <a:t>Supóngase un sistema monoprocesador, con una sola caché en serie con la CPU. </a:t>
            </a:r>
            <a:endParaRPr lang="es-ES" sz="2200" dirty="0"/>
          </a:p>
          <a:p>
            <a:pPr>
              <a:buFont typeface="Wingdings" panose="05000000000000000000" pitchFamily="2" charset="2"/>
              <a:buChar char="Ø"/>
            </a:pPr>
            <a:r>
              <a:rPr lang="es-ES_tradnl" sz="2200" dirty="0"/>
              <a:t>Si se emplea una memoria caché con un tiempo de acceso </a:t>
            </a:r>
            <a:r>
              <a:rPr lang="es-ES_tradnl" sz="2200" i="1" dirty="0" err="1"/>
              <a:t>t</a:t>
            </a:r>
            <a:r>
              <a:rPr lang="es-ES_tradnl" sz="2200" i="1" baseline="-25000" dirty="0" err="1"/>
              <a:t>c</a:t>
            </a:r>
            <a:r>
              <a:rPr lang="es-ES_tradnl" sz="2200" i="1" dirty="0"/>
              <a:t> , </a:t>
            </a:r>
            <a:r>
              <a:rPr lang="es-ES_tradnl" sz="2200" dirty="0"/>
              <a:t>que logra una tasa de acierto de α</a:t>
            </a:r>
            <a:r>
              <a:rPr lang="es-ES_tradnl" sz="2200" i="1" dirty="0"/>
              <a:t> </a:t>
            </a:r>
            <a:r>
              <a:rPr lang="es-ES_tradnl" sz="2200" dirty="0"/>
              <a:t>y una memoria principal con un tiempo de acceso </a:t>
            </a:r>
            <a:r>
              <a:rPr lang="es-ES_tradnl" sz="2200" i="1" dirty="0" err="1"/>
              <a:t>t</a:t>
            </a:r>
            <a:r>
              <a:rPr lang="es-ES_tradnl" sz="2200" i="1" baseline="-25000" dirty="0" err="1"/>
              <a:t>p</a:t>
            </a:r>
            <a:r>
              <a:rPr lang="es-ES_tradnl" sz="2200" i="1" dirty="0"/>
              <a:t>, </a:t>
            </a:r>
            <a:r>
              <a:rPr lang="es-ES_tradnl" sz="2200" dirty="0"/>
              <a:t>la fórmula que permite calcular el tiempo medio de acceso al sistema de memoria es:</a:t>
            </a:r>
            <a:endParaRPr lang="es-ES" sz="2200" dirty="0"/>
          </a:p>
          <a:p>
            <a:pPr algn="ctr">
              <a:buNone/>
            </a:pPr>
            <a:r>
              <a:rPr lang="es-ES_tradnl" sz="2200" dirty="0"/>
              <a:t>t¯  = α  x   </a:t>
            </a:r>
            <a:r>
              <a:rPr lang="es-ES_tradnl" sz="2200" i="1" dirty="0" err="1"/>
              <a:t>t</a:t>
            </a:r>
            <a:r>
              <a:rPr lang="es-ES_tradnl" sz="2200" i="1" baseline="-25000" dirty="0" err="1"/>
              <a:t>c</a:t>
            </a:r>
            <a:r>
              <a:rPr lang="es-ES_tradnl" sz="2200" i="1" baseline="-25000" dirty="0"/>
              <a:t>   </a:t>
            </a:r>
            <a:r>
              <a:rPr lang="es-ES_tradnl" sz="2200" dirty="0"/>
              <a:t>+ (1</a:t>
            </a:r>
            <a:r>
              <a:rPr lang="es-ES_tradnl" sz="2200" i="1" dirty="0"/>
              <a:t> – </a:t>
            </a:r>
            <a:r>
              <a:rPr lang="es-ES_tradnl" sz="2200" dirty="0"/>
              <a:t>α) x ( </a:t>
            </a:r>
            <a:r>
              <a:rPr lang="es-ES_tradnl" sz="2200" i="1" dirty="0" err="1"/>
              <a:t>t</a:t>
            </a:r>
            <a:r>
              <a:rPr lang="es-ES_tradnl" sz="2200" i="1" baseline="-25000" dirty="0" err="1"/>
              <a:t>c</a:t>
            </a:r>
            <a:r>
              <a:rPr lang="es-ES_tradnl" sz="2200" i="1" baseline="-25000" dirty="0"/>
              <a:t>   </a:t>
            </a:r>
            <a:r>
              <a:rPr lang="es-ES_tradnl" sz="2200" dirty="0"/>
              <a:t>+ </a:t>
            </a:r>
            <a:r>
              <a:rPr lang="es-ES_tradnl" sz="2200" i="1" dirty="0" err="1"/>
              <a:t>t</a:t>
            </a:r>
            <a:r>
              <a:rPr lang="es-ES_tradnl" sz="2200" i="1" baseline="-25000" dirty="0" err="1"/>
              <a:t>p</a:t>
            </a:r>
            <a:r>
              <a:rPr lang="es-ES_tradnl" sz="2200" i="1" dirty="0"/>
              <a:t> )  </a:t>
            </a:r>
            <a:endParaRPr lang="es-ES" sz="2200" dirty="0"/>
          </a:p>
          <a:p>
            <a:pPr>
              <a:buNone/>
            </a:pPr>
            <a:r>
              <a:rPr lang="es-ES_tradnl" sz="2000" b="1" dirty="0"/>
              <a:t>O sea</a:t>
            </a:r>
          </a:p>
          <a:p>
            <a:pPr>
              <a:buNone/>
            </a:pPr>
            <a:r>
              <a:rPr lang="es-ES_tradnl" sz="2000" b="1" dirty="0"/>
              <a:t>Tiempo medio de acceso = Tasa de acierto x </a:t>
            </a:r>
            <a:r>
              <a:rPr lang="es-ES_tradnl" sz="2000" b="1" dirty="0" err="1"/>
              <a:t>tacc</a:t>
            </a:r>
            <a:r>
              <a:rPr lang="es-ES_tradnl" sz="2000" b="1" dirty="0"/>
              <a:t> MI + (1- tasa de acierto) *</a:t>
            </a:r>
          </a:p>
          <a:p>
            <a:pPr>
              <a:buNone/>
            </a:pPr>
            <a:r>
              <a:rPr lang="es-ES_tradnl" sz="2000" b="1" dirty="0"/>
              <a:t>                                                                                    ( </a:t>
            </a:r>
            <a:r>
              <a:rPr lang="es-ES_tradnl" sz="2000" b="1" dirty="0" err="1"/>
              <a:t>tacc</a:t>
            </a:r>
            <a:r>
              <a:rPr lang="es-ES_tradnl" sz="2000" b="1" dirty="0"/>
              <a:t> MI + 	</a:t>
            </a:r>
            <a:r>
              <a:rPr lang="es-ES_tradnl" sz="2000" b="1" dirty="0" err="1"/>
              <a:t>tacc</a:t>
            </a:r>
            <a:r>
              <a:rPr lang="es-ES_tradnl" sz="2000" b="1" dirty="0"/>
              <a:t> MP)</a:t>
            </a:r>
            <a:endParaRPr lang="es-ES" sz="2000" dirty="0"/>
          </a:p>
          <a:p>
            <a:r>
              <a:rPr lang="es-ES_tradnl" sz="2000" b="1" dirty="0"/>
              <a:t> </a:t>
            </a:r>
            <a:endParaRPr lang="es-ES" sz="2000" dirty="0"/>
          </a:p>
          <a:p>
            <a:pPr algn="ctr">
              <a:buNone/>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19</a:t>
            </a:fld>
            <a:endParaRPr lang="en-US" dirty="0"/>
          </a:p>
        </p:txBody>
      </p:sp>
    </p:spTree>
    <p:extLst>
      <p:ext uri="{BB962C8B-B14F-4D97-AF65-F5344CB8AC3E}">
        <p14:creationId xmlns:p14="http://schemas.microsoft.com/office/powerpoint/2010/main" val="9682148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53852" y="891815"/>
            <a:ext cx="9155360" cy="593164"/>
          </a:xfrm>
          <a:prstGeom prst="rect">
            <a:avLst/>
          </a:prstGeom>
        </p:spPr>
        <p:txBody>
          <a:bodyPr>
            <a:noAutofit/>
          </a:bodyPr>
          <a:lstStyle/>
          <a:p>
            <a:pPr defTabSz="914400">
              <a:spcBef>
                <a:spcPct val="0"/>
              </a:spcBef>
              <a:defRPr/>
            </a:pPr>
            <a:r>
              <a:rPr lang="es-ES" sz="4799" spc="-50" dirty="0">
                <a:solidFill>
                  <a:schemeClr val="tx1">
                    <a:lumMod val="75000"/>
                    <a:lumOff val="25000"/>
                  </a:schemeClr>
                </a:solidFill>
                <a:latin typeface="+mj-lt"/>
                <a:ea typeface="+mj-ea"/>
                <a:cs typeface="+mj-cs"/>
              </a:rPr>
              <a:t>Memoria Caché </a:t>
            </a:r>
          </a:p>
        </p:txBody>
      </p:sp>
      <p:sp>
        <p:nvSpPr>
          <p:cNvPr id="6" name="5 Marcador de contenido"/>
          <p:cNvSpPr>
            <a:spLocks noGrp="1"/>
          </p:cNvSpPr>
          <p:nvPr>
            <p:ph idx="1"/>
          </p:nvPr>
        </p:nvSpPr>
        <p:spPr>
          <a:xfrm>
            <a:off x="2133972" y="1928802"/>
            <a:ext cx="8218116" cy="4236502"/>
          </a:xfrm>
        </p:spPr>
        <p:txBody>
          <a:bodyPr>
            <a:normAutofit/>
          </a:bodyPr>
          <a:lstStyle/>
          <a:p>
            <a:pPr algn="just">
              <a:buFont typeface="Wingdings" panose="05000000000000000000" pitchFamily="2" charset="2"/>
              <a:buChar char="Ø"/>
            </a:pPr>
            <a:r>
              <a:rPr lang="es-ES" sz="3600" b="1" dirty="0"/>
              <a:t>Desarrollado por un grupo de franceses década del 80</a:t>
            </a:r>
            <a:endParaRPr lang="es-ES" sz="3600" dirty="0"/>
          </a:p>
          <a:p>
            <a:pPr algn="just">
              <a:buFont typeface="Wingdings" panose="05000000000000000000" pitchFamily="2" charset="2"/>
              <a:buChar char="Ø"/>
            </a:pPr>
            <a:r>
              <a:rPr lang="es-ES" sz="3600" b="1" dirty="0"/>
              <a:t>Pareció poco trascendente.</a:t>
            </a:r>
            <a:endParaRPr lang="es-ES" sz="3600" dirty="0"/>
          </a:p>
          <a:p>
            <a:pPr algn="just">
              <a:buFont typeface="Wingdings" panose="05000000000000000000" pitchFamily="2" charset="2"/>
              <a:buChar char="Ø"/>
            </a:pPr>
            <a:r>
              <a:rPr lang="es-ES" sz="3600" b="1" dirty="0"/>
              <a:t>También se llama memoria oculta.</a:t>
            </a:r>
            <a:endParaRPr lang="es-ES" sz="3600" dirty="0"/>
          </a:p>
          <a:p>
            <a:pPr>
              <a:buNone/>
            </a:pPr>
            <a:endParaRPr lang="es-ES" sz="2800" dirty="0"/>
          </a:p>
          <a:p>
            <a:pPr lvl="0"/>
            <a:endParaRPr lang="es-ES"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a:t>
            </a:fld>
            <a:endParaRPr lang="en-US" dirty="0"/>
          </a:p>
        </p:txBody>
      </p:sp>
    </p:spTree>
    <p:extLst>
      <p:ext uri="{BB962C8B-B14F-4D97-AF65-F5344CB8AC3E}">
        <p14:creationId xmlns:p14="http://schemas.microsoft.com/office/powerpoint/2010/main" val="31735560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243684" y="908720"/>
            <a:ext cx="8229600" cy="581772"/>
          </a:xfrm>
          <a:prstGeom prst="rect">
            <a:avLst/>
          </a:prstGeom>
        </p:spPr>
        <p:txBody>
          <a:bodyPr>
            <a:noAutofit/>
          </a:bodyPr>
          <a:lstStyle/>
          <a:p>
            <a:pPr algn="ctr"/>
            <a:r>
              <a:rPr lang="es-ES_tradnl" sz="4800" dirty="0">
                <a:solidFill>
                  <a:schemeClr val="tx2"/>
                </a:solidFill>
              </a:rPr>
              <a:t>Tiempo medio de acceso</a:t>
            </a:r>
            <a:endParaRPr lang="es-ES" sz="4800" dirty="0">
              <a:solidFill>
                <a:schemeClr val="tx2"/>
              </a:solidFill>
            </a:endParaRPr>
          </a:p>
        </p:txBody>
      </p:sp>
      <p:sp>
        <p:nvSpPr>
          <p:cNvPr id="6" name="5 Marcador de contenido"/>
          <p:cNvSpPr>
            <a:spLocks noGrp="1"/>
          </p:cNvSpPr>
          <p:nvPr>
            <p:ph idx="1"/>
          </p:nvPr>
        </p:nvSpPr>
        <p:spPr>
          <a:xfrm>
            <a:off x="981844" y="1772816"/>
            <a:ext cx="10369152" cy="4320480"/>
          </a:xfrm>
        </p:spPr>
        <p:txBody>
          <a:bodyPr>
            <a:noAutofit/>
          </a:bodyPr>
          <a:lstStyle/>
          <a:p>
            <a:r>
              <a:rPr lang="es-ES_tradnl" sz="2400" b="1" dirty="0"/>
              <a:t>Ejemplo 2:</a:t>
            </a:r>
          </a:p>
          <a:p>
            <a:r>
              <a:rPr lang="es-ES_tradnl" sz="2400" dirty="0"/>
              <a:t>Sea el tiempo de acceso a la memoria caché de 5 </a:t>
            </a:r>
            <a:r>
              <a:rPr lang="es-ES_tradnl" sz="2400" dirty="0" err="1"/>
              <a:t>ns</a:t>
            </a:r>
            <a:r>
              <a:rPr lang="es-ES_tradnl" sz="2400" dirty="0"/>
              <a:t>, la tasa de acierto del 90% y el tiempo de acceso a la memoria principal de 50 </a:t>
            </a:r>
            <a:r>
              <a:rPr lang="es-ES_tradnl" sz="2400" dirty="0" err="1"/>
              <a:t>ns</a:t>
            </a:r>
            <a:r>
              <a:rPr lang="es-ES_tradnl" sz="2400" dirty="0"/>
              <a:t>. </a:t>
            </a:r>
          </a:p>
          <a:p>
            <a:r>
              <a:rPr lang="es-ES_tradnl" sz="2400" dirty="0"/>
              <a:t>El tiempo promedio de acceso será:</a:t>
            </a:r>
            <a:endParaRPr lang="es-ES" sz="2400" b="1" dirty="0"/>
          </a:p>
          <a:p>
            <a:pPr>
              <a:buNone/>
            </a:pPr>
            <a:r>
              <a:rPr lang="es-ES" sz="2400" dirty="0"/>
              <a:t>	</a:t>
            </a:r>
            <a:r>
              <a:rPr lang="fr-FR" sz="2400" b="1" i="1" dirty="0"/>
              <a:t>t </a:t>
            </a:r>
            <a:r>
              <a:rPr lang="es-ES" sz="2400" b="1" dirty="0"/>
              <a:t>¯ </a:t>
            </a:r>
            <a:r>
              <a:rPr lang="fr-FR" sz="2400" b="1" i="1" dirty="0"/>
              <a:t>= </a:t>
            </a:r>
            <a:r>
              <a:rPr lang="fr-FR" sz="2400" b="1" dirty="0"/>
              <a:t>0.9 </a:t>
            </a:r>
            <a:r>
              <a:rPr lang="es-ES" sz="2400" b="1" dirty="0">
                <a:sym typeface="Symbol"/>
              </a:rPr>
              <a:t></a:t>
            </a:r>
            <a:r>
              <a:rPr lang="es-ES" sz="2400" b="1" dirty="0"/>
              <a:t> </a:t>
            </a:r>
            <a:r>
              <a:rPr lang="fr-FR" sz="2400" b="1" i="1" dirty="0" err="1"/>
              <a:t>tc</a:t>
            </a:r>
            <a:r>
              <a:rPr lang="fr-FR" sz="2400" b="1" i="1" dirty="0"/>
              <a:t> + </a:t>
            </a:r>
            <a:r>
              <a:rPr lang="fr-FR" sz="2400" b="1" dirty="0"/>
              <a:t>0.1 </a:t>
            </a:r>
            <a:r>
              <a:rPr lang="es-ES" sz="2400" b="1" dirty="0">
                <a:sym typeface="Symbol"/>
              </a:rPr>
              <a:t></a:t>
            </a:r>
            <a:r>
              <a:rPr lang="fr-FR" sz="2400" b="1" dirty="0"/>
              <a:t> (</a:t>
            </a:r>
            <a:r>
              <a:rPr lang="fr-FR" sz="2400" b="1" i="1" dirty="0"/>
              <a:t>tc + tm</a:t>
            </a:r>
            <a:r>
              <a:rPr lang="fr-FR" sz="2400" b="1" dirty="0"/>
              <a:t>)      : </a:t>
            </a:r>
            <a:r>
              <a:rPr lang="es-AR" sz="2400" b="1" dirty="0"/>
              <a:t>Tiempo medio de acceso al                         					sistema de memoria</a:t>
            </a:r>
            <a:endParaRPr lang="es-AR" sz="2400" dirty="0"/>
          </a:p>
          <a:p>
            <a:pPr>
              <a:buNone/>
            </a:pPr>
            <a:r>
              <a:rPr lang="fr-FR" sz="2400" b="1" dirty="0"/>
              <a:t>    </a:t>
            </a:r>
            <a:r>
              <a:rPr lang="fr-FR" sz="2400" dirty="0"/>
              <a:t>Entonces en este ejemplo:  </a:t>
            </a:r>
          </a:p>
          <a:p>
            <a:pPr algn="ctr">
              <a:buNone/>
            </a:pPr>
            <a:r>
              <a:rPr lang="fr-FR" sz="2400" b="1" dirty="0"/>
              <a:t> </a:t>
            </a:r>
            <a:r>
              <a:rPr lang="es-ES" sz="2400" b="1" dirty="0"/>
              <a:t>t¯  = </a:t>
            </a:r>
            <a:r>
              <a:rPr lang="es-ES" sz="2400" b="1" i="1" dirty="0"/>
              <a:t> </a:t>
            </a:r>
            <a:r>
              <a:rPr lang="es-ES" sz="2400" b="1" dirty="0"/>
              <a:t>0,9 x 5 </a:t>
            </a:r>
            <a:r>
              <a:rPr lang="es-ES" sz="2400" b="1" dirty="0" err="1"/>
              <a:t>ns</a:t>
            </a:r>
            <a:r>
              <a:rPr lang="es-ES" sz="2400" b="1" dirty="0"/>
              <a:t> + 0,1 x (5 </a:t>
            </a:r>
            <a:r>
              <a:rPr lang="es-ES" sz="2400" b="1" dirty="0" err="1"/>
              <a:t>ns</a:t>
            </a:r>
            <a:r>
              <a:rPr lang="es-ES" sz="2400" b="1" dirty="0"/>
              <a:t> + 50 </a:t>
            </a:r>
            <a:r>
              <a:rPr lang="es-ES" sz="2400" b="1" dirty="0" err="1"/>
              <a:t>ns</a:t>
            </a:r>
            <a:r>
              <a:rPr lang="es-ES" sz="2400" b="1" dirty="0"/>
              <a:t>) = 10 </a:t>
            </a:r>
            <a:r>
              <a:rPr lang="es-ES" sz="2400" b="1" dirty="0" err="1"/>
              <a:t>ns</a:t>
            </a:r>
            <a:r>
              <a:rPr lang="es-ES" sz="2400" dirty="0"/>
              <a:t>                    </a:t>
            </a:r>
          </a:p>
          <a:p>
            <a:pPr>
              <a:buNone/>
            </a:pPr>
            <a:r>
              <a:rPr lang="es-ES" sz="2400" dirty="0"/>
              <a:t>		          		      Recordar que  </a:t>
            </a:r>
            <a:r>
              <a:rPr lang="fr-FR" sz="2400" dirty="0"/>
              <a:t>1 ns(</a:t>
            </a:r>
            <a:r>
              <a:rPr lang="fr-FR" sz="2400" dirty="0" err="1"/>
              <a:t>nanosegundo</a:t>
            </a:r>
            <a:r>
              <a:rPr lang="fr-FR" sz="2400" dirty="0"/>
              <a:t>)=10 </a:t>
            </a:r>
            <a:r>
              <a:rPr lang="fr-FR" sz="2400" baseline="30000" dirty="0"/>
              <a:t>-9</a:t>
            </a:r>
            <a:r>
              <a:rPr lang="fr-FR" sz="2400" dirty="0"/>
              <a:t> </a:t>
            </a:r>
            <a:r>
              <a:rPr lang="fr-FR" sz="2400" dirty="0" err="1"/>
              <a:t>seg</a:t>
            </a:r>
            <a:endParaRPr lang="es-ES" sz="2400" b="1" dirty="0"/>
          </a:p>
          <a:p>
            <a:pPr>
              <a:buNone/>
            </a:pPr>
            <a:r>
              <a:rPr lang="fr-FR" sz="2400" dirty="0"/>
              <a:t> </a:t>
            </a:r>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20</a:t>
            </a:fld>
            <a:endParaRPr lang="en-US" dirty="0"/>
          </a:p>
        </p:txBody>
      </p:sp>
    </p:spTree>
    <p:extLst>
      <p:ext uri="{BB962C8B-B14F-4D97-AF65-F5344CB8AC3E}">
        <p14:creationId xmlns:p14="http://schemas.microsoft.com/office/powerpoint/2010/main" val="34211155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21804" y="957495"/>
            <a:ext cx="7272808" cy="581772"/>
          </a:xfrm>
          <a:prstGeom prst="rect">
            <a:avLst/>
          </a:prstGeom>
        </p:spPr>
        <p:txBody>
          <a:bodyPr>
            <a:noAutofit/>
          </a:bodyPr>
          <a:lstStyle/>
          <a:p>
            <a:pPr algn="ctr"/>
            <a:r>
              <a:rPr lang="es-ES_tradnl" sz="4800" dirty="0">
                <a:solidFill>
                  <a:schemeClr val="tx2"/>
                </a:solidFill>
              </a:rPr>
              <a:t>Tiempo medio de acceso</a:t>
            </a:r>
            <a:endParaRPr lang="es-ES" sz="4800" dirty="0">
              <a:solidFill>
                <a:schemeClr val="tx2"/>
              </a:solidFill>
            </a:endParaRPr>
          </a:p>
        </p:txBody>
      </p:sp>
      <p:sp>
        <p:nvSpPr>
          <p:cNvPr id="6" name="5 Marcador de contenido"/>
          <p:cNvSpPr>
            <a:spLocks noGrp="1"/>
          </p:cNvSpPr>
          <p:nvPr>
            <p:ph idx="1"/>
          </p:nvPr>
        </p:nvSpPr>
        <p:spPr>
          <a:xfrm>
            <a:off x="837828" y="1844824"/>
            <a:ext cx="10225136" cy="4320480"/>
          </a:xfrm>
        </p:spPr>
        <p:txBody>
          <a:bodyPr>
            <a:noAutofit/>
          </a:bodyPr>
          <a:lstStyle/>
          <a:p>
            <a:pPr>
              <a:buFont typeface="Wingdings" panose="05000000000000000000" pitchFamily="2" charset="2"/>
              <a:buChar char="Ø"/>
            </a:pPr>
            <a:r>
              <a:rPr lang="es-ES_tradnl" sz="2400" dirty="0"/>
              <a:t>Un sistema con estas características tiene </a:t>
            </a:r>
            <a:r>
              <a:rPr lang="es-ES_tradnl" sz="2400" b="1" i="1" dirty="0"/>
              <a:t>como tiempo de acceso medio 10 </a:t>
            </a:r>
            <a:r>
              <a:rPr lang="es-ES_tradnl" sz="2400" b="1" i="1" dirty="0" err="1"/>
              <a:t>ns</a:t>
            </a:r>
            <a:r>
              <a:rPr lang="es-ES_tradnl" sz="2400" dirty="0"/>
              <a:t>. Se aprecia </a:t>
            </a:r>
            <a:r>
              <a:rPr lang="es-ES_tradnl" sz="2400" b="1" i="1" dirty="0"/>
              <a:t>el peso que tiene la tasa de acierto sobre el tiempo promedio</a:t>
            </a:r>
            <a:r>
              <a:rPr lang="es-ES_tradnl" sz="2400" dirty="0"/>
              <a:t>. </a:t>
            </a:r>
            <a:endParaRPr lang="es-ES" sz="2400" dirty="0"/>
          </a:p>
          <a:p>
            <a:pPr>
              <a:buFont typeface="Wingdings" panose="05000000000000000000" pitchFamily="2" charset="2"/>
              <a:buChar char="Ø"/>
            </a:pPr>
            <a:endParaRPr lang="es-ES" sz="2400" dirty="0"/>
          </a:p>
          <a:p>
            <a:pPr>
              <a:buFont typeface="Wingdings" panose="05000000000000000000" pitchFamily="2" charset="2"/>
              <a:buChar char="Ø"/>
            </a:pPr>
            <a:r>
              <a:rPr lang="es-ES_tradnl" sz="2400" dirty="0"/>
              <a:t>Esto demuestra la </a:t>
            </a:r>
            <a:r>
              <a:rPr lang="es-ES_tradnl" sz="2400" b="1" i="1" dirty="0"/>
              <a:t>importancia del algoritmo de intercambio de información</a:t>
            </a:r>
            <a:r>
              <a:rPr lang="es-ES_tradnl" sz="2400" dirty="0"/>
              <a:t>, es decir, la </a:t>
            </a:r>
            <a:r>
              <a:rPr lang="es-ES_tradnl" sz="2400" b="1" i="1" dirty="0"/>
              <a:t>capacidad que tiene el sistema de predecir las siguientes peticiones de información</a:t>
            </a:r>
            <a:r>
              <a:rPr lang="es-ES_tradnl" sz="2400" dirty="0"/>
              <a:t>. </a:t>
            </a:r>
            <a:endParaRPr lang="es-ES" sz="2400" dirty="0"/>
          </a:p>
          <a:p>
            <a:pPr>
              <a:buFont typeface="Wingdings" panose="05000000000000000000" pitchFamily="2" charset="2"/>
              <a:buChar char="Ø"/>
            </a:pPr>
            <a:endParaRPr lang="es-ES" sz="2400" dirty="0"/>
          </a:p>
          <a:p>
            <a:pPr>
              <a:buFont typeface="Wingdings" panose="05000000000000000000" pitchFamily="2" charset="2"/>
              <a:buChar char="Ø"/>
            </a:pPr>
            <a:r>
              <a:rPr lang="es-ES_tradnl" sz="2400" dirty="0"/>
              <a:t>Dicho algoritmo depende a su vez de la arquitectura de la memoria caché.</a:t>
            </a:r>
            <a:endParaRPr lang="es-ES" sz="2400" dirty="0"/>
          </a:p>
          <a:p>
            <a:pPr>
              <a:buFont typeface="Wingdings" panose="05000000000000000000" pitchFamily="2" charset="2"/>
              <a:buChar char="Ø"/>
            </a:pPr>
            <a:endParaRPr lang="es-ES" sz="2400" b="1" dirty="0"/>
          </a:p>
          <a:p>
            <a:endParaRPr lang="es-ES" sz="2000" dirty="0"/>
          </a:p>
          <a:p>
            <a:pPr algn="ctr">
              <a:buNone/>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21</a:t>
            </a:fld>
            <a:endParaRPr lang="en-US" dirty="0"/>
          </a:p>
        </p:txBody>
      </p:sp>
    </p:spTree>
    <p:extLst>
      <p:ext uri="{BB962C8B-B14F-4D97-AF65-F5344CB8AC3E}">
        <p14:creationId xmlns:p14="http://schemas.microsoft.com/office/powerpoint/2010/main" val="13710045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981844" y="983296"/>
            <a:ext cx="8229600" cy="581772"/>
          </a:xfrm>
          <a:prstGeom prst="rect">
            <a:avLst/>
          </a:prstGeom>
        </p:spPr>
        <p:txBody>
          <a:bodyPr>
            <a:noAutofit/>
          </a:bodyPr>
          <a:lstStyle/>
          <a:p>
            <a:pPr algn="ctr"/>
            <a:r>
              <a:rPr lang="es-ES_tradnl" sz="4800" dirty="0">
                <a:solidFill>
                  <a:schemeClr val="tx2"/>
                </a:solidFill>
              </a:rPr>
              <a:t>Una fórmula importante de MP</a:t>
            </a:r>
            <a:endParaRPr lang="es-ES" sz="4800" dirty="0">
              <a:solidFill>
                <a:schemeClr val="tx2"/>
              </a:solidFill>
            </a:endParaRPr>
          </a:p>
        </p:txBody>
      </p:sp>
      <p:sp>
        <p:nvSpPr>
          <p:cNvPr id="6" name="5 Marcador de contenido"/>
          <p:cNvSpPr>
            <a:spLocks noGrp="1"/>
          </p:cNvSpPr>
          <p:nvPr>
            <p:ph idx="1"/>
          </p:nvPr>
        </p:nvSpPr>
        <p:spPr>
          <a:xfrm>
            <a:off x="1522412" y="1916832"/>
            <a:ext cx="9001156" cy="4176464"/>
          </a:xfrm>
        </p:spPr>
        <p:txBody>
          <a:bodyPr>
            <a:noAutofit/>
          </a:bodyPr>
          <a:lstStyle/>
          <a:p>
            <a:r>
              <a:rPr lang="es-ES" sz="2400" b="1" dirty="0"/>
              <a:t>En Memoria principal o MP</a:t>
            </a:r>
            <a:endParaRPr lang="es-ES" sz="2400" dirty="0"/>
          </a:p>
          <a:p>
            <a:pPr marL="0" indent="0">
              <a:buNone/>
            </a:pPr>
            <a:endParaRPr lang="es-ES" sz="2400" b="1" dirty="0"/>
          </a:p>
          <a:p>
            <a:r>
              <a:rPr lang="es-ES" sz="2400" b="1" dirty="0"/>
              <a:t>Defino:</a:t>
            </a:r>
            <a:endParaRPr lang="es-ES" sz="2400" dirty="0"/>
          </a:p>
          <a:p>
            <a:pPr>
              <a:buNone/>
            </a:pPr>
            <a:r>
              <a:rPr lang="es-ES" sz="2400" b="1" dirty="0"/>
              <a:t>					      Tamaño de MP</a:t>
            </a:r>
            <a:endParaRPr lang="es-ES" sz="2400" dirty="0"/>
          </a:p>
          <a:p>
            <a:pPr>
              <a:buNone/>
            </a:pPr>
            <a:r>
              <a:rPr lang="es-ES" sz="2400" b="1" dirty="0"/>
              <a:t>[Cantidad de bloques de MP]  = ------------------------</a:t>
            </a:r>
            <a:endParaRPr lang="es-ES" sz="2400" dirty="0"/>
          </a:p>
          <a:p>
            <a:pPr>
              <a:buNone/>
            </a:pPr>
            <a:r>
              <a:rPr lang="es-ES" sz="2400" b="1" dirty="0"/>
              <a:t>  			                   Tamaño de línea</a:t>
            </a:r>
            <a:endParaRPr lang="es-ES" sz="2400" dirty="0"/>
          </a:p>
          <a:p>
            <a:endParaRPr lang="es-ES" sz="2400" b="1" dirty="0"/>
          </a:p>
          <a:p>
            <a:r>
              <a:rPr lang="es-ES" sz="2400" b="1" dirty="0"/>
              <a:t>Es un conjunto de bloques del tamaño de la línea.</a:t>
            </a:r>
            <a:endParaRPr lang="es-ES" sz="2400" dirty="0"/>
          </a:p>
          <a:p>
            <a:endParaRPr lang="es-ES" sz="2000" dirty="0"/>
          </a:p>
          <a:p>
            <a:pPr algn="ctr">
              <a:buNone/>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22</a:t>
            </a:fld>
            <a:endParaRPr lang="en-US" dirty="0"/>
          </a:p>
        </p:txBody>
      </p:sp>
    </p:spTree>
    <p:extLst>
      <p:ext uri="{BB962C8B-B14F-4D97-AF65-F5344CB8AC3E}">
        <p14:creationId xmlns:p14="http://schemas.microsoft.com/office/powerpoint/2010/main" val="21310765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36538"/>
            <a:ext cx="11233248" cy="581772"/>
          </a:xfrm>
          <a:prstGeom prst="rect">
            <a:avLst/>
          </a:prstGeom>
        </p:spPr>
        <p:txBody>
          <a:bodyPr>
            <a:noAutofit/>
          </a:bodyPr>
          <a:lstStyle/>
          <a:p>
            <a:r>
              <a:rPr lang="es-ES" sz="4800" dirty="0">
                <a:solidFill>
                  <a:schemeClr val="tx2"/>
                </a:solidFill>
              </a:rPr>
              <a:t>Principio de funcionamiento de la caché</a:t>
            </a:r>
          </a:p>
        </p:txBody>
      </p:sp>
      <p:sp>
        <p:nvSpPr>
          <p:cNvPr id="6" name="5 Marcador de contenido"/>
          <p:cNvSpPr>
            <a:spLocks noGrp="1"/>
          </p:cNvSpPr>
          <p:nvPr>
            <p:ph idx="1"/>
          </p:nvPr>
        </p:nvSpPr>
        <p:spPr>
          <a:xfrm>
            <a:off x="1125860" y="2060848"/>
            <a:ext cx="10297144" cy="3943910"/>
          </a:xfrm>
        </p:spPr>
        <p:txBody>
          <a:bodyPr>
            <a:noAutofit/>
          </a:bodyPr>
          <a:lstStyle/>
          <a:p>
            <a:pPr>
              <a:buFont typeface="Wingdings" panose="05000000000000000000" pitchFamily="2" charset="2"/>
              <a:buChar char="Ø"/>
            </a:pPr>
            <a:r>
              <a:rPr lang="es-ES_tradnl" sz="2400" dirty="0"/>
              <a:t>La memoria caché es de tipo </a:t>
            </a:r>
            <a:r>
              <a:rPr lang="es-ES_tradnl" sz="2400" b="1" dirty="0"/>
              <a:t>SRAM (RAM estática),</a:t>
            </a:r>
            <a:r>
              <a:rPr lang="es-ES_tradnl" sz="2400" dirty="0"/>
              <a:t> reside muy </a:t>
            </a:r>
            <a:r>
              <a:rPr lang="es-ES_tradnl" sz="2400" b="1" dirty="0"/>
              <a:t>cerca de la CPU</a:t>
            </a:r>
            <a:r>
              <a:rPr lang="es-ES_tradnl" sz="2400" dirty="0"/>
              <a:t> y tiene un </a:t>
            </a:r>
            <a:r>
              <a:rPr lang="es-ES_tradnl" sz="2400" b="1" dirty="0"/>
              <a:t>tamaño típico comprendido entre 8 KB y 512 KB</a:t>
            </a:r>
            <a:r>
              <a:rPr lang="es-ES_tradnl" sz="2400" dirty="0"/>
              <a:t>, mientras que la </a:t>
            </a:r>
            <a:r>
              <a:rPr lang="es-ES_tradnl" sz="2400" b="1" dirty="0"/>
              <a:t>memoria principal</a:t>
            </a:r>
            <a:r>
              <a:rPr lang="es-ES_tradnl" sz="2400" dirty="0"/>
              <a:t> puede alcanzar </a:t>
            </a:r>
            <a:r>
              <a:rPr lang="es-ES_tradnl" sz="2400" b="1" dirty="0"/>
              <a:t>cientos de megabytes</a:t>
            </a:r>
            <a:r>
              <a:rPr lang="es-ES_tradnl" sz="2400" dirty="0"/>
              <a:t>. </a:t>
            </a:r>
          </a:p>
          <a:p>
            <a:pPr>
              <a:buFont typeface="Wingdings" panose="05000000000000000000" pitchFamily="2" charset="2"/>
              <a:buChar char="Ø"/>
            </a:pPr>
            <a:endParaRPr lang="es-ES_tradnl" sz="2400" dirty="0"/>
          </a:p>
          <a:p>
            <a:pPr>
              <a:buFont typeface="Wingdings" panose="05000000000000000000" pitchFamily="2" charset="2"/>
              <a:buChar char="Ø"/>
            </a:pPr>
            <a:r>
              <a:rPr lang="es-ES_tradnl" sz="2400" dirty="0"/>
              <a:t>Los </a:t>
            </a:r>
            <a:r>
              <a:rPr lang="es-ES_tradnl" sz="2400" b="1" dirty="0"/>
              <a:t>tiempos de acceso de las memorias caché</a:t>
            </a:r>
            <a:r>
              <a:rPr lang="es-ES_tradnl" sz="2400" dirty="0"/>
              <a:t> se encuentran entre los </a:t>
            </a:r>
            <a:r>
              <a:rPr lang="es-ES_tradnl" sz="2400" b="1" dirty="0"/>
              <a:t>3 y 10 </a:t>
            </a:r>
            <a:r>
              <a:rPr lang="es-ES_tradnl" sz="2400" b="1" dirty="0" err="1"/>
              <a:t>ns</a:t>
            </a:r>
            <a:r>
              <a:rPr lang="es-ES_tradnl" sz="2400" b="1" dirty="0"/>
              <a:t> aproximadamente</a:t>
            </a:r>
            <a:r>
              <a:rPr lang="es-ES_tradnl" sz="2400" dirty="0"/>
              <a:t>. </a:t>
            </a:r>
          </a:p>
          <a:p>
            <a:pPr>
              <a:buFont typeface="Wingdings" panose="05000000000000000000" pitchFamily="2" charset="2"/>
              <a:buChar char="Ø"/>
            </a:pPr>
            <a:endParaRPr lang="es-ES_tradnl" sz="2400" b="1" dirty="0"/>
          </a:p>
          <a:p>
            <a:pPr>
              <a:buFont typeface="Wingdings" panose="05000000000000000000" pitchFamily="2" charset="2"/>
              <a:buChar char="Ø"/>
            </a:pPr>
            <a:r>
              <a:rPr lang="es-ES_tradnl" sz="2400" b="1" dirty="0"/>
              <a:t>La memoria caché</a:t>
            </a:r>
            <a:r>
              <a:rPr lang="es-ES_tradnl" sz="2400" dirty="0"/>
              <a:t> está diseñada para proporcionar a la </a:t>
            </a:r>
            <a:r>
              <a:rPr lang="es-ES_tradnl" sz="2400" b="1" dirty="0"/>
              <a:t>CPU los datos e instrucciones</a:t>
            </a:r>
            <a:r>
              <a:rPr lang="es-ES_tradnl" sz="2400" dirty="0"/>
              <a:t> que se </a:t>
            </a:r>
            <a:r>
              <a:rPr lang="es-ES_tradnl" sz="2400" b="1" dirty="0"/>
              <a:t>solicitan con más frecuencia</a:t>
            </a:r>
            <a:r>
              <a:rPr lang="es-ES_tradnl" sz="2400" dirty="0"/>
              <a:t>.</a:t>
            </a:r>
            <a:endParaRPr lang="es-ES" sz="2400" dirty="0"/>
          </a:p>
          <a:p>
            <a:endParaRPr lang="es-ES" sz="2000" dirty="0"/>
          </a:p>
          <a:p>
            <a:pPr algn="ctr">
              <a:buNone/>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23</a:t>
            </a:fld>
            <a:endParaRPr lang="en-US" dirty="0"/>
          </a:p>
        </p:txBody>
      </p:sp>
    </p:spTree>
    <p:extLst>
      <p:ext uri="{BB962C8B-B14F-4D97-AF65-F5344CB8AC3E}">
        <p14:creationId xmlns:p14="http://schemas.microsoft.com/office/powerpoint/2010/main" val="21011489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1035538"/>
            <a:ext cx="10225136" cy="581772"/>
          </a:xfrm>
          <a:prstGeom prst="rect">
            <a:avLst/>
          </a:prstGeom>
        </p:spPr>
        <p:txBody>
          <a:bodyPr>
            <a:noAutofit/>
          </a:bodyPr>
          <a:lstStyle/>
          <a:p>
            <a:r>
              <a:rPr lang="es-ES" sz="4800" dirty="0">
                <a:solidFill>
                  <a:schemeClr val="tx2"/>
                </a:solidFill>
              </a:rPr>
              <a:t>Principio de funcionamiento de la caché</a:t>
            </a:r>
          </a:p>
        </p:txBody>
      </p:sp>
      <p:sp>
        <p:nvSpPr>
          <p:cNvPr id="6" name="5 Marcador de contenido"/>
          <p:cNvSpPr>
            <a:spLocks noGrp="1"/>
          </p:cNvSpPr>
          <p:nvPr>
            <p:ph idx="1"/>
          </p:nvPr>
        </p:nvSpPr>
        <p:spPr>
          <a:xfrm>
            <a:off x="909836" y="2060848"/>
            <a:ext cx="10657184" cy="3511862"/>
          </a:xfrm>
        </p:spPr>
        <p:txBody>
          <a:bodyPr>
            <a:noAutofit/>
          </a:bodyPr>
          <a:lstStyle/>
          <a:p>
            <a:pPr>
              <a:buFont typeface="Wingdings" panose="05000000000000000000" pitchFamily="2" charset="2"/>
              <a:buChar char="Ø"/>
            </a:pPr>
            <a:r>
              <a:rPr lang="es-ES_tradnl" sz="2400" dirty="0"/>
              <a:t>El </a:t>
            </a:r>
            <a:r>
              <a:rPr lang="es-ES_tradnl" sz="2400" b="1" u="sng" dirty="0"/>
              <a:t>concepto en el que se fundamenta la memoria caché</a:t>
            </a:r>
            <a:r>
              <a:rPr lang="es-ES_tradnl" sz="2400" dirty="0"/>
              <a:t> es la </a:t>
            </a:r>
            <a:r>
              <a:rPr lang="es-ES_tradnl" sz="2400" b="1" dirty="0"/>
              <a:t>regla «80/20»,</a:t>
            </a:r>
            <a:r>
              <a:rPr lang="es-ES_tradnl" sz="2400" dirty="0"/>
              <a:t> que establece que aproximadamente el </a:t>
            </a:r>
            <a:r>
              <a:rPr lang="es-ES_tradnl" sz="2400" b="1" dirty="0"/>
              <a:t>20% de todos sus programas, información y datos en el computador, se utiliza el 80% del tiempo.</a:t>
            </a:r>
            <a:r>
              <a:rPr lang="es-ES_tradnl" sz="2400" dirty="0"/>
              <a:t> </a:t>
            </a:r>
          </a:p>
          <a:p>
            <a:pPr>
              <a:buFont typeface="Wingdings" panose="05000000000000000000" pitchFamily="2" charset="2"/>
              <a:buChar char="Ø"/>
            </a:pPr>
            <a:r>
              <a:rPr lang="es-ES_tradnl" sz="2400" dirty="0"/>
              <a:t>Este 20% de datos puede incluir el código requerido para enviar o eliminar correos electrónicos, guardar un archivo en la unidad de disco duro o simplemente reconocer las teclas que se presionaron en el teclado.</a:t>
            </a:r>
          </a:p>
          <a:p>
            <a:pPr>
              <a:buFont typeface="Wingdings" panose="05000000000000000000" pitchFamily="2" charset="2"/>
              <a:buChar char="Ø"/>
            </a:pPr>
            <a:r>
              <a:rPr lang="es-ES_tradnl" sz="2400" dirty="0"/>
              <a:t>En forma inversa, </a:t>
            </a:r>
            <a:r>
              <a:rPr lang="es-ES_tradnl" sz="2400" b="1" dirty="0"/>
              <a:t>el 80% restante de los datos en el sistema se utiliza aproximadamente el 20% del tiempo.</a:t>
            </a:r>
            <a:r>
              <a:rPr lang="es-ES_tradnl" sz="2400" dirty="0"/>
              <a:t> La memoria caché tiene sentido debido a que </a:t>
            </a:r>
            <a:r>
              <a:rPr lang="es-ES_tradnl" sz="2400" b="1" dirty="0"/>
              <a:t>hay una gran posibilidad de que los datos e instrucciones que la CPU está utilizando ahora se necesiten una vez más.</a:t>
            </a:r>
            <a:endParaRPr lang="es-ES" sz="2400" dirty="0"/>
          </a:p>
          <a:p>
            <a:pPr algn="ctr">
              <a:buFont typeface="Wingdings" panose="05000000000000000000" pitchFamily="2" charset="2"/>
              <a:buChar char="ü"/>
            </a:pPr>
            <a:endParaRPr lang="es-ES_tradnl" sz="2000" b="1"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24</a:t>
            </a:fld>
            <a:endParaRPr lang="en-US" dirty="0"/>
          </a:p>
        </p:txBody>
      </p:sp>
    </p:spTree>
    <p:extLst>
      <p:ext uri="{BB962C8B-B14F-4D97-AF65-F5344CB8AC3E}">
        <p14:creationId xmlns:p14="http://schemas.microsoft.com/office/powerpoint/2010/main" val="42817784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93345" y="980728"/>
            <a:ext cx="10083703" cy="581772"/>
          </a:xfrm>
          <a:prstGeom prst="rect">
            <a:avLst/>
          </a:prstGeom>
        </p:spPr>
        <p:txBody>
          <a:bodyPr>
            <a:noAutofit/>
          </a:bodyPr>
          <a:lstStyle/>
          <a:p>
            <a:r>
              <a:rPr lang="es-ES" sz="4800" dirty="0">
                <a:solidFill>
                  <a:schemeClr val="tx2"/>
                </a:solidFill>
              </a:rPr>
              <a:t>Principio de funcionamiento de la caché</a:t>
            </a:r>
          </a:p>
        </p:txBody>
      </p:sp>
      <p:sp>
        <p:nvSpPr>
          <p:cNvPr id="6" name="5 Marcador de contenido"/>
          <p:cNvSpPr>
            <a:spLocks noGrp="1"/>
          </p:cNvSpPr>
          <p:nvPr>
            <p:ph idx="1"/>
          </p:nvPr>
        </p:nvSpPr>
        <p:spPr>
          <a:xfrm>
            <a:off x="909836" y="2060848"/>
            <a:ext cx="10441160" cy="3727886"/>
          </a:xfrm>
        </p:spPr>
        <p:txBody>
          <a:bodyPr>
            <a:noAutofit/>
          </a:bodyPr>
          <a:lstStyle/>
          <a:p>
            <a:pPr algn="just">
              <a:buFont typeface="Wingdings" panose="05000000000000000000" pitchFamily="2" charset="2"/>
              <a:buChar char="Ø"/>
            </a:pPr>
            <a:r>
              <a:rPr lang="es-ES_tradnl" sz="2400" b="1" dirty="0"/>
              <a:t>El proceso de gestión de la memoria caché debe ser transparente a la CPU</a:t>
            </a:r>
            <a:r>
              <a:rPr lang="es-ES_tradnl" sz="2400" dirty="0"/>
              <a:t>. </a:t>
            </a:r>
          </a:p>
          <a:p>
            <a:pPr algn="just">
              <a:buFont typeface="Wingdings" panose="05000000000000000000" pitchFamily="2" charset="2"/>
              <a:buChar char="Ø"/>
            </a:pPr>
            <a:endParaRPr lang="es-ES_tradnl" sz="2400" dirty="0"/>
          </a:p>
          <a:p>
            <a:pPr algn="just">
              <a:buFont typeface="Wingdings" panose="05000000000000000000" pitchFamily="2" charset="2"/>
              <a:buChar char="Ø"/>
            </a:pPr>
            <a:r>
              <a:rPr lang="es-ES_tradnl" sz="2400" dirty="0"/>
              <a:t>La CPU sólo efectúa </a:t>
            </a:r>
            <a:r>
              <a:rPr lang="es-ES_tradnl" sz="2400" b="1" i="1" dirty="0"/>
              <a:t>operaciones de acceso a memoria </a:t>
            </a:r>
            <a:r>
              <a:rPr lang="es-ES_tradnl" sz="2400" dirty="0"/>
              <a:t>con direcciones referidas </a:t>
            </a:r>
            <a:r>
              <a:rPr lang="es-ES_tradnl" sz="2400" b="1" i="1" dirty="0"/>
              <a:t>a la memoria principal</a:t>
            </a:r>
            <a:r>
              <a:rPr lang="es-ES_tradnl" sz="2400" dirty="0"/>
              <a:t>, con lo cual, el </a:t>
            </a:r>
            <a:r>
              <a:rPr lang="es-ES_tradnl" sz="2400" b="1" i="1" dirty="0"/>
              <a:t>controlador de caché </a:t>
            </a:r>
            <a:r>
              <a:rPr lang="es-ES_tradnl" sz="2400" dirty="0"/>
              <a:t>debe determinar si el bloque requerido por la CPU </a:t>
            </a:r>
            <a:r>
              <a:rPr lang="es-ES_tradnl" sz="2400" b="1" i="1" dirty="0"/>
              <a:t>está o no en la memoria caché</a:t>
            </a:r>
            <a:r>
              <a:rPr lang="es-ES_tradnl" sz="2400" dirty="0"/>
              <a:t>. </a:t>
            </a:r>
          </a:p>
          <a:p>
            <a:pPr algn="just">
              <a:buFont typeface="Wingdings" panose="05000000000000000000" pitchFamily="2" charset="2"/>
              <a:buChar char="Ø"/>
            </a:pPr>
            <a:endParaRPr lang="es-ES_tradnl" sz="2400" dirty="0"/>
          </a:p>
          <a:p>
            <a:pPr algn="just">
              <a:buFont typeface="Wingdings" panose="05000000000000000000" pitchFamily="2" charset="2"/>
              <a:buChar char="Ø"/>
            </a:pPr>
            <a:r>
              <a:rPr lang="es-ES_tradnl" sz="2400" dirty="0"/>
              <a:t>La única diferencia que debe encontrar una CPU con </a:t>
            </a:r>
            <a:r>
              <a:rPr lang="es-ES_tradnl" sz="2400" b="1" i="1" dirty="0"/>
              <a:t>memoria caché de otra sin memoria caché, es que ciertos accesos se realizan a una mayor velocidad que otros</a:t>
            </a:r>
            <a:r>
              <a:rPr lang="es-ES_tradnl" sz="2400" dirty="0"/>
              <a:t>, pero sin ningún otro tipo de efectos colaterales.</a:t>
            </a:r>
            <a:endParaRPr lang="es-ES" sz="2400" dirty="0"/>
          </a:p>
          <a:p>
            <a:pPr algn="just"/>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25</a:t>
            </a:fld>
            <a:endParaRPr lang="en-US" dirty="0"/>
          </a:p>
        </p:txBody>
      </p:sp>
    </p:spTree>
    <p:extLst>
      <p:ext uri="{BB962C8B-B14F-4D97-AF65-F5344CB8AC3E}">
        <p14:creationId xmlns:p14="http://schemas.microsoft.com/office/powerpoint/2010/main" val="33623221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53852" y="927526"/>
            <a:ext cx="10441160" cy="581772"/>
          </a:xfrm>
          <a:prstGeom prst="rect">
            <a:avLst/>
          </a:prstGeom>
        </p:spPr>
        <p:txBody>
          <a:bodyPr>
            <a:noAutofit/>
          </a:bodyPr>
          <a:lstStyle/>
          <a:p>
            <a:r>
              <a:rPr lang="es-ES" sz="4800" dirty="0">
                <a:solidFill>
                  <a:schemeClr val="tx2"/>
                </a:solidFill>
              </a:rPr>
              <a:t>Principio de funcionamiento de la caché</a:t>
            </a:r>
          </a:p>
        </p:txBody>
      </p:sp>
      <p:sp>
        <p:nvSpPr>
          <p:cNvPr id="6" name="5 Marcador de contenido"/>
          <p:cNvSpPr>
            <a:spLocks noGrp="1"/>
          </p:cNvSpPr>
          <p:nvPr>
            <p:ph idx="1"/>
          </p:nvPr>
        </p:nvSpPr>
        <p:spPr>
          <a:xfrm>
            <a:off x="837828" y="1988840"/>
            <a:ext cx="10371735" cy="3511862"/>
          </a:xfrm>
        </p:spPr>
        <p:txBody>
          <a:bodyPr>
            <a:noAutofit/>
          </a:bodyPr>
          <a:lstStyle/>
          <a:p>
            <a:pPr>
              <a:buFont typeface="Wingdings" panose="05000000000000000000" pitchFamily="2" charset="2"/>
              <a:buChar char="Ø"/>
            </a:pPr>
            <a:r>
              <a:rPr lang="es-ES_tradnl" sz="2400" b="1" u="sng" dirty="0"/>
              <a:t>Los componentes más importantes que constituyen la caché son:</a:t>
            </a:r>
          </a:p>
          <a:p>
            <a:pPr>
              <a:buNone/>
            </a:pPr>
            <a:endParaRPr lang="es-ES" sz="2400" b="1" u="sng" dirty="0"/>
          </a:p>
          <a:p>
            <a:pPr marL="457200" indent="-457200">
              <a:buFont typeface="+mj-lt"/>
              <a:buAutoNum type="arabicPeriod"/>
            </a:pPr>
            <a:r>
              <a:rPr lang="es-ES" sz="2400" b="1" u="sng" dirty="0"/>
              <a:t>El controlador de caché</a:t>
            </a:r>
            <a:r>
              <a:rPr lang="es-ES" sz="2400" b="1" dirty="0"/>
              <a:t>:</a:t>
            </a:r>
            <a:r>
              <a:rPr lang="es-ES_tradnl" sz="2400" dirty="0"/>
              <a:t> </a:t>
            </a:r>
          </a:p>
          <a:p>
            <a:pPr lvl="1" algn="just"/>
            <a:r>
              <a:rPr lang="es-ES_tradnl" sz="2400" dirty="0"/>
              <a:t>Es el encargado de </a:t>
            </a:r>
            <a:r>
              <a:rPr lang="es-ES_tradnl" sz="2400" b="1" i="1" dirty="0"/>
              <a:t>gobernar</a:t>
            </a:r>
            <a:r>
              <a:rPr lang="es-ES_tradnl" sz="2400" dirty="0"/>
              <a:t> cada uno de los elementos de que consta la memoria caché </a:t>
            </a:r>
          </a:p>
          <a:p>
            <a:pPr lvl="1" algn="just"/>
            <a:r>
              <a:rPr lang="es-ES_tradnl" sz="2400" b="1" i="1" dirty="0"/>
              <a:t>implementa los algoritmos</a:t>
            </a:r>
            <a:r>
              <a:rPr lang="es-ES_tradnl" sz="2400" dirty="0"/>
              <a:t> necesarios para el correcto funcionamiento de la caché </a:t>
            </a:r>
          </a:p>
          <a:p>
            <a:pPr lvl="1" algn="just"/>
            <a:r>
              <a:rPr lang="es-ES_tradnl" sz="2400" b="1" i="1" dirty="0"/>
              <a:t>controla los movimientos de información</a:t>
            </a:r>
            <a:r>
              <a:rPr lang="es-ES_tradnl" sz="2400" dirty="0"/>
              <a:t> entre los distintos dispositivos, </a:t>
            </a:r>
            <a:r>
              <a:rPr lang="es-ES_tradnl" sz="2400" b="1" i="1" dirty="0"/>
              <a:t>activa y desactiva los buffers de datos</a:t>
            </a:r>
            <a:r>
              <a:rPr lang="es-ES_tradnl" sz="2400" dirty="0"/>
              <a:t>, etc.</a:t>
            </a:r>
            <a:endParaRPr lang="es-ES" sz="2400" dirty="0"/>
          </a:p>
          <a:p>
            <a:endParaRPr lang="es-ES" sz="20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26</a:t>
            </a:fld>
            <a:endParaRPr lang="en-US" dirty="0"/>
          </a:p>
        </p:txBody>
      </p:sp>
    </p:spTree>
    <p:extLst>
      <p:ext uri="{BB962C8B-B14F-4D97-AF65-F5344CB8AC3E}">
        <p14:creationId xmlns:p14="http://schemas.microsoft.com/office/powerpoint/2010/main" val="19894572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59" y="968941"/>
            <a:ext cx="10083703" cy="581772"/>
          </a:xfrm>
          <a:prstGeom prst="rect">
            <a:avLst/>
          </a:prstGeom>
        </p:spPr>
        <p:txBody>
          <a:bodyPr>
            <a:noAutofit/>
          </a:bodyPr>
          <a:lstStyle/>
          <a:p>
            <a:r>
              <a:rPr lang="es-ES" sz="4800" dirty="0">
                <a:solidFill>
                  <a:schemeClr val="tx2"/>
                </a:solidFill>
              </a:rPr>
              <a:t>Principio de funcionamiento de la caché</a:t>
            </a:r>
          </a:p>
        </p:txBody>
      </p:sp>
      <p:sp>
        <p:nvSpPr>
          <p:cNvPr id="6" name="5 Marcador de contenido"/>
          <p:cNvSpPr>
            <a:spLocks noGrp="1"/>
          </p:cNvSpPr>
          <p:nvPr>
            <p:ph idx="1"/>
          </p:nvPr>
        </p:nvSpPr>
        <p:spPr>
          <a:xfrm>
            <a:off x="333772" y="1988840"/>
            <a:ext cx="11161240" cy="4176464"/>
          </a:xfrm>
        </p:spPr>
        <p:txBody>
          <a:bodyPr>
            <a:noAutofit/>
          </a:bodyPr>
          <a:lstStyle/>
          <a:p>
            <a:pPr marL="457200" indent="-457200">
              <a:buFont typeface="+mj-lt"/>
              <a:buAutoNum type="arabicPeriod" startAt="2"/>
            </a:pPr>
            <a:r>
              <a:rPr lang="es-ES" sz="2400" b="1" u="sng" dirty="0"/>
              <a:t>El directorio caché o Bloque de</a:t>
            </a:r>
            <a:r>
              <a:rPr lang="es-ES" sz="2400" u="sng" dirty="0"/>
              <a:t> </a:t>
            </a:r>
            <a:r>
              <a:rPr lang="es-ES_tradnl" sz="2400" b="1" u="sng" dirty="0"/>
              <a:t>etiquetas, RAM-CAM</a:t>
            </a:r>
            <a:r>
              <a:rPr lang="es-ES_tradnl" sz="2400" b="1" dirty="0"/>
              <a:t>:</a:t>
            </a:r>
          </a:p>
          <a:p>
            <a:pPr marL="633413" lvl="1" indent="-268288" algn="just"/>
            <a:r>
              <a:rPr lang="es-ES_tradnl" sz="2400" dirty="0"/>
              <a:t>Es una memoria </a:t>
            </a:r>
            <a:r>
              <a:rPr lang="es-ES_tradnl" sz="2400" b="1" i="1" dirty="0"/>
              <a:t>RAM de acceso por contenido</a:t>
            </a:r>
            <a:r>
              <a:rPr lang="es-ES_tradnl" sz="2400" dirty="0"/>
              <a:t>, no por dirección. Contiene una </a:t>
            </a:r>
            <a:r>
              <a:rPr lang="es-ES_tradnl" sz="2400" b="1" i="1" dirty="0"/>
              <a:t>lista de etiquetas </a:t>
            </a:r>
            <a:r>
              <a:rPr lang="es-ES_tradnl" sz="2400" dirty="0"/>
              <a:t>que hacen referencia a las </a:t>
            </a:r>
            <a:r>
              <a:rPr lang="es-ES_tradnl" sz="2400" b="1" i="1" dirty="0"/>
              <a:t>direcciones de la memoria principal cuyos datos están almacenados en la memoria de datos caché</a:t>
            </a:r>
            <a:r>
              <a:rPr lang="es-ES_tradnl" sz="2400" dirty="0"/>
              <a:t>.</a:t>
            </a:r>
          </a:p>
          <a:p>
            <a:pPr marL="633413" lvl="1" indent="-268288" algn="just">
              <a:buNone/>
            </a:pPr>
            <a:endParaRPr lang="es-ES" sz="2400" dirty="0"/>
          </a:p>
          <a:p>
            <a:pPr lvl="2" algn="just"/>
            <a:r>
              <a:rPr lang="es-ES" sz="2400" dirty="0"/>
              <a:t> </a:t>
            </a:r>
            <a:r>
              <a:rPr lang="es-ES_tradnl" sz="2400" dirty="0"/>
              <a:t>En </a:t>
            </a:r>
            <a:r>
              <a:rPr lang="es-ES_tradnl" sz="2400" b="1" dirty="0"/>
              <a:t>lugar de utilizar una dirección específica</a:t>
            </a:r>
            <a:r>
              <a:rPr lang="es-ES_tradnl" sz="2400" dirty="0"/>
              <a:t> para acceder a una </a:t>
            </a:r>
            <a:r>
              <a:rPr lang="es-ES_tradnl" sz="2400" b="1" dirty="0"/>
              <a:t>posición de la memoria caché</a:t>
            </a:r>
            <a:r>
              <a:rPr lang="es-ES_tradnl" sz="2400" dirty="0"/>
              <a:t>, se emplea parte de la </a:t>
            </a:r>
            <a:r>
              <a:rPr lang="es-ES_tradnl" sz="2400" b="1" dirty="0"/>
              <a:t>dirección referida a la memoria principal</a:t>
            </a:r>
            <a:r>
              <a:rPr lang="es-ES_tradnl" sz="2400" dirty="0"/>
              <a:t>. Este valor se </a:t>
            </a:r>
            <a:r>
              <a:rPr lang="es-ES_tradnl" sz="2400" b="1" dirty="0"/>
              <a:t>compara con el contenido de cada etiqueta</a:t>
            </a:r>
            <a:r>
              <a:rPr lang="es-ES_tradnl" sz="2400" dirty="0"/>
              <a:t>. </a:t>
            </a:r>
          </a:p>
          <a:p>
            <a:pPr lvl="1" algn="just"/>
            <a:endParaRPr lang="es-ES_tradnl" sz="2400" dirty="0"/>
          </a:p>
          <a:p>
            <a:pPr lvl="2" algn="just"/>
            <a:r>
              <a:rPr lang="es-ES_tradnl" sz="2400" dirty="0"/>
              <a:t>Si </a:t>
            </a:r>
            <a:r>
              <a:rPr lang="es-ES_tradnl" sz="2400" b="1" dirty="0"/>
              <a:t>se produce una coincidencia</a:t>
            </a:r>
            <a:r>
              <a:rPr lang="es-ES_tradnl" sz="2400" dirty="0"/>
              <a:t>, quiere decir que el dato buscado </a:t>
            </a:r>
            <a:r>
              <a:rPr lang="es-ES_tradnl" sz="2400" b="1" dirty="0"/>
              <a:t>se encuentra en la memoria caché</a:t>
            </a:r>
            <a:r>
              <a:rPr lang="es-ES_tradnl" sz="2400" dirty="0"/>
              <a:t>.</a:t>
            </a:r>
            <a:endParaRPr lang="es-ES" sz="2400" dirty="0"/>
          </a:p>
          <a:p>
            <a:endParaRPr lang="es-ES"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27</a:t>
            </a:fld>
            <a:endParaRPr lang="en-US" dirty="0"/>
          </a:p>
        </p:txBody>
      </p:sp>
    </p:spTree>
    <p:extLst>
      <p:ext uri="{BB962C8B-B14F-4D97-AF65-F5344CB8AC3E}">
        <p14:creationId xmlns:p14="http://schemas.microsoft.com/office/powerpoint/2010/main" val="36501773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981844" y="980728"/>
            <a:ext cx="10369152" cy="581772"/>
          </a:xfrm>
          <a:prstGeom prst="rect">
            <a:avLst/>
          </a:prstGeom>
        </p:spPr>
        <p:txBody>
          <a:bodyPr>
            <a:noAutofit/>
          </a:bodyPr>
          <a:lstStyle/>
          <a:p>
            <a:pPr algn="ctr"/>
            <a:r>
              <a:rPr lang="es-ES" sz="4800" dirty="0">
                <a:solidFill>
                  <a:schemeClr val="tx2"/>
                </a:solidFill>
              </a:rPr>
              <a:t>Principio de funcionamiento de la caché</a:t>
            </a:r>
          </a:p>
        </p:txBody>
      </p:sp>
      <p:sp>
        <p:nvSpPr>
          <p:cNvPr id="6" name="5 Marcador de contenido"/>
          <p:cNvSpPr>
            <a:spLocks noGrp="1"/>
          </p:cNvSpPr>
          <p:nvPr>
            <p:ph idx="1"/>
          </p:nvPr>
        </p:nvSpPr>
        <p:spPr>
          <a:xfrm>
            <a:off x="549796" y="1993586"/>
            <a:ext cx="11377264" cy="4027702"/>
          </a:xfrm>
        </p:spPr>
        <p:txBody>
          <a:bodyPr>
            <a:noAutofit/>
          </a:bodyPr>
          <a:lstStyle/>
          <a:p>
            <a:pPr marL="457200" indent="-457200">
              <a:buFont typeface="+mj-lt"/>
              <a:buAutoNum type="arabicPeriod" startAt="3"/>
            </a:pPr>
            <a:r>
              <a:rPr lang="es-ES_tradnl" sz="2400" b="1" u="sng" dirty="0"/>
              <a:t>La memoria de datos caché o bloque de datos asociados, SRAM</a:t>
            </a:r>
            <a:r>
              <a:rPr lang="es-ES_tradnl" sz="2400" b="1" dirty="0"/>
              <a:t>: </a:t>
            </a:r>
          </a:p>
          <a:p>
            <a:pPr marL="633413" lvl="1" indent="-268288" algn="just"/>
            <a:r>
              <a:rPr lang="es-ES_tradnl" sz="2400" dirty="0"/>
              <a:t>Es una memoria </a:t>
            </a:r>
            <a:r>
              <a:rPr lang="es-ES_tradnl" sz="2400" b="1" i="1" dirty="0"/>
              <a:t>pequeña y rápida</a:t>
            </a:r>
            <a:r>
              <a:rPr lang="es-ES_tradnl" sz="2400" dirty="0"/>
              <a:t> usada para </a:t>
            </a:r>
            <a:r>
              <a:rPr lang="es-ES_tradnl" sz="2400" b="1" i="1" dirty="0"/>
              <a:t>almacenar réplicas de instrucciones</a:t>
            </a:r>
            <a:r>
              <a:rPr lang="es-ES_tradnl" sz="2400" dirty="0"/>
              <a:t> y datos que serían accedidas más lentamente desde la memoria principal. </a:t>
            </a:r>
            <a:r>
              <a:rPr lang="es-ES_tradnl" sz="2400" b="1" i="1" dirty="0"/>
              <a:t>La información se agrupa en conjuntos de datos (líneas).</a:t>
            </a:r>
            <a:endParaRPr lang="es-ES" sz="2400" dirty="0"/>
          </a:p>
          <a:p>
            <a:pPr lvl="2" algn="just"/>
            <a:r>
              <a:rPr lang="es-ES_tradnl" sz="2400" dirty="0"/>
              <a:t>Así, cada elemento de la caché está compuesto por una </a:t>
            </a:r>
            <a:r>
              <a:rPr lang="es-ES_tradnl" sz="2400" b="1" dirty="0"/>
              <a:t>etiqueta y un conjunto de datos (línea),</a:t>
            </a:r>
            <a:r>
              <a:rPr lang="es-ES_tradnl" sz="2400" dirty="0"/>
              <a:t> dando lugar a una estructura extensa de memoria.</a:t>
            </a:r>
            <a:endParaRPr lang="es-ES" sz="2400" dirty="0"/>
          </a:p>
          <a:p>
            <a:pPr lvl="2" algn="just"/>
            <a:r>
              <a:rPr lang="es-ES_tradnl" sz="2400" dirty="0"/>
              <a:t>Se denomina </a:t>
            </a:r>
            <a:r>
              <a:rPr lang="es-ES_tradnl" sz="2400" b="1" dirty="0"/>
              <a:t>tamaño de la caché al tamaño</a:t>
            </a:r>
            <a:r>
              <a:rPr lang="es-ES_tradnl" sz="2400" dirty="0"/>
              <a:t>, en </a:t>
            </a:r>
            <a:r>
              <a:rPr lang="es-ES_tradnl" sz="2400" b="1" dirty="0"/>
              <a:t>bytes</a:t>
            </a:r>
            <a:r>
              <a:rPr lang="es-ES_tradnl" sz="2400" dirty="0"/>
              <a:t>, de esta </a:t>
            </a:r>
            <a:r>
              <a:rPr lang="es-ES_tradnl" sz="2400" b="1" dirty="0"/>
              <a:t>memoria de datos caché</a:t>
            </a:r>
            <a:r>
              <a:rPr lang="es-ES_tradnl" sz="2400" dirty="0"/>
              <a:t>, independientemente de los tamaños de los demás componentes de una caché.</a:t>
            </a:r>
            <a:endParaRPr lang="es-ES" sz="2400" dirty="0"/>
          </a:p>
          <a:p>
            <a:pPr marL="457200" indent="-457200" algn="just">
              <a:buFont typeface="+mj-lt"/>
              <a:buAutoNum type="arabicPeriod" startAt="4"/>
            </a:pPr>
            <a:r>
              <a:rPr lang="es-ES_tradnl" sz="2400" b="1" dirty="0"/>
              <a:t> </a:t>
            </a:r>
            <a:r>
              <a:rPr lang="es-ES_tradnl" sz="2400" b="1" u="sng" dirty="0"/>
              <a:t>Lógica de control:</a:t>
            </a:r>
            <a:r>
              <a:rPr lang="es-ES_tradnl" sz="2400" dirty="0"/>
              <a:t> </a:t>
            </a:r>
          </a:p>
          <a:p>
            <a:pPr marL="822960" lvl="1" indent="-457200" algn="just"/>
            <a:r>
              <a:rPr lang="es-ES_tradnl" sz="2400" dirty="0"/>
              <a:t>Son, principalmente, </a:t>
            </a:r>
            <a:r>
              <a:rPr lang="es-ES_tradnl" sz="2400" b="1" i="1" dirty="0"/>
              <a:t>comparadores de tantos bits como tenga la etiqueta</a:t>
            </a:r>
            <a:r>
              <a:rPr lang="es-ES_tradnl" sz="2400" dirty="0"/>
              <a:t>.</a:t>
            </a:r>
            <a:endParaRPr lang="es-ES"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28</a:t>
            </a:fld>
            <a:endParaRPr lang="en-US" dirty="0"/>
          </a:p>
        </p:txBody>
      </p:sp>
    </p:spTree>
    <p:extLst>
      <p:ext uri="{BB962C8B-B14F-4D97-AF65-F5344CB8AC3E}">
        <p14:creationId xmlns:p14="http://schemas.microsoft.com/office/powerpoint/2010/main" val="11963441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37494"/>
            <a:ext cx="9227368" cy="581772"/>
          </a:xfrm>
          <a:prstGeom prst="rect">
            <a:avLst/>
          </a:prstGeom>
        </p:spPr>
        <p:txBody>
          <a:bodyPr>
            <a:noAutofit/>
          </a:bodyPr>
          <a:lstStyle/>
          <a:p>
            <a:r>
              <a:rPr lang="es-ES" sz="4800" dirty="0">
                <a:solidFill>
                  <a:schemeClr val="tx2"/>
                </a:solidFill>
              </a:rPr>
              <a:t>Ejemplo de organización de la caché</a:t>
            </a:r>
          </a:p>
        </p:txBody>
      </p:sp>
      <p:sp>
        <p:nvSpPr>
          <p:cNvPr id="6" name="5 Marcador de contenido"/>
          <p:cNvSpPr>
            <a:spLocks noGrp="1"/>
          </p:cNvSpPr>
          <p:nvPr>
            <p:ph idx="1"/>
          </p:nvPr>
        </p:nvSpPr>
        <p:spPr>
          <a:xfrm>
            <a:off x="549796" y="1412776"/>
            <a:ext cx="10801200" cy="4231942"/>
          </a:xfrm>
        </p:spPr>
        <p:txBody>
          <a:bodyPr>
            <a:noAutofit/>
          </a:bodyPr>
          <a:lstStyle/>
          <a:p>
            <a:pPr algn="just"/>
            <a:endParaRPr lang="es-ES_tradnl" sz="1000" b="1" dirty="0"/>
          </a:p>
          <a:p>
            <a:pPr algn="just">
              <a:buFont typeface="Wingdings" panose="05000000000000000000" pitchFamily="2" charset="2"/>
              <a:buChar char="Ø"/>
            </a:pPr>
            <a:r>
              <a:rPr lang="es-ES_tradnl" sz="2400" b="1" dirty="0"/>
              <a:t>En este ejemplo la caché se divide </a:t>
            </a:r>
            <a:r>
              <a:rPr lang="es-ES_tradnl" sz="2400" b="1" i="1" dirty="0"/>
              <a:t>en dos partes</a:t>
            </a:r>
            <a:r>
              <a:rPr lang="es-ES_tradnl" sz="2400" b="1" dirty="0"/>
              <a:t>: la </a:t>
            </a:r>
            <a:r>
              <a:rPr lang="es-ES_tradnl" sz="2400" b="1" i="1" dirty="0"/>
              <a:t>zona de etiquetas y la zona de datos.</a:t>
            </a:r>
            <a:r>
              <a:rPr lang="es-ES_tradnl" sz="2400" b="1" dirty="0"/>
              <a:t> </a:t>
            </a:r>
            <a:r>
              <a:rPr lang="es-ES_tradnl" sz="2400" dirty="0"/>
              <a:t>El bloque de etiquetas contiene </a:t>
            </a:r>
            <a:r>
              <a:rPr lang="es-ES_tradnl" sz="2400" b="1" i="1" dirty="0"/>
              <a:t>N </a:t>
            </a:r>
            <a:r>
              <a:rPr lang="es-ES_tradnl" sz="2400" b="1" dirty="0"/>
              <a:t>posiciones de etiquetas</a:t>
            </a:r>
            <a:r>
              <a:rPr lang="es-ES_tradnl" sz="2400" dirty="0"/>
              <a:t>; </a:t>
            </a:r>
            <a:r>
              <a:rPr lang="es-ES_tradnl" sz="2400" b="1" dirty="0"/>
              <a:t>cada etiqueta tiene 21 bits</a:t>
            </a:r>
            <a:r>
              <a:rPr lang="es-ES_tradnl" sz="2400" dirty="0"/>
              <a:t>.</a:t>
            </a:r>
            <a:endParaRPr lang="es-ES" sz="2400" dirty="0"/>
          </a:p>
          <a:p>
            <a:pPr algn="just">
              <a:buFont typeface="Wingdings" panose="05000000000000000000" pitchFamily="2" charset="2"/>
              <a:buChar char="Ø"/>
            </a:pPr>
            <a:endParaRPr lang="es-ES" sz="2400" b="1" dirty="0"/>
          </a:p>
          <a:p>
            <a:pPr algn="just">
              <a:buFont typeface="Wingdings" panose="05000000000000000000" pitchFamily="2" charset="2"/>
              <a:buChar char="Ø"/>
            </a:pPr>
            <a:r>
              <a:rPr lang="es-ES_tradnl" sz="2400" dirty="0"/>
              <a:t>De la dirección que el bus de direcciones aplica a la caché, </a:t>
            </a:r>
            <a:r>
              <a:rPr lang="es-ES_tradnl" sz="2400" b="1" dirty="0"/>
              <a:t>se toman los 21 bits de más peso («ETIQUETA»), </a:t>
            </a:r>
            <a:r>
              <a:rPr lang="es-ES_tradnl" sz="2400" dirty="0"/>
              <a:t>y se </a:t>
            </a:r>
            <a:r>
              <a:rPr lang="es-ES_tradnl" sz="2400" b="1" dirty="0"/>
              <a:t>comparan con cada etiqueta</a:t>
            </a:r>
            <a:r>
              <a:rPr lang="es-ES_tradnl" sz="2400" dirty="0"/>
              <a:t>. Si </a:t>
            </a:r>
            <a:r>
              <a:rPr lang="es-ES_tradnl" sz="2400" b="1" dirty="0"/>
              <a:t>coinciden con alguna</a:t>
            </a:r>
            <a:r>
              <a:rPr lang="es-ES_tradnl" sz="2400" dirty="0"/>
              <a:t>, el comparador indica </a:t>
            </a:r>
            <a:r>
              <a:rPr lang="es-ES_tradnl" sz="2400" b="1" u="sng" dirty="0"/>
              <a:t>Presencia.</a:t>
            </a:r>
            <a:r>
              <a:rPr lang="es-ES_tradnl" sz="2400" dirty="0"/>
              <a:t> En cambio, si </a:t>
            </a:r>
            <a:r>
              <a:rPr lang="es-ES_tradnl" sz="2400" b="1" dirty="0"/>
              <a:t>no coinciden con ninguna</a:t>
            </a:r>
            <a:r>
              <a:rPr lang="es-ES_tradnl" sz="2400" dirty="0"/>
              <a:t>, implica </a:t>
            </a:r>
            <a:r>
              <a:rPr lang="es-ES_tradnl" sz="2400" b="1" u="sng" dirty="0"/>
              <a:t>Ausencia</a:t>
            </a:r>
            <a:r>
              <a:rPr lang="es-ES_tradnl" sz="2400" dirty="0"/>
              <a:t> y significa que </a:t>
            </a:r>
            <a:r>
              <a:rPr lang="es-ES_tradnl" sz="2400" b="1" dirty="0"/>
              <a:t>esa dirección no está contenida en la caché.</a:t>
            </a:r>
            <a:endParaRPr lang="es-ES" sz="2400" dirty="0"/>
          </a:p>
          <a:p>
            <a:pPr algn="just">
              <a:buFont typeface="Wingdings" panose="05000000000000000000" pitchFamily="2" charset="2"/>
              <a:buChar char="Ø"/>
            </a:pPr>
            <a:endParaRPr lang="es-ES" sz="2400" dirty="0"/>
          </a:p>
          <a:p>
            <a:pPr algn="just">
              <a:buFont typeface="Wingdings" panose="05000000000000000000" pitchFamily="2" charset="2"/>
              <a:buChar char="Ø"/>
            </a:pPr>
            <a:r>
              <a:rPr lang="es-ES_tradnl" sz="2400" dirty="0"/>
              <a:t>Aunque </a:t>
            </a:r>
            <a:r>
              <a:rPr lang="es-ES_tradnl" sz="2400" b="1" dirty="0"/>
              <a:t>existen múltiples organizaciones en la caché</a:t>
            </a:r>
            <a:r>
              <a:rPr lang="es-ES_tradnl" sz="2400" dirty="0"/>
              <a:t> (desarrolladas en apartados posteriores), en el ejemplo de la Figura 5.2 la </a:t>
            </a:r>
            <a:r>
              <a:rPr lang="es-ES_tradnl" sz="2400" b="1" dirty="0"/>
              <a:t>zona de datos se divide en tantas líneas como etiquetas</a:t>
            </a:r>
            <a:r>
              <a:rPr lang="es-ES_tradnl" sz="2400" dirty="0"/>
              <a:t>.</a:t>
            </a:r>
            <a:endParaRPr lang="es-ES" sz="2400" dirty="0"/>
          </a:p>
          <a:p>
            <a:pPr>
              <a:buFont typeface="Wingdings" panose="05000000000000000000" pitchFamily="2" charset="2"/>
              <a:buChar char="Ø"/>
            </a:pPr>
            <a:endParaRPr lang="es-ES"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29</a:t>
            </a:fld>
            <a:endParaRPr lang="en-US" dirty="0"/>
          </a:p>
        </p:txBody>
      </p:sp>
    </p:spTree>
    <p:extLst>
      <p:ext uri="{BB962C8B-B14F-4D97-AF65-F5344CB8AC3E}">
        <p14:creationId xmlns:p14="http://schemas.microsoft.com/office/powerpoint/2010/main" val="40700742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44907"/>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1917948" y="2636912"/>
            <a:ext cx="8401080" cy="2148270"/>
          </a:xfrm>
        </p:spPr>
        <p:txBody>
          <a:bodyPr>
            <a:normAutofit/>
          </a:bodyPr>
          <a:lstStyle/>
          <a:p>
            <a:pPr algn="just">
              <a:buFont typeface="Wingdings" panose="05000000000000000000" pitchFamily="2" charset="2"/>
              <a:buChar char="Ø"/>
            </a:pPr>
            <a:r>
              <a:rPr lang="es-ES" sz="3200" dirty="0"/>
              <a:t>La </a:t>
            </a:r>
            <a:r>
              <a:rPr lang="es-ES" sz="3200" b="1" dirty="0"/>
              <a:t>arquitectura de los últimos microprocesadores</a:t>
            </a:r>
            <a:r>
              <a:rPr lang="es-ES" sz="3200" dirty="0"/>
              <a:t> </a:t>
            </a:r>
            <a:r>
              <a:rPr lang="es-ES" sz="3200" b="1" dirty="0"/>
              <a:t>está orientada a mejorar el rendimiento</a:t>
            </a:r>
            <a:r>
              <a:rPr lang="es-ES" sz="3200" dirty="0"/>
              <a:t>, de manera que se </a:t>
            </a:r>
            <a:r>
              <a:rPr lang="es-ES" sz="3200" b="1" dirty="0"/>
              <a:t>ejecuten más instrucciones por unidad de tiempo</a:t>
            </a:r>
            <a:r>
              <a:rPr lang="es-ES" sz="3200" dirty="0"/>
              <a:t>. </a:t>
            </a:r>
            <a:endParaRPr lang="es-ES" sz="3200" b="1" dirty="0"/>
          </a:p>
          <a:p>
            <a:pPr>
              <a:buNone/>
            </a:pPr>
            <a:endParaRPr lang="es-ES" sz="2800" dirty="0"/>
          </a:p>
          <a:p>
            <a:pPr lvl="0"/>
            <a:endParaRPr lang="es-ES"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a:t>
            </a:fld>
            <a:endParaRPr lang="en-US" dirty="0"/>
          </a:p>
        </p:txBody>
      </p:sp>
    </p:spTree>
    <p:extLst>
      <p:ext uri="{BB962C8B-B14F-4D97-AF65-F5344CB8AC3E}">
        <p14:creationId xmlns:p14="http://schemas.microsoft.com/office/powerpoint/2010/main" val="200008698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0" y="32210"/>
            <a:ext cx="9227368" cy="581772"/>
          </a:xfrm>
          <a:prstGeom prst="rect">
            <a:avLst/>
          </a:prstGeom>
        </p:spPr>
        <p:txBody>
          <a:bodyPr>
            <a:noAutofit/>
          </a:bodyPr>
          <a:lstStyle/>
          <a:p>
            <a:pPr algn="ctr"/>
            <a:r>
              <a:rPr lang="es-ES" sz="4800" dirty="0">
                <a:solidFill>
                  <a:schemeClr val="tx2"/>
                </a:solidFill>
              </a:rPr>
              <a:t>Ejemplo de organización de la caché</a:t>
            </a:r>
          </a:p>
        </p:txBody>
      </p:sp>
      <p:pic>
        <p:nvPicPr>
          <p:cNvPr id="4" name="3 Marcador de contenido" descr="Ejemplo de caché.jpg"/>
          <p:cNvPicPr>
            <a:picLocks noGrp="1" noChangeAspect="1"/>
          </p:cNvPicPr>
          <p:nvPr>
            <p:ph idx="1"/>
          </p:nvPr>
        </p:nvPicPr>
        <p:blipFill>
          <a:blip r:embed="rId2" cstate="print"/>
          <a:stretch>
            <a:fillRect/>
          </a:stretch>
        </p:blipFill>
        <p:spPr>
          <a:xfrm>
            <a:off x="1125860" y="881331"/>
            <a:ext cx="9083248" cy="5422835"/>
          </a:xfrm>
        </p:spPr>
      </p:pic>
      <p:sp>
        <p:nvSpPr>
          <p:cNvPr id="7" name="6 CuadroTexto"/>
          <p:cNvSpPr txBox="1"/>
          <p:nvPr/>
        </p:nvSpPr>
        <p:spPr>
          <a:xfrm>
            <a:off x="6454452" y="1700808"/>
            <a:ext cx="2525884" cy="615553"/>
          </a:xfrm>
          <a:prstGeom prst="rect">
            <a:avLst/>
          </a:prstGeom>
          <a:noFill/>
        </p:spPr>
        <p:txBody>
          <a:bodyPr wrap="square" rtlCol="0">
            <a:spAutoFit/>
          </a:bodyPr>
          <a:lstStyle/>
          <a:p>
            <a:r>
              <a:rPr lang="es-ES" sz="1600" dirty="0"/>
              <a:t>MPX es un  Multiplexor</a:t>
            </a:r>
          </a:p>
          <a:p>
            <a:endParaRPr lang="es-ES"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5" name="Marcador de número de diapositiva 4"/>
          <p:cNvSpPr>
            <a:spLocks noGrp="1"/>
          </p:cNvSpPr>
          <p:nvPr>
            <p:ph type="sldNum" sz="quarter" idx="12"/>
          </p:nvPr>
        </p:nvSpPr>
        <p:spPr/>
        <p:txBody>
          <a:bodyPr/>
          <a:lstStyle/>
          <a:p>
            <a:fld id="{E5137D0E-4A4F-4307-8994-C1891D747D59}" type="slidenum">
              <a:rPr lang="en-US" smtClean="0"/>
              <a:t>30</a:t>
            </a:fld>
            <a:endParaRPr lang="en-US" dirty="0"/>
          </a:p>
        </p:txBody>
      </p:sp>
    </p:spTree>
    <p:extLst>
      <p:ext uri="{BB962C8B-B14F-4D97-AF65-F5344CB8AC3E}">
        <p14:creationId xmlns:p14="http://schemas.microsoft.com/office/powerpoint/2010/main" val="641083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125860" y="980728"/>
            <a:ext cx="9721080" cy="581772"/>
          </a:xfrm>
          <a:prstGeom prst="rect">
            <a:avLst/>
          </a:prstGeom>
        </p:spPr>
        <p:txBody>
          <a:bodyPr>
            <a:noAutofit/>
          </a:bodyPr>
          <a:lstStyle/>
          <a:p>
            <a:r>
              <a:rPr lang="es-ES" sz="4800" dirty="0">
                <a:solidFill>
                  <a:schemeClr val="tx2"/>
                </a:solidFill>
              </a:rPr>
              <a:t>Ejemplo de organización de la caché</a:t>
            </a:r>
          </a:p>
        </p:txBody>
      </p:sp>
      <p:sp>
        <p:nvSpPr>
          <p:cNvPr id="6" name="5 Marcador de contenido"/>
          <p:cNvSpPr>
            <a:spLocks noGrp="1"/>
          </p:cNvSpPr>
          <p:nvPr>
            <p:ph idx="1"/>
          </p:nvPr>
        </p:nvSpPr>
        <p:spPr>
          <a:xfrm>
            <a:off x="909836" y="1916832"/>
            <a:ext cx="10585176" cy="4015918"/>
          </a:xfrm>
        </p:spPr>
        <p:txBody>
          <a:bodyPr>
            <a:noAutofit/>
          </a:bodyPr>
          <a:lstStyle/>
          <a:p>
            <a:pPr>
              <a:buFont typeface="Wingdings" panose="05000000000000000000" pitchFamily="2" charset="2"/>
              <a:buChar char="Ø"/>
            </a:pPr>
            <a:r>
              <a:rPr lang="es-ES_tradnl" sz="2400" dirty="0"/>
              <a:t>Hay, por lo tanto, </a:t>
            </a:r>
            <a:r>
              <a:rPr lang="es-ES_tradnl" sz="2400" b="1" i="1" dirty="0"/>
              <a:t>N </a:t>
            </a:r>
            <a:r>
              <a:rPr lang="es-ES_tradnl" sz="2400" b="1" dirty="0"/>
              <a:t>líneas</a:t>
            </a:r>
            <a:r>
              <a:rPr lang="es-ES_tradnl" sz="2400" dirty="0"/>
              <a:t>. Existe una </a:t>
            </a:r>
            <a:r>
              <a:rPr lang="es-ES_tradnl" sz="2400" b="1" dirty="0"/>
              <a:t>correspondencia etiqueta-línea</a:t>
            </a:r>
            <a:r>
              <a:rPr lang="es-ES_tradnl" sz="2400" dirty="0"/>
              <a:t>. Por ejemplo: </a:t>
            </a:r>
            <a:r>
              <a:rPr lang="es-ES_tradnl" sz="2400" b="1" dirty="0"/>
              <a:t>etiqueta 1 —» línea 1.</a:t>
            </a:r>
          </a:p>
          <a:p>
            <a:pPr>
              <a:buFont typeface="Wingdings" panose="05000000000000000000" pitchFamily="2" charset="2"/>
              <a:buChar char="Ø"/>
            </a:pPr>
            <a:endParaRPr lang="es-ES" sz="2400" dirty="0"/>
          </a:p>
          <a:p>
            <a:pPr>
              <a:buFont typeface="Wingdings" panose="05000000000000000000" pitchFamily="2" charset="2"/>
              <a:buChar char="Ø"/>
            </a:pPr>
            <a:r>
              <a:rPr lang="es-ES_tradnl" sz="2400" dirty="0"/>
              <a:t>Si el </a:t>
            </a:r>
            <a:r>
              <a:rPr lang="es-ES_tradnl" sz="2400" b="1" dirty="0"/>
              <a:t>comparador indica Presencia</a:t>
            </a:r>
            <a:r>
              <a:rPr lang="es-ES_tradnl" sz="2400" dirty="0"/>
              <a:t>, la </a:t>
            </a:r>
            <a:r>
              <a:rPr lang="es-ES_tradnl" sz="2400" b="1" dirty="0"/>
              <a:t>línea de datos buscada es la asociada a la etiqueta</a:t>
            </a:r>
            <a:r>
              <a:rPr lang="es-ES_tradnl" sz="2400" dirty="0"/>
              <a:t> que produjo la coincidencia —en este tipo de organización—. </a:t>
            </a:r>
          </a:p>
          <a:p>
            <a:pPr>
              <a:buFont typeface="Wingdings" panose="05000000000000000000" pitchFamily="2" charset="2"/>
              <a:buChar char="Ø"/>
            </a:pPr>
            <a:endParaRPr lang="es-ES_tradnl" sz="2400" b="1" dirty="0"/>
          </a:p>
          <a:p>
            <a:pPr>
              <a:buFont typeface="Wingdings" panose="05000000000000000000" pitchFamily="2" charset="2"/>
              <a:buChar char="Ø"/>
            </a:pPr>
            <a:r>
              <a:rPr lang="es-ES_tradnl" sz="2400" b="1" dirty="0"/>
              <a:t>Esa línea es accedida y</a:t>
            </a:r>
            <a:r>
              <a:rPr lang="es-ES_tradnl" sz="2400" b="1" i="1" dirty="0"/>
              <a:t> </a:t>
            </a:r>
            <a:r>
              <a:rPr lang="es-ES_tradnl" sz="2400" b="1" dirty="0"/>
              <a:t>transferida a la CPU.</a:t>
            </a:r>
            <a:r>
              <a:rPr lang="es-ES_tradnl" sz="2400" dirty="0"/>
              <a:t> Los </a:t>
            </a:r>
            <a:r>
              <a:rPr lang="es-ES_tradnl" sz="2400" b="1" dirty="0"/>
              <a:t>bits</a:t>
            </a:r>
            <a:r>
              <a:rPr lang="es-ES_tradnl" sz="2400" dirty="0"/>
              <a:t> de </a:t>
            </a:r>
            <a:r>
              <a:rPr lang="es-ES_tradnl" sz="2400" b="1" dirty="0"/>
              <a:t>«POSICIÓN»</a:t>
            </a:r>
            <a:r>
              <a:rPr lang="es-ES_tradnl" sz="2400" dirty="0"/>
              <a:t> </a:t>
            </a:r>
            <a:r>
              <a:rPr lang="es-ES_tradnl" sz="2400" b="1" dirty="0"/>
              <a:t>seleccionan el dato concreto dentro de la línea recuperada</a:t>
            </a:r>
            <a:r>
              <a:rPr lang="es-ES_tradnl" sz="2400" dirty="0"/>
              <a:t>. En el ejemplo, con los </a:t>
            </a:r>
            <a:r>
              <a:rPr lang="es-ES_tradnl" sz="2400" b="1" dirty="0"/>
              <a:t>3 bits de menos peso</a:t>
            </a:r>
            <a:r>
              <a:rPr lang="es-ES_tradnl" sz="2400" dirty="0"/>
              <a:t> se </a:t>
            </a:r>
            <a:r>
              <a:rPr lang="es-ES_tradnl" sz="2400" b="1" dirty="0"/>
              <a:t>pueden identificar hasta 8 datos</a:t>
            </a:r>
            <a:r>
              <a:rPr lang="es-ES_tradnl" sz="2400" dirty="0"/>
              <a:t> diferentes </a:t>
            </a:r>
            <a:r>
              <a:rPr lang="es-ES_tradnl" sz="2400" b="1" dirty="0"/>
              <a:t>en cada línea</a:t>
            </a:r>
            <a:r>
              <a:rPr lang="es-ES_tradnl" sz="2400" dirty="0"/>
              <a:t>.</a:t>
            </a:r>
            <a:br>
              <a:rPr lang="es-ES" sz="2400" dirty="0"/>
            </a:br>
            <a:endParaRPr lang="es-ES"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31</a:t>
            </a:fld>
            <a:endParaRPr lang="en-US" dirty="0"/>
          </a:p>
        </p:txBody>
      </p:sp>
    </p:spTree>
    <p:extLst>
      <p:ext uri="{BB962C8B-B14F-4D97-AF65-F5344CB8AC3E}">
        <p14:creationId xmlns:p14="http://schemas.microsoft.com/office/powerpoint/2010/main" val="21417268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765820" y="999585"/>
            <a:ext cx="9937104" cy="581772"/>
          </a:xfrm>
          <a:prstGeom prst="rect">
            <a:avLst/>
          </a:prstGeom>
        </p:spPr>
        <p:txBody>
          <a:bodyPr>
            <a:noAutofit/>
          </a:bodyPr>
          <a:lstStyle/>
          <a:p>
            <a:pPr algn="ctr"/>
            <a:r>
              <a:rPr lang="es-ES" sz="4800" dirty="0">
                <a:solidFill>
                  <a:schemeClr val="tx2"/>
                </a:solidFill>
              </a:rPr>
              <a:t>Ejemplo de organización de la caché</a:t>
            </a:r>
          </a:p>
        </p:txBody>
      </p:sp>
      <p:sp>
        <p:nvSpPr>
          <p:cNvPr id="6" name="5 Marcador de contenido"/>
          <p:cNvSpPr>
            <a:spLocks noGrp="1"/>
          </p:cNvSpPr>
          <p:nvPr>
            <p:ph idx="1"/>
          </p:nvPr>
        </p:nvSpPr>
        <p:spPr>
          <a:xfrm>
            <a:off x="1341884" y="1844824"/>
            <a:ext cx="9867679" cy="4375958"/>
          </a:xfrm>
        </p:spPr>
        <p:txBody>
          <a:bodyPr>
            <a:noAutofit/>
          </a:bodyPr>
          <a:lstStyle/>
          <a:p>
            <a:pPr>
              <a:buFont typeface="Wingdings" panose="05000000000000000000" pitchFamily="2" charset="2"/>
              <a:buChar char="Ø"/>
            </a:pPr>
            <a:r>
              <a:rPr lang="es-ES_tradnl" sz="2400" dirty="0"/>
              <a:t>La </a:t>
            </a:r>
            <a:r>
              <a:rPr lang="es-ES_tradnl" sz="2400" b="1" dirty="0"/>
              <a:t>unidad mínima que caracteriza un dato</a:t>
            </a:r>
            <a:r>
              <a:rPr lang="es-ES_tradnl" sz="2400" dirty="0"/>
              <a:t> puede ser un </a:t>
            </a:r>
            <a:r>
              <a:rPr lang="es-ES_tradnl" sz="2400" b="1" dirty="0"/>
              <a:t>byte, una palabra, doble palabra</a:t>
            </a:r>
            <a:r>
              <a:rPr lang="es-ES_tradnl" sz="2400" dirty="0"/>
              <a:t>, etc. </a:t>
            </a:r>
          </a:p>
          <a:p>
            <a:pPr>
              <a:buFont typeface="Wingdings" panose="05000000000000000000" pitchFamily="2" charset="2"/>
              <a:buChar char="Ø"/>
            </a:pPr>
            <a:endParaRPr lang="es-ES_tradnl" sz="2400" dirty="0"/>
          </a:p>
          <a:p>
            <a:pPr>
              <a:buFont typeface="Wingdings" panose="05000000000000000000" pitchFamily="2" charset="2"/>
              <a:buChar char="Ø"/>
            </a:pPr>
            <a:r>
              <a:rPr lang="es-ES_tradnl" sz="2400" dirty="0"/>
              <a:t>Si se considera que </a:t>
            </a:r>
            <a:r>
              <a:rPr lang="es-ES_tradnl" sz="2400" b="1" dirty="0"/>
              <a:t>cada dato del ejemplo es una palabra (16 bits),</a:t>
            </a:r>
            <a:r>
              <a:rPr lang="es-ES_tradnl" sz="2400" dirty="0"/>
              <a:t> cada línea ocupará </a:t>
            </a:r>
            <a:r>
              <a:rPr lang="es-ES_tradnl" sz="2400" b="1" dirty="0"/>
              <a:t>128 bytes</a:t>
            </a:r>
            <a:r>
              <a:rPr lang="es-ES_tradnl" sz="2400" dirty="0"/>
              <a:t>, y el tamaño de la memoria caché es </a:t>
            </a:r>
            <a:r>
              <a:rPr lang="es-ES_tradnl" sz="2400" b="1" dirty="0"/>
              <a:t>128 x N bytes</a:t>
            </a:r>
            <a:r>
              <a:rPr lang="es-ES_tradnl" sz="2400" dirty="0"/>
              <a:t>.</a:t>
            </a:r>
          </a:p>
          <a:p>
            <a:pPr>
              <a:buFont typeface="Wingdings" panose="05000000000000000000" pitchFamily="2" charset="2"/>
              <a:buChar char="Ø"/>
            </a:pPr>
            <a:endParaRPr lang="es-ES" sz="2400" dirty="0"/>
          </a:p>
          <a:p>
            <a:pPr>
              <a:buFont typeface="Wingdings" panose="05000000000000000000" pitchFamily="2" charset="2"/>
              <a:buChar char="Ø"/>
            </a:pPr>
            <a:r>
              <a:rPr lang="es-ES_tradnl" sz="2400" dirty="0"/>
              <a:t>Este sistema es más rápido que el de localizar una dirección en memoria principal.</a:t>
            </a:r>
          </a:p>
          <a:p>
            <a:pPr>
              <a:buFont typeface="Wingdings" panose="05000000000000000000" pitchFamily="2" charset="2"/>
              <a:buChar char="Ø"/>
            </a:pPr>
            <a:endParaRPr lang="es-ES" sz="2400" dirty="0"/>
          </a:p>
          <a:p>
            <a:pPr>
              <a:buFont typeface="Wingdings" panose="05000000000000000000" pitchFamily="2" charset="2"/>
              <a:buChar char="Ø"/>
            </a:pPr>
            <a:r>
              <a:rPr lang="es-ES_tradnl" sz="2400" b="1" dirty="0"/>
              <a:t>Si el comparador señala Ausencia, se deberá acceder a la memoria principal</a:t>
            </a:r>
            <a:r>
              <a:rPr lang="es-ES_tradnl" sz="2400" dirty="0"/>
              <a:t>.</a:t>
            </a:r>
            <a:endParaRPr lang="es-ES" sz="2400" dirty="0"/>
          </a:p>
          <a:p>
            <a:pPr>
              <a:buNone/>
            </a:pPr>
            <a:br>
              <a:rPr lang="es-ES" sz="2400" dirty="0"/>
            </a:br>
            <a:endParaRPr lang="es-ES" sz="2400"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32</a:t>
            </a:fld>
            <a:endParaRPr lang="en-US" dirty="0"/>
          </a:p>
        </p:txBody>
      </p:sp>
    </p:spTree>
    <p:extLst>
      <p:ext uri="{BB962C8B-B14F-4D97-AF65-F5344CB8AC3E}">
        <p14:creationId xmlns:p14="http://schemas.microsoft.com/office/powerpoint/2010/main" val="27699847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3" name="Marcador de pie de página 2"/>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a:p>
            <a:r>
              <a:rPr lang="en-US" dirty="0"/>
              <a:t>Dra. Claudia </a:t>
            </a:r>
            <a:r>
              <a:rPr lang="en-US" dirty="0" err="1"/>
              <a:t>litvak</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33</a:t>
            </a:fld>
            <a:endParaRPr lang="en-US" dirty="0"/>
          </a:p>
        </p:txBody>
      </p:sp>
      <p:sp>
        <p:nvSpPr>
          <p:cNvPr id="10" name="4 Marcador de contenido"/>
          <p:cNvSpPr txBox="1">
            <a:spLocks/>
          </p:cNvSpPr>
          <p:nvPr/>
        </p:nvSpPr>
        <p:spPr>
          <a:xfrm>
            <a:off x="598814" y="1741620"/>
            <a:ext cx="10896197"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endParaRPr lang="es-AR" sz="2200" dirty="0"/>
          </a:p>
        </p:txBody>
      </p:sp>
      <p:sp>
        <p:nvSpPr>
          <p:cNvPr id="12" name="Rectángulo 11"/>
          <p:cNvSpPr/>
          <p:nvPr/>
        </p:nvSpPr>
        <p:spPr>
          <a:xfrm>
            <a:off x="1631503" y="3140968"/>
            <a:ext cx="8928992" cy="861774"/>
          </a:xfrm>
          <a:prstGeom prst="rect">
            <a:avLst/>
          </a:prstGeom>
        </p:spPr>
        <p:txBody>
          <a:bodyPr wrap="square">
            <a:spAutoFit/>
          </a:bodyPr>
          <a:lstStyle/>
          <a:p>
            <a:pPr algn="ctr"/>
            <a:r>
              <a:rPr lang="es-ES" sz="5000" b="1" dirty="0">
                <a:solidFill>
                  <a:srgbClr val="ED9013"/>
                </a:solidFill>
                <a:latin typeface="MentiText"/>
              </a:rPr>
              <a:t>Gracias</a:t>
            </a:r>
            <a:endParaRPr lang="es-AR" sz="5000" dirty="0">
              <a:solidFill>
                <a:srgbClr val="ED9013"/>
              </a:solidFill>
            </a:endParaRPr>
          </a:p>
        </p:txBody>
      </p:sp>
    </p:spTree>
    <p:extLst>
      <p:ext uri="{BB962C8B-B14F-4D97-AF65-F5344CB8AC3E}">
        <p14:creationId xmlns:p14="http://schemas.microsoft.com/office/powerpoint/2010/main" val="110216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53852" y="968570"/>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477788" y="1844824"/>
            <a:ext cx="11089232" cy="4320480"/>
          </a:xfrm>
        </p:spPr>
        <p:txBody>
          <a:bodyPr>
            <a:noAutofit/>
          </a:bodyPr>
          <a:lstStyle/>
          <a:p>
            <a:pPr algn="just">
              <a:buFont typeface="Wingdings" panose="05000000000000000000" pitchFamily="2" charset="2"/>
              <a:buChar char="Ø"/>
            </a:pPr>
            <a:r>
              <a:rPr lang="es-ES" sz="2800" dirty="0"/>
              <a:t>Para llevar a cabo este objetivo los nuevos </a:t>
            </a:r>
            <a:r>
              <a:rPr lang="es-ES" sz="2800" b="1" dirty="0"/>
              <a:t>microprocesadores</a:t>
            </a:r>
            <a:r>
              <a:rPr lang="es-ES" sz="2800" dirty="0"/>
              <a:t> se apoyan en tres </a:t>
            </a:r>
            <a:r>
              <a:rPr lang="es-ES" sz="2800" b="1" dirty="0"/>
              <a:t>recursos fundamentales:</a:t>
            </a:r>
          </a:p>
          <a:p>
            <a:pPr lvl="1" algn="just">
              <a:buFont typeface="Wingdings" panose="05000000000000000000" pitchFamily="2" charset="2"/>
              <a:buChar char="Ø"/>
            </a:pPr>
            <a:r>
              <a:rPr lang="es-ES" sz="2600" b="1" dirty="0"/>
              <a:t>Arquitectura </a:t>
            </a:r>
            <a:r>
              <a:rPr lang="es-ES" sz="2600" b="1" dirty="0" err="1"/>
              <a:t>superescalar</a:t>
            </a:r>
            <a:r>
              <a:rPr lang="es-ES" sz="2600" dirty="0"/>
              <a:t>, característica de la arquitectura </a:t>
            </a:r>
            <a:r>
              <a:rPr lang="es-ES" sz="2600" b="1" dirty="0"/>
              <a:t>RISC</a:t>
            </a:r>
            <a:r>
              <a:rPr lang="es-ES" sz="2600" dirty="0"/>
              <a:t>. Paralelismo explícito. Se compone de instrucciones sencillas.</a:t>
            </a:r>
          </a:p>
          <a:p>
            <a:pPr lvl="1" algn="just">
              <a:buFont typeface="Wingdings" panose="05000000000000000000" pitchFamily="2" charset="2"/>
              <a:buChar char="Ø"/>
            </a:pPr>
            <a:r>
              <a:rPr lang="es-ES" sz="2600" b="1" dirty="0" err="1"/>
              <a:t>Supersegmentación</a:t>
            </a:r>
            <a:r>
              <a:rPr lang="es-ES" sz="2600" dirty="0"/>
              <a:t>, es decir, segmentación con </a:t>
            </a:r>
            <a:r>
              <a:rPr lang="es-ES" sz="2600" b="1" i="1" dirty="0"/>
              <a:t>elevado número de etapas</a:t>
            </a:r>
            <a:r>
              <a:rPr lang="es-ES" sz="2600" dirty="0"/>
              <a:t>. Esta técnica precisa de técnicas sofisticadas para eliminar riesgos, especialmente en las instrucciones que contengan saltos condicionales.</a:t>
            </a:r>
          </a:p>
          <a:p>
            <a:pPr lvl="1" algn="just">
              <a:buFont typeface="Wingdings" panose="05000000000000000000" pitchFamily="2" charset="2"/>
              <a:buChar char="Ø"/>
            </a:pPr>
            <a:r>
              <a:rPr lang="es-ES" sz="2600" b="1" dirty="0"/>
              <a:t>Potenciamiento de la memoria caché</a:t>
            </a:r>
            <a:r>
              <a:rPr lang="es-ES" sz="2600" dirty="0"/>
              <a:t>, para aumentar la velocidad de la memoria.</a:t>
            </a:r>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4</a:t>
            </a:fld>
            <a:endParaRPr lang="en-US" dirty="0"/>
          </a:p>
        </p:txBody>
      </p:sp>
    </p:spTree>
    <p:extLst>
      <p:ext uri="{BB962C8B-B14F-4D97-AF65-F5344CB8AC3E}">
        <p14:creationId xmlns:p14="http://schemas.microsoft.com/office/powerpoint/2010/main" val="28380232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981844" y="911288"/>
            <a:ext cx="8229600" cy="581772"/>
          </a:xfrm>
          <a:prstGeom prst="rect">
            <a:avLst/>
          </a:prstGeom>
        </p:spPr>
        <p:txBody>
          <a:bodyPr>
            <a:noAutofit/>
          </a:bodyPr>
          <a:lstStyle/>
          <a:p>
            <a:pPr algn="ct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909836" y="1844824"/>
            <a:ext cx="10729192" cy="4248472"/>
          </a:xfrm>
        </p:spPr>
        <p:txBody>
          <a:bodyPr>
            <a:noAutofit/>
          </a:bodyPr>
          <a:lstStyle/>
          <a:p>
            <a:pPr algn="just">
              <a:buFont typeface="Wingdings" panose="05000000000000000000" pitchFamily="2" charset="2"/>
              <a:buChar char="Ø"/>
            </a:pPr>
            <a:r>
              <a:rPr lang="es-ES_tradnl" sz="2800" dirty="0"/>
              <a:t>Una de las </a:t>
            </a:r>
            <a:r>
              <a:rPr lang="es-ES_tradnl" sz="2800" b="1" dirty="0"/>
              <a:t>limitaciones más importantes a la hora de diseñar computadores</a:t>
            </a:r>
            <a:r>
              <a:rPr lang="es-ES_tradnl" sz="2800" dirty="0"/>
              <a:t>, es la </a:t>
            </a:r>
            <a:r>
              <a:rPr lang="es-ES_tradnl" sz="2800" b="1" dirty="0"/>
              <a:t>velocidad de los distintos dispositivos conectados al procesador</a:t>
            </a:r>
            <a:r>
              <a:rPr lang="es-ES_tradnl" sz="2800" dirty="0"/>
              <a:t>, y en particular, la </a:t>
            </a:r>
            <a:r>
              <a:rPr lang="es-ES_tradnl" sz="2800" b="1" dirty="0"/>
              <a:t>velocidad de la memoria física</a:t>
            </a:r>
            <a:r>
              <a:rPr lang="es-ES_tradnl" sz="2800" dirty="0"/>
              <a:t>. </a:t>
            </a:r>
            <a:endParaRPr lang="es-ES" sz="2800" b="1" dirty="0"/>
          </a:p>
          <a:p>
            <a:pPr algn="just">
              <a:buFont typeface="Wingdings" panose="05000000000000000000" pitchFamily="2" charset="2"/>
              <a:buChar char="Ø"/>
            </a:pPr>
            <a:endParaRPr lang="es-ES" sz="2800" b="1" dirty="0"/>
          </a:p>
          <a:p>
            <a:pPr algn="just">
              <a:buFont typeface="Wingdings" panose="05000000000000000000" pitchFamily="2" charset="2"/>
              <a:buChar char="Ø"/>
            </a:pPr>
            <a:r>
              <a:rPr lang="es-ES_tradnl" sz="2800" dirty="0"/>
              <a:t>Mientras que un </a:t>
            </a:r>
            <a:r>
              <a:rPr lang="es-ES_tradnl" sz="2800" b="1" dirty="0"/>
              <a:t>procesador puede tener una frecuencia de reloj muy elevada</a:t>
            </a:r>
            <a:r>
              <a:rPr lang="es-ES_tradnl" sz="2800" dirty="0"/>
              <a:t>, que le permite ejecutar </a:t>
            </a:r>
            <a:r>
              <a:rPr lang="es-ES_tradnl" sz="2800" b="1" dirty="0"/>
              <a:t>gran número de instrucciones por ciclo</a:t>
            </a:r>
            <a:r>
              <a:rPr lang="es-ES_tradnl" sz="2800" dirty="0"/>
              <a:t>, las </a:t>
            </a:r>
            <a:r>
              <a:rPr lang="es-ES_tradnl" sz="2800" b="1" dirty="0"/>
              <a:t>velocidades de las memorias</a:t>
            </a:r>
            <a:r>
              <a:rPr lang="es-ES_tradnl" sz="2800" dirty="0"/>
              <a:t>, de los </a:t>
            </a:r>
            <a:r>
              <a:rPr lang="es-ES_tradnl" sz="2800" b="1" dirty="0"/>
              <a:t>buses de datos, de los periféricos</a:t>
            </a:r>
            <a:r>
              <a:rPr lang="es-ES_tradnl" sz="2800" dirty="0"/>
              <a:t>, etc., hacen </a:t>
            </a:r>
            <a:r>
              <a:rPr lang="es-ES_tradnl" sz="2800" b="1" dirty="0"/>
              <a:t>que el </a:t>
            </a:r>
            <a:r>
              <a:rPr lang="es-ES_tradnl" sz="2800" b="1" i="1" dirty="0"/>
              <a:t>procesador tenga que esperar</a:t>
            </a:r>
            <a:r>
              <a:rPr lang="es-ES_tradnl" sz="2800" dirty="0"/>
              <a:t> a tener disponibles los datos necesarios para seguir operando.</a:t>
            </a:r>
            <a:endParaRPr lang="es-ES" sz="28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5</a:t>
            </a:fld>
            <a:endParaRPr lang="en-US" dirty="0"/>
          </a:p>
        </p:txBody>
      </p:sp>
    </p:spTree>
    <p:extLst>
      <p:ext uri="{BB962C8B-B14F-4D97-AF65-F5344CB8AC3E}">
        <p14:creationId xmlns:p14="http://schemas.microsoft.com/office/powerpoint/2010/main" val="32346003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981844" y="908720"/>
            <a:ext cx="8229600" cy="581772"/>
          </a:xfrm>
          <a:prstGeom prst="rect">
            <a:avLst/>
          </a:prstGeom>
        </p:spPr>
        <p:txBody>
          <a:bodyPr>
            <a:noAutofit/>
          </a:bodyPr>
          <a:lstStyle/>
          <a:p>
            <a:pPr algn="ct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111804" y="1788251"/>
            <a:ext cx="10694377" cy="3223260"/>
          </a:xfrm>
        </p:spPr>
        <p:txBody>
          <a:bodyPr>
            <a:noAutofit/>
          </a:bodyPr>
          <a:lstStyle/>
          <a:p>
            <a:r>
              <a:rPr lang="es-ES" sz="2800" dirty="0"/>
              <a:t>Un procesador segmentado ejecuta cada instrucción en cinco etapas que son:</a:t>
            </a:r>
            <a:endParaRPr lang="es-ES" sz="2800" b="1" dirty="0"/>
          </a:p>
          <a:p>
            <a:pPr marL="749720" lvl="1" indent="-457200">
              <a:buFont typeface="+mj-lt"/>
              <a:buAutoNum type="arabicPeriod"/>
            </a:pPr>
            <a:r>
              <a:rPr lang="es-ES" sz="2200" b="1" dirty="0"/>
              <a:t>Búsqueda de la instrucción. (</a:t>
            </a:r>
            <a:r>
              <a:rPr lang="es-ES" sz="2200" b="1" i="1" dirty="0" err="1"/>
              <a:t>Fetch</a:t>
            </a:r>
            <a:r>
              <a:rPr lang="es-ES" sz="2200" b="1" dirty="0"/>
              <a:t>): </a:t>
            </a:r>
            <a:r>
              <a:rPr lang="es-ES" sz="2200" dirty="0"/>
              <a:t>se accede a la memoria para buscar la instrucción.</a:t>
            </a:r>
          </a:p>
          <a:p>
            <a:pPr marL="749720" lvl="1" indent="-457200">
              <a:buFont typeface="+mj-lt"/>
              <a:buAutoNum type="arabicPeriod"/>
            </a:pPr>
            <a:r>
              <a:rPr lang="es-ES" sz="2200" b="1" dirty="0"/>
              <a:t>Decodificación: </a:t>
            </a:r>
            <a:r>
              <a:rPr lang="es-ES" sz="2200" dirty="0"/>
              <a:t>es trabajo de la CPU y su ciclo es de 10 </a:t>
            </a:r>
            <a:r>
              <a:rPr lang="es-ES" sz="2200" dirty="0" err="1"/>
              <a:t>ns</a:t>
            </a:r>
            <a:r>
              <a:rPr lang="es-ES" sz="2200" dirty="0"/>
              <a:t> cuando trabaja a 100 </a:t>
            </a:r>
            <a:r>
              <a:rPr lang="es-ES" sz="2200" dirty="0" err="1"/>
              <a:t>MHz.</a:t>
            </a:r>
            <a:r>
              <a:rPr lang="es-ES" sz="2200" dirty="0"/>
              <a:t> </a:t>
            </a:r>
          </a:p>
          <a:p>
            <a:pPr marL="749720" lvl="1" indent="-457200" algn="ctr">
              <a:buNone/>
            </a:pPr>
            <a:r>
              <a:rPr lang="fr-FR" sz="2200" b="1" dirty="0"/>
              <a:t>1 ns(nanosegundo)=10 </a:t>
            </a:r>
            <a:r>
              <a:rPr lang="fr-FR" sz="2200" b="1" baseline="30000" dirty="0"/>
              <a:t>-9</a:t>
            </a:r>
            <a:r>
              <a:rPr lang="fr-FR" sz="2200" b="1" dirty="0"/>
              <a:t> seg</a:t>
            </a:r>
            <a:endParaRPr lang="es-ES" sz="2200" dirty="0"/>
          </a:p>
          <a:p>
            <a:pPr marL="749720" lvl="1" indent="-457200">
              <a:buFont typeface="+mj-lt"/>
              <a:buAutoNum type="arabicPeriod" startAt="3"/>
            </a:pPr>
            <a:r>
              <a:rPr lang="es-ES" sz="2200" b="1" dirty="0"/>
              <a:t>Búsqueda de los </a:t>
            </a:r>
            <a:r>
              <a:rPr lang="es-ES" sz="2200" b="1" dirty="0" err="1"/>
              <a:t>operandos</a:t>
            </a:r>
            <a:r>
              <a:rPr lang="es-ES" sz="2200" dirty="0"/>
              <a:t>: se accede de nuevo a la memoria, en modo lectura</a:t>
            </a:r>
          </a:p>
          <a:p>
            <a:pPr marL="749720" lvl="1" indent="-457200">
              <a:buFont typeface="+mj-lt"/>
              <a:buAutoNum type="arabicPeriod" startAt="3"/>
            </a:pPr>
            <a:r>
              <a:rPr lang="es-ES" sz="2200" b="1" dirty="0"/>
              <a:t>Ejecución de la instrucción</a:t>
            </a:r>
            <a:r>
              <a:rPr lang="es-ES" sz="2200" dirty="0"/>
              <a:t>: realizada por el Camino de Datos de la CPU.</a:t>
            </a:r>
          </a:p>
          <a:p>
            <a:pPr marL="749720" lvl="1" indent="-457200">
              <a:buFont typeface="+mj-lt"/>
              <a:buAutoNum type="arabicPeriod" startAt="3"/>
            </a:pPr>
            <a:r>
              <a:rPr lang="es-ES" sz="2200" b="1" dirty="0"/>
              <a:t>Escritura del resultado</a:t>
            </a:r>
            <a:r>
              <a:rPr lang="es-ES" sz="2200" dirty="0"/>
              <a:t>: se accede de nuevo a la memoria, para almacenar resultado.</a:t>
            </a:r>
          </a:p>
        </p:txBody>
      </p:sp>
      <p:sp>
        <p:nvSpPr>
          <p:cNvPr id="1026" name="Text Box 2"/>
          <p:cNvSpPr txBox="1">
            <a:spLocks noChangeArrowheads="1"/>
          </p:cNvSpPr>
          <p:nvPr/>
        </p:nvSpPr>
        <p:spPr bwMode="auto">
          <a:xfrm>
            <a:off x="10799834" y="2068813"/>
            <a:ext cx="1357290" cy="30163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ts val="1000"/>
              </a:spcAft>
            </a:pPr>
            <a:r>
              <a:rPr lang="es-ES" sz="2400" dirty="0" err="1">
                <a:latin typeface="Calibri" pitchFamily="34" charset="0"/>
              </a:rPr>
              <a:t>Ej</a:t>
            </a:r>
            <a:r>
              <a:rPr lang="es-ES" sz="2400" dirty="0">
                <a:latin typeface="Calibri" pitchFamily="34" charset="0"/>
              </a:rPr>
              <a:t>:</a:t>
            </a:r>
          </a:p>
          <a:p>
            <a:pPr marL="457200" indent="-457200" defTabSz="914400" fontAlgn="base">
              <a:spcBef>
                <a:spcPct val="0"/>
              </a:spcBef>
              <a:spcAft>
                <a:spcPts val="1000"/>
              </a:spcAft>
              <a:buFont typeface="+mj-lt"/>
              <a:buAutoNum type="arabicPeriod"/>
            </a:pPr>
            <a:r>
              <a:rPr lang="es-ES" sz="2400" dirty="0">
                <a:latin typeface="Calibri" pitchFamily="34" charset="0"/>
              </a:rPr>
              <a:t>50 </a:t>
            </a:r>
            <a:r>
              <a:rPr lang="es-ES" sz="2400" dirty="0" err="1">
                <a:latin typeface="Calibri" pitchFamily="34" charset="0"/>
              </a:rPr>
              <a:t>ns</a:t>
            </a:r>
            <a:endParaRPr lang="es-ES" sz="2400" dirty="0">
              <a:latin typeface="Calibri" pitchFamily="34" charset="0"/>
            </a:endParaRPr>
          </a:p>
          <a:p>
            <a:pPr marL="457200" indent="-457200" defTabSz="914400" fontAlgn="base">
              <a:spcBef>
                <a:spcPct val="0"/>
              </a:spcBef>
              <a:spcAft>
                <a:spcPts val="1000"/>
              </a:spcAft>
              <a:buFont typeface="+mj-lt"/>
              <a:buAutoNum type="arabicPeriod"/>
            </a:pPr>
            <a:r>
              <a:rPr lang="es-ES" sz="2400" dirty="0">
                <a:latin typeface="Calibri" pitchFamily="34" charset="0"/>
              </a:rPr>
              <a:t>1 </a:t>
            </a:r>
            <a:r>
              <a:rPr lang="es-ES" sz="2400" dirty="0" err="1">
                <a:latin typeface="Calibri" pitchFamily="34" charset="0"/>
              </a:rPr>
              <a:t>ns</a:t>
            </a:r>
            <a:endParaRPr lang="es-ES" sz="1000" dirty="0">
              <a:latin typeface="Calibri" pitchFamily="34" charset="0"/>
            </a:endParaRPr>
          </a:p>
          <a:p>
            <a:pPr marL="457200" indent="-457200" defTabSz="914400" fontAlgn="base">
              <a:spcBef>
                <a:spcPct val="0"/>
              </a:spcBef>
              <a:spcAft>
                <a:spcPts val="1000"/>
              </a:spcAft>
              <a:buFont typeface="+mj-lt"/>
              <a:buAutoNum type="arabicPeriod"/>
            </a:pPr>
            <a:r>
              <a:rPr lang="es-ES" sz="2400" dirty="0">
                <a:latin typeface="Calibri" pitchFamily="34" charset="0"/>
              </a:rPr>
              <a:t>50 </a:t>
            </a:r>
            <a:r>
              <a:rPr lang="es-ES" sz="2400" dirty="0" err="1">
                <a:latin typeface="Calibri" pitchFamily="34" charset="0"/>
              </a:rPr>
              <a:t>ns</a:t>
            </a:r>
            <a:endParaRPr lang="es-ES" sz="1200" dirty="0">
              <a:latin typeface="Calibri" pitchFamily="34" charset="0"/>
            </a:endParaRPr>
          </a:p>
          <a:p>
            <a:pPr marL="457200" indent="-457200" defTabSz="914400" fontAlgn="base">
              <a:spcBef>
                <a:spcPct val="0"/>
              </a:spcBef>
              <a:spcAft>
                <a:spcPts val="1000"/>
              </a:spcAft>
              <a:buFont typeface="+mj-lt"/>
              <a:buAutoNum type="arabicPeriod"/>
            </a:pPr>
            <a:r>
              <a:rPr lang="es-ES" sz="2400" dirty="0">
                <a:latin typeface="Calibri" pitchFamily="34" charset="0"/>
              </a:rPr>
              <a:t>1 </a:t>
            </a:r>
            <a:r>
              <a:rPr lang="es-ES" sz="2400" dirty="0" err="1">
                <a:latin typeface="Calibri" pitchFamily="34" charset="0"/>
              </a:rPr>
              <a:t>ns</a:t>
            </a:r>
            <a:endParaRPr lang="es-ES" sz="800" dirty="0">
              <a:latin typeface="Calibri" pitchFamily="34" charset="0"/>
            </a:endParaRPr>
          </a:p>
          <a:p>
            <a:pPr marL="457200" indent="-457200" defTabSz="914400" fontAlgn="base">
              <a:spcBef>
                <a:spcPct val="0"/>
              </a:spcBef>
              <a:spcAft>
                <a:spcPts val="1000"/>
              </a:spcAft>
              <a:buFont typeface="+mj-lt"/>
              <a:buAutoNum type="arabicPeriod"/>
            </a:pPr>
            <a:r>
              <a:rPr lang="es-ES" sz="2400" dirty="0">
                <a:latin typeface="Calibri" pitchFamily="34" charset="0"/>
              </a:rPr>
              <a:t>50 </a:t>
            </a:r>
            <a:r>
              <a:rPr lang="es-ES" sz="2400" dirty="0" err="1">
                <a:latin typeface="Calibri" pitchFamily="34" charset="0"/>
              </a:rPr>
              <a:t>ns</a:t>
            </a:r>
            <a:endParaRPr lang="es-ES" sz="2400" dirty="0">
              <a:latin typeface="Calibri" pitchFamily="34" charset="0"/>
            </a:endParaRPr>
          </a:p>
          <a:p>
            <a:pPr defTabSz="914400" fontAlgn="base">
              <a:spcBef>
                <a:spcPct val="0"/>
              </a:spcBef>
              <a:spcAft>
                <a:spcPct val="0"/>
              </a:spcAft>
            </a:pPr>
            <a:endParaRPr lang="es-ES" dirty="0">
              <a:latin typeface="Arial" pitchFamily="34" charset="0"/>
            </a:endParaRPr>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6</a:t>
            </a:fld>
            <a:endParaRPr lang="en-US" dirty="0"/>
          </a:p>
        </p:txBody>
      </p:sp>
    </p:spTree>
    <p:extLst>
      <p:ext uri="{BB962C8B-B14F-4D97-AF65-F5344CB8AC3E}">
        <p14:creationId xmlns:p14="http://schemas.microsoft.com/office/powerpoint/2010/main" val="24620445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981844" y="957541"/>
            <a:ext cx="8229600" cy="581772"/>
          </a:xfrm>
          <a:prstGeom prst="rect">
            <a:avLst/>
          </a:prstGeom>
        </p:spPr>
        <p:txBody>
          <a:bodyPr>
            <a:noAutofit/>
          </a:bodyPr>
          <a:lstStyle/>
          <a:p>
            <a:pPr algn="ct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1197869" y="1916832"/>
            <a:ext cx="10225136" cy="4392488"/>
          </a:xfrm>
        </p:spPr>
        <p:txBody>
          <a:bodyPr>
            <a:noAutofit/>
          </a:bodyPr>
          <a:lstStyle/>
          <a:p>
            <a:pPr algn="just">
              <a:buFont typeface="Wingdings" panose="05000000000000000000" pitchFamily="2" charset="2"/>
              <a:buChar char="Ø"/>
            </a:pPr>
            <a:r>
              <a:rPr lang="es-ES_tradnl" sz="2400" dirty="0"/>
              <a:t>De estas cinco etapas, hay </a:t>
            </a:r>
            <a:r>
              <a:rPr lang="es-ES_tradnl" sz="2400" b="1" i="1" dirty="0"/>
              <a:t>dos propias del procesador</a:t>
            </a:r>
            <a:r>
              <a:rPr lang="es-ES_tradnl" sz="2400" dirty="0"/>
              <a:t>, y </a:t>
            </a:r>
            <a:r>
              <a:rPr lang="es-ES_tradnl" sz="2400" b="1" i="1" dirty="0"/>
              <a:t>tres que consisten en un acceso a la memoria principal (DRAM), donde están las instrucciones y los datos</a:t>
            </a:r>
            <a:r>
              <a:rPr lang="es-ES_tradnl" sz="2400" dirty="0"/>
              <a:t>. Las dos etapas que afectan al procesador </a:t>
            </a:r>
            <a:r>
              <a:rPr lang="es-ES_tradnl" sz="2400" b="1" i="1" dirty="0"/>
              <a:t>se realizan en un ciclo cada una</a:t>
            </a:r>
            <a:r>
              <a:rPr lang="es-ES_tradnl" sz="2400" dirty="0"/>
              <a:t>. Las otras </a:t>
            </a:r>
            <a:r>
              <a:rPr lang="es-ES_tradnl" sz="2400" b="1" i="1" dirty="0"/>
              <a:t>tres etapas (búsqueda de la instrucción, búsqueda de los </a:t>
            </a:r>
            <a:r>
              <a:rPr lang="es-ES_tradnl" sz="2400" b="1" i="1" dirty="0" err="1"/>
              <a:t>operandos</a:t>
            </a:r>
            <a:r>
              <a:rPr lang="es-ES_tradnl" sz="2400" b="1" i="1" dirty="0"/>
              <a:t>, escritura del resultado)</a:t>
            </a:r>
            <a:r>
              <a:rPr lang="es-ES_tradnl" sz="2400" dirty="0"/>
              <a:t> ocupan un tiempo equivalente al de acceso a la memoria principal.</a:t>
            </a:r>
            <a:endParaRPr lang="es-ES" sz="2400" b="1" dirty="0"/>
          </a:p>
          <a:p>
            <a:pPr algn="just">
              <a:buFont typeface="Wingdings" panose="05000000000000000000" pitchFamily="2" charset="2"/>
              <a:buChar char="Ø"/>
            </a:pPr>
            <a:endParaRPr lang="es-ES" sz="1000" b="1" dirty="0"/>
          </a:p>
          <a:p>
            <a:pPr algn="just">
              <a:buFont typeface="Wingdings" panose="05000000000000000000" pitchFamily="2" charset="2"/>
              <a:buChar char="Ø"/>
            </a:pPr>
            <a:r>
              <a:rPr lang="es-ES_tradnl" sz="2400" dirty="0"/>
              <a:t>Por ejemplo, si el </a:t>
            </a:r>
            <a:r>
              <a:rPr lang="es-ES_tradnl" sz="2400" b="1" i="1" dirty="0"/>
              <a:t>microprocesador trabaja a la frecuencia de 1 </a:t>
            </a:r>
            <a:r>
              <a:rPr lang="es-ES_tradnl" sz="2400" b="1" i="1" dirty="0" err="1"/>
              <a:t>Ghz</a:t>
            </a:r>
            <a:r>
              <a:rPr lang="es-ES_tradnl" sz="2400" dirty="0"/>
              <a:t>, su periodo o tiempo de ciclo es de </a:t>
            </a:r>
            <a:r>
              <a:rPr lang="es-ES_tradnl" sz="2400" b="1" i="1" dirty="0"/>
              <a:t>1 </a:t>
            </a:r>
            <a:r>
              <a:rPr lang="es-ES_tradnl" sz="2400" b="1" i="1" dirty="0" err="1"/>
              <a:t>ns</a:t>
            </a:r>
            <a:r>
              <a:rPr lang="es-ES_tradnl" sz="2400" dirty="0"/>
              <a:t>, por lo que las </a:t>
            </a:r>
            <a:r>
              <a:rPr lang="es-ES_tradnl" sz="2400" b="1" i="1" dirty="0"/>
              <a:t>etapas que atañen exclusivamente a la CPU</a:t>
            </a:r>
            <a:r>
              <a:rPr lang="es-ES_tradnl" sz="2400" dirty="0"/>
              <a:t> (2 y 4) consumen un total de </a:t>
            </a:r>
            <a:r>
              <a:rPr lang="es-ES_tradnl" sz="2400" b="1" i="1" dirty="0"/>
              <a:t>2 </a:t>
            </a:r>
            <a:r>
              <a:rPr lang="es-ES_tradnl" sz="2400" b="1" i="1" dirty="0" err="1"/>
              <a:t>n</a:t>
            </a:r>
            <a:r>
              <a:rPr lang="es-ES_tradnl" sz="2400" dirty="0" err="1"/>
              <a:t>s</a:t>
            </a:r>
            <a:r>
              <a:rPr lang="es-ES_tradnl" sz="2400" dirty="0"/>
              <a:t>. Por otra parte, si la memoria principal </a:t>
            </a:r>
            <a:r>
              <a:rPr lang="es-ES_tradnl" sz="2400" b="1" i="1" dirty="0"/>
              <a:t>DRAM</a:t>
            </a:r>
            <a:r>
              <a:rPr lang="es-ES_tradnl" sz="2400" dirty="0"/>
              <a:t> trabaja con un tiempo de acceso de </a:t>
            </a:r>
            <a:r>
              <a:rPr lang="es-ES_tradnl" sz="2400" b="1" i="1" dirty="0"/>
              <a:t>50 </a:t>
            </a:r>
            <a:r>
              <a:rPr lang="es-ES_tradnl" sz="2400" b="1" i="1" dirty="0" err="1"/>
              <a:t>ns</a:t>
            </a:r>
            <a:r>
              <a:rPr lang="es-ES_tradnl" sz="2400" b="1" i="1" dirty="0"/>
              <a:t>., los tres accesos a la memoria principal (1, 3 y 5) suman un total de 150 </a:t>
            </a:r>
            <a:r>
              <a:rPr lang="es-ES_tradnl" sz="2400" b="1" i="1" dirty="0" err="1"/>
              <a:t>ns</a:t>
            </a:r>
            <a:r>
              <a:rPr lang="es-ES_tradnl" sz="2400" b="1" i="1" dirty="0"/>
              <a:t>.</a:t>
            </a:r>
            <a:endParaRPr lang="es-ES" sz="24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7</a:t>
            </a:fld>
            <a:endParaRPr lang="en-US" dirty="0"/>
          </a:p>
        </p:txBody>
      </p:sp>
    </p:spTree>
    <p:extLst>
      <p:ext uri="{BB962C8B-B14F-4D97-AF65-F5344CB8AC3E}">
        <p14:creationId xmlns:p14="http://schemas.microsoft.com/office/powerpoint/2010/main" val="25322728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53852" y="1040578"/>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1053852" y="1844824"/>
            <a:ext cx="10297144" cy="4392488"/>
          </a:xfrm>
        </p:spPr>
        <p:txBody>
          <a:bodyPr>
            <a:noAutofit/>
          </a:bodyPr>
          <a:lstStyle/>
          <a:p>
            <a:pPr algn="just">
              <a:buFont typeface="Wingdings" panose="05000000000000000000" pitchFamily="2" charset="2"/>
              <a:buChar char="Ø"/>
            </a:pPr>
            <a:r>
              <a:rPr lang="es-ES_tradnl" sz="2400" dirty="0"/>
              <a:t>El resultado anterior </a:t>
            </a:r>
            <a:r>
              <a:rPr lang="es-ES_tradnl" sz="2400" b="1" i="1" dirty="0"/>
              <a:t>supone un desequilibrio notable entre etapas</a:t>
            </a:r>
            <a:r>
              <a:rPr lang="es-ES_tradnl" sz="2400" dirty="0"/>
              <a:t>. Para que el rendimiento sea óptimo, todas las </a:t>
            </a:r>
            <a:r>
              <a:rPr lang="es-ES_tradnl" sz="2400" b="1" i="1" dirty="0"/>
              <a:t>etapas deben durar lo mismo</a:t>
            </a:r>
            <a:r>
              <a:rPr lang="es-ES_tradnl" sz="2400" dirty="0"/>
              <a:t>. Este problema se solventaría utilizando </a:t>
            </a:r>
            <a:r>
              <a:rPr lang="es-ES_tradnl" sz="2400" b="1" i="1" dirty="0"/>
              <a:t>elementos cada vez más rápidos, pero el coste que ello conlleva lo hace inviable</a:t>
            </a:r>
            <a:r>
              <a:rPr lang="es-ES_tradnl" sz="2400" dirty="0"/>
              <a:t>: </a:t>
            </a:r>
            <a:r>
              <a:rPr lang="es-ES_tradnl" sz="2400" b="1" i="1" u="sng" dirty="0"/>
              <a:t>hay una laguna entre la tecnología de construcción de procesadores y la de memoria</a:t>
            </a:r>
            <a:r>
              <a:rPr lang="es-ES_tradnl" sz="2400" dirty="0"/>
              <a:t>. Ésta es la </a:t>
            </a:r>
            <a:r>
              <a:rPr lang="es-ES_tradnl" sz="2400" b="1" dirty="0">
                <a:solidFill>
                  <a:srgbClr val="FF0000"/>
                </a:solidFill>
              </a:rPr>
              <a:t>principal causa del uso de las memorias caché empleando la jerarquía de memoria</a:t>
            </a:r>
            <a:r>
              <a:rPr lang="es-ES_tradnl" sz="2400" dirty="0"/>
              <a:t>.</a:t>
            </a:r>
            <a:endParaRPr lang="es-ES" sz="2400" b="1" dirty="0"/>
          </a:p>
          <a:p>
            <a:pPr algn="just">
              <a:buFont typeface="Wingdings" panose="05000000000000000000" pitchFamily="2" charset="2"/>
              <a:buChar char="Ø"/>
            </a:pPr>
            <a:endParaRPr lang="es-ES" sz="2400" b="1" dirty="0"/>
          </a:p>
          <a:p>
            <a:pPr algn="just">
              <a:buFont typeface="Wingdings" panose="05000000000000000000" pitchFamily="2" charset="2"/>
              <a:buChar char="Ø"/>
            </a:pPr>
            <a:r>
              <a:rPr lang="es-ES_tradnl" sz="2400" dirty="0"/>
              <a:t>Las </a:t>
            </a:r>
            <a:r>
              <a:rPr lang="es-ES_tradnl" sz="2400" b="1" i="1" dirty="0"/>
              <a:t>caches son memorias ultrarrápidas</a:t>
            </a:r>
            <a:r>
              <a:rPr lang="es-ES_tradnl" sz="2400" dirty="0"/>
              <a:t> pero </a:t>
            </a:r>
            <a:r>
              <a:rPr lang="es-ES_tradnl" sz="2400" b="1" i="1" dirty="0"/>
              <a:t>muy caras</a:t>
            </a:r>
            <a:r>
              <a:rPr lang="es-ES_tradnl" sz="2400" dirty="0"/>
              <a:t> y, por tanto, de </a:t>
            </a:r>
            <a:r>
              <a:rPr lang="es-ES_tradnl" sz="2400" b="1" i="1" dirty="0"/>
              <a:t>poca capacidad</a:t>
            </a:r>
            <a:r>
              <a:rPr lang="es-ES_tradnl" sz="2400" dirty="0"/>
              <a:t>. Por ello, en lugar de </a:t>
            </a:r>
            <a:r>
              <a:rPr lang="es-ES_tradnl" sz="2400" b="1" i="1" dirty="0"/>
              <a:t>sustituir la memoria DRAM por caché</a:t>
            </a:r>
            <a:r>
              <a:rPr lang="es-ES_tradnl" sz="2400" dirty="0"/>
              <a:t>, se opta </a:t>
            </a:r>
            <a:r>
              <a:rPr lang="es-ES_tradnl" sz="2400" b="1" i="1" dirty="0"/>
              <a:t>por aplicar la jerarquía de memoria, </a:t>
            </a:r>
            <a:r>
              <a:rPr lang="es-ES_tradnl" sz="2400" dirty="0"/>
              <a:t>que consiste en </a:t>
            </a:r>
            <a:r>
              <a:rPr lang="es-ES_tradnl" sz="2400" b="1" i="1" dirty="0"/>
              <a:t>interponer una pequeña memoria ultrarrápida (caché) entre la CPU y la DRAM.</a:t>
            </a:r>
            <a:endParaRPr lang="es-ES" sz="2400" b="1" dirty="0"/>
          </a:p>
        </p:txBody>
      </p:sp>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8</a:t>
            </a:fld>
            <a:endParaRPr lang="en-US" dirty="0"/>
          </a:p>
        </p:txBody>
      </p:sp>
    </p:spTree>
    <p:extLst>
      <p:ext uri="{BB962C8B-B14F-4D97-AF65-F5344CB8AC3E}">
        <p14:creationId xmlns:p14="http://schemas.microsoft.com/office/powerpoint/2010/main" val="34294594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053852" y="871635"/>
            <a:ext cx="8229600" cy="581772"/>
          </a:xfrm>
          <a:prstGeom prst="rect">
            <a:avLst/>
          </a:prstGeom>
        </p:spPr>
        <p:txBody>
          <a:bodyPr>
            <a:noAutofit/>
          </a:bodyPr>
          <a:lstStyle/>
          <a:p>
            <a:pPr defTabSz="914400">
              <a:spcBef>
                <a:spcPct val="0"/>
              </a:spcBef>
              <a:defRPr/>
            </a:pPr>
            <a:r>
              <a:rPr lang="es-ES" sz="4800" dirty="0">
                <a:solidFill>
                  <a:schemeClr val="tx2"/>
                </a:solidFill>
                <a:latin typeface="+mj-lt"/>
                <a:ea typeface="+mj-ea"/>
                <a:cs typeface="+mj-cs"/>
              </a:rPr>
              <a:t>Necesidad de la Memoria Caché </a:t>
            </a:r>
          </a:p>
        </p:txBody>
      </p:sp>
      <p:sp>
        <p:nvSpPr>
          <p:cNvPr id="6" name="5 Marcador de contenido"/>
          <p:cNvSpPr>
            <a:spLocks noGrp="1"/>
          </p:cNvSpPr>
          <p:nvPr>
            <p:ph idx="1"/>
          </p:nvPr>
        </p:nvSpPr>
        <p:spPr>
          <a:xfrm>
            <a:off x="333772" y="1844824"/>
            <a:ext cx="10332640" cy="4720770"/>
          </a:xfrm>
        </p:spPr>
        <p:txBody>
          <a:bodyPr>
            <a:noAutofit/>
          </a:bodyPr>
          <a:lstStyle/>
          <a:p>
            <a:pPr algn="just">
              <a:buFont typeface="Wingdings" panose="05000000000000000000" pitchFamily="2" charset="2"/>
              <a:buChar char="Ø"/>
            </a:pPr>
            <a:r>
              <a:rPr lang="es-ES_tradnl" sz="2400" dirty="0"/>
              <a:t>El procedimiento que se utiliza con la caché es similar al empleado con la MMU entre la Memoria Principal y la Memoria Virtual, y se muestra en la Figura  5.1. </a:t>
            </a:r>
          </a:p>
          <a:p>
            <a:pPr algn="just"/>
            <a:endParaRPr lang="es-ES_tradnl" sz="2400" dirty="0"/>
          </a:p>
        </p:txBody>
      </p:sp>
      <p:pic>
        <p:nvPicPr>
          <p:cNvPr id="4" name="3 Marcador de contenido" descr="Fig 5.1.JPG"/>
          <p:cNvPicPr>
            <a:picLocks noChangeAspect="1"/>
          </p:cNvPicPr>
          <p:nvPr/>
        </p:nvPicPr>
        <p:blipFill>
          <a:blip r:embed="rId2" cstate="print"/>
          <a:stretch>
            <a:fillRect/>
          </a:stretch>
        </p:blipFill>
        <p:spPr>
          <a:xfrm>
            <a:off x="2133972" y="2627658"/>
            <a:ext cx="7783860" cy="4202553"/>
          </a:xfrm>
          <a:prstGeom prst="rect">
            <a:avLst/>
          </a:prstGeom>
        </p:spPr>
      </p:pic>
      <p:sp>
        <p:nvSpPr>
          <p:cNvPr id="2" name="Marcador de pie de página 1"/>
          <p:cNvSpPr>
            <a:spLocks noGrp="1"/>
          </p:cNvSpPr>
          <p:nvPr>
            <p:ph type="ftr" sz="quarter" idx="11"/>
          </p:nvPr>
        </p:nvSpPr>
        <p:spPr/>
        <p:txBody>
          <a:bodyPr/>
          <a:lstStyle/>
          <a:p>
            <a:r>
              <a:rPr lang="en-US"/>
              <a:t>Arquitectura de Computadores</a:t>
            </a:r>
            <a:endParaRPr lang="en-US" dirty="0"/>
          </a:p>
        </p:txBody>
      </p:sp>
      <p:sp>
        <p:nvSpPr>
          <p:cNvPr id="5" name="Marcador de número de diapositiva 4"/>
          <p:cNvSpPr>
            <a:spLocks noGrp="1"/>
          </p:cNvSpPr>
          <p:nvPr>
            <p:ph type="sldNum" sz="quarter" idx="12"/>
          </p:nvPr>
        </p:nvSpPr>
        <p:spPr/>
        <p:txBody>
          <a:bodyPr/>
          <a:lstStyle/>
          <a:p>
            <a:fld id="{E5137D0E-4A4F-4307-8994-C1891D747D59}" type="slidenum">
              <a:rPr lang="en-US" smtClean="0"/>
              <a:t>9</a:t>
            </a:fld>
            <a:endParaRPr lang="en-US" dirty="0"/>
          </a:p>
        </p:txBody>
      </p:sp>
    </p:spTree>
    <p:extLst>
      <p:ext uri="{BB962C8B-B14F-4D97-AF65-F5344CB8AC3E}">
        <p14:creationId xmlns:p14="http://schemas.microsoft.com/office/powerpoint/2010/main" val="3774154373"/>
      </p:ext>
    </p:extLst>
  </p:cSld>
  <p:clrMapOvr>
    <a:masterClrMapping/>
  </p:clrMapOvr>
  <p:transition/>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6302</TotalTime>
  <Words>3155</Words>
  <Application>Microsoft Office PowerPoint</Application>
  <PresentationFormat>Custom</PresentationFormat>
  <Paragraphs>268</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Century Gothic</vt:lpstr>
      <vt:lpstr>Courier New</vt:lpstr>
      <vt:lpstr>MentiText</vt:lpstr>
      <vt:lpstr>Times New Roman</vt:lpstr>
      <vt:lpstr>Wingdings</vt:lpstr>
      <vt:lpstr>Retrospect</vt:lpstr>
      <vt:lpstr>Memoria Caché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Numeración</dc:title>
  <dc:creator>Silvana</dc:creator>
  <cp:lastModifiedBy>Silvana</cp:lastModifiedBy>
  <cp:revision>397</cp:revision>
  <dcterms:created xsi:type="dcterms:W3CDTF">2020-03-25T19:37:00Z</dcterms:created>
  <dcterms:modified xsi:type="dcterms:W3CDTF">2020-10-26T22:26:36Z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