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8" r:id="rId4"/>
    <p:sldId id="269" r:id="rId5"/>
    <p:sldId id="270" r:id="rId6"/>
    <p:sldId id="271" r:id="rId7"/>
    <p:sldId id="272" r:id="rId8"/>
    <p:sldId id="27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2FB68F-C1A8-40C5-90BF-5775F99C25F2}">
          <p14:sldIdLst>
            <p14:sldId id="259"/>
            <p14:sldId id="260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na" initials="S" lastIdx="1" clrIdx="0">
    <p:extLst>
      <p:ext uri="{19B8F6BF-5375-455C-9EA6-DF929625EA0E}">
        <p15:presenceInfo xmlns:p15="http://schemas.microsoft.com/office/powerpoint/2012/main" userId="Silv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11/13/2020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Silvana Panizzo  Arquitectura de Computadores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11/13/2020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Silvana Panizzo  Arquitectura de Computadores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8C76-E9F1-49E7-9175-ABF8EC662AB4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5030-1724-4DB0-BA4D-0052E885D4B0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8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6FB0-E5EA-459B-B1C5-7430A7C06FA7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AB6-D12B-4D1D-9B8C-97D720F5A4B7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5E85-B1FD-4A70-AF51-91CBFD6DADD0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7D2E-2632-4B7B-879B-B47FA1633CBE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0664-BC0A-4CD9-B493-2952C18A9330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3A46-06D6-424B-AB81-D44D0155A06A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3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7B37-670B-4275-ADD7-D7679F6D4724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BD0DBAB3-871E-4E66-8C95-626EEB872073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94E1-CA4D-473D-9E2D-4EE048A68B26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33A64-1544-4B21-B295-704AAA2E0888}" type="datetime1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0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Silvana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Panizzo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4A227-541E-4FB1-97E1-E7FFB467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00" y="169823"/>
            <a:ext cx="3095625" cy="10477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8299F-376F-4FF4-81C3-2134EBDE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FC8A5-99EB-4C61-8D53-446C4DBA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0D83F-E4D4-4367-8FF1-510506119EA3}"/>
              </a:ext>
            </a:extLst>
          </p:cNvPr>
          <p:cNvSpPr txBox="1"/>
          <p:nvPr/>
        </p:nvSpPr>
        <p:spPr>
          <a:xfrm>
            <a:off x="936027" y="2404882"/>
            <a:ext cx="107750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AR" sz="2000" dirty="0"/>
              <a:t>La manera habitual es indicar </a:t>
            </a:r>
            <a:r>
              <a:rPr lang="es-AR" sz="3200" dirty="0" err="1"/>
              <a:t>nnK</a:t>
            </a:r>
            <a:r>
              <a:rPr lang="es-AR" sz="3200" dirty="0"/>
              <a:t> x mm</a:t>
            </a:r>
            <a:r>
              <a:rPr lang="es-AR" sz="2000" dirty="0"/>
              <a:t> en el que </a:t>
            </a:r>
            <a:r>
              <a:rPr lang="es-AR" sz="2000" dirty="0" err="1"/>
              <a:t>nn</a:t>
            </a:r>
            <a:r>
              <a:rPr lang="es-AR" sz="2000" dirty="0"/>
              <a:t> son el número de direcciones que tiene la memoria con capacidad para poder almacenar mm bits en cada una.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0B16D9-C6EB-4D32-8920-02869973EA27}"/>
              </a:ext>
            </a:extLst>
          </p:cNvPr>
          <p:cNvSpPr txBox="1"/>
          <p:nvPr/>
        </p:nvSpPr>
        <p:spPr>
          <a:xfrm>
            <a:off x="935642" y="3513202"/>
            <a:ext cx="10317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AR" sz="2000" dirty="0"/>
              <a:t>La capacidad de memoria viene dada por el bus de direcciones que establece el máximo número de posiciones direccionables por el computador.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4D792-1E22-43AF-8FD7-20ABE84FCAB2}"/>
              </a:ext>
            </a:extLst>
          </p:cNvPr>
          <p:cNvSpPr txBox="1"/>
          <p:nvPr/>
        </p:nvSpPr>
        <p:spPr>
          <a:xfrm>
            <a:off x="935642" y="1785010"/>
            <a:ext cx="10809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AR" sz="2000" dirty="0"/>
              <a:t>La capacidad de la memoria principal se mide en cuantos bytes o palabras es capaz de almacenar.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45DA4-0745-4480-8E44-1E4096C26328}"/>
              </a:ext>
            </a:extLst>
          </p:cNvPr>
          <p:cNvSpPr txBox="1"/>
          <p:nvPr/>
        </p:nvSpPr>
        <p:spPr>
          <a:xfrm>
            <a:off x="901876" y="4369764"/>
            <a:ext cx="10809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AR" sz="2000" dirty="0"/>
              <a:t>Si se tienen n bits para el bus de direcciones, se podrá acceder hasta un máximo de 2</a:t>
            </a:r>
            <a:r>
              <a:rPr lang="es-AR" sz="2000" baseline="30000" dirty="0"/>
              <a:t>n</a:t>
            </a:r>
            <a:r>
              <a:rPr lang="es-AR" sz="2000" dirty="0"/>
              <a:t> posiciones. Independientemente de cuanta memoria sea capaz de direccionar, los computadores no siempre poseen el máximo de memoria disponible, por lo que habrá que definir como se accede a las posiciones ocupadas y a las que no están disponibles. Esa información se encuentra en el mapa de memoria del computador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198C-FB61-42C0-965F-A7D6BBCE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</a:t>
            </a:r>
            <a:r>
              <a:rPr lang="en-US" dirty="0"/>
              <a:t> de </a:t>
            </a:r>
            <a:r>
              <a:rPr lang="en-US" dirty="0" err="1"/>
              <a:t>memoria</a:t>
            </a:r>
            <a:endParaRPr lang="es-A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8FD29-6FAB-4221-A94F-93E783195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3174286"/>
            <a:ext cx="5976664" cy="26931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C9FC-F4D8-4BC8-BAD4-D903C646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4BDBB-2701-45F4-A822-EB299F4E5772}"/>
              </a:ext>
            </a:extLst>
          </p:cNvPr>
          <p:cNvSpPr txBox="1"/>
          <p:nvPr/>
        </p:nvSpPr>
        <p:spPr>
          <a:xfrm>
            <a:off x="1107253" y="1737361"/>
            <a:ext cx="10315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AR" sz="2000" dirty="0"/>
              <a:t>Independientemente de cuanta memoria sea capaz de direccionar, los computadores no siempre poseen el máximo de memoria disponible, por lo que habrá que definir como se accede a las posiciones ocupadas y a las que no están disponibles. Esa información se encuentra en el mapa de memoria del computador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19C53C-DE89-4E68-8C3E-C240F778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4212520"/>
            <a:ext cx="2520280" cy="1520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8C8C1C-D4FE-4F13-B8B8-A6FC405F3D20}"/>
              </a:ext>
            </a:extLst>
          </p:cNvPr>
          <p:cNvSpPr txBox="1"/>
          <p:nvPr/>
        </p:nvSpPr>
        <p:spPr>
          <a:xfrm>
            <a:off x="7237291" y="3359110"/>
            <a:ext cx="5059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s-AR" sz="2000" dirty="0"/>
              <a:t>Las medidas mas utilizadas para medir la capacidad de la memoria son: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D2C4-DE9F-4001-AF04-FB9E7BFD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1</a:t>
            </a:r>
            <a:endParaRPr lang="es-A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5A06B-752C-4DE7-A7E5-D62DE3D3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867725-5D8F-4F2C-880F-3F2D97785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Si se desea una memoria de 16Kx8 a partir de módulos de memoria de 8Kx8 para un procesador con un bus de direcciones de 14 bits, se tendrá que definir cuando se accede a un módulo o al otro.</a:t>
            </a:r>
          </a:p>
          <a:p>
            <a:r>
              <a:rPr lang="es-AR" u="sng" dirty="0"/>
              <a:t>Resolución:</a:t>
            </a:r>
          </a:p>
          <a:p>
            <a:r>
              <a:rPr lang="es-AR" dirty="0"/>
              <a:t>Lo primero es ver si podemos direccionar 16K con 14 bits. Para ello, se sabe que 16K = 2</a:t>
            </a:r>
            <a:r>
              <a:rPr lang="es-AR" baseline="30000" dirty="0"/>
              <a:t>4</a:t>
            </a:r>
            <a:r>
              <a:rPr lang="es-AR" dirty="0"/>
              <a:t>. 2</a:t>
            </a:r>
            <a:r>
              <a:rPr lang="es-AR" baseline="30000" dirty="0"/>
              <a:t>10 </a:t>
            </a:r>
            <a:r>
              <a:rPr lang="es-AR" dirty="0"/>
              <a:t>= 2</a:t>
            </a:r>
            <a:r>
              <a:rPr lang="es-AR" baseline="30000" dirty="0"/>
              <a:t>14</a:t>
            </a:r>
            <a:r>
              <a:rPr lang="es-AR" dirty="0"/>
              <a:t> con lo que si se pueden direccionar los 16K. </a:t>
            </a:r>
          </a:p>
          <a:p>
            <a:r>
              <a:rPr lang="es-AR" dirty="0"/>
              <a:t>Para calcular cuantos módulos hacen falta, en este caso es muy sencillo y se ve a simple vista, se realiza la operación siguiente:</a:t>
            </a:r>
          </a:p>
          <a:p>
            <a:endParaRPr lang="es-A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AD7054-07A8-4D16-BEBD-25B26A5E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4869160"/>
            <a:ext cx="3110139" cy="6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69F-E068-48A8-A76D-8EF67B9E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1 - continuación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AFBE-FB86-4B22-8236-CA8E1E59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Ahora se tiene que ver cuando se accede a un módulo o al otro. </a:t>
            </a:r>
          </a:p>
          <a:p>
            <a:r>
              <a:rPr lang="es-AR" dirty="0"/>
              <a:t>Ya que los dos módulos son de 8K, se necesitarán 13 bits del bus de direcciones para poder direccionar en cada módulo esos 8K (=2</a:t>
            </a:r>
            <a:r>
              <a:rPr lang="es-AR" baseline="30000" dirty="0"/>
              <a:t>13</a:t>
            </a:r>
            <a:r>
              <a:rPr lang="es-AR" dirty="0"/>
              <a:t>). De esa forma, nos queda únicamente un bit para determinar cuando se accede al módulo cero o al módulo uno.</a:t>
            </a:r>
          </a:p>
          <a:p>
            <a:r>
              <a:rPr lang="es-AR" dirty="0"/>
              <a:t>La información de cómo acceder a los módulos se da en el mapa de memoria, tal y como muestra la tabla siguiente:</a:t>
            </a:r>
          </a:p>
          <a:p>
            <a:endParaRPr lang="es-A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2E4FA-39EB-4CD9-9C41-447D80C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3C15B-9567-4BB4-858D-B67B0E52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3937452"/>
            <a:ext cx="87725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4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8035-2A00-46B7-ABDD-C10E12A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Esquema de memoria de 16Kx8 con dos módulos de 8Kx8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E60ADD-145B-422B-BFE8-0416F52DB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199" y="2420888"/>
            <a:ext cx="7210425" cy="36861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5CFCE-9EE2-4E35-97D3-79DDF5F9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2C33-71A0-4293-B7DA-80154AAC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2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2689-16E4-46F3-8CED-D8209A1B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4" y="1845734"/>
            <a:ext cx="10055781" cy="2447362"/>
          </a:xfrm>
        </p:spPr>
        <p:txBody>
          <a:bodyPr/>
          <a:lstStyle/>
          <a:p>
            <a:r>
              <a:rPr lang="es-AR" dirty="0"/>
              <a:t>Si se desea una memoria de 16Kx16 a partir de módulos de memoria de 16Kx8 para un procesador con un bus de direcciones de 14 bits, se tendrá que definir cuando se accede a un módulo o al otro y cuantos módulos harán falta.</a:t>
            </a:r>
          </a:p>
          <a:p>
            <a:r>
              <a:rPr lang="es-AR" u="sng" dirty="0"/>
              <a:t>Resolución: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9D57F-6994-4068-A846-B454AC80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E2E6-24CF-4DF6-A139-DDA4C06C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225" y="3465932"/>
            <a:ext cx="3931518" cy="812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DCEAA-B5A2-488B-B2D0-DFE4A3CCAFB4}"/>
              </a:ext>
            </a:extLst>
          </p:cNvPr>
          <p:cNvSpPr txBox="1"/>
          <p:nvPr/>
        </p:nvSpPr>
        <p:spPr>
          <a:xfrm>
            <a:off x="1096994" y="4653136"/>
            <a:ext cx="1005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 este caso, se deberá acceder a los dos módulos a la vez, dado que en un módulo se almacenarán los 8 bits superiores y en el otro los 8 bits de menor peso. El esquema quedaría de la forma:</a:t>
            </a:r>
          </a:p>
        </p:txBody>
      </p:sp>
    </p:spTree>
    <p:extLst>
      <p:ext uri="{BB962C8B-B14F-4D97-AF65-F5344CB8AC3E}">
        <p14:creationId xmlns:p14="http://schemas.microsoft.com/office/powerpoint/2010/main" val="31249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6DC4-9691-4EA7-BFE9-76B5E6B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Esquema de memoria de 16Kx16 con dos módulos de 16Kx8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B236-CEC2-4C19-85C7-EDAE4AD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Arquitectura de Computadores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C65B1-AD91-45C8-8C9D-7262A599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4" y="1956511"/>
            <a:ext cx="7762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5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2893</TotalTime>
  <Words>558</Words>
  <Application>Microsoft Office PowerPoint</Application>
  <PresentationFormat>Custom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Century Gothic</vt:lpstr>
      <vt:lpstr>Times New Roman</vt:lpstr>
      <vt:lpstr>Wingdings</vt:lpstr>
      <vt:lpstr>Retrospect</vt:lpstr>
      <vt:lpstr>Memorias</vt:lpstr>
      <vt:lpstr>Introducción</vt:lpstr>
      <vt:lpstr>Mapa de memoria</vt:lpstr>
      <vt:lpstr>Ejemplo 1</vt:lpstr>
      <vt:lpstr>Ejercicio 1 - continuación</vt:lpstr>
      <vt:lpstr>Esquema de memoria de 16Kx8 con dos módulos de 8Kx8</vt:lpstr>
      <vt:lpstr>Ejemplo 2</vt:lpstr>
      <vt:lpstr>Esquema de memoria de 16Kx16 con dos módulos de 16Kx8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Numeración</dc:title>
  <dc:creator>Silvana</dc:creator>
  <cp:lastModifiedBy>Silvana</cp:lastModifiedBy>
  <cp:revision>135</cp:revision>
  <dcterms:created xsi:type="dcterms:W3CDTF">2020-03-25T19:37:00Z</dcterms:created>
  <dcterms:modified xsi:type="dcterms:W3CDTF">2020-11-14T00:40:05Z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