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652E0-F8A1-4E60-9FED-91383BA14223}">
  <a:tblStyle styleId="{282652E0-F8A1-4E60-9FED-91383BA14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d5122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d5122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e1edfe4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e1edfe4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1edfe4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1edfe45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182964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182964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1829644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1829644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182964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182964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1829644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e1829644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Ip= puntero de instruccion SP=Stack pointer BP= Base pointer AX=Acumulador BX=Base CX= contador DX=Datos SI= Source Index DI=Destiny Index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1829644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1829644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Base=Dirección de inicio de algún segmento. 32 bits. Memoria física hasta 4Gb Limite= longitud del segmento. 20 bits Acceso= 12 bits. Dan o restringen acceso a los distintos segmentos.Definen los tipos de segmento, nivel de privilegio e indicadores de gestion de la memoria virtual. ///////////  Los registros de segmentos no se utilizan directamente para obtener direcciones, sino para generar la tabla de descriptores, cuyos descriptores darán la dirección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d51229f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d51229f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d51229f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d51229f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d51229f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d51229f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7fdbf6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7fdbf6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7fdbf6f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d7fdbf6f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7fdbf6f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d7fdbf6f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7fdbf6f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d7fdbf6f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7fdbf6f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7fdbf6f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7fdbf6f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7fdbf6f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N FRBA" type="title">
  <p:cSld name="TITLE">
    <p:bg>
      <p:bgPr>
        <a:solidFill>
          <a:srgbClr val="85200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uli"/>
              <a:buNone/>
              <a:defRPr sz="42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7801" y="-76096"/>
            <a:ext cx="4586201" cy="17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800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uli"/>
              <a:buNone/>
              <a:defRPr sz="6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98000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uli"/>
              <a:buNone/>
              <a:defRPr sz="54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0"/>
          <p:cNvGrpSpPr/>
          <p:nvPr/>
        </p:nvGrpSpPr>
        <p:grpSpPr>
          <a:xfrm>
            <a:off x="-75" y="-20925"/>
            <a:ext cx="9144000" cy="605100"/>
            <a:chOff x="-75" y="-20925"/>
            <a:chExt cx="9144000" cy="605100"/>
          </a:xfrm>
        </p:grpSpPr>
        <p:sp>
          <p:nvSpPr>
            <p:cNvPr id="49" name="Google Shape;49;p10"/>
            <p:cNvSpPr/>
            <p:nvPr/>
          </p:nvSpPr>
          <p:spPr>
            <a:xfrm>
              <a:off x="-75" y="-20925"/>
              <a:ext cx="9144000" cy="605100"/>
            </a:xfrm>
            <a:prstGeom prst="rect">
              <a:avLst/>
            </a:prstGeom>
            <a:solidFill>
              <a:srgbClr val="98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" name="Google Shape;50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2260" y="28903"/>
              <a:ext cx="619916" cy="51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0" y="-20925"/>
            <a:ext cx="6479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Muli"/>
              <a:buNone/>
              <a:defRPr>
                <a:solidFill>
                  <a:srgbClr val="F3F3F3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311700" y="1165500"/>
            <a:ext cx="8520600" cy="3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Text in Muli, Dark Gray 4, 18</a:t>
            </a:r>
            <a:endParaRPr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uli"/>
              <a:buChar char="●"/>
            </a:pPr>
            <a:r>
              <a:rPr lang="en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Bullets</a:t>
            </a:r>
            <a:endParaRPr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uli"/>
              <a:buChar char="●"/>
            </a:pPr>
            <a:r>
              <a:rPr lang="en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Bullets</a:t>
            </a:r>
            <a:endParaRPr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339825" y="648900"/>
            <a:ext cx="8511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Subtitle in </a:t>
            </a:r>
            <a:r>
              <a:rPr lang="en" sz="2000">
                <a:latin typeface="Muli"/>
                <a:ea typeface="Muli"/>
                <a:cs typeface="Muli"/>
                <a:sym typeface="Muli"/>
              </a:rPr>
              <a:t>Muli</a:t>
            </a:r>
            <a:r>
              <a:rPr lang="en" sz="200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, Black, 20</a:t>
            </a:r>
            <a:endParaRPr sz="200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-17352" y="5056825"/>
            <a:ext cx="9189600" cy="91500"/>
          </a:xfrm>
          <a:prstGeom prst="rect">
            <a:avLst/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Microprocesadores y registros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Tp. Unidad 8 - Grupo 1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Arquitectura de Computadores K1092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2FC958-D1F7-45E2-AECC-9AEB57066728}"/>
              </a:ext>
            </a:extLst>
          </p:cNvPr>
          <p:cNvSpPr txBox="1"/>
          <p:nvPr/>
        </p:nvSpPr>
        <p:spPr>
          <a:xfrm>
            <a:off x="329609" y="404037"/>
            <a:ext cx="397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Nehuen</a:t>
            </a:r>
            <a:r>
              <a:rPr lang="es-AR" dirty="0"/>
              <a:t> Martino </a:t>
            </a:r>
          </a:p>
          <a:p>
            <a:r>
              <a:rPr lang="es-AR" dirty="0"/>
              <a:t>German </a:t>
            </a:r>
            <a:r>
              <a:rPr lang="es-AR" dirty="0" err="1"/>
              <a:t>Bariguian</a:t>
            </a:r>
            <a:endParaRPr lang="es-AR" dirty="0"/>
          </a:p>
          <a:p>
            <a:r>
              <a:rPr lang="es-AR" dirty="0"/>
              <a:t>Agustina Aguilera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4294967295"/>
          </p:nvPr>
        </p:nvSpPr>
        <p:spPr>
          <a:xfrm>
            <a:off x="527250" y="1804550"/>
            <a:ext cx="8239500" cy="26826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Este registro consta de 32 bits, de los cuales la mayoría son señalizadores de estado, mientras que los bits restantes son señalizadores del sistema.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85175" y="705250"/>
            <a:ext cx="40890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 EFLAGS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050" y="2759225"/>
            <a:ext cx="2759900" cy="22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4294967295"/>
          </p:nvPr>
        </p:nvSpPr>
        <p:spPr>
          <a:xfrm>
            <a:off x="527250" y="1804550"/>
            <a:ext cx="8239500" cy="26826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registro de segmento codifica la dirección de inicio de cada segmento y su dirección en un registro de segmento supone cuatro bits 0 a su derecha.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Hay tres tipos de segmentos en los programas de aplicación: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 pila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 código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 datos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85175" y="705250"/>
            <a:ext cx="40890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Registros de segmento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4294967295"/>
          </p:nvPr>
        </p:nvSpPr>
        <p:spPr>
          <a:xfrm>
            <a:off x="536975" y="1814400"/>
            <a:ext cx="8239500" cy="33291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Cuando el Pentium funciona en modo Real, compatible con el 8086, y sin protección ni posibilidad de manejo de memoria virtual, un segmento queda definido básicamente por los siguientes elementos 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 o dirección: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comienzo de 20 bits. En modo Real el bus de direcciones es de 20 líneas y la capacidad máxima de la memoria principal de 1 MB. 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Desplazamiento: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El tamaño máximo de un segmento es de 64 KB en modo Real, por lo que el desplazamiento vendrá definido por 16 bits. 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Selector: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Referencia la base del segmento, la cual se deduce a partir del valor contenido en el registro de segmento apropiado. Como el 8086 sólo maneja una memoria de 1 MB, para obtener la base del segmento se añaden cuatro ceros a los 16 bits del registro de segmento o selector, es decir, se multiplica dicho valor binario por 16. </a:t>
            </a:r>
            <a:b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Segmentación en Modo Real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0" y="-20925"/>
            <a:ext cx="6479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 en Modo Real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0" y="584175"/>
            <a:ext cx="5788200" cy="4461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Las primeras 1000 direcciones están reservadas.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Los inicios de segmento se asocian a una dirección en los registros de segmento. En este caso el inicio del segmento estaría a partir de la dirección 1000, guardada en el registro de segmento de código.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 desplazamiento ocupará 16 bits y la dirección en Modo real quedará conformada como 1000:F000 . Se toma como inicio la base del segmento y se le suma el desplazamiento, lo que indicaría la dirección del dato al que queremos acceder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Dirección efectiva= RS x 16 + Desplazamiento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25" y="584175"/>
            <a:ext cx="3322725" cy="4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0" y="-20925"/>
            <a:ext cx="6479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 en Modo Real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0" y="584175"/>
            <a:ext cx="5173500" cy="4461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 los modelos 80286 se puede seguir utilizando el modo real, pudiendo utilizar las instrucciones de los modelos 8086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Las instrucciones están almacenadas en segmentos de memoria, por lo que también se necesitan la dirección de inicio y el desplazamiento para acceder a una instrucción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000" y="584175"/>
            <a:ext cx="3873050" cy="446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body" idx="4294967295"/>
          </p:nvPr>
        </p:nvSpPr>
        <p:spPr>
          <a:xfrm>
            <a:off x="536975" y="2019975"/>
            <a:ext cx="8239500" cy="27276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Ejemplo: CS = 1400 y IP = 1200 por lo que el microprocesador obtendría su siguiente instrucción, de la posición de memoria 14000 + 1200 = 15200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https://www.youtube.com/watch?v=uLP2KAqrZGg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Segmentación en Modo Real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28" y="1814247"/>
            <a:ext cx="7241350" cy="19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0" y="-20925"/>
            <a:ext cx="6479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 en Modo Protegido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0" y="584175"/>
            <a:ext cx="9144000" cy="4461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5" y="584175"/>
            <a:ext cx="7836343" cy="4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60200" y="151275"/>
            <a:ext cx="8616300" cy="10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3C47D"/>
                </a:solidFill>
              </a:rPr>
              <a:t>Programador :</a:t>
            </a:r>
            <a:endParaRPr sz="3600" b="1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3C47D"/>
                </a:solidFill>
              </a:rPr>
              <a:t>  -de aplicaciones         -de sistemas</a:t>
            </a:r>
            <a:endParaRPr sz="3600" b="1">
              <a:solidFill>
                <a:srgbClr val="93C47D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60200" y="1118575"/>
            <a:ext cx="3970500" cy="4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 general trabaja con lenguaje de alto nivel comercial.</a:t>
            </a:r>
            <a:endParaRPr sz="16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 aplicaciones para los usuarios finales.</a:t>
            </a:r>
            <a:endParaRPr sz="16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Considera la CPU como un conjunto de registro de trabajo.</a:t>
            </a:r>
            <a:endParaRPr sz="16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Conoce la parte del procesador que le permite manipular las instrucciones del lenguaje que aplica, datos y direcciones, y demás elementos para desarrollar sus programas.</a:t>
            </a:r>
            <a:endParaRPr sz="16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recursos de la CPU para coordinar las aplicaciones y el mecanismo de protección para controlar las transgresiones entre tareas le son ajenas a este tipo de programador.</a:t>
            </a:r>
            <a:endParaRPr sz="1600"/>
          </a:p>
          <a:p>
            <a:pPr marL="4572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Debe tener conocimiento sobre cómo obtener el máximo rendimiento de las instrucciones para las aplicaciones.</a:t>
            </a:r>
            <a:endParaRPr sz="16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73" name="Google Shape;73;p14"/>
          <p:cNvSpPr/>
          <p:nvPr/>
        </p:nvSpPr>
        <p:spPr>
          <a:xfrm>
            <a:off x="4824100" y="4405575"/>
            <a:ext cx="969300" cy="352500"/>
          </a:xfrm>
          <a:prstGeom prst="rect">
            <a:avLst/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668800" y="1118575"/>
            <a:ext cx="3837000" cy="3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Conoce en profundidad la arquitectura de la CPU.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Accede a una serie de registros y recursos especiales denominados “de sistema”.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Sabe utilizar los recursos de la CPU para obtener su máximo rendimiento.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Conoce las prestaciones de la memoria virtual, las características de protección del entorno, el tratamiento de interrupciones y excepciones etc.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20275" y="0"/>
            <a:ext cx="7985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Registros internos del Pentium que usa el programador de aplicaciones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20275" y="616775"/>
            <a:ext cx="6300000" cy="231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935875" y="813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{282652E0-F8A1-4E60-9FED-91383BA14223}</a:tableStyleId>
              </a:tblPr>
              <a:tblGrid>
                <a:gridCol w="127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Registros de proposito general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Puntero de instrucciones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Registro de estados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Registro de segmentos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EAX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EIP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EFLAGS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RS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EBX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CS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ECX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DS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EDX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SS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EBP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ESP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FS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ESI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GS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434343"/>
                          </a:solidFill>
                        </a:rPr>
                        <a:t>EDI</a:t>
                      </a: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" name="Google Shape;82;p15"/>
          <p:cNvSpPr txBox="1"/>
          <p:nvPr/>
        </p:nvSpPr>
        <p:spPr>
          <a:xfrm>
            <a:off x="121150" y="813025"/>
            <a:ext cx="4053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Existen registros cache asociados a los registros de segmentos que están ocultos para el programador de aplicaciones.</a:t>
            </a:r>
            <a:endParaRPr sz="2600" b="1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6201525" y="2028925"/>
            <a:ext cx="2691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8 registros que pueden utilizarse tanto para almacenar datos como direcciones. La E refiere a “extendido” con una capacidad de 32 bits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7464"/>
            <a:ext cx="5714001" cy="25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Registros de propósito general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4294967295"/>
          </p:nvPr>
        </p:nvSpPr>
        <p:spPr>
          <a:xfrm>
            <a:off x="6201525" y="2028925"/>
            <a:ext cx="2691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Cuando se accede únicamente a los 16 bits de menor peso de estos registros, se designan sin la E de “extendido”.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Registros de propósito general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7475"/>
            <a:ext cx="5688776" cy="25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6201525" y="2028925"/>
            <a:ext cx="27834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También se puede acceder independientemente a los dos bytes  de menor peso de los primeros cuatro registros.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Registros de propósito general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5" y="1857475"/>
            <a:ext cx="5714000" cy="250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4294967295"/>
          </p:nvPr>
        </p:nvSpPr>
        <p:spPr>
          <a:xfrm>
            <a:off x="624300" y="1911300"/>
            <a:ext cx="8118600" cy="30255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Acumulador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(EAX, AX, AL, AH): se emplea en todas las operaciones lógica-aritméticas. En Intel por una parte contiene un operando y por otra se carga el resultado de las operaciones de la ALU</a:t>
            </a:r>
            <a:endParaRPr sz="11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(EBX, BX, BL, BH): Contiene una dirección que apunta a la base de un conjunto de datos. La longitud de las direcciones puede ser corta (16 bits) o larga (32 bits)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Contador 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(ECX, CX, CL, CH): Se carga con el número de veces que se ejecuta una instrucción (iteraciones)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-2286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(EDX, DX, DL, DH): Contiene las direcciones de los puertos de entrada/salida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Registros de propósito general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4294967295"/>
          </p:nvPr>
        </p:nvSpPr>
        <p:spPr>
          <a:xfrm>
            <a:off x="536975" y="1814250"/>
            <a:ext cx="8239500" cy="26826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Puntero de pila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(ESP, SP) y </a:t>
            </a: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Puntero de base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(EBP, BP): controlan el direccionamiento de la pila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Registro de segmento de pila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(SS): Da las características del segmento de pila en memoria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Registro de puntero de pila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(ESP): Contiene el desplazamiento de la cima de la pila actual. Lo utilizan las operaciones PUSH y POP para introducir o sacar elementos de la pila.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Registro puntero base de la pila</a:t>
            </a:r>
            <a:r>
              <a:rPr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(EBP): Se usa para acceder a estructuras de datos pasadas a la pila. Puede direccionar memoria (el segmento de pila es referenciado) y cuando existen rutinas hace el papel de ESP para no modificar el valor de este.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Índice fuente (ESI, SI)</a:t>
            </a: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" sz="1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Índice destino (EDI, DI)</a:t>
            </a: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Punteros de direcciones para trabajar con cadenas de caracteres (strings) de fuente y destino. Tienen la propiedad de autoincremento y autodecremento.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85175" y="7052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Registros de propósito general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body" idx="4294967295"/>
          </p:nvPr>
        </p:nvSpPr>
        <p:spPr>
          <a:xfrm>
            <a:off x="527250" y="1804550"/>
            <a:ext cx="8239500" cy="2682600"/>
          </a:xfrm>
          <a:prstGeom prst="rect">
            <a:avLst/>
          </a:prstGeom>
          <a:solidFill>
            <a:srgbClr val="98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 el puntero de las instrucciones o contador de programa, manejado por el flujo de control de las instrucciones las interrupciones y las excepciones. Puede trabajar: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 modo Nativo o Protegido:</a:t>
            </a: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EIP (32 bits). Valor máximo 4GB. Almacena el desplazamiento que hay que añadir a la base del segmento de código para obtener la dirección donde está la siguiente instrucción a ejecutar.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 modo Real:</a:t>
            </a: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Direccionamiento reducido IP (16 bits). Valor máximo 64 Kb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85175" y="705250"/>
            <a:ext cx="40890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Registro EIP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300" y="4090225"/>
            <a:ext cx="5104674" cy="9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Presentación en pantalla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Courier New</vt:lpstr>
      <vt:lpstr>Old Standard TT</vt:lpstr>
      <vt:lpstr>Muli</vt:lpstr>
      <vt:lpstr>Arial</vt:lpstr>
      <vt:lpstr>Times New Roman</vt:lpstr>
      <vt:lpstr>Paperback</vt:lpstr>
      <vt:lpstr>Microprocesadores y registros</vt:lpstr>
      <vt:lpstr>Programador :   -de aplicaciones         -de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Microprocesadores y registros</dc:title>
  <dc:creator>Tigresita</dc:creator>
  <cp:lastModifiedBy>Agustina Aguilera</cp:lastModifiedBy>
  <cp:revision>1</cp:revision>
  <dcterms:modified xsi:type="dcterms:W3CDTF">2021-09-03T23:04:19Z</dcterms:modified>
</cp:coreProperties>
</file>