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ld Standard TT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jyF8JXA8U7imQlGzqZ26DdHV8w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ldStandardT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9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1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7" name="Google Shape;57;p2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20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4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2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b="0" i="0" sz="3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b="0" i="0" sz="18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 b="0" i="0" sz="14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delabs.developers.google.com/codelabs/cloud-grpc-java/index.html" TargetMode="External"/><Relationship Id="rId4" Type="http://schemas.openxmlformats.org/officeDocument/2006/relationships/hyperlink" Target="https://grpc.io/docs/what-is-grpc/core-concepts/" TargetMode="External"/><Relationship Id="rId5" Type="http://schemas.openxmlformats.org/officeDocument/2006/relationships/hyperlink" Target="https://github.com/pdytr/grpc-book-servic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gRPC</a:t>
            </a:r>
            <a:endParaRPr/>
          </a:p>
        </p:txBody>
      </p:sp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419"/>
              <a:t>Programación Distribuida y Tiempo Real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.proto</a:t>
            </a:r>
            <a:endParaRPr/>
          </a:p>
        </p:txBody>
      </p:sp>
      <p:pic>
        <p:nvPicPr>
          <p:cNvPr id="121" name="Google Shape;1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6249" y="123525"/>
            <a:ext cx="4286100" cy="48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Servidor</a:t>
            </a:r>
            <a:endParaRPr/>
          </a:p>
        </p:txBody>
      </p:sp>
      <p:sp>
        <p:nvSpPr>
          <p:cNvPr id="127" name="Google Shape;127;p1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Implementación del servidor usando Java y las clases generadas a partir del .proto</a:t>
            </a:r>
            <a:endParaRPr/>
          </a:p>
        </p:txBody>
      </p:sp>
      <p:pic>
        <p:nvPicPr>
          <p:cNvPr id="128" name="Google Shape;128;p11"/>
          <p:cNvPicPr preferRelativeResize="0"/>
          <p:nvPr/>
        </p:nvPicPr>
        <p:blipFill rotWithShape="1">
          <a:blip r:embed="rId3">
            <a:alphaModFix/>
          </a:blip>
          <a:srcRect b="0" l="0" r="28274" t="0"/>
          <a:stretch/>
        </p:blipFill>
        <p:spPr>
          <a:xfrm>
            <a:off x="4572000" y="1639125"/>
            <a:ext cx="4572000" cy="2475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Cliente</a:t>
            </a:r>
            <a:endParaRPr/>
          </a:p>
        </p:txBody>
      </p:sp>
      <p:sp>
        <p:nvSpPr>
          <p:cNvPr id="134" name="Google Shape;134;p1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Ejemplo de implementación del cliente</a:t>
            </a:r>
            <a:endParaRPr/>
          </a:p>
        </p:txBody>
      </p:sp>
      <p:pic>
        <p:nvPicPr>
          <p:cNvPr id="135" name="Google Shape;13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5500" y="1710025"/>
            <a:ext cx="4528500" cy="2106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/>
              <a:t>gRPC vs Rest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/>
              <a:t>gRPC vs REST</a:t>
            </a:r>
            <a:endParaRPr/>
          </a:p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311700" y="1019275"/>
            <a:ext cx="3999900" cy="3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200"/>
              <a:t>gRPC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s-419" sz="1200"/>
              <a:t>Protocolo</a:t>
            </a:r>
            <a:r>
              <a:rPr lang="es-419" sz="1200"/>
              <a:t>: HTTP/2 (soporte para multiplexación y streaming bidireccional).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s-419" sz="1200"/>
              <a:t>Formato de datos</a:t>
            </a:r>
            <a:r>
              <a:rPr lang="es-419" sz="1200"/>
              <a:t>: Protocol Buffers (binario, más compacto y eficiente).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s-419" sz="1200"/>
              <a:t>Operaciones</a:t>
            </a:r>
            <a:r>
              <a:rPr lang="es-419" sz="1200"/>
              <a:t>: RPC (Remote Procedure Calls), llamadas de funciones directas.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s-419" sz="1200"/>
              <a:t>Ventajas</a:t>
            </a:r>
            <a:r>
              <a:rPr lang="es-419" sz="1200"/>
              <a:t>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s-419"/>
              <a:t>Alto rendimiento y baja latencia.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s-419"/>
              <a:t>Soporte nativo para streaming bidireccional.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s-419"/>
              <a:t>Eficiente en la comunicación entre microservicios.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s-419" sz="1200"/>
              <a:t>Desventajas</a:t>
            </a:r>
            <a:r>
              <a:rPr lang="es-419" sz="1200"/>
              <a:t>: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s-419"/>
              <a:t>Requiere más configuración inicial (Protocol Buffers).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ld Standard TT"/>
              <a:buChar char="○"/>
            </a:pPr>
            <a:r>
              <a:rPr lang="es-419"/>
              <a:t>Menos adecuado para APIs públicas o sistemas con clientes variados.</a:t>
            </a:r>
            <a:endParaRPr sz="1200"/>
          </a:p>
        </p:txBody>
      </p:sp>
      <p:sp>
        <p:nvSpPr>
          <p:cNvPr id="147" name="Google Shape;147;p14"/>
          <p:cNvSpPr txBox="1"/>
          <p:nvPr>
            <p:ph idx="2" type="body"/>
          </p:nvPr>
        </p:nvSpPr>
        <p:spPr>
          <a:xfrm>
            <a:off x="4832400" y="1019275"/>
            <a:ext cx="43116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419" sz="1100"/>
              <a:t>Rest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Protocolo</a:t>
            </a:r>
            <a:r>
              <a:rPr lang="es-419" sz="1100"/>
              <a:t>: HTTP/1.1 (o HTTP/2 en algunos casos).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Formato de datos</a:t>
            </a:r>
            <a:r>
              <a:rPr lang="es-419" sz="1100"/>
              <a:t>: JSON o XML (basados en texto, fácil de leer, pero menos eficiente).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s-419" sz="1100"/>
              <a:t>Operaciones</a:t>
            </a:r>
            <a:r>
              <a:rPr lang="es-419" sz="1100"/>
              <a:t>: CRUD (GET, POST, PUT, DELETE) alineadas con los verbos HTTP.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/>
              <a:t>Ventajas</a:t>
            </a:r>
            <a:r>
              <a:rPr lang="es-419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Old Standard TT"/>
              <a:buChar char="●"/>
            </a:pPr>
            <a:r>
              <a:rPr lang="es-419" sz="1100"/>
              <a:t>Sencillo de implementar y ampliamente adoptado.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ld Standard TT"/>
              <a:buChar char="●"/>
            </a:pPr>
            <a:r>
              <a:rPr lang="es-419" sz="1100"/>
              <a:t>Compatibilidad multiplataforma, ideal para APIs públicas.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ld Standard TT"/>
              <a:buChar char="●"/>
            </a:pPr>
            <a:r>
              <a:rPr lang="es-419" sz="1100"/>
              <a:t>Flexible en el formato de datos.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/>
              <a:t>Desventajas</a:t>
            </a:r>
            <a:r>
              <a:rPr lang="es-419" sz="1100"/>
              <a:t>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Old Standard TT"/>
              <a:buChar char="●"/>
            </a:pPr>
            <a:r>
              <a:rPr lang="es-419" sz="1100"/>
              <a:t>Mayor overhead debido a JSON y HTTP/1.1.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ld Standard TT"/>
              <a:buChar char="●"/>
            </a:pPr>
            <a:r>
              <a:rPr lang="es-419" sz="1100"/>
              <a:t>No tiene soporte nativo para streaming bidireccional.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ld Standard TT"/>
              <a:buChar char="●"/>
            </a:pPr>
            <a:r>
              <a:rPr lang="es-419" sz="1100"/>
              <a:t>Menos eficiente para microservicios y aplicaciones de alto rendimiento.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/>
              <a:t>gRPC vs REST: ¿Cuándo usar cada una?</a:t>
            </a:r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311700" y="1019275"/>
            <a:ext cx="3999900" cy="3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s-419"/>
              <a:t>Usar gRPC cuando: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-419"/>
              <a:t>Se requiere </a:t>
            </a:r>
            <a:r>
              <a:rPr b="1" lang="es-419"/>
              <a:t>alto rendimiento</a:t>
            </a:r>
            <a:r>
              <a:rPr lang="es-419"/>
              <a:t> y baja latencia, especialmente en </a:t>
            </a:r>
            <a:r>
              <a:rPr b="1" lang="es-419"/>
              <a:t>microservicios</a:t>
            </a:r>
            <a:r>
              <a:rPr lang="es-419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-419"/>
              <a:t>La aplicación necesita </a:t>
            </a:r>
            <a:r>
              <a:rPr b="1" lang="es-419"/>
              <a:t>streaming bidireccional</a:t>
            </a:r>
            <a:r>
              <a:rPr lang="es-419"/>
              <a:t> (comunicaciones en tiempo real, sistemas IoT, streaming de datos).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-419"/>
              <a:t>Se busca una </a:t>
            </a:r>
            <a:r>
              <a:rPr b="1" lang="es-419"/>
              <a:t>comunicación eficiente</a:t>
            </a:r>
            <a:r>
              <a:rPr lang="es-419"/>
              <a:t> entre servicios con mensajes compactos.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-419"/>
              <a:t>Se maneja un </a:t>
            </a:r>
            <a:r>
              <a:rPr b="1" lang="es-419"/>
              <a:t>ecosistema controlado</a:t>
            </a:r>
            <a:r>
              <a:rPr lang="es-419"/>
              <a:t> (clientes conocidos, infraestructura interna).</a:t>
            </a:r>
            <a:endParaRPr b="1"/>
          </a:p>
        </p:txBody>
      </p:sp>
      <p:sp>
        <p:nvSpPr>
          <p:cNvPr id="154" name="Google Shape;154;p15"/>
          <p:cNvSpPr txBox="1"/>
          <p:nvPr>
            <p:ph idx="2" type="body"/>
          </p:nvPr>
        </p:nvSpPr>
        <p:spPr>
          <a:xfrm>
            <a:off x="4832400" y="1019275"/>
            <a:ext cx="43116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s-419"/>
              <a:t>Usar REST cuando: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-419"/>
              <a:t>Se necesita </a:t>
            </a:r>
            <a:r>
              <a:rPr b="1" lang="es-419"/>
              <a:t>compatibilidad multiplataforma</a:t>
            </a:r>
            <a:r>
              <a:rPr lang="es-419"/>
              <a:t> (web, móviles, sistemas de terceros).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s-419"/>
              <a:t>Las APIs son </a:t>
            </a:r>
            <a:r>
              <a:rPr b="1" lang="es-419"/>
              <a:t>públicas</a:t>
            </a:r>
            <a:r>
              <a:rPr lang="es-419"/>
              <a:t> o expuestas a un amplio rango de clientes y dispositivos.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s-419"/>
              <a:t>Simplicidad</a:t>
            </a:r>
            <a:r>
              <a:rPr lang="es-419"/>
              <a:t> y facilidad de implementación son importantes.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●"/>
            </a:pPr>
            <a:r>
              <a:rPr lang="es-419"/>
              <a:t>Las operaciones son principalmente CRUD y no se necesita streaming bidireccional.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/>
              <a:t>¡Muchas gracias!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 sz="2500"/>
              <a:t>¿Preguntas?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>
            <p:ph type="title"/>
          </p:nvPr>
        </p:nvSpPr>
        <p:spPr>
          <a:xfrm>
            <a:off x="617220" y="161214"/>
            <a:ext cx="5658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39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Links útiles</a:t>
            </a:r>
            <a:endParaRPr sz="3900">
              <a:solidFill>
                <a:schemeClr val="l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617225" y="1038225"/>
            <a:ext cx="79368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s-419" sz="20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Google mini lab in GCP with gRPC and Java</a:t>
            </a:r>
            <a:endParaRPr sz="20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21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ld Standard TT"/>
              <a:buChar char="○"/>
            </a:pPr>
            <a:r>
              <a:rPr lang="es-419" sz="20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Building a gRPC service with Java</a:t>
            </a:r>
            <a:endParaRPr sz="20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ld Standard TT"/>
              <a:buChar char="●"/>
            </a:pPr>
            <a:r>
              <a:rPr lang="es-419" sz="20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gRPC Concepts</a:t>
            </a:r>
            <a:endParaRPr sz="20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2921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Old Standard TT"/>
              <a:buChar char="○"/>
            </a:pPr>
            <a:r>
              <a:rPr lang="es-419" sz="20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https://grpc.io/docs/what-is-grpc/core-concepts/</a:t>
            </a:r>
            <a:endParaRPr sz="20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Repositorios </a:t>
            </a:r>
            <a:endParaRPr sz="20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Old Standard TT"/>
              <a:buChar char="●"/>
            </a:pPr>
            <a:r>
              <a:rPr lang="es-419" sz="20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5"/>
              </a:rPr>
              <a:t>https://github.com/pdytr/grpc-book-service</a:t>
            </a:r>
            <a:endParaRPr sz="20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Old Standard TT"/>
              <a:buChar char="●"/>
            </a:pPr>
            <a:r>
              <a:rPr lang="es-419" sz="2000">
                <a:solidFill>
                  <a:srgbClr val="666666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https://github.com/pdytr/pdytr-grpc-demo</a:t>
            </a:r>
            <a:endParaRPr sz="20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/>
              <a:t>¿Qué es gRPC?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gRPC</a:t>
            </a:r>
            <a:endParaRPr/>
          </a:p>
        </p:txBody>
      </p:sp>
      <p:sp>
        <p:nvSpPr>
          <p:cNvPr id="77" name="Google Shape;77;p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Definición</a:t>
            </a:r>
            <a:endParaRPr/>
          </a:p>
        </p:txBody>
      </p:sp>
      <p:sp>
        <p:nvSpPr>
          <p:cNvPr id="78" name="Google Shape;78;p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-419"/>
              <a:t>A language-neutral, platform-neutral remote procedure call (RPC) framework and toolset developed at Google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Permite definir un servicio utilizando Protocol Buffers (protobuf)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Permite generar clientes idiomáticos y servidores stubs desde la definición del servicio en varios lenguajes (Android Java, C#/.Net, Kotlin/JVM, Go, Node.js, PHP, Python, etc)</a:t>
            </a:r>
            <a:endParaRPr/>
          </a:p>
        </p:txBody>
      </p:sp>
      <p:sp>
        <p:nvSpPr>
          <p:cNvPr id="84" name="Google Shape;84;p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gRPC</a:t>
            </a:r>
            <a:endParaRPr/>
          </a:p>
        </p:txBody>
      </p:sp>
      <p:sp>
        <p:nvSpPr>
          <p:cNvPr id="85" name="Google Shape;85;p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Conceptos generales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Interfaces RPC: Definen los métodos que un cliente puede invocar en el servidor.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HTTP/2: Mayor eficiencia en la comunicación.</a:t>
            </a:r>
            <a:endParaRPr/>
          </a:p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gRPC</a:t>
            </a:r>
            <a:endParaRPr/>
          </a:p>
        </p:txBody>
      </p:sp>
      <p:sp>
        <p:nvSpPr>
          <p:cNvPr id="92" name="Google Shape;92;p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Conceptos generales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11700" y="469900"/>
            <a:ext cx="85206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419" sz="4200">
                <a:solidFill>
                  <a:schemeClr val="lt2"/>
                </a:solidFill>
              </a:rPr>
              <a:t>Esquema cliente/servidor</a:t>
            </a:r>
            <a:endParaRPr sz="4200">
              <a:solidFill>
                <a:schemeClr val="lt2"/>
              </a:solidFill>
            </a:endParaRPr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1504975"/>
            <a:ext cx="4953000" cy="32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419"/>
              <a:t>Workflow gRPC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gRPC Workflow</a:t>
            </a:r>
            <a:endParaRPr/>
          </a:p>
        </p:txBody>
      </p:sp>
      <p:sp>
        <p:nvSpPr>
          <p:cNvPr id="109" name="Google Shape;109;p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en PDyTR</a:t>
            </a:r>
            <a:endParaRPr/>
          </a:p>
        </p:txBody>
      </p:sp>
      <p:sp>
        <p:nvSpPr>
          <p:cNvPr id="110" name="Google Shape;110;p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Utilizar Maven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Generador de los proyectos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Instalador de paquetes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Compilador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Ejecutor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-419"/>
              <a:t>Con el proyecto generado, se crea el `.proto`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490250" y="526350"/>
            <a:ext cx="74994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-419"/>
              <a:t>gRPC Implementación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