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57" r:id="rId3"/>
    <p:sldId id="258" r:id="rId4"/>
    <p:sldId id="265" r:id="rId5"/>
    <p:sldId id="259" r:id="rId6"/>
    <p:sldId id="260" r:id="rId7"/>
    <p:sldId id="262" r:id="rId8"/>
    <p:sldId id="264" r:id="rId9"/>
    <p:sldId id="261" r:id="rId10"/>
    <p:sldId id="263"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3/12/2020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01000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3/12/2020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689985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3/12/2020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975627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3/12/2020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563361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3/12/2020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9583438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3/12/2020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316483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3/12/2020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760131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44068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04654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3671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4948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32136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68702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4312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644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028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3/12/2020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4122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FA2B21-3FCD-4721-B95C-427943F61125}" type="datetime1">
              <a:rPr lang="en-US" smtClean="0"/>
              <a:t>3/12/2020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39511932"/>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B77B8BC2-5478-407E-8B5D-2657662D976A}"/>
              </a:ext>
            </a:extLst>
          </p:cNvPr>
          <p:cNvPicPr>
            <a:picLocks noChangeAspect="1"/>
          </p:cNvPicPr>
          <p:nvPr/>
        </p:nvPicPr>
        <p:blipFill rotWithShape="1">
          <a:blip r:embed="rId3">
            <a:duotone>
              <a:schemeClr val="bg2">
                <a:shade val="45000"/>
                <a:satMod val="135000"/>
              </a:schemeClr>
              <a:prstClr val="white"/>
            </a:duotone>
            <a:alphaModFix amt="35000"/>
          </a:blip>
          <a:srcRect r="10666" b="-1"/>
          <a:stretch/>
        </p:blipFill>
        <p:spPr>
          <a:xfrm>
            <a:off x="1" y="10"/>
            <a:ext cx="12191999" cy="6857989"/>
          </a:xfrm>
          <a:prstGeom prst="rect">
            <a:avLst/>
          </a:prstGeom>
        </p:spPr>
      </p:pic>
      <p:grpSp>
        <p:nvGrpSpPr>
          <p:cNvPr id="31" name="Group 18">
            <a:extLst>
              <a:ext uri="{FF2B5EF4-FFF2-40B4-BE49-F238E27FC236}">
                <a16:creationId xmlns:a16="http://schemas.microsoft.com/office/drawing/2014/main" id="{503816F2-40D5-4C23-AF57-063E39236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2" name="Freeform 6">
              <a:extLst>
                <a:ext uri="{FF2B5EF4-FFF2-40B4-BE49-F238E27FC236}">
                  <a16:creationId xmlns:a16="http://schemas.microsoft.com/office/drawing/2014/main" id="{DBF222D0-66E9-48F8-B249-75AF858DF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3" name="Freeform 7">
              <a:extLst>
                <a:ext uri="{FF2B5EF4-FFF2-40B4-BE49-F238E27FC236}">
                  <a16:creationId xmlns:a16="http://schemas.microsoft.com/office/drawing/2014/main" id="{5312FABD-B1AF-4E20-A8BF-0A6F0C42C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9">
              <a:extLst>
                <a:ext uri="{FF2B5EF4-FFF2-40B4-BE49-F238E27FC236}">
                  <a16:creationId xmlns:a16="http://schemas.microsoft.com/office/drawing/2014/main" id="{E6E2E6E5-F3C0-4B1A-8CEF-1F057A28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4" name="Freeform 10">
              <a:extLst>
                <a:ext uri="{FF2B5EF4-FFF2-40B4-BE49-F238E27FC236}">
                  <a16:creationId xmlns:a16="http://schemas.microsoft.com/office/drawing/2014/main" id="{850A45DB-9259-4551-88A8-0D3D3E4FD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11">
              <a:extLst>
                <a:ext uri="{FF2B5EF4-FFF2-40B4-BE49-F238E27FC236}">
                  <a16:creationId xmlns:a16="http://schemas.microsoft.com/office/drawing/2014/main" id="{615A3848-AC67-4C67-A516-2823179F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12">
              <a:extLst>
                <a:ext uri="{FF2B5EF4-FFF2-40B4-BE49-F238E27FC236}">
                  <a16:creationId xmlns:a16="http://schemas.microsoft.com/office/drawing/2014/main" id="{13BA5F40-CE6A-44DD-BBCE-EA36A12F3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6D015DFF-93D0-4CC4-A1A3-4E8163CFEA61}"/>
              </a:ext>
            </a:extLst>
          </p:cNvPr>
          <p:cNvSpPr>
            <a:spLocks noGrp="1"/>
          </p:cNvSpPr>
          <p:nvPr>
            <p:ph type="ctrTitle"/>
          </p:nvPr>
        </p:nvSpPr>
        <p:spPr>
          <a:xfrm>
            <a:off x="2928401" y="1380068"/>
            <a:ext cx="8574622" cy="2616199"/>
          </a:xfrm>
        </p:spPr>
        <p:txBody>
          <a:bodyPr>
            <a:normAutofit/>
          </a:bodyPr>
          <a:lstStyle/>
          <a:p>
            <a:r>
              <a:rPr lang="en-GB"/>
              <a:t>Group 27 BETTer Project</a:t>
            </a:r>
            <a:endParaRPr lang="en-GB" dirty="0"/>
          </a:p>
        </p:txBody>
      </p:sp>
      <p:sp>
        <p:nvSpPr>
          <p:cNvPr id="3" name="Subtitle 2">
            <a:extLst>
              <a:ext uri="{FF2B5EF4-FFF2-40B4-BE49-F238E27FC236}">
                <a16:creationId xmlns:a16="http://schemas.microsoft.com/office/drawing/2014/main" id="{7E76867A-D5A6-4F75-AE60-F39F98984C9E}"/>
              </a:ext>
            </a:extLst>
          </p:cNvPr>
          <p:cNvSpPr>
            <a:spLocks noGrp="1"/>
          </p:cNvSpPr>
          <p:nvPr>
            <p:ph type="subTitle" idx="1"/>
          </p:nvPr>
        </p:nvSpPr>
        <p:spPr>
          <a:xfrm>
            <a:off x="4515377" y="3996267"/>
            <a:ext cx="6987645" cy="1388534"/>
          </a:xfrm>
        </p:spPr>
        <p:txBody>
          <a:bodyPr>
            <a:normAutofit/>
          </a:bodyPr>
          <a:lstStyle/>
          <a:p>
            <a:pPr>
              <a:spcAft>
                <a:spcPts val="600"/>
              </a:spcAft>
            </a:pPr>
            <a:r>
              <a:rPr lang="en-GB"/>
              <a:t>By Franco, Pruthvi, Anas, Anthony, Romi, Cameron, Philipe  </a:t>
            </a:r>
          </a:p>
        </p:txBody>
      </p:sp>
    </p:spTree>
    <p:extLst>
      <p:ext uri="{BB962C8B-B14F-4D97-AF65-F5344CB8AC3E}">
        <p14:creationId xmlns:p14="http://schemas.microsoft.com/office/powerpoint/2010/main" val="2146731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D0A3-DBDA-43F2-8B92-B2AF8FC3F3C4}"/>
              </a:ext>
            </a:extLst>
          </p:cNvPr>
          <p:cNvSpPr>
            <a:spLocks noGrp="1"/>
          </p:cNvSpPr>
          <p:nvPr>
            <p:ph type="title"/>
          </p:nvPr>
        </p:nvSpPr>
        <p:spPr/>
        <p:txBody>
          <a:bodyPr/>
          <a:lstStyle/>
          <a:p>
            <a:r>
              <a:rPr lang="en-GB" dirty="0"/>
              <a:t>Evaluate Alternative Solution To The Problem </a:t>
            </a:r>
          </a:p>
        </p:txBody>
      </p:sp>
      <p:sp>
        <p:nvSpPr>
          <p:cNvPr id="3" name="Content Placeholder 2">
            <a:extLst>
              <a:ext uri="{FF2B5EF4-FFF2-40B4-BE49-F238E27FC236}">
                <a16:creationId xmlns:a16="http://schemas.microsoft.com/office/drawing/2014/main" id="{4F039096-85DD-4A40-9B17-DC57A8F9BEED}"/>
              </a:ext>
            </a:extLst>
          </p:cNvPr>
          <p:cNvSpPr>
            <a:spLocks noGrp="1"/>
          </p:cNvSpPr>
          <p:nvPr>
            <p:ph idx="1"/>
          </p:nvPr>
        </p:nvSpPr>
        <p:spPr>
          <a:xfrm>
            <a:off x="1484310" y="2124363"/>
            <a:ext cx="10018713" cy="3124201"/>
          </a:xfrm>
        </p:spPr>
        <p:txBody>
          <a:bodyPr anchor="t">
            <a:normAutofit/>
          </a:bodyPr>
          <a:lstStyle/>
          <a:p>
            <a:r>
              <a:rPr lang="en-GB" sz="2000" dirty="0"/>
              <a:t>Look at other university timetable apps</a:t>
            </a:r>
          </a:p>
          <a:p>
            <a:r>
              <a:rPr lang="en-GB" sz="2000" dirty="0"/>
              <a:t>Evaluate there usability compared to our own</a:t>
            </a:r>
          </a:p>
          <a:p>
            <a:r>
              <a:rPr lang="en-GB" sz="2000" dirty="0"/>
              <a:t>Compare features and see where we could improve our design</a:t>
            </a:r>
          </a:p>
          <a:p>
            <a:r>
              <a:rPr lang="en-GB" sz="2000" dirty="0"/>
              <a:t>Compare security and data required</a:t>
            </a:r>
          </a:p>
        </p:txBody>
      </p:sp>
      <p:sp>
        <p:nvSpPr>
          <p:cNvPr id="4" name="TextBox 3">
            <a:extLst>
              <a:ext uri="{FF2B5EF4-FFF2-40B4-BE49-F238E27FC236}">
                <a16:creationId xmlns:a16="http://schemas.microsoft.com/office/drawing/2014/main" id="{299F70BC-1606-4E3B-A1D7-97021F95C020}"/>
              </a:ext>
            </a:extLst>
          </p:cNvPr>
          <p:cNvSpPr txBox="1"/>
          <p:nvPr/>
        </p:nvSpPr>
        <p:spPr>
          <a:xfrm>
            <a:off x="0" y="0"/>
            <a:ext cx="914400" cy="369332"/>
          </a:xfrm>
          <a:prstGeom prst="rect">
            <a:avLst/>
          </a:prstGeom>
          <a:noFill/>
        </p:spPr>
        <p:txBody>
          <a:bodyPr wrap="square" rtlCol="0">
            <a:spAutoFit/>
          </a:bodyPr>
          <a:lstStyle/>
          <a:p>
            <a:r>
              <a:rPr lang="en-GB" dirty="0"/>
              <a:t>LO: 4</a:t>
            </a:r>
          </a:p>
        </p:txBody>
      </p:sp>
      <p:pic>
        <p:nvPicPr>
          <p:cNvPr id="5" name="Picture 4">
            <a:extLst>
              <a:ext uri="{FF2B5EF4-FFF2-40B4-BE49-F238E27FC236}">
                <a16:creationId xmlns:a16="http://schemas.microsoft.com/office/drawing/2014/main" id="{72168E45-79C0-4AB8-B20E-5050F2CB87C3}"/>
              </a:ext>
            </a:extLst>
          </p:cNvPr>
          <p:cNvPicPr>
            <a:picLocks noChangeAspect="1"/>
          </p:cNvPicPr>
          <p:nvPr/>
        </p:nvPicPr>
        <p:blipFill>
          <a:blip r:embed="rId2"/>
          <a:stretch>
            <a:fillRect/>
          </a:stretch>
        </p:blipFill>
        <p:spPr>
          <a:xfrm>
            <a:off x="5840124" y="3734089"/>
            <a:ext cx="6219825" cy="3028950"/>
          </a:xfrm>
          <a:prstGeom prst="rect">
            <a:avLst/>
          </a:prstGeom>
        </p:spPr>
      </p:pic>
    </p:spTree>
    <p:extLst>
      <p:ext uri="{BB962C8B-B14F-4D97-AF65-F5344CB8AC3E}">
        <p14:creationId xmlns:p14="http://schemas.microsoft.com/office/powerpoint/2010/main" val="3849683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CF6C4-99D2-4AD7-B9F5-526D0098E04A}"/>
              </a:ext>
            </a:extLst>
          </p:cNvPr>
          <p:cNvSpPr>
            <a:spLocks noGrp="1"/>
          </p:cNvSpPr>
          <p:nvPr>
            <p:ph type="title"/>
          </p:nvPr>
        </p:nvSpPr>
        <p:spPr/>
        <p:txBody>
          <a:bodyPr/>
          <a:lstStyle/>
          <a:p>
            <a:r>
              <a:rPr lang="en-GB" dirty="0"/>
              <a:t>Communication &amp; Presentation Of Our Ideas</a:t>
            </a:r>
          </a:p>
        </p:txBody>
      </p:sp>
      <p:sp>
        <p:nvSpPr>
          <p:cNvPr id="3" name="Content Placeholder 2">
            <a:extLst>
              <a:ext uri="{FF2B5EF4-FFF2-40B4-BE49-F238E27FC236}">
                <a16:creationId xmlns:a16="http://schemas.microsoft.com/office/drawing/2014/main" id="{50A4B961-2BF7-4A37-BB59-58DE3B992D29}"/>
              </a:ext>
            </a:extLst>
          </p:cNvPr>
          <p:cNvSpPr>
            <a:spLocks noGrp="1"/>
          </p:cNvSpPr>
          <p:nvPr>
            <p:ph idx="1"/>
          </p:nvPr>
        </p:nvSpPr>
        <p:spPr>
          <a:xfrm>
            <a:off x="1484310" y="2666999"/>
            <a:ext cx="10018713" cy="1905001"/>
          </a:xfrm>
        </p:spPr>
        <p:txBody>
          <a:bodyPr anchor="t"/>
          <a:lstStyle/>
          <a:p>
            <a:r>
              <a:rPr lang="en-GB" sz="2000" dirty="0"/>
              <a:t>Twice Weekly Group meetings</a:t>
            </a:r>
          </a:p>
          <a:p>
            <a:r>
              <a:rPr lang="en-GB" sz="2000" dirty="0"/>
              <a:t>Once Weekly Tutor Meetings</a:t>
            </a:r>
          </a:p>
          <a:p>
            <a:r>
              <a:rPr lang="en-GB" sz="2000" dirty="0"/>
              <a:t>Use Discord and WhatsApp for communication</a:t>
            </a:r>
          </a:p>
          <a:p>
            <a:r>
              <a:rPr lang="en-GB" sz="2000" dirty="0"/>
              <a:t>Participated in and Won made in Brunel Academic Section</a:t>
            </a:r>
          </a:p>
          <a:p>
            <a:endParaRPr lang="en-GB" dirty="0"/>
          </a:p>
        </p:txBody>
      </p:sp>
      <p:sp>
        <p:nvSpPr>
          <p:cNvPr id="4" name="TextBox 3">
            <a:extLst>
              <a:ext uri="{FF2B5EF4-FFF2-40B4-BE49-F238E27FC236}">
                <a16:creationId xmlns:a16="http://schemas.microsoft.com/office/drawing/2014/main" id="{81CEB725-A51D-4EEF-903C-EB0C6CB722DD}"/>
              </a:ext>
            </a:extLst>
          </p:cNvPr>
          <p:cNvSpPr txBox="1"/>
          <p:nvPr/>
        </p:nvSpPr>
        <p:spPr>
          <a:xfrm>
            <a:off x="0" y="0"/>
            <a:ext cx="914400" cy="369332"/>
          </a:xfrm>
          <a:prstGeom prst="rect">
            <a:avLst/>
          </a:prstGeom>
          <a:noFill/>
        </p:spPr>
        <p:txBody>
          <a:bodyPr wrap="square" rtlCol="0">
            <a:spAutoFit/>
          </a:bodyPr>
          <a:lstStyle/>
          <a:p>
            <a:r>
              <a:rPr lang="en-GB" dirty="0"/>
              <a:t>LO: 5</a:t>
            </a:r>
          </a:p>
        </p:txBody>
      </p:sp>
    </p:spTree>
    <p:extLst>
      <p:ext uri="{BB962C8B-B14F-4D97-AF65-F5344CB8AC3E}">
        <p14:creationId xmlns:p14="http://schemas.microsoft.com/office/powerpoint/2010/main" val="2820369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80EB-A35D-49FE-951D-F778D7D796A2}"/>
              </a:ext>
            </a:extLst>
          </p:cNvPr>
          <p:cNvSpPr>
            <a:spLocks noGrp="1"/>
          </p:cNvSpPr>
          <p:nvPr>
            <p:ph type="title"/>
          </p:nvPr>
        </p:nvSpPr>
        <p:spPr/>
        <p:txBody>
          <a:bodyPr/>
          <a:lstStyle/>
          <a:p>
            <a:r>
              <a:rPr lang="en-GB" dirty="0"/>
              <a:t>Profession &amp; Ethical Behaviour</a:t>
            </a:r>
          </a:p>
        </p:txBody>
      </p:sp>
      <p:sp>
        <p:nvSpPr>
          <p:cNvPr id="3" name="Content Placeholder 2">
            <a:extLst>
              <a:ext uri="{FF2B5EF4-FFF2-40B4-BE49-F238E27FC236}">
                <a16:creationId xmlns:a16="http://schemas.microsoft.com/office/drawing/2014/main" id="{8287F86C-39EA-42E7-9F8B-AF1406BF8213}"/>
              </a:ext>
            </a:extLst>
          </p:cNvPr>
          <p:cNvSpPr>
            <a:spLocks noGrp="1"/>
          </p:cNvSpPr>
          <p:nvPr>
            <p:ph idx="1"/>
          </p:nvPr>
        </p:nvSpPr>
        <p:spPr/>
        <p:txBody>
          <a:bodyPr anchor="t">
            <a:normAutofit/>
          </a:bodyPr>
          <a:lstStyle/>
          <a:p>
            <a:pPr marL="0" indent="0">
              <a:buNone/>
            </a:pPr>
            <a:r>
              <a:rPr lang="en-GB" sz="2000" dirty="0"/>
              <a:t>We have conducted professional and productive meetings each week and made sure to adhere to any scheduled meetings we or the university have dictated. We have also responsible tracked and managed each group members contribution to the project and will not mis represent what we have completed. We have adhered to the design process and are not deconstructing a finished app to create a design process.</a:t>
            </a:r>
          </a:p>
        </p:txBody>
      </p:sp>
      <p:sp>
        <p:nvSpPr>
          <p:cNvPr id="4" name="TextBox 3">
            <a:extLst>
              <a:ext uri="{FF2B5EF4-FFF2-40B4-BE49-F238E27FC236}">
                <a16:creationId xmlns:a16="http://schemas.microsoft.com/office/drawing/2014/main" id="{640BA6D7-921A-4647-B1F6-5AE50E6B8566}"/>
              </a:ext>
            </a:extLst>
          </p:cNvPr>
          <p:cNvSpPr txBox="1"/>
          <p:nvPr/>
        </p:nvSpPr>
        <p:spPr>
          <a:xfrm>
            <a:off x="0" y="0"/>
            <a:ext cx="914400" cy="369332"/>
          </a:xfrm>
          <a:prstGeom prst="rect">
            <a:avLst/>
          </a:prstGeom>
          <a:noFill/>
        </p:spPr>
        <p:txBody>
          <a:bodyPr wrap="square" rtlCol="0">
            <a:spAutoFit/>
          </a:bodyPr>
          <a:lstStyle/>
          <a:p>
            <a:r>
              <a:rPr lang="en-GB" dirty="0"/>
              <a:t>LO: 6</a:t>
            </a:r>
          </a:p>
        </p:txBody>
      </p:sp>
    </p:spTree>
    <p:extLst>
      <p:ext uri="{BB962C8B-B14F-4D97-AF65-F5344CB8AC3E}">
        <p14:creationId xmlns:p14="http://schemas.microsoft.com/office/powerpoint/2010/main" val="235570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E17A-3A8C-4416-AF25-DB8C41B40364}"/>
              </a:ext>
            </a:extLst>
          </p:cNvPr>
          <p:cNvSpPr>
            <a:spLocks noGrp="1"/>
          </p:cNvSpPr>
          <p:nvPr>
            <p:ph type="title"/>
          </p:nvPr>
        </p:nvSpPr>
        <p:spPr/>
        <p:txBody>
          <a:bodyPr/>
          <a:lstStyle/>
          <a:p>
            <a:r>
              <a:rPr lang="en-GB" dirty="0"/>
              <a:t>Reflecting On Experience learned</a:t>
            </a:r>
          </a:p>
        </p:txBody>
      </p:sp>
      <p:sp>
        <p:nvSpPr>
          <p:cNvPr id="3" name="Content Placeholder 2">
            <a:extLst>
              <a:ext uri="{FF2B5EF4-FFF2-40B4-BE49-F238E27FC236}">
                <a16:creationId xmlns:a16="http://schemas.microsoft.com/office/drawing/2014/main" id="{FEBE4A65-E0FD-4D9F-83F7-29E31C4CCA0B}"/>
              </a:ext>
            </a:extLst>
          </p:cNvPr>
          <p:cNvSpPr>
            <a:spLocks noGrp="1"/>
          </p:cNvSpPr>
          <p:nvPr>
            <p:ph idx="1"/>
          </p:nvPr>
        </p:nvSpPr>
        <p:spPr/>
        <p:txBody>
          <a:bodyPr anchor="t">
            <a:normAutofit/>
          </a:bodyPr>
          <a:lstStyle/>
          <a:p>
            <a:pPr marL="0" indent="0">
              <a:buNone/>
            </a:pPr>
            <a:r>
              <a:rPr lang="en-GB" sz="2000" dirty="0"/>
              <a:t>From this project we have learned how tight larger scale projects can be and how difficult it is sometimes to complete a list of tasks given is a reasonable time. Mush of this came from balancing multiple project and course work takes with lecture and the main group project. We have realised the importance of organisation and meetings as well as the design process. We conducted a full analysis and design process enabling us to finish a with a higher class product that we would have otherwise. Overall we are happy with the project we have created and many of the group members are already using it in day to day life.</a:t>
            </a:r>
          </a:p>
        </p:txBody>
      </p:sp>
      <p:sp>
        <p:nvSpPr>
          <p:cNvPr id="4" name="TextBox 3">
            <a:extLst>
              <a:ext uri="{FF2B5EF4-FFF2-40B4-BE49-F238E27FC236}">
                <a16:creationId xmlns:a16="http://schemas.microsoft.com/office/drawing/2014/main" id="{0EBC278E-EA76-4DEB-B27E-7CB79B7413B8}"/>
              </a:ext>
            </a:extLst>
          </p:cNvPr>
          <p:cNvSpPr txBox="1"/>
          <p:nvPr/>
        </p:nvSpPr>
        <p:spPr>
          <a:xfrm>
            <a:off x="0" y="0"/>
            <a:ext cx="914400" cy="369332"/>
          </a:xfrm>
          <a:prstGeom prst="rect">
            <a:avLst/>
          </a:prstGeom>
          <a:noFill/>
        </p:spPr>
        <p:txBody>
          <a:bodyPr wrap="square" rtlCol="0">
            <a:spAutoFit/>
          </a:bodyPr>
          <a:lstStyle/>
          <a:p>
            <a:r>
              <a:rPr lang="en-GB" dirty="0"/>
              <a:t>LO: 7</a:t>
            </a:r>
          </a:p>
        </p:txBody>
      </p:sp>
    </p:spTree>
    <p:extLst>
      <p:ext uri="{BB962C8B-B14F-4D97-AF65-F5344CB8AC3E}">
        <p14:creationId xmlns:p14="http://schemas.microsoft.com/office/powerpoint/2010/main" val="1856499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3B652-4A10-44FD-8284-D61C580B6E0A}"/>
              </a:ext>
            </a:extLst>
          </p:cNvPr>
          <p:cNvSpPr>
            <a:spLocks noGrp="1"/>
          </p:cNvSpPr>
          <p:nvPr>
            <p:ph type="title"/>
          </p:nvPr>
        </p:nvSpPr>
        <p:spPr/>
        <p:txBody>
          <a:bodyPr/>
          <a:lstStyle/>
          <a:p>
            <a:r>
              <a:rPr lang="en-GB" dirty="0"/>
              <a:t>The Project</a:t>
            </a:r>
          </a:p>
        </p:txBody>
      </p:sp>
      <p:sp>
        <p:nvSpPr>
          <p:cNvPr id="3" name="Content Placeholder 2">
            <a:extLst>
              <a:ext uri="{FF2B5EF4-FFF2-40B4-BE49-F238E27FC236}">
                <a16:creationId xmlns:a16="http://schemas.microsoft.com/office/drawing/2014/main" id="{29FC2BB6-AFC0-4AE3-8AB1-692C1C22066C}"/>
              </a:ext>
            </a:extLst>
          </p:cNvPr>
          <p:cNvSpPr>
            <a:spLocks noGrp="1"/>
          </p:cNvSpPr>
          <p:nvPr>
            <p:ph idx="1"/>
          </p:nvPr>
        </p:nvSpPr>
        <p:spPr/>
        <p:txBody>
          <a:bodyPr anchor="t"/>
          <a:lstStyle/>
          <a:p>
            <a:pPr marL="0" indent="0">
              <a:buNone/>
            </a:pPr>
            <a:r>
              <a:rPr lang="en-GB" sz="2000" dirty="0"/>
              <a:t>BETTer (Better Easier Time Table)</a:t>
            </a:r>
          </a:p>
          <a:p>
            <a:r>
              <a:rPr lang="en-GB" sz="2000" dirty="0"/>
              <a:t>Easy and quick timetable access</a:t>
            </a:r>
          </a:p>
          <a:p>
            <a:r>
              <a:rPr lang="en-GB" sz="2000" dirty="0"/>
              <a:t>Notifications for lectures and labs</a:t>
            </a:r>
          </a:p>
          <a:p>
            <a:r>
              <a:rPr lang="en-GB" sz="2000" dirty="0"/>
              <a:t>Map of the university campus</a:t>
            </a:r>
          </a:p>
          <a:p>
            <a:r>
              <a:rPr lang="en-GB" sz="2000" dirty="0"/>
              <a:t>Lab Selection and storage</a:t>
            </a:r>
          </a:p>
          <a:p>
            <a:r>
              <a:rPr lang="en-GB" sz="2000" dirty="0"/>
              <a:t>A quick and easy login function</a:t>
            </a:r>
          </a:p>
          <a:p>
            <a:r>
              <a:rPr lang="en-GB" sz="2000" dirty="0"/>
              <a:t>A regularly maintained and easily updatable database</a:t>
            </a:r>
          </a:p>
          <a:p>
            <a:pPr marL="0" indent="0">
              <a:buNone/>
            </a:pPr>
            <a:endParaRPr lang="en-GB" dirty="0"/>
          </a:p>
        </p:txBody>
      </p:sp>
      <p:pic>
        <p:nvPicPr>
          <p:cNvPr id="4" name="Picture 3">
            <a:extLst>
              <a:ext uri="{FF2B5EF4-FFF2-40B4-BE49-F238E27FC236}">
                <a16:creationId xmlns:a16="http://schemas.microsoft.com/office/drawing/2014/main" id="{9AEDE0A0-4D3B-40D4-88AE-D13D1FA63199}"/>
              </a:ext>
            </a:extLst>
          </p:cNvPr>
          <p:cNvPicPr>
            <a:picLocks noChangeAspect="1"/>
          </p:cNvPicPr>
          <p:nvPr/>
        </p:nvPicPr>
        <p:blipFill>
          <a:blip r:embed="rId2"/>
          <a:stretch>
            <a:fillRect/>
          </a:stretch>
        </p:blipFill>
        <p:spPr>
          <a:xfrm>
            <a:off x="9509887" y="2070099"/>
            <a:ext cx="2395603" cy="4318000"/>
          </a:xfrm>
          <a:prstGeom prst="rect">
            <a:avLst/>
          </a:prstGeom>
        </p:spPr>
      </p:pic>
    </p:spTree>
    <p:extLst>
      <p:ext uri="{BB962C8B-B14F-4D97-AF65-F5344CB8AC3E}">
        <p14:creationId xmlns:p14="http://schemas.microsoft.com/office/powerpoint/2010/main" val="112528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2F9A-F273-45A3-8433-74CC65A5AB19}"/>
              </a:ext>
            </a:extLst>
          </p:cNvPr>
          <p:cNvSpPr>
            <a:spLocks noGrp="1"/>
          </p:cNvSpPr>
          <p:nvPr>
            <p:ph type="title"/>
          </p:nvPr>
        </p:nvSpPr>
        <p:spPr/>
        <p:txBody>
          <a:bodyPr/>
          <a:lstStyle/>
          <a:p>
            <a:r>
              <a:rPr lang="en-GB" dirty="0"/>
              <a:t>Plan Manage And Track</a:t>
            </a:r>
          </a:p>
        </p:txBody>
      </p:sp>
      <p:sp>
        <p:nvSpPr>
          <p:cNvPr id="3" name="Content Placeholder 2">
            <a:extLst>
              <a:ext uri="{FF2B5EF4-FFF2-40B4-BE49-F238E27FC236}">
                <a16:creationId xmlns:a16="http://schemas.microsoft.com/office/drawing/2014/main" id="{C825697C-6D72-4FA2-AF60-A51E0A830C0F}"/>
              </a:ext>
            </a:extLst>
          </p:cNvPr>
          <p:cNvSpPr>
            <a:spLocks noGrp="1"/>
          </p:cNvSpPr>
          <p:nvPr>
            <p:ph idx="1"/>
          </p:nvPr>
        </p:nvSpPr>
        <p:spPr>
          <a:xfrm>
            <a:off x="1484310" y="2046214"/>
            <a:ext cx="6883835" cy="4694022"/>
          </a:xfrm>
        </p:spPr>
        <p:txBody>
          <a:bodyPr anchor="t">
            <a:normAutofit/>
          </a:bodyPr>
          <a:lstStyle/>
          <a:p>
            <a:pPr marL="0" indent="0">
              <a:buNone/>
            </a:pPr>
            <a:r>
              <a:rPr lang="en-GB" sz="2000" dirty="0"/>
              <a:t>We have used GitHub to track our group project and organise all of the projects assets and planning material. </a:t>
            </a:r>
          </a:p>
          <a:p>
            <a:pPr marL="0" indent="0">
              <a:buNone/>
            </a:pPr>
            <a:endParaRPr lang="en-GB" sz="2000" dirty="0"/>
          </a:p>
          <a:p>
            <a:pPr marL="0" indent="0">
              <a:buNone/>
            </a:pPr>
            <a:r>
              <a:rPr lang="en-GB" sz="2000" dirty="0"/>
              <a:t>We assigned a project manager (Franco) to organise our twice weekly group meetings and assign tasks to members of the group.</a:t>
            </a:r>
          </a:p>
          <a:p>
            <a:pPr marL="0" indent="0">
              <a:buNone/>
            </a:pPr>
            <a:endParaRPr lang="en-GB" sz="2000" dirty="0"/>
          </a:p>
          <a:p>
            <a:pPr marL="0" indent="0">
              <a:buNone/>
            </a:pPr>
            <a:r>
              <a:rPr lang="en-GB" sz="2000" dirty="0"/>
              <a:t>We created a meeting agenda and notes for each week of the project to track what we have done and any new assigned tasks for that week.</a:t>
            </a:r>
          </a:p>
        </p:txBody>
      </p:sp>
      <p:pic>
        <p:nvPicPr>
          <p:cNvPr id="4" name="Picture 3">
            <a:extLst>
              <a:ext uri="{FF2B5EF4-FFF2-40B4-BE49-F238E27FC236}">
                <a16:creationId xmlns:a16="http://schemas.microsoft.com/office/drawing/2014/main" id="{895615A1-8ED0-4AFA-8EBC-97FF3474C2D6}"/>
              </a:ext>
            </a:extLst>
          </p:cNvPr>
          <p:cNvPicPr>
            <a:picLocks noChangeAspect="1"/>
          </p:cNvPicPr>
          <p:nvPr/>
        </p:nvPicPr>
        <p:blipFill>
          <a:blip r:embed="rId2"/>
          <a:stretch>
            <a:fillRect/>
          </a:stretch>
        </p:blipFill>
        <p:spPr>
          <a:xfrm>
            <a:off x="8478982" y="2162922"/>
            <a:ext cx="3491635" cy="4577314"/>
          </a:xfrm>
          <a:prstGeom prst="rect">
            <a:avLst/>
          </a:prstGeom>
        </p:spPr>
      </p:pic>
      <p:sp>
        <p:nvSpPr>
          <p:cNvPr id="5" name="TextBox 4">
            <a:extLst>
              <a:ext uri="{FF2B5EF4-FFF2-40B4-BE49-F238E27FC236}">
                <a16:creationId xmlns:a16="http://schemas.microsoft.com/office/drawing/2014/main" id="{42C3FC75-D871-4473-8D5B-0C6CA2ECC466}"/>
              </a:ext>
            </a:extLst>
          </p:cNvPr>
          <p:cNvSpPr txBox="1"/>
          <p:nvPr/>
        </p:nvSpPr>
        <p:spPr>
          <a:xfrm>
            <a:off x="0" y="0"/>
            <a:ext cx="914400" cy="369332"/>
          </a:xfrm>
          <a:prstGeom prst="rect">
            <a:avLst/>
          </a:prstGeom>
          <a:noFill/>
        </p:spPr>
        <p:txBody>
          <a:bodyPr wrap="square" rtlCol="0">
            <a:spAutoFit/>
          </a:bodyPr>
          <a:lstStyle/>
          <a:p>
            <a:r>
              <a:rPr lang="en-GB" dirty="0"/>
              <a:t>LO: 1</a:t>
            </a:r>
          </a:p>
        </p:txBody>
      </p:sp>
    </p:spTree>
    <p:extLst>
      <p:ext uri="{BB962C8B-B14F-4D97-AF65-F5344CB8AC3E}">
        <p14:creationId xmlns:p14="http://schemas.microsoft.com/office/powerpoint/2010/main" val="91747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2F9A-F273-45A3-8433-74CC65A5AB19}"/>
              </a:ext>
            </a:extLst>
          </p:cNvPr>
          <p:cNvSpPr>
            <a:spLocks noGrp="1"/>
          </p:cNvSpPr>
          <p:nvPr>
            <p:ph type="title"/>
          </p:nvPr>
        </p:nvSpPr>
        <p:spPr>
          <a:xfrm>
            <a:off x="1484312" y="685800"/>
            <a:ext cx="2108634" cy="1752599"/>
          </a:xfrm>
        </p:spPr>
        <p:txBody>
          <a:bodyPr/>
          <a:lstStyle/>
          <a:p>
            <a:r>
              <a:rPr lang="en-GB" dirty="0"/>
              <a:t>GitHub</a:t>
            </a:r>
          </a:p>
        </p:txBody>
      </p:sp>
      <p:sp>
        <p:nvSpPr>
          <p:cNvPr id="3" name="Content Placeholder 2">
            <a:extLst>
              <a:ext uri="{FF2B5EF4-FFF2-40B4-BE49-F238E27FC236}">
                <a16:creationId xmlns:a16="http://schemas.microsoft.com/office/drawing/2014/main" id="{C825697C-6D72-4FA2-AF60-A51E0A830C0F}"/>
              </a:ext>
            </a:extLst>
          </p:cNvPr>
          <p:cNvSpPr>
            <a:spLocks noGrp="1"/>
          </p:cNvSpPr>
          <p:nvPr>
            <p:ph idx="1"/>
          </p:nvPr>
        </p:nvSpPr>
        <p:spPr>
          <a:xfrm>
            <a:off x="1484311" y="2046214"/>
            <a:ext cx="5110454" cy="1685277"/>
          </a:xfrm>
        </p:spPr>
        <p:txBody>
          <a:bodyPr anchor="t">
            <a:normAutofit/>
          </a:bodyPr>
          <a:lstStyle/>
          <a:p>
            <a:pPr marL="0" indent="0">
              <a:buNone/>
            </a:pPr>
            <a:r>
              <a:rPr lang="en-GB" sz="2000" dirty="0"/>
              <a:t>We have used GitHub to track most of our progress and track contribution to the documentation and code. To the right is a contribution graph over the duration of the project.</a:t>
            </a:r>
          </a:p>
        </p:txBody>
      </p:sp>
      <p:sp>
        <p:nvSpPr>
          <p:cNvPr id="5" name="TextBox 4">
            <a:extLst>
              <a:ext uri="{FF2B5EF4-FFF2-40B4-BE49-F238E27FC236}">
                <a16:creationId xmlns:a16="http://schemas.microsoft.com/office/drawing/2014/main" id="{42C3FC75-D871-4473-8D5B-0C6CA2ECC466}"/>
              </a:ext>
            </a:extLst>
          </p:cNvPr>
          <p:cNvSpPr txBox="1"/>
          <p:nvPr/>
        </p:nvSpPr>
        <p:spPr>
          <a:xfrm>
            <a:off x="0" y="0"/>
            <a:ext cx="914400" cy="369332"/>
          </a:xfrm>
          <a:prstGeom prst="rect">
            <a:avLst/>
          </a:prstGeom>
          <a:noFill/>
        </p:spPr>
        <p:txBody>
          <a:bodyPr wrap="square" rtlCol="0">
            <a:spAutoFit/>
          </a:bodyPr>
          <a:lstStyle/>
          <a:p>
            <a:r>
              <a:rPr lang="en-GB" dirty="0"/>
              <a:t>LO: 1</a:t>
            </a:r>
          </a:p>
        </p:txBody>
      </p:sp>
      <p:pic>
        <p:nvPicPr>
          <p:cNvPr id="6" name="Picture 5">
            <a:extLst>
              <a:ext uri="{FF2B5EF4-FFF2-40B4-BE49-F238E27FC236}">
                <a16:creationId xmlns:a16="http://schemas.microsoft.com/office/drawing/2014/main" id="{0CC52FB0-AEEC-4E81-88EE-9AB1F7E96317}"/>
              </a:ext>
            </a:extLst>
          </p:cNvPr>
          <p:cNvPicPr>
            <a:picLocks noChangeAspect="1"/>
          </p:cNvPicPr>
          <p:nvPr/>
        </p:nvPicPr>
        <p:blipFill>
          <a:blip r:embed="rId2"/>
          <a:stretch>
            <a:fillRect/>
          </a:stretch>
        </p:blipFill>
        <p:spPr>
          <a:xfrm>
            <a:off x="7296727" y="0"/>
            <a:ext cx="4882631" cy="6858000"/>
          </a:xfrm>
          <a:prstGeom prst="rect">
            <a:avLst/>
          </a:prstGeom>
        </p:spPr>
      </p:pic>
    </p:spTree>
    <p:extLst>
      <p:ext uri="{BB962C8B-B14F-4D97-AF65-F5344CB8AC3E}">
        <p14:creationId xmlns:p14="http://schemas.microsoft.com/office/powerpoint/2010/main" val="940932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2F9A-F273-45A3-8433-74CC65A5AB19}"/>
              </a:ext>
            </a:extLst>
          </p:cNvPr>
          <p:cNvSpPr>
            <a:spLocks noGrp="1"/>
          </p:cNvSpPr>
          <p:nvPr>
            <p:ph type="title"/>
          </p:nvPr>
        </p:nvSpPr>
        <p:spPr/>
        <p:txBody>
          <a:bodyPr/>
          <a:lstStyle/>
          <a:p>
            <a:r>
              <a:rPr lang="en-GB" dirty="0"/>
              <a:t>Collect and Analyse Project Requirements</a:t>
            </a:r>
          </a:p>
        </p:txBody>
      </p:sp>
      <p:sp>
        <p:nvSpPr>
          <p:cNvPr id="3" name="Content Placeholder 2">
            <a:extLst>
              <a:ext uri="{FF2B5EF4-FFF2-40B4-BE49-F238E27FC236}">
                <a16:creationId xmlns:a16="http://schemas.microsoft.com/office/drawing/2014/main" id="{C825697C-6D72-4FA2-AF60-A51E0A830C0F}"/>
              </a:ext>
            </a:extLst>
          </p:cNvPr>
          <p:cNvSpPr>
            <a:spLocks noGrp="1"/>
          </p:cNvSpPr>
          <p:nvPr>
            <p:ph idx="1"/>
          </p:nvPr>
        </p:nvSpPr>
        <p:spPr>
          <a:xfrm>
            <a:off x="1484310" y="2438399"/>
            <a:ext cx="10018713" cy="4276436"/>
          </a:xfrm>
        </p:spPr>
        <p:txBody>
          <a:bodyPr anchor="t">
            <a:normAutofit/>
          </a:bodyPr>
          <a:lstStyle/>
          <a:p>
            <a:r>
              <a:rPr lang="en-GB" sz="2000" dirty="0"/>
              <a:t>First we found the area for our problem (Timetable too slow to access)</a:t>
            </a:r>
          </a:p>
          <a:p>
            <a:r>
              <a:rPr lang="en-GB" sz="2000" dirty="0"/>
              <a:t>Then we analysed the current problems</a:t>
            </a:r>
          </a:p>
          <a:p>
            <a:r>
              <a:rPr lang="en-GB" sz="2000" dirty="0"/>
              <a:t>We then conducted a survey and interviews to collects desired features</a:t>
            </a:r>
          </a:p>
          <a:p>
            <a:r>
              <a:rPr lang="en-GB" sz="2000" dirty="0"/>
              <a:t>Then we refined the requirements and designed a GUI prototype</a:t>
            </a:r>
          </a:p>
          <a:p>
            <a:r>
              <a:rPr lang="en-GB" sz="2000" dirty="0"/>
              <a:t>Next we began to entered the design phase</a:t>
            </a:r>
          </a:p>
          <a:p>
            <a:endParaRPr lang="en-GB" sz="2000" dirty="0"/>
          </a:p>
          <a:p>
            <a:endParaRPr lang="en-GB" sz="2000" dirty="0"/>
          </a:p>
        </p:txBody>
      </p:sp>
      <p:sp>
        <p:nvSpPr>
          <p:cNvPr id="4" name="TextBox 3">
            <a:extLst>
              <a:ext uri="{FF2B5EF4-FFF2-40B4-BE49-F238E27FC236}">
                <a16:creationId xmlns:a16="http://schemas.microsoft.com/office/drawing/2014/main" id="{3B9B49CE-8BEC-412D-8506-A58B10F14730}"/>
              </a:ext>
            </a:extLst>
          </p:cNvPr>
          <p:cNvSpPr txBox="1"/>
          <p:nvPr/>
        </p:nvSpPr>
        <p:spPr>
          <a:xfrm>
            <a:off x="0" y="0"/>
            <a:ext cx="914400" cy="369332"/>
          </a:xfrm>
          <a:prstGeom prst="rect">
            <a:avLst/>
          </a:prstGeom>
          <a:noFill/>
        </p:spPr>
        <p:txBody>
          <a:bodyPr wrap="square" rtlCol="0">
            <a:spAutoFit/>
          </a:bodyPr>
          <a:lstStyle/>
          <a:p>
            <a:r>
              <a:rPr lang="en-GB" dirty="0"/>
              <a:t>LO: 2</a:t>
            </a:r>
          </a:p>
        </p:txBody>
      </p:sp>
    </p:spTree>
    <p:extLst>
      <p:ext uri="{BB962C8B-B14F-4D97-AF65-F5344CB8AC3E}">
        <p14:creationId xmlns:p14="http://schemas.microsoft.com/office/powerpoint/2010/main" val="439066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2F9A-F273-45A3-8433-74CC65A5AB19}"/>
              </a:ext>
            </a:extLst>
          </p:cNvPr>
          <p:cNvSpPr>
            <a:spLocks noGrp="1"/>
          </p:cNvSpPr>
          <p:nvPr>
            <p:ph type="title"/>
          </p:nvPr>
        </p:nvSpPr>
        <p:spPr/>
        <p:txBody>
          <a:bodyPr/>
          <a:lstStyle/>
          <a:p>
            <a:r>
              <a:rPr lang="en-GB" dirty="0"/>
              <a:t>Design Development and Testing</a:t>
            </a:r>
          </a:p>
        </p:txBody>
      </p:sp>
      <p:sp>
        <p:nvSpPr>
          <p:cNvPr id="4" name="TextBox 3">
            <a:extLst>
              <a:ext uri="{FF2B5EF4-FFF2-40B4-BE49-F238E27FC236}">
                <a16:creationId xmlns:a16="http://schemas.microsoft.com/office/drawing/2014/main" id="{3B9B49CE-8BEC-412D-8506-A58B10F14730}"/>
              </a:ext>
            </a:extLst>
          </p:cNvPr>
          <p:cNvSpPr txBox="1"/>
          <p:nvPr/>
        </p:nvSpPr>
        <p:spPr>
          <a:xfrm>
            <a:off x="0" y="0"/>
            <a:ext cx="914400" cy="369332"/>
          </a:xfrm>
          <a:prstGeom prst="rect">
            <a:avLst/>
          </a:prstGeom>
          <a:noFill/>
        </p:spPr>
        <p:txBody>
          <a:bodyPr wrap="square" rtlCol="0">
            <a:spAutoFit/>
          </a:bodyPr>
          <a:lstStyle/>
          <a:p>
            <a:r>
              <a:rPr lang="en-GB" dirty="0"/>
              <a:t>LO: 3</a:t>
            </a:r>
          </a:p>
        </p:txBody>
      </p:sp>
      <p:sp>
        <p:nvSpPr>
          <p:cNvPr id="5" name="Content Placeholder 2">
            <a:extLst>
              <a:ext uri="{FF2B5EF4-FFF2-40B4-BE49-F238E27FC236}">
                <a16:creationId xmlns:a16="http://schemas.microsoft.com/office/drawing/2014/main" id="{02F00808-297E-48E7-837A-235C8243753E}"/>
              </a:ext>
            </a:extLst>
          </p:cNvPr>
          <p:cNvSpPr txBox="1">
            <a:spLocks/>
          </p:cNvSpPr>
          <p:nvPr/>
        </p:nvSpPr>
        <p:spPr>
          <a:xfrm>
            <a:off x="1636710" y="2230582"/>
            <a:ext cx="10018713" cy="463665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GB" sz="2000" dirty="0"/>
          </a:p>
          <a:p>
            <a:endParaRPr lang="en-GB" sz="2000" dirty="0"/>
          </a:p>
        </p:txBody>
      </p:sp>
      <p:sp>
        <p:nvSpPr>
          <p:cNvPr id="6" name="Content Placeholder 2">
            <a:extLst>
              <a:ext uri="{FF2B5EF4-FFF2-40B4-BE49-F238E27FC236}">
                <a16:creationId xmlns:a16="http://schemas.microsoft.com/office/drawing/2014/main" id="{659A8E82-5F07-4BDA-BB38-AEA1E6860217}"/>
              </a:ext>
            </a:extLst>
          </p:cNvPr>
          <p:cNvSpPr txBox="1">
            <a:spLocks/>
          </p:cNvSpPr>
          <p:nvPr/>
        </p:nvSpPr>
        <p:spPr>
          <a:xfrm>
            <a:off x="1789110" y="2382982"/>
            <a:ext cx="10018713" cy="433185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GB" sz="2000" dirty="0"/>
              <a:t>Must be non trivial</a:t>
            </a:r>
          </a:p>
          <a:p>
            <a:r>
              <a:rPr lang="en-GB" sz="2000" dirty="0"/>
              <a:t>Design processes</a:t>
            </a:r>
          </a:p>
          <a:p>
            <a:r>
              <a:rPr lang="en-GB" sz="2000" dirty="0"/>
              <a:t>Systematic testing</a:t>
            </a:r>
          </a:p>
          <a:p>
            <a:endParaRPr lang="en-GB" sz="2000" dirty="0"/>
          </a:p>
          <a:p>
            <a:pPr marL="0" indent="0">
              <a:buNone/>
            </a:pPr>
            <a:r>
              <a:rPr lang="en-GB" sz="2000" dirty="0"/>
              <a:t>We have fulfilled these requirements with our well thought out design process and our systematic approach to the project (Weekly Scrum Meetings and Sprints). WE have sampled our applicated to a large number of student and they have all said they would use this in there daily university life.</a:t>
            </a:r>
          </a:p>
          <a:p>
            <a:endParaRPr lang="en-GB" sz="2000" dirty="0"/>
          </a:p>
        </p:txBody>
      </p:sp>
    </p:spTree>
    <p:extLst>
      <p:ext uri="{BB962C8B-B14F-4D97-AF65-F5344CB8AC3E}">
        <p14:creationId xmlns:p14="http://schemas.microsoft.com/office/powerpoint/2010/main" val="193416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D91B-EA38-46B5-A13B-90997DDB9ED8}"/>
              </a:ext>
            </a:extLst>
          </p:cNvPr>
          <p:cNvSpPr>
            <a:spLocks noGrp="1"/>
          </p:cNvSpPr>
          <p:nvPr>
            <p:ph type="title"/>
          </p:nvPr>
        </p:nvSpPr>
        <p:spPr>
          <a:xfrm>
            <a:off x="1484312" y="685800"/>
            <a:ext cx="1862896" cy="1752599"/>
          </a:xfrm>
        </p:spPr>
        <p:txBody>
          <a:bodyPr/>
          <a:lstStyle/>
          <a:p>
            <a:r>
              <a:rPr lang="en-GB" dirty="0"/>
              <a:t>Design</a:t>
            </a:r>
          </a:p>
        </p:txBody>
      </p:sp>
      <p:sp>
        <p:nvSpPr>
          <p:cNvPr id="3" name="Content Placeholder 2">
            <a:extLst>
              <a:ext uri="{FF2B5EF4-FFF2-40B4-BE49-F238E27FC236}">
                <a16:creationId xmlns:a16="http://schemas.microsoft.com/office/drawing/2014/main" id="{51762B33-71DF-4AEB-B3B3-BFAB57DA0478}"/>
              </a:ext>
            </a:extLst>
          </p:cNvPr>
          <p:cNvSpPr>
            <a:spLocks noGrp="1"/>
          </p:cNvSpPr>
          <p:nvPr>
            <p:ph idx="1"/>
          </p:nvPr>
        </p:nvSpPr>
        <p:spPr>
          <a:xfrm>
            <a:off x="1484311" y="2666999"/>
            <a:ext cx="3356138" cy="3124201"/>
          </a:xfrm>
        </p:spPr>
        <p:txBody>
          <a:bodyPr anchor="t">
            <a:normAutofit/>
          </a:bodyPr>
          <a:lstStyle/>
          <a:p>
            <a:pPr marL="0" indent="0">
              <a:buNone/>
            </a:pPr>
            <a:r>
              <a:rPr lang="en-GB" sz="2000" dirty="0"/>
              <a:t>Once we had collected the user requirements we be began to develop a basic drawn designs, Use Cases, Class Diagrams and Sketches.</a:t>
            </a:r>
          </a:p>
          <a:p>
            <a:pPr marL="0" indent="0">
              <a:buNone/>
            </a:pPr>
            <a:r>
              <a:rPr lang="en-GB" sz="2000" dirty="0"/>
              <a:t>We also have more recourses on GitHub such as the logical model and more sketch </a:t>
            </a:r>
            <a:r>
              <a:rPr lang="en-GB" sz="2000" dirty="0" err="1"/>
              <a:t>designes</a:t>
            </a:r>
            <a:r>
              <a:rPr lang="en-GB" sz="2000" dirty="0"/>
              <a:t>.</a:t>
            </a:r>
          </a:p>
        </p:txBody>
      </p:sp>
      <p:sp>
        <p:nvSpPr>
          <p:cNvPr id="4" name="TextBox 3">
            <a:extLst>
              <a:ext uri="{FF2B5EF4-FFF2-40B4-BE49-F238E27FC236}">
                <a16:creationId xmlns:a16="http://schemas.microsoft.com/office/drawing/2014/main" id="{B8AB9AB0-8CCD-4969-8D24-7B1789127845}"/>
              </a:ext>
            </a:extLst>
          </p:cNvPr>
          <p:cNvSpPr txBox="1"/>
          <p:nvPr/>
        </p:nvSpPr>
        <p:spPr>
          <a:xfrm>
            <a:off x="0" y="0"/>
            <a:ext cx="914400" cy="369332"/>
          </a:xfrm>
          <a:prstGeom prst="rect">
            <a:avLst/>
          </a:prstGeom>
          <a:noFill/>
        </p:spPr>
        <p:txBody>
          <a:bodyPr wrap="square" rtlCol="0">
            <a:spAutoFit/>
          </a:bodyPr>
          <a:lstStyle/>
          <a:p>
            <a:r>
              <a:rPr lang="en-GB" dirty="0"/>
              <a:t>LO: 3</a:t>
            </a:r>
          </a:p>
        </p:txBody>
      </p:sp>
      <p:pic>
        <p:nvPicPr>
          <p:cNvPr id="5" name="Picture 4">
            <a:extLst>
              <a:ext uri="{FF2B5EF4-FFF2-40B4-BE49-F238E27FC236}">
                <a16:creationId xmlns:a16="http://schemas.microsoft.com/office/drawing/2014/main" id="{90483712-3F0F-4334-88F8-3A2D2E387DD8}"/>
              </a:ext>
            </a:extLst>
          </p:cNvPr>
          <p:cNvPicPr>
            <a:picLocks noChangeAspect="1"/>
          </p:cNvPicPr>
          <p:nvPr/>
        </p:nvPicPr>
        <p:blipFill>
          <a:blip r:embed="rId2"/>
          <a:stretch>
            <a:fillRect/>
          </a:stretch>
        </p:blipFill>
        <p:spPr>
          <a:xfrm>
            <a:off x="6096000" y="184667"/>
            <a:ext cx="5932245" cy="3447532"/>
          </a:xfrm>
          <a:prstGeom prst="rect">
            <a:avLst/>
          </a:prstGeom>
        </p:spPr>
      </p:pic>
      <p:pic>
        <p:nvPicPr>
          <p:cNvPr id="6" name="Picture 5">
            <a:extLst>
              <a:ext uri="{FF2B5EF4-FFF2-40B4-BE49-F238E27FC236}">
                <a16:creationId xmlns:a16="http://schemas.microsoft.com/office/drawing/2014/main" id="{85911FEB-852C-41E7-AE29-CA7526E818E0}"/>
              </a:ext>
            </a:extLst>
          </p:cNvPr>
          <p:cNvPicPr>
            <a:picLocks noChangeAspect="1"/>
          </p:cNvPicPr>
          <p:nvPr/>
        </p:nvPicPr>
        <p:blipFill>
          <a:blip r:embed="rId3"/>
          <a:stretch>
            <a:fillRect/>
          </a:stretch>
        </p:blipFill>
        <p:spPr>
          <a:xfrm>
            <a:off x="8288783" y="3632198"/>
            <a:ext cx="3739462" cy="3225801"/>
          </a:xfrm>
          <a:prstGeom prst="rect">
            <a:avLst/>
          </a:prstGeom>
        </p:spPr>
      </p:pic>
      <p:pic>
        <p:nvPicPr>
          <p:cNvPr id="7" name="Picture 6">
            <a:extLst>
              <a:ext uri="{FF2B5EF4-FFF2-40B4-BE49-F238E27FC236}">
                <a16:creationId xmlns:a16="http://schemas.microsoft.com/office/drawing/2014/main" id="{F16ADC3C-07A7-47D5-9A36-E47A7EA4672D}"/>
              </a:ext>
            </a:extLst>
          </p:cNvPr>
          <p:cNvPicPr>
            <a:picLocks noChangeAspect="1"/>
          </p:cNvPicPr>
          <p:nvPr/>
        </p:nvPicPr>
        <p:blipFill>
          <a:blip r:embed="rId4"/>
          <a:stretch>
            <a:fillRect/>
          </a:stretch>
        </p:blipFill>
        <p:spPr>
          <a:xfrm>
            <a:off x="6096000" y="3632199"/>
            <a:ext cx="2158499" cy="3225801"/>
          </a:xfrm>
          <a:prstGeom prst="rect">
            <a:avLst/>
          </a:prstGeom>
        </p:spPr>
      </p:pic>
    </p:spTree>
    <p:extLst>
      <p:ext uri="{BB962C8B-B14F-4D97-AF65-F5344CB8AC3E}">
        <p14:creationId xmlns:p14="http://schemas.microsoft.com/office/powerpoint/2010/main" val="365177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D91B-EA38-46B5-A13B-90997DDB9ED8}"/>
              </a:ext>
            </a:extLst>
          </p:cNvPr>
          <p:cNvSpPr>
            <a:spLocks noGrp="1"/>
          </p:cNvSpPr>
          <p:nvPr>
            <p:ph type="title"/>
          </p:nvPr>
        </p:nvSpPr>
        <p:spPr>
          <a:xfrm>
            <a:off x="1484311" y="685800"/>
            <a:ext cx="4044033" cy="1752599"/>
          </a:xfrm>
        </p:spPr>
        <p:txBody>
          <a:bodyPr/>
          <a:lstStyle/>
          <a:p>
            <a:r>
              <a:rPr lang="en-GB" dirty="0"/>
              <a:t>Development</a:t>
            </a:r>
          </a:p>
        </p:txBody>
      </p:sp>
      <p:sp>
        <p:nvSpPr>
          <p:cNvPr id="3" name="Content Placeholder 2">
            <a:extLst>
              <a:ext uri="{FF2B5EF4-FFF2-40B4-BE49-F238E27FC236}">
                <a16:creationId xmlns:a16="http://schemas.microsoft.com/office/drawing/2014/main" id="{51762B33-71DF-4AEB-B3B3-BFAB57DA0478}"/>
              </a:ext>
            </a:extLst>
          </p:cNvPr>
          <p:cNvSpPr>
            <a:spLocks noGrp="1"/>
          </p:cNvSpPr>
          <p:nvPr>
            <p:ph idx="1"/>
          </p:nvPr>
        </p:nvSpPr>
        <p:spPr>
          <a:xfrm>
            <a:off x="1484311" y="2666999"/>
            <a:ext cx="3356138" cy="3124201"/>
          </a:xfrm>
        </p:spPr>
        <p:txBody>
          <a:bodyPr anchor="t">
            <a:normAutofit/>
          </a:bodyPr>
          <a:lstStyle/>
          <a:p>
            <a:pPr marL="0" indent="0">
              <a:buNone/>
            </a:pPr>
            <a:r>
              <a:rPr lang="en-GB" sz="2000" dirty="0"/>
              <a:t>Once we had designed the basics of how we wanted our app to look and work we began creating the first iteration. Then each week the project manager would create a list of tasks that were done last week and a new list of tasks for this week (Sprints)</a:t>
            </a:r>
          </a:p>
        </p:txBody>
      </p:sp>
      <p:sp>
        <p:nvSpPr>
          <p:cNvPr id="4" name="TextBox 3">
            <a:extLst>
              <a:ext uri="{FF2B5EF4-FFF2-40B4-BE49-F238E27FC236}">
                <a16:creationId xmlns:a16="http://schemas.microsoft.com/office/drawing/2014/main" id="{B8AB9AB0-8CCD-4969-8D24-7B1789127845}"/>
              </a:ext>
            </a:extLst>
          </p:cNvPr>
          <p:cNvSpPr txBox="1"/>
          <p:nvPr/>
        </p:nvSpPr>
        <p:spPr>
          <a:xfrm>
            <a:off x="0" y="0"/>
            <a:ext cx="914400" cy="369332"/>
          </a:xfrm>
          <a:prstGeom prst="rect">
            <a:avLst/>
          </a:prstGeom>
          <a:noFill/>
        </p:spPr>
        <p:txBody>
          <a:bodyPr wrap="square" rtlCol="0">
            <a:spAutoFit/>
          </a:bodyPr>
          <a:lstStyle/>
          <a:p>
            <a:r>
              <a:rPr lang="en-GB" dirty="0"/>
              <a:t>LO: 3</a:t>
            </a:r>
          </a:p>
        </p:txBody>
      </p:sp>
      <p:pic>
        <p:nvPicPr>
          <p:cNvPr id="8" name="Picture 7">
            <a:extLst>
              <a:ext uri="{FF2B5EF4-FFF2-40B4-BE49-F238E27FC236}">
                <a16:creationId xmlns:a16="http://schemas.microsoft.com/office/drawing/2014/main" id="{B409FB52-B2E0-483D-98A3-F780C5149109}"/>
              </a:ext>
            </a:extLst>
          </p:cNvPr>
          <p:cNvPicPr>
            <a:picLocks noChangeAspect="1"/>
          </p:cNvPicPr>
          <p:nvPr/>
        </p:nvPicPr>
        <p:blipFill>
          <a:blip r:embed="rId2"/>
          <a:stretch>
            <a:fillRect/>
          </a:stretch>
        </p:blipFill>
        <p:spPr>
          <a:xfrm>
            <a:off x="6548582" y="191470"/>
            <a:ext cx="5421745" cy="3311390"/>
          </a:xfrm>
          <a:prstGeom prst="rect">
            <a:avLst/>
          </a:prstGeom>
        </p:spPr>
      </p:pic>
    </p:spTree>
    <p:extLst>
      <p:ext uri="{BB962C8B-B14F-4D97-AF65-F5344CB8AC3E}">
        <p14:creationId xmlns:p14="http://schemas.microsoft.com/office/powerpoint/2010/main" val="924967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991AD-78B0-4E30-9F62-F0BE8E8538E7}"/>
              </a:ext>
            </a:extLst>
          </p:cNvPr>
          <p:cNvSpPr>
            <a:spLocks noGrp="1"/>
          </p:cNvSpPr>
          <p:nvPr>
            <p:ph type="title"/>
          </p:nvPr>
        </p:nvSpPr>
        <p:spPr>
          <a:xfrm>
            <a:off x="1484312" y="685800"/>
            <a:ext cx="2349458" cy="1752599"/>
          </a:xfrm>
        </p:spPr>
        <p:txBody>
          <a:bodyPr/>
          <a:lstStyle/>
          <a:p>
            <a:r>
              <a:rPr lang="en-GB" dirty="0"/>
              <a:t>Testing</a:t>
            </a:r>
          </a:p>
        </p:txBody>
      </p:sp>
      <p:sp>
        <p:nvSpPr>
          <p:cNvPr id="4" name="TextBox 3">
            <a:extLst>
              <a:ext uri="{FF2B5EF4-FFF2-40B4-BE49-F238E27FC236}">
                <a16:creationId xmlns:a16="http://schemas.microsoft.com/office/drawing/2014/main" id="{3BF79DCF-303A-48B3-9571-A0B6E8904DDD}"/>
              </a:ext>
            </a:extLst>
          </p:cNvPr>
          <p:cNvSpPr txBox="1"/>
          <p:nvPr/>
        </p:nvSpPr>
        <p:spPr>
          <a:xfrm>
            <a:off x="0" y="0"/>
            <a:ext cx="914400" cy="369332"/>
          </a:xfrm>
          <a:prstGeom prst="rect">
            <a:avLst/>
          </a:prstGeom>
          <a:noFill/>
        </p:spPr>
        <p:txBody>
          <a:bodyPr wrap="square" rtlCol="0">
            <a:spAutoFit/>
          </a:bodyPr>
          <a:lstStyle/>
          <a:p>
            <a:r>
              <a:rPr lang="en-GB" dirty="0"/>
              <a:t>LO: 3</a:t>
            </a:r>
          </a:p>
        </p:txBody>
      </p:sp>
      <p:pic>
        <p:nvPicPr>
          <p:cNvPr id="6" name="Picture 5">
            <a:extLst>
              <a:ext uri="{FF2B5EF4-FFF2-40B4-BE49-F238E27FC236}">
                <a16:creationId xmlns:a16="http://schemas.microsoft.com/office/drawing/2014/main" id="{6524731A-E5CE-4DA8-850E-1C2381EB97F9}"/>
              </a:ext>
            </a:extLst>
          </p:cNvPr>
          <p:cNvPicPr>
            <a:picLocks noChangeAspect="1"/>
          </p:cNvPicPr>
          <p:nvPr/>
        </p:nvPicPr>
        <p:blipFill>
          <a:blip r:embed="rId2"/>
          <a:stretch>
            <a:fillRect/>
          </a:stretch>
        </p:blipFill>
        <p:spPr>
          <a:xfrm>
            <a:off x="7070959" y="189497"/>
            <a:ext cx="4807005" cy="6479006"/>
          </a:xfrm>
          <a:prstGeom prst="rect">
            <a:avLst/>
          </a:prstGeom>
        </p:spPr>
      </p:pic>
      <p:sp>
        <p:nvSpPr>
          <p:cNvPr id="9" name="TextBox 8">
            <a:extLst>
              <a:ext uri="{FF2B5EF4-FFF2-40B4-BE49-F238E27FC236}">
                <a16:creationId xmlns:a16="http://schemas.microsoft.com/office/drawing/2014/main" id="{93F268B6-F056-41E1-8AAE-2AE0DE412A47}"/>
              </a:ext>
            </a:extLst>
          </p:cNvPr>
          <p:cNvSpPr txBox="1"/>
          <p:nvPr/>
        </p:nvSpPr>
        <p:spPr>
          <a:xfrm>
            <a:off x="1484312" y="2332138"/>
            <a:ext cx="5000378" cy="1754326"/>
          </a:xfrm>
          <a:prstGeom prst="rect">
            <a:avLst/>
          </a:prstGeom>
          <a:noFill/>
        </p:spPr>
        <p:txBody>
          <a:bodyPr wrap="square" rtlCol="0">
            <a:spAutoFit/>
          </a:bodyPr>
          <a:lstStyle/>
          <a:p>
            <a:r>
              <a:rPr lang="en-GB" dirty="0"/>
              <a:t>We made use of a questionnaire and interview testing to evaluate and improve our app. We contacted other CS2001 groups and had them look at our app and evaluate it out load as they were using it. Then we had them fill out the questionnaire to the right.</a:t>
            </a:r>
          </a:p>
        </p:txBody>
      </p:sp>
    </p:spTree>
    <p:extLst>
      <p:ext uri="{BB962C8B-B14F-4D97-AF65-F5344CB8AC3E}">
        <p14:creationId xmlns:p14="http://schemas.microsoft.com/office/powerpoint/2010/main" val="465786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0</TotalTime>
  <Words>726</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Corbel</vt:lpstr>
      <vt:lpstr>Parallax</vt:lpstr>
      <vt:lpstr>Group 27 BETTer Project</vt:lpstr>
      <vt:lpstr>The Project</vt:lpstr>
      <vt:lpstr>Plan Manage And Track</vt:lpstr>
      <vt:lpstr>GitHub</vt:lpstr>
      <vt:lpstr>Collect and Analyse Project Requirements</vt:lpstr>
      <vt:lpstr>Design Development and Testing</vt:lpstr>
      <vt:lpstr>Design</vt:lpstr>
      <vt:lpstr>Development</vt:lpstr>
      <vt:lpstr>Testing</vt:lpstr>
      <vt:lpstr>Evaluate Alternative Solution To The Problem </vt:lpstr>
      <vt:lpstr>Communication &amp; Presentation Of Our Ideas</vt:lpstr>
      <vt:lpstr>Profession &amp; Ethical Behaviour</vt:lpstr>
      <vt:lpstr>Reflecting On Experience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27 BETTer Project</dc:title>
  <dc:creator>Franco Evett (Student)</dc:creator>
  <cp:lastModifiedBy>Franco Evett (Student)</cp:lastModifiedBy>
  <cp:revision>14</cp:revision>
  <dcterms:created xsi:type="dcterms:W3CDTF">2020-03-12T09:35:32Z</dcterms:created>
  <dcterms:modified xsi:type="dcterms:W3CDTF">2020-03-12T10:50:58Z</dcterms:modified>
</cp:coreProperties>
</file>