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300" r:id="rId13"/>
    <p:sldId id="301" r:id="rId14"/>
    <p:sldId id="273" r:id="rId15"/>
    <p:sldId id="274" r:id="rId16"/>
    <p:sldId id="286" r:id="rId17"/>
    <p:sldId id="302" r:id="rId18"/>
    <p:sldId id="303" r:id="rId19"/>
    <p:sldId id="296" r:id="rId20"/>
    <p:sldId id="304" r:id="rId21"/>
    <p:sldId id="277" r:id="rId22"/>
    <p:sldId id="305" r:id="rId23"/>
    <p:sldId id="278" r:id="rId24"/>
    <p:sldId id="279" r:id="rId25"/>
    <p:sldId id="280" r:id="rId26"/>
    <p:sldId id="306" r:id="rId27"/>
    <p:sldId id="307" r:id="rId28"/>
    <p:sldId id="308" r:id="rId29"/>
    <p:sldId id="275" r:id="rId30"/>
    <p:sldId id="29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7B9868"/>
    <a:srgbClr val="1055B0"/>
    <a:srgbClr val="A758CA"/>
    <a:srgbClr val="61C1AA"/>
    <a:srgbClr val="E2D13F"/>
    <a:srgbClr val="94BBC6"/>
    <a:srgbClr val="A17FA9"/>
    <a:srgbClr val="90D3C1"/>
    <a:srgbClr val="BBB4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84" autoAdjust="0"/>
    <p:restoredTop sz="94472" autoAdjust="0"/>
  </p:normalViewPr>
  <p:slideViewPr>
    <p:cSldViewPr snapToGrid="0">
      <p:cViewPr varScale="1">
        <p:scale>
          <a:sx n="83" d="100"/>
          <a:sy n="83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1ED7A-0F31-4749-A5BE-8173203E263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823AC-FA08-4AD6-BFF5-A05BF62B5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9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 smtClean="0"/>
              <a:t>Palette</a:t>
            </a:r>
            <a:r>
              <a:rPr lang="es-AR" dirty="0" smtClean="0"/>
              <a:t> = “</a:t>
            </a:r>
            <a:r>
              <a:rPr lang="es-AR" dirty="0" err="1" smtClean="0"/>
              <a:t>viridis</a:t>
            </a:r>
            <a:r>
              <a:rPr lang="es-AR" dirty="0" smtClean="0"/>
              <a:t>”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823AC-FA08-4AD6-BFF5-A05BF62B5E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4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85F4-2CB0-480B-975D-779C03AA2D1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20EF-669F-491E-AE36-5FADB2E263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85F4-2CB0-480B-975D-779C03AA2D1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20EF-669F-491E-AE36-5FADB2E263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85F4-2CB0-480B-975D-779C03AA2D1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20EF-669F-491E-AE36-5FADB2E263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2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85F4-2CB0-480B-975D-779C03AA2D1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20EF-669F-491E-AE36-5FADB2E263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85F4-2CB0-480B-975D-779C03AA2D1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20EF-669F-491E-AE36-5FADB2E263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5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85F4-2CB0-480B-975D-779C03AA2D1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20EF-669F-491E-AE36-5FADB2E263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2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85F4-2CB0-480B-975D-779C03AA2D1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20EF-669F-491E-AE36-5FADB2E263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7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85F4-2CB0-480B-975D-779C03AA2D1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20EF-669F-491E-AE36-5FADB2E263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1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85F4-2CB0-480B-975D-779C03AA2D1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20EF-669F-491E-AE36-5FADB2E263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8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85F4-2CB0-480B-975D-779C03AA2D1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20EF-669F-491E-AE36-5FADB2E263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6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85F4-2CB0-480B-975D-779C03AA2D1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20EF-669F-491E-AE36-5FADB2E263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2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D85F4-2CB0-480B-975D-779C03AA2D1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820EF-669F-491E-AE36-5FADB2E263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4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slide" Target="slide9.xml"/><Relationship Id="rId2" Type="http://schemas.openxmlformats.org/officeDocument/2006/relationships/slide" Target="slide3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slide" Target="slide8.xml"/><Relationship Id="rId4" Type="http://schemas.openxmlformats.org/officeDocument/2006/relationships/slide" Target="slide4.xml"/><Relationship Id="rId9" Type="http://schemas.openxmlformats.org/officeDocument/2006/relationships/image" Target="../media/image7.png"/><Relationship Id="rId14" Type="http://schemas.openxmlformats.org/officeDocument/2006/relationships/slide" Target="slide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slide" Target="slid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slide" Target="sl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120" y="2250945"/>
            <a:ext cx="7857760" cy="2356109"/>
          </a:xfrm>
          <a:prstGeom prst="rect">
            <a:avLst/>
          </a:prstGeom>
        </p:spPr>
      </p:pic>
      <p:cxnSp>
        <p:nvCxnSpPr>
          <p:cNvPr id="11" name="Conector recto 10"/>
          <p:cNvCxnSpPr/>
          <p:nvPr/>
        </p:nvCxnSpPr>
        <p:spPr>
          <a:xfrm>
            <a:off x="4507345" y="4391609"/>
            <a:ext cx="5846618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4137891" y="4459276"/>
            <a:ext cx="6096000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5799155" y="5316262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POR</a:t>
            </a:r>
          </a:p>
          <a:p>
            <a:pPr algn="ctr"/>
            <a:r>
              <a:rPr lang="es-AR" sz="2200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Franco Falco</a:t>
            </a:r>
            <a:endParaRPr lang="en-US" sz="2200" dirty="0">
              <a:solidFill>
                <a:schemeClr val="bg1"/>
              </a:solidFill>
              <a:latin typeface="AR DARLING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29021" y="4145389"/>
            <a:ext cx="54970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500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Ciencia de datos aplicada a tu música</a:t>
            </a:r>
            <a:endParaRPr lang="en-US" sz="2500" dirty="0">
              <a:solidFill>
                <a:schemeClr val="bg1"/>
              </a:solidFill>
              <a:latin typeface="AR DARLING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upload.wikimedia.org/wikipedia/commons/7/75/Logo_blackb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330879"/>
            <a:ext cx="2459617" cy="57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339" y="330879"/>
            <a:ext cx="1904833" cy="57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0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/>
          <p:cNvSpPr/>
          <p:nvPr/>
        </p:nvSpPr>
        <p:spPr>
          <a:xfrm>
            <a:off x="2043897" y="2189480"/>
            <a:ext cx="3168866" cy="3125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ángulo 26"/>
          <p:cNvSpPr/>
          <p:nvPr/>
        </p:nvSpPr>
        <p:spPr>
          <a:xfrm>
            <a:off x="5504869" y="2189480"/>
            <a:ext cx="6012280" cy="3125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t="5859"/>
          <a:stretch/>
        </p:blipFill>
        <p:spPr>
          <a:xfrm>
            <a:off x="2046402" y="2189018"/>
            <a:ext cx="3169060" cy="3125747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803563" y="961316"/>
            <a:ext cx="7451437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434109" y="1028983"/>
            <a:ext cx="7521171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025239" y="666836"/>
            <a:ext cx="6017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ANÁLISIS EXPLORATORIO</a:t>
            </a:r>
            <a:endParaRPr lang="en-US" sz="3600" b="1" dirty="0">
              <a:solidFill>
                <a:schemeClr val="bg1"/>
              </a:solidFill>
              <a:latin typeface="AR DARLING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75" y="323057"/>
            <a:ext cx="1935142" cy="580242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3170290" y="1724025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MODO</a:t>
            </a:r>
            <a:endParaRPr lang="en-US" dirty="0"/>
          </a:p>
        </p:txBody>
      </p:sp>
      <p:sp>
        <p:nvSpPr>
          <p:cNvPr id="15" name="Rectángulo 14"/>
          <p:cNvSpPr/>
          <p:nvPr/>
        </p:nvSpPr>
        <p:spPr>
          <a:xfrm>
            <a:off x="7751861" y="1724025"/>
            <a:ext cx="1505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TONALIDAD</a:t>
            </a:r>
            <a:endParaRPr lang="en-US" dirty="0"/>
          </a:p>
        </p:txBody>
      </p:sp>
      <p:sp>
        <p:nvSpPr>
          <p:cNvPr id="16" name="Marcador de contenido 2"/>
          <p:cNvSpPr>
            <a:spLocks noGrp="1"/>
          </p:cNvSpPr>
          <p:nvPr>
            <p:ph idx="1"/>
          </p:nvPr>
        </p:nvSpPr>
        <p:spPr>
          <a:xfrm>
            <a:off x="2046403" y="5414282"/>
            <a:ext cx="3169059" cy="98219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2000" dirty="0" smtClean="0">
                <a:solidFill>
                  <a:schemeClr val="bg1"/>
                </a:solidFill>
              </a:rPr>
              <a:t>El modo predominante es </a:t>
            </a:r>
            <a:r>
              <a:rPr lang="es-ES" sz="2000" b="1" dirty="0" smtClean="0">
                <a:solidFill>
                  <a:srgbClr val="267390"/>
                </a:solidFill>
              </a:rPr>
              <a:t>mayor</a:t>
            </a:r>
            <a:r>
              <a:rPr lang="es-ES" sz="2000" dirty="0" smtClean="0">
                <a:solidFill>
                  <a:schemeClr val="bg1"/>
                </a:solidFill>
              </a:rPr>
              <a:t>.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8" name="Marcador de contenido 2"/>
          <p:cNvSpPr txBox="1">
            <a:spLocks/>
          </p:cNvSpPr>
          <p:nvPr/>
        </p:nvSpPr>
        <p:spPr>
          <a:xfrm>
            <a:off x="5504871" y="5414282"/>
            <a:ext cx="5897918" cy="9821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2000" dirty="0" smtClean="0">
                <a:solidFill>
                  <a:schemeClr val="bg1"/>
                </a:solidFill>
              </a:rPr>
              <a:t>Alrededor </a:t>
            </a:r>
            <a:r>
              <a:rPr lang="es-ES" sz="2000" dirty="0">
                <a:solidFill>
                  <a:schemeClr val="bg1"/>
                </a:solidFill>
              </a:rPr>
              <a:t>de </a:t>
            </a:r>
            <a:r>
              <a:rPr lang="es-ES" sz="2000" b="1" dirty="0">
                <a:solidFill>
                  <a:srgbClr val="A9D18E"/>
                </a:solidFill>
              </a:rPr>
              <a:t>la mitad </a:t>
            </a:r>
            <a:r>
              <a:rPr lang="es-ES" sz="2000" dirty="0">
                <a:solidFill>
                  <a:schemeClr val="bg1"/>
                </a:solidFill>
              </a:rPr>
              <a:t>de los temas </a:t>
            </a:r>
            <a:r>
              <a:rPr lang="es-ES" sz="2000" dirty="0" smtClean="0">
                <a:solidFill>
                  <a:schemeClr val="bg1"/>
                </a:solidFill>
              </a:rPr>
              <a:t>(46,7%) </a:t>
            </a:r>
            <a:r>
              <a:rPr lang="es-ES" sz="2000" dirty="0">
                <a:solidFill>
                  <a:schemeClr val="bg1"/>
                </a:solidFill>
              </a:rPr>
              <a:t>utilizan tonalidades de </a:t>
            </a:r>
            <a:r>
              <a:rPr lang="es-ES" sz="2000" b="1" dirty="0" smtClean="0">
                <a:solidFill>
                  <a:srgbClr val="4B3B75"/>
                </a:solidFill>
              </a:rPr>
              <a:t>C</a:t>
            </a:r>
            <a:r>
              <a:rPr lang="es-ES" sz="2000" dirty="0">
                <a:solidFill>
                  <a:schemeClr val="bg1"/>
                </a:solidFill>
              </a:rPr>
              <a:t>, </a:t>
            </a:r>
            <a:r>
              <a:rPr lang="es-ES" sz="2000" b="1" dirty="0">
                <a:solidFill>
                  <a:srgbClr val="415D82"/>
                </a:solidFill>
              </a:rPr>
              <a:t>G</a:t>
            </a:r>
            <a:r>
              <a:rPr lang="es-ES" sz="2000" dirty="0">
                <a:solidFill>
                  <a:schemeClr val="bg1"/>
                </a:solidFill>
              </a:rPr>
              <a:t>, </a:t>
            </a:r>
            <a:r>
              <a:rPr lang="es-ES" sz="2000" b="1" dirty="0" smtClean="0">
                <a:solidFill>
                  <a:srgbClr val="347681"/>
                </a:solidFill>
              </a:rPr>
              <a:t>D</a:t>
            </a:r>
            <a:r>
              <a:rPr lang="es-ES" sz="2000" dirty="0" smtClean="0">
                <a:solidFill>
                  <a:schemeClr val="bg1"/>
                </a:solidFill>
              </a:rPr>
              <a:t> o </a:t>
            </a:r>
            <a:r>
              <a:rPr lang="es-ES" sz="2000" b="1" dirty="0" smtClean="0">
                <a:solidFill>
                  <a:srgbClr val="2F917E"/>
                </a:solidFill>
              </a:rPr>
              <a:t>A</a:t>
            </a:r>
            <a:r>
              <a:rPr lang="es-ES" sz="2000" dirty="0" smtClean="0">
                <a:solidFill>
                  <a:schemeClr val="bg1"/>
                </a:solidFill>
              </a:rPr>
              <a:t>, </a:t>
            </a:r>
            <a:r>
              <a:rPr lang="es-ES" sz="2000" dirty="0">
                <a:solidFill>
                  <a:schemeClr val="bg1"/>
                </a:solidFill>
              </a:rPr>
              <a:t>dejando a las restantes 8 tonalidades la otra mitad del dataset</a:t>
            </a:r>
            <a:r>
              <a:rPr lang="es-ES" sz="2000" dirty="0" smtClean="0">
                <a:solidFill>
                  <a:schemeClr val="bg1"/>
                </a:solidFill>
              </a:rPr>
              <a:t>.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3"/>
          <a:stretch/>
        </p:blipFill>
        <p:spPr>
          <a:xfrm>
            <a:off x="5504872" y="2192874"/>
            <a:ext cx="5881952" cy="3121891"/>
          </a:xfrm>
          <a:prstGeom prst="rect">
            <a:avLst/>
          </a:prstGeom>
        </p:spPr>
      </p:pic>
      <p:cxnSp>
        <p:nvCxnSpPr>
          <p:cNvPr id="21" name="Conector recto 20"/>
          <p:cNvCxnSpPr/>
          <p:nvPr/>
        </p:nvCxnSpPr>
        <p:spPr>
          <a:xfrm>
            <a:off x="1798168" y="1757329"/>
            <a:ext cx="0" cy="4740748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7"/>
          <a:srcRect t="5966"/>
          <a:stretch/>
        </p:blipFill>
        <p:spPr>
          <a:xfrm>
            <a:off x="5504871" y="2216727"/>
            <a:ext cx="5881953" cy="309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9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5504869" y="2189480"/>
            <a:ext cx="6012280" cy="3125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t="4799"/>
          <a:stretch/>
        </p:blipFill>
        <p:spPr>
          <a:xfrm>
            <a:off x="5504871" y="2219325"/>
            <a:ext cx="6012279" cy="309543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043897" y="2189480"/>
            <a:ext cx="3168866" cy="3125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ector recto 3"/>
          <p:cNvCxnSpPr/>
          <p:nvPr/>
        </p:nvCxnSpPr>
        <p:spPr>
          <a:xfrm>
            <a:off x="803563" y="961316"/>
            <a:ext cx="7451437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434109" y="1028983"/>
            <a:ext cx="7521171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025239" y="666836"/>
            <a:ext cx="6017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ANÁLISIS EXPLORATORIO</a:t>
            </a:r>
            <a:endParaRPr lang="en-US" sz="3600" b="1" dirty="0">
              <a:solidFill>
                <a:schemeClr val="bg1"/>
              </a:solidFill>
              <a:latin typeface="AR DARLING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75" y="323057"/>
            <a:ext cx="1935142" cy="580242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3023619" y="1724025"/>
            <a:ext cx="119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COMPÁS</a:t>
            </a:r>
            <a:endParaRPr lang="en-US" dirty="0"/>
          </a:p>
        </p:txBody>
      </p:sp>
      <p:sp>
        <p:nvSpPr>
          <p:cNvPr id="15" name="Rectángulo 14"/>
          <p:cNvSpPr/>
          <p:nvPr/>
        </p:nvSpPr>
        <p:spPr>
          <a:xfrm>
            <a:off x="8015122" y="1724025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TEMPO</a:t>
            </a:r>
            <a:endParaRPr lang="en-US" dirty="0"/>
          </a:p>
        </p:txBody>
      </p:sp>
      <p:sp>
        <p:nvSpPr>
          <p:cNvPr id="16" name="Marcador de contenido 2"/>
          <p:cNvSpPr>
            <a:spLocks noGrp="1"/>
          </p:cNvSpPr>
          <p:nvPr>
            <p:ph idx="1"/>
          </p:nvPr>
        </p:nvSpPr>
        <p:spPr>
          <a:xfrm>
            <a:off x="2046403" y="5414282"/>
            <a:ext cx="3169059" cy="98219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2000" dirty="0" smtClean="0">
                <a:solidFill>
                  <a:schemeClr val="bg1"/>
                </a:solidFill>
              </a:rPr>
              <a:t>El compás </a:t>
            </a:r>
            <a:r>
              <a:rPr lang="es-ES" sz="2000" dirty="0">
                <a:solidFill>
                  <a:schemeClr val="bg1"/>
                </a:solidFill>
              </a:rPr>
              <a:t>de </a:t>
            </a:r>
            <a:r>
              <a:rPr lang="es-ES" sz="2000" b="1" dirty="0">
                <a:solidFill>
                  <a:srgbClr val="D3FC86"/>
                </a:solidFill>
              </a:rPr>
              <a:t>4/4 </a:t>
            </a:r>
            <a:r>
              <a:rPr lang="es-ES" sz="2000" dirty="0">
                <a:solidFill>
                  <a:schemeClr val="bg1"/>
                </a:solidFill>
              </a:rPr>
              <a:t>es </a:t>
            </a:r>
            <a:r>
              <a:rPr lang="es-ES" sz="2000" dirty="0" smtClean="0">
                <a:solidFill>
                  <a:schemeClr val="bg1"/>
                </a:solidFill>
              </a:rPr>
              <a:t>predominante.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8" name="Marcador de contenido 2"/>
          <p:cNvSpPr txBox="1">
            <a:spLocks/>
          </p:cNvSpPr>
          <p:nvPr/>
        </p:nvSpPr>
        <p:spPr>
          <a:xfrm>
            <a:off x="5504871" y="5414282"/>
            <a:ext cx="5897918" cy="9821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2000" dirty="0" smtClean="0">
                <a:solidFill>
                  <a:schemeClr val="bg1"/>
                </a:solidFill>
              </a:rPr>
              <a:t>Cierta </a:t>
            </a:r>
            <a:r>
              <a:rPr lang="es-ES" sz="2000" dirty="0">
                <a:solidFill>
                  <a:schemeClr val="bg1"/>
                </a:solidFill>
              </a:rPr>
              <a:t>tendencia a una </a:t>
            </a:r>
            <a:r>
              <a:rPr lang="es-ES" sz="2000" b="1" dirty="0" err="1">
                <a:solidFill>
                  <a:srgbClr val="7FA1C3"/>
                </a:solidFill>
              </a:rPr>
              <a:t>bimodalidad</a:t>
            </a:r>
            <a:r>
              <a:rPr lang="es-ES" sz="2000" dirty="0">
                <a:solidFill>
                  <a:schemeClr val="bg1"/>
                </a:solidFill>
              </a:rPr>
              <a:t> en la distribución, con valores que se concentran en torno a los </a:t>
            </a:r>
            <a:r>
              <a:rPr lang="es-ES" sz="2000" b="1" dirty="0">
                <a:solidFill>
                  <a:srgbClr val="7FA1C3"/>
                </a:solidFill>
              </a:rPr>
              <a:t>90</a:t>
            </a:r>
            <a:r>
              <a:rPr lang="es-ES" sz="2000" dirty="0">
                <a:solidFill>
                  <a:schemeClr val="bg1"/>
                </a:solidFill>
              </a:rPr>
              <a:t> y a los </a:t>
            </a:r>
            <a:r>
              <a:rPr lang="es-ES" sz="2000" b="1" dirty="0">
                <a:solidFill>
                  <a:srgbClr val="7FA1C3"/>
                </a:solidFill>
              </a:rPr>
              <a:t>120 BPM</a:t>
            </a:r>
            <a:r>
              <a:rPr lang="es-ES" sz="2000" dirty="0">
                <a:solidFill>
                  <a:schemeClr val="bg1"/>
                </a:solidFill>
              </a:rPr>
              <a:t>, si bien este último pico es más prominente.</a:t>
            </a:r>
          </a:p>
        </p:txBody>
      </p:sp>
      <p:cxnSp>
        <p:nvCxnSpPr>
          <p:cNvPr id="19" name="Conector recto 18"/>
          <p:cNvCxnSpPr/>
          <p:nvPr/>
        </p:nvCxnSpPr>
        <p:spPr>
          <a:xfrm>
            <a:off x="1798168" y="1757329"/>
            <a:ext cx="0" cy="4740748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/>
          <a:srcRect t="5600"/>
          <a:stretch/>
        </p:blipFill>
        <p:spPr>
          <a:xfrm>
            <a:off x="2043897" y="2281383"/>
            <a:ext cx="3168864" cy="295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6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4513"/>
          <a:stretch/>
        </p:blipFill>
        <p:spPr>
          <a:xfrm>
            <a:off x="2032001" y="2189480"/>
            <a:ext cx="6052031" cy="3125283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803563" y="961316"/>
            <a:ext cx="7451437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434109" y="1028983"/>
            <a:ext cx="7521171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025239" y="666836"/>
            <a:ext cx="6017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ANÁLISIS EXPLORATORIO</a:t>
            </a:r>
            <a:endParaRPr lang="en-US" sz="3600" b="1" dirty="0">
              <a:solidFill>
                <a:schemeClr val="bg1"/>
              </a:solidFill>
              <a:latin typeface="AR DARLING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75" y="323057"/>
            <a:ext cx="1935142" cy="580242"/>
          </a:xfrm>
          <a:prstGeom prst="rect">
            <a:avLst/>
          </a:prstGeom>
        </p:spPr>
      </p:pic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8269889" y="2189481"/>
            <a:ext cx="3075624" cy="312528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2000" dirty="0" smtClean="0">
                <a:solidFill>
                  <a:srgbClr val="B2A6D2"/>
                </a:solidFill>
              </a:rPr>
              <a:t>Solo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alrededor de un </a:t>
            </a:r>
            <a:r>
              <a:rPr lang="es-ES" sz="2000" b="1" dirty="0">
                <a:solidFill>
                  <a:srgbClr val="B2A6D2"/>
                </a:solidFill>
              </a:rPr>
              <a:t>16%</a:t>
            </a:r>
            <a:r>
              <a:rPr lang="es-ES" sz="2000" b="1" dirty="0">
                <a:solidFill>
                  <a:schemeClr val="bg1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de las </a:t>
            </a:r>
            <a:r>
              <a:rPr lang="es-ES" sz="2000" dirty="0" smtClean="0">
                <a:solidFill>
                  <a:schemeClr val="bg1"/>
                </a:solidFill>
              </a:rPr>
              <a:t>canciones </a:t>
            </a:r>
            <a:r>
              <a:rPr lang="es-ES" sz="2000" dirty="0">
                <a:solidFill>
                  <a:schemeClr val="bg1"/>
                </a:solidFill>
              </a:rPr>
              <a:t>se encuentran </a:t>
            </a:r>
            <a:r>
              <a:rPr lang="es-ES" sz="2000" b="1" dirty="0">
                <a:solidFill>
                  <a:srgbClr val="B2A6D2"/>
                </a:solidFill>
              </a:rPr>
              <a:t>en torno </a:t>
            </a:r>
            <a:r>
              <a:rPr lang="es-ES" sz="2000" b="1" dirty="0" smtClean="0">
                <a:solidFill>
                  <a:srgbClr val="B2A6D2"/>
                </a:solidFill>
              </a:rPr>
              <a:t>a -14 LUFS</a:t>
            </a:r>
            <a:r>
              <a:rPr lang="es-ES" sz="2000" b="1" dirty="0" smtClean="0">
                <a:solidFill>
                  <a:schemeClr val="bg1"/>
                </a:solidFill>
              </a:rPr>
              <a:t> </a:t>
            </a:r>
            <a:r>
              <a:rPr lang="es-ES" sz="2000" dirty="0" smtClean="0">
                <a:solidFill>
                  <a:schemeClr val="bg1"/>
                </a:solidFill>
              </a:rPr>
              <a:t>(rango de normalización sugerido por la norma </a:t>
            </a:r>
            <a:r>
              <a:rPr lang="es-ES" sz="2000" i="1" dirty="0" smtClean="0">
                <a:solidFill>
                  <a:schemeClr val="bg1"/>
                </a:solidFill>
              </a:rPr>
              <a:t>ITU 1770</a:t>
            </a:r>
            <a:r>
              <a:rPr lang="es-ES" sz="2000" dirty="0" smtClean="0">
                <a:solidFill>
                  <a:schemeClr val="bg1"/>
                </a:solidFill>
              </a:rPr>
              <a:t>), </a:t>
            </a:r>
            <a:r>
              <a:rPr lang="es-ES" sz="2000" dirty="0">
                <a:solidFill>
                  <a:schemeClr val="bg1"/>
                </a:solidFill>
              </a:rPr>
              <a:t>con un </a:t>
            </a:r>
            <a:r>
              <a:rPr lang="es-ES" sz="2000" b="1" dirty="0" smtClean="0">
                <a:solidFill>
                  <a:srgbClr val="B2A6D2"/>
                </a:solidFill>
              </a:rPr>
              <a:t>70,4%</a:t>
            </a:r>
            <a:r>
              <a:rPr lang="es-ES" sz="2000" dirty="0" smtClean="0">
                <a:solidFill>
                  <a:srgbClr val="B2A6D2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de las canciones </a:t>
            </a:r>
            <a:r>
              <a:rPr lang="es-ES" sz="2000" b="1" dirty="0">
                <a:solidFill>
                  <a:srgbClr val="B2A6D2"/>
                </a:solidFill>
              </a:rPr>
              <a:t>superando ese valor</a:t>
            </a:r>
            <a:r>
              <a:rPr lang="es-ES" sz="2000" dirty="0">
                <a:solidFill>
                  <a:schemeClr val="bg1"/>
                </a:solidFill>
              </a:rPr>
              <a:t>, en un intento de aproximación a 0 dB que configura un claro </a:t>
            </a:r>
            <a:r>
              <a:rPr lang="es-ES" sz="2000" i="1" dirty="0">
                <a:solidFill>
                  <a:schemeClr val="bg1"/>
                </a:solidFill>
              </a:rPr>
              <a:t>sesgo negativo</a:t>
            </a:r>
            <a:r>
              <a:rPr lang="es-ES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376667" y="1728933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VOLUMEN</a:t>
            </a:r>
            <a:endParaRPr lang="en-US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1798168" y="1757329"/>
            <a:ext cx="0" cy="4740748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84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4482"/>
          <a:stretch/>
        </p:blipFill>
        <p:spPr>
          <a:xfrm>
            <a:off x="2032001" y="2188464"/>
            <a:ext cx="6052031" cy="3126299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803563" y="961316"/>
            <a:ext cx="7451437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434109" y="1028983"/>
            <a:ext cx="7521171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025239" y="666836"/>
            <a:ext cx="6017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ANÁLISIS EXPLORATORIO</a:t>
            </a:r>
            <a:endParaRPr lang="en-US" sz="3600" b="1" dirty="0">
              <a:solidFill>
                <a:schemeClr val="bg1"/>
              </a:solidFill>
              <a:latin typeface="AR DARLING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75" y="323057"/>
            <a:ext cx="1935142" cy="580242"/>
          </a:xfrm>
          <a:prstGeom prst="rect">
            <a:avLst/>
          </a:prstGeom>
        </p:spPr>
      </p:pic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8269889" y="2189480"/>
            <a:ext cx="3075624" cy="312528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2000" dirty="0" smtClean="0">
                <a:solidFill>
                  <a:schemeClr val="bg1"/>
                </a:solidFill>
              </a:rPr>
              <a:t>El </a:t>
            </a:r>
            <a:r>
              <a:rPr lang="es-ES" sz="2000" dirty="0">
                <a:solidFill>
                  <a:schemeClr val="bg1"/>
                </a:solidFill>
              </a:rPr>
              <a:t>grueso de los temas se concentra </a:t>
            </a:r>
            <a:r>
              <a:rPr lang="es-ES" sz="2000" b="1" dirty="0">
                <a:solidFill>
                  <a:srgbClr val="92A688"/>
                </a:solidFill>
              </a:rPr>
              <a:t>entre los 160 y los 260 segundos</a:t>
            </a:r>
            <a:r>
              <a:rPr lang="es-ES" sz="2000" dirty="0">
                <a:solidFill>
                  <a:schemeClr val="bg1"/>
                </a:solidFill>
              </a:rPr>
              <a:t>, aproximadamente. La distribución se acerca a la </a:t>
            </a:r>
            <a:r>
              <a:rPr lang="es-ES" sz="2000" dirty="0">
                <a:solidFill>
                  <a:srgbClr val="92A688"/>
                </a:solidFill>
              </a:rPr>
              <a:t>normalidad</a:t>
            </a:r>
            <a:r>
              <a:rPr lang="es-ES" sz="2000" dirty="0">
                <a:solidFill>
                  <a:schemeClr val="bg1"/>
                </a:solidFill>
              </a:rPr>
              <a:t>, aunque demuestra un ligero </a:t>
            </a:r>
            <a:r>
              <a:rPr lang="es-ES" sz="2000" i="1" dirty="0" smtClean="0">
                <a:solidFill>
                  <a:schemeClr val="bg1"/>
                </a:solidFill>
              </a:rPr>
              <a:t>sesgo </a:t>
            </a:r>
            <a:r>
              <a:rPr lang="es-ES" sz="2000" i="1" dirty="0">
                <a:solidFill>
                  <a:schemeClr val="bg1"/>
                </a:solidFill>
              </a:rPr>
              <a:t>a </a:t>
            </a:r>
            <a:r>
              <a:rPr lang="es-ES" sz="2000" i="1" dirty="0" smtClean="0">
                <a:solidFill>
                  <a:schemeClr val="bg1"/>
                </a:solidFill>
              </a:rPr>
              <a:t>derecha</a:t>
            </a:r>
            <a:r>
              <a:rPr lang="es-ES" sz="2000" dirty="0" smtClean="0">
                <a:solidFill>
                  <a:schemeClr val="bg1"/>
                </a:solidFill>
              </a:rPr>
              <a:t>, </a:t>
            </a:r>
            <a:r>
              <a:rPr lang="es-ES" sz="2000" dirty="0">
                <a:solidFill>
                  <a:schemeClr val="bg1"/>
                </a:solidFill>
              </a:rPr>
              <a:t>con una predominancia de temas más breves que el promedio </a:t>
            </a:r>
            <a:r>
              <a:rPr lang="es-ES" sz="2000" dirty="0" smtClean="0">
                <a:solidFill>
                  <a:schemeClr val="bg1"/>
                </a:solidFill>
              </a:rPr>
              <a:t>(</a:t>
            </a:r>
            <a:r>
              <a:rPr lang="es-ES" sz="2000" b="1" dirty="0" smtClean="0">
                <a:solidFill>
                  <a:srgbClr val="92A688"/>
                </a:solidFill>
              </a:rPr>
              <a:t>234,7 s</a:t>
            </a:r>
            <a:r>
              <a:rPr lang="es-ES" sz="2000" dirty="0" smtClean="0">
                <a:solidFill>
                  <a:schemeClr val="bg1"/>
                </a:solidFill>
              </a:rPr>
              <a:t>).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353426" y="1728933"/>
            <a:ext cx="141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DURACIÓN</a:t>
            </a:r>
            <a:endParaRPr lang="en-US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1798168" y="1757329"/>
            <a:ext cx="0" cy="4740748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3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898" y="2191661"/>
            <a:ext cx="8531740" cy="4225448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803563" y="961316"/>
            <a:ext cx="7451437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434109" y="1028983"/>
            <a:ext cx="7521171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025239" y="666836"/>
            <a:ext cx="6017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ANÁLISIS EXPLORATORIO</a:t>
            </a:r>
            <a:endParaRPr lang="en-US" sz="3600" b="1" dirty="0">
              <a:solidFill>
                <a:schemeClr val="bg1"/>
              </a:solidFill>
              <a:latin typeface="AR DARLING" panose="020000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1798168" y="1757329"/>
            <a:ext cx="0" cy="4740748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75" y="323057"/>
            <a:ext cx="1935142" cy="580242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4801987" y="1757329"/>
            <a:ext cx="3015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VARIABLES SUBJETIVAS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8437880" y="4320540"/>
            <a:ext cx="2137758" cy="20965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9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803563" y="961316"/>
            <a:ext cx="7451437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434109" y="1028983"/>
            <a:ext cx="7521171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025239" y="666836"/>
            <a:ext cx="6017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ANÁLISIS EXPLORATORIO</a:t>
            </a:r>
            <a:endParaRPr lang="en-US" sz="3600" b="1" dirty="0">
              <a:solidFill>
                <a:schemeClr val="bg1"/>
              </a:solidFill>
              <a:latin typeface="AR DARLING" panose="020000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1798168" y="1757329"/>
            <a:ext cx="0" cy="4740748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75" y="323057"/>
            <a:ext cx="1935142" cy="580242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4801987" y="1757329"/>
            <a:ext cx="3015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VARIABLES SUBJETIVAS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8437880" y="4320540"/>
            <a:ext cx="2137758" cy="20965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arcador de contenido 2"/>
          <p:cNvSpPr>
            <a:spLocks noGrp="1"/>
          </p:cNvSpPr>
          <p:nvPr>
            <p:ph idx="1"/>
          </p:nvPr>
        </p:nvSpPr>
        <p:spPr>
          <a:xfrm>
            <a:off x="1866812" y="2526836"/>
            <a:ext cx="9478701" cy="307963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s-ES" sz="2000" dirty="0" smtClean="0">
                <a:solidFill>
                  <a:schemeClr val="bg1"/>
                </a:solidFill>
              </a:rPr>
              <a:t>Prácticamente, no hay temas </a:t>
            </a:r>
            <a:r>
              <a:rPr lang="es-ES" sz="2000" b="1" dirty="0" smtClean="0">
                <a:solidFill>
                  <a:srgbClr val="A17FA9"/>
                </a:solidFill>
              </a:rPr>
              <a:t>instrumentales </a:t>
            </a:r>
            <a:r>
              <a:rPr lang="es-ES" sz="2000" dirty="0" smtClean="0">
                <a:solidFill>
                  <a:schemeClr val="bg1"/>
                </a:solidFill>
              </a:rPr>
              <a:t>o la </a:t>
            </a:r>
            <a:r>
              <a:rPr lang="es-ES" sz="2000" i="1" dirty="0" smtClean="0">
                <a:solidFill>
                  <a:schemeClr val="bg1"/>
                </a:solidFill>
              </a:rPr>
              <a:t>instrumentalidad</a:t>
            </a:r>
            <a:r>
              <a:rPr lang="es-ES" sz="2000" dirty="0" smtClean="0">
                <a:solidFill>
                  <a:schemeClr val="bg1"/>
                </a:solidFill>
              </a:rPr>
              <a:t> de la muestra es muy baja</a:t>
            </a:r>
            <a:r>
              <a:rPr lang="es-ES" sz="2000" b="1" dirty="0" smtClean="0">
                <a:solidFill>
                  <a:schemeClr val="bg1"/>
                </a:solidFill>
              </a:rPr>
              <a:t>.</a:t>
            </a:r>
            <a:endParaRPr lang="es-ES" sz="2000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s-ES" sz="2000" dirty="0" smtClean="0">
                <a:solidFill>
                  <a:schemeClr val="bg1"/>
                </a:solidFill>
              </a:rPr>
              <a:t>El componente </a:t>
            </a:r>
            <a:r>
              <a:rPr lang="es-ES" sz="2000" b="1" dirty="0" smtClean="0">
                <a:solidFill>
                  <a:srgbClr val="A0A2C3"/>
                </a:solidFill>
              </a:rPr>
              <a:t>hablado</a:t>
            </a:r>
            <a:r>
              <a:rPr lang="es-ES" sz="2000" dirty="0" smtClean="0">
                <a:solidFill>
                  <a:schemeClr val="bg1"/>
                </a:solidFill>
              </a:rPr>
              <a:t> es mínimo o nulo, con una mediana de 4,3%.</a:t>
            </a:r>
            <a:endParaRPr lang="es-ES" sz="20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s-ES" sz="2000" dirty="0" smtClean="0">
                <a:solidFill>
                  <a:schemeClr val="bg1"/>
                </a:solidFill>
              </a:rPr>
              <a:t>El número de temas </a:t>
            </a:r>
            <a:r>
              <a:rPr lang="es-ES" sz="2000" b="1" dirty="0" smtClean="0">
                <a:solidFill>
                  <a:srgbClr val="94BBC6"/>
                </a:solidFill>
              </a:rPr>
              <a:t>en vivo </a:t>
            </a:r>
            <a:r>
              <a:rPr lang="es-ES" sz="2000" dirty="0" smtClean="0">
                <a:solidFill>
                  <a:schemeClr val="bg1"/>
                </a:solidFill>
              </a:rPr>
              <a:t>y </a:t>
            </a:r>
            <a:r>
              <a:rPr lang="es-ES" sz="2000" b="1" dirty="0" smtClean="0">
                <a:solidFill>
                  <a:srgbClr val="90D3C1"/>
                </a:solidFill>
              </a:rPr>
              <a:t>acústicos</a:t>
            </a:r>
            <a:r>
              <a:rPr lang="es-ES" sz="2000" dirty="0" smtClean="0">
                <a:solidFill>
                  <a:schemeClr val="bg1"/>
                </a:solidFill>
              </a:rPr>
              <a:t> es ligeramente mayor, aunque aún con una distribución que presenta fuerte </a:t>
            </a:r>
            <a:r>
              <a:rPr lang="es-ES" sz="2000" i="1" dirty="0" smtClean="0">
                <a:solidFill>
                  <a:schemeClr val="bg1"/>
                </a:solidFill>
              </a:rPr>
              <a:t>sesgo positivo</a:t>
            </a:r>
            <a:r>
              <a:rPr lang="es-ES" sz="2000" dirty="0" smtClean="0">
                <a:solidFill>
                  <a:schemeClr val="bg1"/>
                </a:solidFill>
              </a:rPr>
              <a:t>. Las respectivas medianas son de 13,2% y 26,1%, respectivamente.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s-ES" sz="2000" b="1" i="1" dirty="0" smtClean="0">
                <a:solidFill>
                  <a:srgbClr val="BDE8A8"/>
                </a:solidFill>
              </a:rPr>
              <a:t>Bailabilidad</a:t>
            </a:r>
            <a:r>
              <a:rPr lang="es-ES" sz="2000" dirty="0">
                <a:solidFill>
                  <a:schemeClr val="bg1"/>
                </a:solidFill>
              </a:rPr>
              <a:t>,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b="1" dirty="0" smtClean="0">
                <a:solidFill>
                  <a:srgbClr val="FDF291"/>
                </a:solidFill>
              </a:rPr>
              <a:t>energía</a:t>
            </a:r>
            <a:r>
              <a:rPr lang="es-ES" sz="2000" dirty="0" smtClean="0">
                <a:solidFill>
                  <a:schemeClr val="bg1"/>
                </a:solidFill>
              </a:rPr>
              <a:t> y </a:t>
            </a:r>
            <a:r>
              <a:rPr lang="es-ES" sz="2000" b="1" dirty="0" smtClean="0">
                <a:solidFill>
                  <a:srgbClr val="E2DDB2"/>
                </a:solidFill>
              </a:rPr>
              <a:t>valencia</a:t>
            </a:r>
            <a:r>
              <a:rPr lang="es-ES" sz="2000" dirty="0" smtClean="0">
                <a:solidFill>
                  <a:schemeClr val="bg1"/>
                </a:solidFill>
              </a:rPr>
              <a:t> se </a:t>
            </a:r>
            <a:r>
              <a:rPr lang="es-ES" sz="2000" dirty="0">
                <a:solidFill>
                  <a:schemeClr val="bg1"/>
                </a:solidFill>
              </a:rPr>
              <a:t>comportan de forma similar, con ligero </a:t>
            </a:r>
            <a:r>
              <a:rPr lang="es-ES" sz="2000" i="1" dirty="0">
                <a:solidFill>
                  <a:schemeClr val="bg1"/>
                </a:solidFill>
              </a:rPr>
              <a:t>sesgo negativo </a:t>
            </a:r>
            <a:r>
              <a:rPr lang="es-ES" sz="2000" dirty="0">
                <a:solidFill>
                  <a:schemeClr val="bg1"/>
                </a:solidFill>
              </a:rPr>
              <a:t>y una concentración de la distribución en torno al </a:t>
            </a:r>
            <a:r>
              <a:rPr lang="es-ES" sz="2000" dirty="0" smtClean="0">
                <a:solidFill>
                  <a:schemeClr val="bg1"/>
                </a:solidFill>
              </a:rPr>
              <a:t>55-60%. </a:t>
            </a:r>
            <a:r>
              <a:rPr lang="es-ES" sz="2000" b="1" i="1" dirty="0" smtClean="0">
                <a:solidFill>
                  <a:srgbClr val="BDE8A8"/>
                </a:solidFill>
              </a:rPr>
              <a:t>Bailabilidad</a:t>
            </a:r>
            <a:r>
              <a:rPr lang="es-ES" sz="2000" dirty="0">
                <a:solidFill>
                  <a:schemeClr val="bg1"/>
                </a:solidFill>
              </a:rPr>
              <a:t> es la variable con una distribución más homogénea y más </a:t>
            </a:r>
            <a:r>
              <a:rPr lang="es-ES" sz="2000" i="1" dirty="0" smtClean="0">
                <a:solidFill>
                  <a:schemeClr val="bg1"/>
                </a:solidFill>
              </a:rPr>
              <a:t>normal </a:t>
            </a:r>
            <a:r>
              <a:rPr lang="es-ES" sz="2000" dirty="0" smtClean="0">
                <a:solidFill>
                  <a:schemeClr val="bg1"/>
                </a:solidFill>
              </a:rPr>
              <a:t>(promedio de 53,9%, mediana de 55,1%).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s-ES" sz="20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27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t="5390"/>
          <a:stretch/>
        </p:blipFill>
        <p:spPr>
          <a:xfrm>
            <a:off x="2041445" y="2059518"/>
            <a:ext cx="4069352" cy="3177502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803563" y="961316"/>
            <a:ext cx="7451437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434109" y="1028983"/>
            <a:ext cx="7521171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025239" y="666836"/>
            <a:ext cx="6017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ANÁLISIS EXPLORATORIO</a:t>
            </a:r>
            <a:endParaRPr lang="en-US" sz="3600" b="1" dirty="0">
              <a:solidFill>
                <a:schemeClr val="bg1"/>
              </a:solidFill>
              <a:latin typeface="AR DARLING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75" y="323057"/>
            <a:ext cx="1935142" cy="580242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2602905" y="1581839"/>
            <a:ext cx="294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MODO vs. POPULARIDAD</a:t>
            </a:r>
            <a:endParaRPr lang="en-US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1798168" y="1757329"/>
            <a:ext cx="0" cy="4740748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2041445" y="5345367"/>
            <a:ext cx="4069352" cy="106237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2000" dirty="0">
                <a:solidFill>
                  <a:schemeClr val="bg1"/>
                </a:solidFill>
              </a:rPr>
              <a:t>Ligera tendencia hacia una </a:t>
            </a:r>
            <a:r>
              <a:rPr lang="es-ES" sz="2000" b="1" dirty="0">
                <a:solidFill>
                  <a:srgbClr val="51FFCB"/>
                </a:solidFill>
              </a:rPr>
              <a:t>mayor popularidad</a:t>
            </a:r>
            <a:r>
              <a:rPr lang="es-ES" sz="2000" dirty="0">
                <a:solidFill>
                  <a:schemeClr val="bg1"/>
                </a:solidFill>
              </a:rPr>
              <a:t> por parte de las canciones en </a:t>
            </a:r>
            <a:r>
              <a:rPr lang="es-ES" sz="2000" b="1" dirty="0">
                <a:solidFill>
                  <a:srgbClr val="347681"/>
                </a:solidFill>
              </a:rPr>
              <a:t>modo</a:t>
            </a:r>
            <a:r>
              <a:rPr lang="es-ES" sz="2000" b="1" dirty="0">
                <a:solidFill>
                  <a:srgbClr val="51FFCB"/>
                </a:solidFill>
              </a:rPr>
              <a:t> </a:t>
            </a:r>
            <a:r>
              <a:rPr lang="es-ES" sz="2000" b="1" dirty="0">
                <a:solidFill>
                  <a:srgbClr val="267390"/>
                </a:solidFill>
              </a:rPr>
              <a:t>mayor</a:t>
            </a:r>
            <a:r>
              <a:rPr lang="es-ES" sz="2000" dirty="0" smtClean="0">
                <a:solidFill>
                  <a:schemeClr val="bg1"/>
                </a:solidFill>
              </a:rPr>
              <a:t>.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7563818" y="1581839"/>
            <a:ext cx="3025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TEMPO vs. POPULARIDAD</a:t>
            </a:r>
            <a:endParaRPr lang="en-US" dirty="0"/>
          </a:p>
        </p:txBody>
      </p:sp>
      <p:sp>
        <p:nvSpPr>
          <p:cNvPr id="17" name="Marcador de contenido 2"/>
          <p:cNvSpPr txBox="1">
            <a:spLocks/>
          </p:cNvSpPr>
          <p:nvPr/>
        </p:nvSpPr>
        <p:spPr>
          <a:xfrm>
            <a:off x="7135596" y="5345367"/>
            <a:ext cx="3883126" cy="12233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2000" dirty="0">
                <a:solidFill>
                  <a:schemeClr val="bg1"/>
                </a:solidFill>
              </a:rPr>
              <a:t>Se verifica una tendencia hacia una </a:t>
            </a:r>
            <a:r>
              <a:rPr lang="es-ES" sz="2000" b="1" dirty="0" smtClean="0">
                <a:solidFill>
                  <a:srgbClr val="BEE6FF"/>
                </a:solidFill>
              </a:rPr>
              <a:t>menor popularidad </a:t>
            </a:r>
            <a:r>
              <a:rPr lang="es-ES" sz="2000" dirty="0">
                <a:solidFill>
                  <a:schemeClr val="bg1"/>
                </a:solidFill>
              </a:rPr>
              <a:t>en las canciones con </a:t>
            </a:r>
            <a:r>
              <a:rPr lang="es-ES" sz="2000" b="1" dirty="0">
                <a:solidFill>
                  <a:srgbClr val="BEE6FF"/>
                </a:solidFill>
              </a:rPr>
              <a:t>tempos </a:t>
            </a:r>
            <a:r>
              <a:rPr lang="es-ES" sz="2000" b="1" dirty="0" smtClean="0">
                <a:solidFill>
                  <a:srgbClr val="7FA1C3"/>
                </a:solidFill>
              </a:rPr>
              <a:t>por debajo de 80 BPM</a:t>
            </a:r>
            <a:r>
              <a:rPr lang="es-ES" sz="2000" dirty="0" smtClean="0">
                <a:solidFill>
                  <a:schemeClr val="bg1"/>
                </a:solidFill>
              </a:rPr>
              <a:t>.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5"/>
          <a:srcRect t="5285"/>
          <a:stretch/>
        </p:blipFill>
        <p:spPr>
          <a:xfrm>
            <a:off x="7135596" y="2059518"/>
            <a:ext cx="3883125" cy="317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6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4265"/>
          <a:stretch/>
        </p:blipFill>
        <p:spPr>
          <a:xfrm>
            <a:off x="6565393" y="2050280"/>
            <a:ext cx="5022041" cy="3177501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803563" y="961316"/>
            <a:ext cx="7451437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434109" y="1028983"/>
            <a:ext cx="7521171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025239" y="666836"/>
            <a:ext cx="6017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ANÁLISIS EXPLORATORIO</a:t>
            </a:r>
            <a:endParaRPr lang="en-US" sz="3600" b="1" dirty="0">
              <a:solidFill>
                <a:schemeClr val="bg1"/>
              </a:solidFill>
              <a:latin typeface="AR DARLING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75" y="323057"/>
            <a:ext cx="1935142" cy="580242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2368066" y="1572602"/>
            <a:ext cx="3413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VOLUMEN vs. POPULARIDAD</a:t>
            </a:r>
            <a:endParaRPr lang="en-US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1798168" y="1757329"/>
            <a:ext cx="0" cy="4740748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2041445" y="5336130"/>
            <a:ext cx="4069352" cy="106237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2000" dirty="0" smtClean="0">
                <a:solidFill>
                  <a:schemeClr val="bg1"/>
                </a:solidFill>
              </a:rPr>
              <a:t>Clara </a:t>
            </a:r>
            <a:r>
              <a:rPr lang="es-ES" sz="2000" dirty="0">
                <a:solidFill>
                  <a:schemeClr val="bg1"/>
                </a:solidFill>
              </a:rPr>
              <a:t>tendencia hacia la </a:t>
            </a:r>
            <a:r>
              <a:rPr lang="es-ES" sz="2000" b="1" dirty="0">
                <a:solidFill>
                  <a:srgbClr val="51FFCB"/>
                </a:solidFill>
              </a:rPr>
              <a:t>popularidad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smtClean="0">
                <a:solidFill>
                  <a:schemeClr val="bg1"/>
                </a:solidFill>
              </a:rPr>
              <a:t>a </a:t>
            </a:r>
            <a:r>
              <a:rPr lang="es-ES" sz="2000" b="1" dirty="0" smtClean="0">
                <a:solidFill>
                  <a:srgbClr val="B2A6D2"/>
                </a:solidFill>
              </a:rPr>
              <a:t>mayor</a:t>
            </a:r>
            <a:r>
              <a:rPr lang="es-ES" sz="2000" b="1" dirty="0" smtClean="0">
                <a:solidFill>
                  <a:srgbClr val="51FFCB"/>
                </a:solidFill>
              </a:rPr>
              <a:t> </a:t>
            </a:r>
            <a:r>
              <a:rPr lang="es-ES" sz="2000" b="1" dirty="0" smtClean="0">
                <a:solidFill>
                  <a:srgbClr val="B2A6D2"/>
                </a:solidFill>
              </a:rPr>
              <a:t>volumen</a:t>
            </a:r>
            <a:r>
              <a:rPr lang="es-ES" sz="2000" dirty="0" smtClean="0">
                <a:solidFill>
                  <a:schemeClr val="bg1"/>
                </a:solidFill>
              </a:rPr>
              <a:t>, lo cual explica mejor la curva de distribución.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7303332" y="1572602"/>
            <a:ext cx="354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TONALIDAD vs. POPULARIDAD</a:t>
            </a:r>
            <a:endParaRPr lang="en-US" dirty="0"/>
          </a:p>
        </p:txBody>
      </p:sp>
      <p:sp>
        <p:nvSpPr>
          <p:cNvPr id="17" name="Marcador de contenido 2"/>
          <p:cNvSpPr txBox="1">
            <a:spLocks/>
          </p:cNvSpPr>
          <p:nvPr/>
        </p:nvSpPr>
        <p:spPr>
          <a:xfrm>
            <a:off x="6565392" y="5336130"/>
            <a:ext cx="5022041" cy="122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2000" dirty="0" smtClean="0">
                <a:solidFill>
                  <a:schemeClr val="bg1"/>
                </a:solidFill>
              </a:rPr>
              <a:t>No se objetivan tendencias sustanciales.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t="5073"/>
          <a:stretch/>
        </p:blipFill>
        <p:spPr>
          <a:xfrm>
            <a:off x="2189342" y="2050280"/>
            <a:ext cx="3770561" cy="31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9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t="5450"/>
          <a:stretch/>
        </p:blipFill>
        <p:spPr>
          <a:xfrm>
            <a:off x="2022973" y="2041046"/>
            <a:ext cx="4105956" cy="3175746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803563" y="961316"/>
            <a:ext cx="7451437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434109" y="1028983"/>
            <a:ext cx="7521171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025239" y="666836"/>
            <a:ext cx="6017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ANÁLISIS EXPLORATORIO</a:t>
            </a:r>
            <a:endParaRPr lang="en-US" sz="3600" b="1" dirty="0">
              <a:solidFill>
                <a:schemeClr val="bg1"/>
              </a:solidFill>
              <a:latin typeface="AR DARLING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75" y="323057"/>
            <a:ext cx="1935142" cy="580242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2456231" y="1563367"/>
            <a:ext cx="3236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COMPÁS vs. POPULARIDAD</a:t>
            </a:r>
            <a:endParaRPr lang="en-US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1798168" y="1757329"/>
            <a:ext cx="0" cy="4740748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6353733" y="2041046"/>
            <a:ext cx="4069352" cy="317574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2000" dirty="0" smtClean="0">
                <a:solidFill>
                  <a:schemeClr val="bg1"/>
                </a:solidFill>
              </a:rPr>
              <a:t>Los </a:t>
            </a:r>
            <a:r>
              <a:rPr lang="es-ES" sz="2000" b="1" dirty="0">
                <a:solidFill>
                  <a:srgbClr val="D3FC86"/>
                </a:solidFill>
              </a:rPr>
              <a:t>compases de </a:t>
            </a:r>
            <a:r>
              <a:rPr lang="es-ES" sz="2000" b="1" dirty="0" smtClean="0">
                <a:solidFill>
                  <a:srgbClr val="D3FC86"/>
                </a:solidFill>
              </a:rPr>
              <a:t>3 tiempos</a:t>
            </a:r>
            <a:r>
              <a:rPr lang="es-ES" sz="2000" dirty="0" smtClean="0">
                <a:solidFill>
                  <a:srgbClr val="D3FC86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u </a:t>
            </a:r>
            <a:r>
              <a:rPr lang="es-ES" sz="2000" b="1" dirty="0" smtClean="0">
                <a:solidFill>
                  <a:srgbClr val="D3FC86"/>
                </a:solidFill>
              </a:rPr>
              <a:t>otras variantes </a:t>
            </a:r>
            <a:r>
              <a:rPr lang="es-ES" sz="2000" dirty="0">
                <a:solidFill>
                  <a:schemeClr val="bg1"/>
                </a:solidFill>
              </a:rPr>
              <a:t>(por ejemplo: 5/4, 6/8, etc.) son mayoritariamente </a:t>
            </a:r>
            <a:r>
              <a:rPr lang="es-ES" sz="2000" b="1" dirty="0" smtClean="0">
                <a:solidFill>
                  <a:srgbClr val="BEE6FF"/>
                </a:solidFill>
              </a:rPr>
              <a:t>impopulares</a:t>
            </a:r>
            <a:r>
              <a:rPr lang="es-ES" sz="2000" dirty="0" smtClean="0">
                <a:solidFill>
                  <a:schemeClr val="bg1"/>
                </a:solidFill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2000" dirty="0" smtClean="0">
                <a:solidFill>
                  <a:schemeClr val="bg1"/>
                </a:solidFill>
              </a:rPr>
              <a:t>En </a:t>
            </a:r>
            <a:r>
              <a:rPr lang="es-ES" sz="2000" dirty="0">
                <a:solidFill>
                  <a:schemeClr val="bg1"/>
                </a:solidFill>
              </a:rPr>
              <a:t>el caso del </a:t>
            </a:r>
            <a:r>
              <a:rPr lang="es-ES" sz="2000" b="1" dirty="0" smtClean="0">
                <a:solidFill>
                  <a:srgbClr val="D3FC86"/>
                </a:solidFill>
              </a:rPr>
              <a:t>compás </a:t>
            </a:r>
            <a:r>
              <a:rPr lang="es-ES" sz="2000" b="1" dirty="0">
                <a:solidFill>
                  <a:srgbClr val="D3FC86"/>
                </a:solidFill>
              </a:rPr>
              <a:t>de 4/4 </a:t>
            </a:r>
            <a:r>
              <a:rPr lang="es-ES" sz="2000" dirty="0" smtClean="0">
                <a:solidFill>
                  <a:schemeClr val="bg1"/>
                </a:solidFill>
              </a:rPr>
              <a:t>la </a:t>
            </a:r>
            <a:r>
              <a:rPr lang="es-ES" sz="2000" dirty="0">
                <a:solidFill>
                  <a:schemeClr val="bg1"/>
                </a:solidFill>
              </a:rPr>
              <a:t>proporción entre canciones </a:t>
            </a:r>
            <a:r>
              <a:rPr lang="es-ES" sz="2000" dirty="0">
                <a:solidFill>
                  <a:srgbClr val="51FFCB"/>
                </a:solidFill>
              </a:rPr>
              <a:t>populares</a:t>
            </a:r>
            <a:r>
              <a:rPr lang="es-ES" sz="2000" dirty="0">
                <a:solidFill>
                  <a:schemeClr val="bg1"/>
                </a:solidFill>
              </a:rPr>
              <a:t> e </a:t>
            </a:r>
            <a:r>
              <a:rPr lang="es-ES" sz="2000" dirty="0">
                <a:solidFill>
                  <a:srgbClr val="BEE6FF"/>
                </a:solidFill>
              </a:rPr>
              <a:t>impopulares</a:t>
            </a:r>
            <a:r>
              <a:rPr lang="es-ES" sz="2000" dirty="0">
                <a:solidFill>
                  <a:schemeClr val="bg1"/>
                </a:solidFill>
              </a:rPr>
              <a:t> se encuentra </a:t>
            </a:r>
            <a:r>
              <a:rPr lang="es-ES" sz="2000" i="1" dirty="0">
                <a:solidFill>
                  <a:schemeClr val="bg1"/>
                </a:solidFill>
              </a:rPr>
              <a:t>balanceada</a:t>
            </a:r>
            <a:r>
              <a:rPr lang="es-ES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99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803563" y="961316"/>
            <a:ext cx="7451437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434109" y="1028983"/>
            <a:ext cx="7521171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025239" y="666836"/>
            <a:ext cx="6017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ANÁLISIS EXPLORATORIO</a:t>
            </a:r>
            <a:endParaRPr lang="en-US" sz="3600" b="1" dirty="0">
              <a:solidFill>
                <a:schemeClr val="bg1"/>
              </a:solidFill>
              <a:latin typeface="AR DARLING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75" y="323057"/>
            <a:ext cx="1935142" cy="580242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2128362" y="1563366"/>
            <a:ext cx="5056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VARIABLES SUBJETIVAS vs. POPULARIDAD</a:t>
            </a:r>
            <a:endParaRPr lang="en-US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1798168" y="1757329"/>
            <a:ext cx="0" cy="4740748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4"/>
          <a:srcRect l="-1" r="33663" b="66900"/>
          <a:stretch/>
        </p:blipFill>
        <p:spPr>
          <a:xfrm>
            <a:off x="2043898" y="2042559"/>
            <a:ext cx="5225582" cy="2279348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4"/>
          <a:srcRect t="33542" r="33668" b="33531"/>
          <a:stretch/>
        </p:blipFill>
        <p:spPr>
          <a:xfrm>
            <a:off x="2043898" y="4321907"/>
            <a:ext cx="5225120" cy="2267479"/>
          </a:xfrm>
          <a:prstGeom prst="rect">
            <a:avLst/>
          </a:prstGeom>
        </p:spPr>
      </p:pic>
      <p:sp>
        <p:nvSpPr>
          <p:cNvPr id="26" name="Marcador de contenido 2"/>
          <p:cNvSpPr>
            <a:spLocks noGrp="1"/>
          </p:cNvSpPr>
          <p:nvPr>
            <p:ph idx="1"/>
          </p:nvPr>
        </p:nvSpPr>
        <p:spPr>
          <a:xfrm>
            <a:off x="7514747" y="2041046"/>
            <a:ext cx="4069352" cy="454834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2000" dirty="0">
                <a:solidFill>
                  <a:schemeClr val="bg1"/>
                </a:solidFill>
              </a:rPr>
              <a:t>Las variables subjetivas </a:t>
            </a:r>
            <a:r>
              <a:rPr lang="es-ES" sz="2000" b="1" dirty="0" smtClean="0">
                <a:solidFill>
                  <a:srgbClr val="81169A"/>
                </a:solidFill>
              </a:rPr>
              <a:t>instrumental</a:t>
            </a:r>
            <a:r>
              <a:rPr lang="es-ES" sz="2000" dirty="0" smtClean="0">
                <a:solidFill>
                  <a:schemeClr val="bg1"/>
                </a:solidFill>
              </a:rPr>
              <a:t>, </a:t>
            </a:r>
            <a:r>
              <a:rPr lang="es-ES" sz="2000" b="1" dirty="0" smtClean="0">
                <a:solidFill>
                  <a:srgbClr val="54578E"/>
                </a:solidFill>
              </a:rPr>
              <a:t>hablado</a:t>
            </a:r>
            <a:r>
              <a:rPr lang="es-ES" sz="2000" dirty="0" smtClean="0">
                <a:solidFill>
                  <a:schemeClr val="bg1"/>
                </a:solidFill>
              </a:rPr>
              <a:t>, </a:t>
            </a:r>
            <a:r>
              <a:rPr lang="es-ES" sz="2000" b="1" dirty="0" smtClean="0">
                <a:solidFill>
                  <a:srgbClr val="377182"/>
                </a:solidFill>
              </a:rPr>
              <a:t>en vivo </a:t>
            </a:r>
            <a:r>
              <a:rPr lang="es-ES" sz="2000" dirty="0">
                <a:solidFill>
                  <a:schemeClr val="bg1"/>
                </a:solidFill>
              </a:rPr>
              <a:t>y </a:t>
            </a:r>
            <a:r>
              <a:rPr lang="es-ES" sz="2000" b="1" dirty="0" smtClean="0">
                <a:solidFill>
                  <a:srgbClr val="33977C"/>
                </a:solidFill>
              </a:rPr>
              <a:t>acústico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parecen relacionarse con el grado de </a:t>
            </a:r>
            <a:r>
              <a:rPr lang="es-ES" sz="2000" i="1" dirty="0">
                <a:solidFill>
                  <a:schemeClr val="bg1"/>
                </a:solidFill>
              </a:rPr>
              <a:t>popularidad</a:t>
            </a:r>
            <a:r>
              <a:rPr lang="es-ES" sz="2000" dirty="0">
                <a:solidFill>
                  <a:schemeClr val="bg1"/>
                </a:solidFill>
              </a:rPr>
              <a:t> mediante una </a:t>
            </a:r>
            <a:r>
              <a:rPr lang="es-ES" sz="2000" b="1" i="1" dirty="0">
                <a:solidFill>
                  <a:schemeClr val="bg1"/>
                </a:solidFill>
              </a:rPr>
              <a:t>proporción inversa</a:t>
            </a:r>
            <a:r>
              <a:rPr lang="es-ES" sz="2000" dirty="0">
                <a:solidFill>
                  <a:schemeClr val="bg1"/>
                </a:solidFill>
              </a:rPr>
              <a:t>. </a:t>
            </a:r>
            <a:endParaRPr lang="es-ES" sz="20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2000" dirty="0" smtClean="0">
                <a:solidFill>
                  <a:schemeClr val="bg1"/>
                </a:solidFill>
              </a:rPr>
              <a:t>Lo contrario, una </a:t>
            </a:r>
            <a:r>
              <a:rPr lang="es-ES" sz="2000" b="1" i="1" dirty="0" smtClean="0">
                <a:solidFill>
                  <a:schemeClr val="bg1"/>
                </a:solidFill>
              </a:rPr>
              <a:t>proporción directa</a:t>
            </a:r>
            <a:r>
              <a:rPr lang="es-ES" sz="2000" dirty="0" smtClean="0">
                <a:solidFill>
                  <a:schemeClr val="bg1"/>
                </a:solidFill>
              </a:rPr>
              <a:t>, </a:t>
            </a:r>
            <a:r>
              <a:rPr lang="es-ES" sz="2000" dirty="0">
                <a:solidFill>
                  <a:schemeClr val="bg1"/>
                </a:solidFill>
              </a:rPr>
              <a:t>ocurre con </a:t>
            </a:r>
            <a:r>
              <a:rPr lang="es-ES" sz="2000" b="1" dirty="0" smtClean="0">
                <a:solidFill>
                  <a:srgbClr val="80C161"/>
                </a:solidFill>
              </a:rPr>
              <a:t>bailabilidad</a:t>
            </a:r>
            <a:r>
              <a:rPr lang="es-ES" sz="2000" dirty="0" smtClean="0">
                <a:solidFill>
                  <a:schemeClr val="bg1"/>
                </a:solidFill>
              </a:rPr>
              <a:t>, </a:t>
            </a:r>
            <a:r>
              <a:rPr lang="es-ES" sz="2000" b="1" dirty="0" smtClean="0">
                <a:solidFill>
                  <a:srgbClr val="E2D13F"/>
                </a:solidFill>
              </a:rPr>
              <a:t>energía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y </a:t>
            </a:r>
            <a:r>
              <a:rPr lang="es-ES" sz="2000" b="1" dirty="0" smtClean="0">
                <a:solidFill>
                  <a:srgbClr val="BBB473"/>
                </a:solidFill>
              </a:rPr>
              <a:t>valencia</a:t>
            </a:r>
            <a:r>
              <a:rPr lang="es-ES" sz="2000" dirty="0" smtClean="0">
                <a:solidFill>
                  <a:schemeClr val="bg1"/>
                </a:solidFill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2000" dirty="0" smtClean="0">
                <a:solidFill>
                  <a:schemeClr val="bg1"/>
                </a:solidFill>
              </a:rPr>
              <a:t>La </a:t>
            </a:r>
            <a:r>
              <a:rPr lang="es-ES" sz="2000" dirty="0">
                <a:solidFill>
                  <a:schemeClr val="bg1"/>
                </a:solidFill>
              </a:rPr>
              <a:t>tendencia cobra mayor fuerza en </a:t>
            </a:r>
            <a:r>
              <a:rPr lang="es-ES" sz="2000" b="1" dirty="0">
                <a:solidFill>
                  <a:srgbClr val="81169A"/>
                </a:solidFill>
              </a:rPr>
              <a:t>instrumental </a:t>
            </a:r>
            <a:r>
              <a:rPr lang="es-ES" sz="2000" dirty="0" smtClean="0">
                <a:solidFill>
                  <a:schemeClr val="bg1"/>
                </a:solidFill>
              </a:rPr>
              <a:t>y </a:t>
            </a:r>
            <a:r>
              <a:rPr lang="es-ES" sz="2000" b="1" dirty="0" smtClean="0">
                <a:solidFill>
                  <a:srgbClr val="80C161"/>
                </a:solidFill>
              </a:rPr>
              <a:t>bailabilidad</a:t>
            </a:r>
            <a:r>
              <a:rPr lang="es-ES" sz="2000" dirty="0" smtClean="0">
                <a:solidFill>
                  <a:schemeClr val="bg1"/>
                </a:solidFill>
              </a:rPr>
              <a:t>.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0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recto 24"/>
          <p:cNvCxnSpPr/>
          <p:nvPr/>
        </p:nvCxnSpPr>
        <p:spPr>
          <a:xfrm>
            <a:off x="803563" y="961316"/>
            <a:ext cx="7451437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34109" y="1028983"/>
            <a:ext cx="7521171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71151" y="1825624"/>
            <a:ext cx="9478701" cy="4857277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s-AR" sz="2400" dirty="0" smtClean="0">
                <a:solidFill>
                  <a:schemeClr val="bg1"/>
                </a:solidFill>
                <a:latin typeface="AR DARLING" panose="02000000000000000000" pitchFamily="2" charset="0"/>
              </a:rPr>
              <a:t>CONTEXTO COMERCIAL 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s-AR" sz="2400" dirty="0" smtClean="0">
                <a:solidFill>
                  <a:schemeClr val="bg1"/>
                </a:solidFill>
                <a:latin typeface="AR DARLING" panose="02000000000000000000" pitchFamily="2" charset="0"/>
              </a:rPr>
              <a:t>PROBLEMA COMERCIAL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s-AR" sz="2400" dirty="0" smtClean="0">
                <a:solidFill>
                  <a:schemeClr val="bg1"/>
                </a:solidFill>
                <a:latin typeface="AR DARLING" panose="02000000000000000000" pitchFamily="2" charset="0"/>
              </a:rPr>
              <a:t>AUDIENCIA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s-AR" sz="2400" dirty="0" smtClean="0">
                <a:solidFill>
                  <a:schemeClr val="bg1"/>
                </a:solidFill>
                <a:latin typeface="AR DARLING" panose="02000000000000000000" pitchFamily="2" charset="0"/>
              </a:rPr>
              <a:t>PREGUNTA DE INVESTIGACIÓN E HIPÓTESIS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s-AR" sz="2400" dirty="0" smtClean="0">
                <a:solidFill>
                  <a:schemeClr val="bg1"/>
                </a:solidFill>
                <a:latin typeface="AR DARLING" panose="02000000000000000000" pitchFamily="2" charset="0"/>
              </a:rPr>
              <a:t>FUENTES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s-AR" sz="2400" dirty="0" smtClean="0">
                <a:solidFill>
                  <a:schemeClr val="bg1"/>
                </a:solidFill>
                <a:latin typeface="AR DARLING" panose="02000000000000000000" pitchFamily="2" charset="0"/>
              </a:rPr>
              <a:t>ANÁLISIS EXPLORATORIO Y MODELADO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s-AR" sz="2400" dirty="0" smtClean="0">
                <a:solidFill>
                  <a:schemeClr val="bg1"/>
                </a:solidFill>
                <a:latin typeface="AR DARLING" panose="02000000000000000000" pitchFamily="2" charset="0"/>
              </a:rPr>
              <a:t>CONCLUSIÓN</a:t>
            </a:r>
            <a:endParaRPr lang="en-US" sz="2400" dirty="0">
              <a:solidFill>
                <a:schemeClr val="bg1"/>
              </a:solidFill>
              <a:latin typeface="AR DARLING" panose="020000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25239" y="666836"/>
            <a:ext cx="2930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SECCIONES</a:t>
            </a:r>
            <a:endParaRPr lang="en-US" sz="3600" b="1" dirty="0">
              <a:solidFill>
                <a:schemeClr val="bg1"/>
              </a:solidFill>
              <a:latin typeface="AR DARLING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1" name="Imagen 1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73" y="1804164"/>
            <a:ext cx="523040" cy="523040"/>
          </a:xfrm>
          <a:prstGeom prst="rect">
            <a:avLst/>
          </a:prstGeom>
        </p:spPr>
      </p:pic>
      <p:pic>
        <p:nvPicPr>
          <p:cNvPr id="20" name="Imagen 19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73" y="2425073"/>
            <a:ext cx="523040" cy="523040"/>
          </a:xfrm>
          <a:prstGeom prst="rect">
            <a:avLst/>
          </a:prstGeom>
        </p:spPr>
      </p:pic>
      <p:pic>
        <p:nvPicPr>
          <p:cNvPr id="21" name="Imagen 20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03" y="3091367"/>
            <a:ext cx="521610" cy="521610"/>
          </a:xfrm>
          <a:prstGeom prst="rect">
            <a:avLst/>
          </a:prstGeom>
        </p:spPr>
      </p:pic>
      <p:pic>
        <p:nvPicPr>
          <p:cNvPr id="22" name="Imagen 21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60" y="3714895"/>
            <a:ext cx="531854" cy="531854"/>
          </a:xfrm>
          <a:prstGeom prst="rect">
            <a:avLst/>
          </a:prstGeom>
        </p:spPr>
      </p:pic>
      <p:pic>
        <p:nvPicPr>
          <p:cNvPr id="23" name="Imagen 22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60" y="4379759"/>
            <a:ext cx="532973" cy="532973"/>
          </a:xfrm>
          <a:prstGeom prst="rect">
            <a:avLst/>
          </a:prstGeom>
        </p:spPr>
      </p:pic>
      <p:pic>
        <p:nvPicPr>
          <p:cNvPr id="24" name="Imagen 23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70" y="5033155"/>
            <a:ext cx="531854" cy="531854"/>
          </a:xfrm>
          <a:prstGeom prst="rect">
            <a:avLst/>
          </a:prstGeom>
        </p:spPr>
      </p:pic>
      <p:pic>
        <p:nvPicPr>
          <p:cNvPr id="32" name="Imagen 31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59" y="5662023"/>
            <a:ext cx="531854" cy="531854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75" y="323057"/>
            <a:ext cx="1935142" cy="580242"/>
          </a:xfrm>
          <a:prstGeom prst="rect">
            <a:avLst/>
          </a:prstGeom>
        </p:spPr>
      </p:pic>
      <p:cxnSp>
        <p:nvCxnSpPr>
          <p:cNvPr id="15" name="Conector recto 14"/>
          <p:cNvCxnSpPr/>
          <p:nvPr/>
        </p:nvCxnSpPr>
        <p:spPr>
          <a:xfrm>
            <a:off x="1798168" y="1757329"/>
            <a:ext cx="0" cy="4740748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63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2"/>
          <a:srcRect l="66332" b="66900"/>
          <a:stretch/>
        </p:blipFill>
        <p:spPr>
          <a:xfrm>
            <a:off x="2043897" y="2049604"/>
            <a:ext cx="2652084" cy="2279348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803563" y="961316"/>
            <a:ext cx="7451437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434109" y="1028983"/>
            <a:ext cx="7521171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025239" y="666836"/>
            <a:ext cx="6017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ANÁLISIS EXPLORATORIO</a:t>
            </a:r>
            <a:endParaRPr lang="en-US" sz="3600" b="1" dirty="0">
              <a:solidFill>
                <a:schemeClr val="bg1"/>
              </a:solidFill>
              <a:latin typeface="AR DARLING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75" y="323057"/>
            <a:ext cx="1935142" cy="580242"/>
          </a:xfrm>
          <a:prstGeom prst="rect">
            <a:avLst/>
          </a:prstGeom>
        </p:spPr>
      </p:pic>
      <p:cxnSp>
        <p:nvCxnSpPr>
          <p:cNvPr id="14" name="Conector recto 13"/>
          <p:cNvCxnSpPr/>
          <p:nvPr/>
        </p:nvCxnSpPr>
        <p:spPr>
          <a:xfrm>
            <a:off x="1798168" y="1757329"/>
            <a:ext cx="0" cy="4740748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/>
          <a:srcRect t="66690" r="67122"/>
          <a:stretch/>
        </p:blipFill>
        <p:spPr>
          <a:xfrm>
            <a:off x="4695981" y="2049606"/>
            <a:ext cx="2573499" cy="227934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l="66332" t="33542" b="33531"/>
          <a:stretch/>
        </p:blipFill>
        <p:spPr>
          <a:xfrm>
            <a:off x="2043897" y="4328955"/>
            <a:ext cx="2652084" cy="2267479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2128362" y="1563366"/>
            <a:ext cx="5056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VARIABLES SUBJETIVAS vs. POPULARIDAD</a:t>
            </a:r>
            <a:endParaRPr lang="en-US" dirty="0"/>
          </a:p>
        </p:txBody>
      </p:sp>
      <p:sp>
        <p:nvSpPr>
          <p:cNvPr id="24" name="Marcador de contenido 2"/>
          <p:cNvSpPr>
            <a:spLocks noGrp="1"/>
          </p:cNvSpPr>
          <p:nvPr>
            <p:ph idx="1"/>
          </p:nvPr>
        </p:nvSpPr>
        <p:spPr>
          <a:xfrm>
            <a:off x="7514747" y="2041046"/>
            <a:ext cx="4069352" cy="454834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2000" dirty="0">
                <a:solidFill>
                  <a:schemeClr val="bg1"/>
                </a:solidFill>
              </a:rPr>
              <a:t>Las variables subjetivas </a:t>
            </a:r>
            <a:r>
              <a:rPr lang="es-ES" sz="2000" b="1" dirty="0" smtClean="0">
                <a:solidFill>
                  <a:srgbClr val="81169A"/>
                </a:solidFill>
              </a:rPr>
              <a:t>instrumental</a:t>
            </a:r>
            <a:r>
              <a:rPr lang="es-ES" sz="2000" dirty="0" smtClean="0">
                <a:solidFill>
                  <a:schemeClr val="bg1"/>
                </a:solidFill>
              </a:rPr>
              <a:t>, </a:t>
            </a:r>
            <a:r>
              <a:rPr lang="es-ES" sz="2000" b="1" dirty="0" smtClean="0">
                <a:solidFill>
                  <a:srgbClr val="54578E"/>
                </a:solidFill>
              </a:rPr>
              <a:t>hablado</a:t>
            </a:r>
            <a:r>
              <a:rPr lang="es-ES" sz="2000" dirty="0" smtClean="0">
                <a:solidFill>
                  <a:schemeClr val="bg1"/>
                </a:solidFill>
              </a:rPr>
              <a:t>, </a:t>
            </a:r>
            <a:r>
              <a:rPr lang="es-ES" sz="2000" b="1" dirty="0" smtClean="0">
                <a:solidFill>
                  <a:srgbClr val="377182"/>
                </a:solidFill>
              </a:rPr>
              <a:t>en vivo </a:t>
            </a:r>
            <a:r>
              <a:rPr lang="es-ES" sz="2000" dirty="0">
                <a:solidFill>
                  <a:schemeClr val="bg1"/>
                </a:solidFill>
              </a:rPr>
              <a:t>y </a:t>
            </a:r>
            <a:r>
              <a:rPr lang="es-ES" sz="2000" b="1" dirty="0" smtClean="0">
                <a:solidFill>
                  <a:srgbClr val="33977C"/>
                </a:solidFill>
              </a:rPr>
              <a:t>acústico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parecen relacionarse con el grado de </a:t>
            </a:r>
            <a:r>
              <a:rPr lang="es-ES" sz="2000" i="1" dirty="0">
                <a:solidFill>
                  <a:schemeClr val="bg1"/>
                </a:solidFill>
              </a:rPr>
              <a:t>popularidad</a:t>
            </a:r>
            <a:r>
              <a:rPr lang="es-ES" sz="2000" dirty="0">
                <a:solidFill>
                  <a:schemeClr val="bg1"/>
                </a:solidFill>
              </a:rPr>
              <a:t> mediante una </a:t>
            </a:r>
            <a:r>
              <a:rPr lang="es-ES" sz="2000" b="1" i="1" dirty="0">
                <a:solidFill>
                  <a:schemeClr val="bg1"/>
                </a:solidFill>
              </a:rPr>
              <a:t>proporción inversa</a:t>
            </a:r>
            <a:r>
              <a:rPr lang="es-ES" sz="2000" dirty="0">
                <a:solidFill>
                  <a:schemeClr val="bg1"/>
                </a:solidFill>
              </a:rPr>
              <a:t>. </a:t>
            </a:r>
            <a:endParaRPr lang="es-ES" sz="20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2000" dirty="0" smtClean="0">
                <a:solidFill>
                  <a:schemeClr val="bg1"/>
                </a:solidFill>
              </a:rPr>
              <a:t>Lo contrario, una </a:t>
            </a:r>
            <a:r>
              <a:rPr lang="es-ES" sz="2000" b="1" i="1" dirty="0" smtClean="0">
                <a:solidFill>
                  <a:schemeClr val="bg1"/>
                </a:solidFill>
              </a:rPr>
              <a:t>proporción directa</a:t>
            </a:r>
            <a:r>
              <a:rPr lang="es-ES" sz="2000" dirty="0" smtClean="0">
                <a:solidFill>
                  <a:schemeClr val="bg1"/>
                </a:solidFill>
              </a:rPr>
              <a:t>, </a:t>
            </a:r>
            <a:r>
              <a:rPr lang="es-ES" sz="2000" dirty="0">
                <a:solidFill>
                  <a:schemeClr val="bg1"/>
                </a:solidFill>
              </a:rPr>
              <a:t>ocurre con </a:t>
            </a:r>
            <a:r>
              <a:rPr lang="es-ES" sz="2000" b="1" dirty="0" smtClean="0">
                <a:solidFill>
                  <a:srgbClr val="80C161"/>
                </a:solidFill>
              </a:rPr>
              <a:t>bailabilidad</a:t>
            </a:r>
            <a:r>
              <a:rPr lang="es-ES" sz="2000" dirty="0" smtClean="0">
                <a:solidFill>
                  <a:schemeClr val="bg1"/>
                </a:solidFill>
              </a:rPr>
              <a:t>, </a:t>
            </a:r>
            <a:r>
              <a:rPr lang="es-ES" sz="2000" b="1" dirty="0" smtClean="0">
                <a:solidFill>
                  <a:srgbClr val="E2D13F"/>
                </a:solidFill>
              </a:rPr>
              <a:t>energía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y </a:t>
            </a:r>
            <a:r>
              <a:rPr lang="es-ES" sz="2000" b="1" dirty="0" smtClean="0">
                <a:solidFill>
                  <a:srgbClr val="BBB473"/>
                </a:solidFill>
              </a:rPr>
              <a:t>valencia</a:t>
            </a:r>
            <a:r>
              <a:rPr lang="es-ES" sz="2000" dirty="0" smtClean="0">
                <a:solidFill>
                  <a:schemeClr val="bg1"/>
                </a:solidFill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2000" dirty="0" smtClean="0">
                <a:solidFill>
                  <a:schemeClr val="bg1"/>
                </a:solidFill>
              </a:rPr>
              <a:t>La </a:t>
            </a:r>
            <a:r>
              <a:rPr lang="es-ES" sz="2000" dirty="0">
                <a:solidFill>
                  <a:schemeClr val="bg1"/>
                </a:solidFill>
              </a:rPr>
              <a:t>tendencia cobra mayor fuerza en </a:t>
            </a:r>
            <a:r>
              <a:rPr lang="es-ES" sz="2000" b="1" dirty="0">
                <a:solidFill>
                  <a:srgbClr val="81169A"/>
                </a:solidFill>
              </a:rPr>
              <a:t>instrumental </a:t>
            </a:r>
            <a:r>
              <a:rPr lang="es-ES" sz="2000" dirty="0" smtClean="0">
                <a:solidFill>
                  <a:schemeClr val="bg1"/>
                </a:solidFill>
              </a:rPr>
              <a:t>y </a:t>
            </a:r>
            <a:r>
              <a:rPr lang="es-ES" sz="2000" b="1" dirty="0" smtClean="0">
                <a:solidFill>
                  <a:srgbClr val="80C161"/>
                </a:solidFill>
              </a:rPr>
              <a:t>bailabilidad</a:t>
            </a:r>
            <a:r>
              <a:rPr lang="es-ES" sz="2000" dirty="0" smtClean="0">
                <a:solidFill>
                  <a:schemeClr val="bg1"/>
                </a:solidFill>
              </a:rPr>
              <a:t>.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54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803563" y="961316"/>
            <a:ext cx="7451437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434109" y="1028983"/>
            <a:ext cx="7521171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025239" y="666836"/>
            <a:ext cx="2767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MODELADO</a:t>
            </a:r>
            <a:endParaRPr lang="en-US" sz="3600" b="1" dirty="0">
              <a:solidFill>
                <a:schemeClr val="bg1"/>
              </a:solidFill>
              <a:latin typeface="AR DARLING" panose="020000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1798168" y="1757329"/>
            <a:ext cx="0" cy="4740748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75" y="323057"/>
            <a:ext cx="1935142" cy="580242"/>
          </a:xfrm>
          <a:prstGeom prst="rect">
            <a:avLst/>
          </a:prstGeom>
        </p:spPr>
      </p:pic>
      <p:sp>
        <p:nvSpPr>
          <p:cNvPr id="11" name="Marcador de contenido 2"/>
          <p:cNvSpPr txBox="1">
            <a:spLocks/>
          </p:cNvSpPr>
          <p:nvPr/>
        </p:nvSpPr>
        <p:spPr>
          <a:xfrm>
            <a:off x="1866812" y="1884220"/>
            <a:ext cx="9478701" cy="4373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2400" dirty="0" smtClean="0">
                <a:solidFill>
                  <a:schemeClr val="bg1"/>
                </a:solidFill>
              </a:rPr>
              <a:t>La variable categórica </a:t>
            </a:r>
            <a:r>
              <a:rPr lang="es-ES" sz="2400" b="1" dirty="0" smtClean="0">
                <a:solidFill>
                  <a:srgbClr val="A9D18E"/>
                </a:solidFill>
              </a:rPr>
              <a:t>popularidad</a:t>
            </a:r>
            <a:r>
              <a:rPr lang="es-ES" sz="2400" dirty="0" smtClean="0">
                <a:solidFill>
                  <a:schemeClr val="bg1"/>
                </a:solidFill>
              </a:rPr>
              <a:t>, de naturaleza </a:t>
            </a:r>
            <a:r>
              <a:rPr lang="es-ES" sz="2400" i="1" dirty="0" smtClean="0">
                <a:solidFill>
                  <a:schemeClr val="bg1"/>
                </a:solidFill>
              </a:rPr>
              <a:t>dicotómica</a:t>
            </a:r>
            <a:r>
              <a:rPr lang="es-ES" sz="2400" dirty="0" smtClean="0">
                <a:solidFill>
                  <a:schemeClr val="bg1"/>
                </a:solidFill>
              </a:rPr>
              <a:t>,</a:t>
            </a:r>
            <a:r>
              <a:rPr lang="es-ES" sz="2400" b="1" dirty="0" smtClean="0">
                <a:solidFill>
                  <a:srgbClr val="A9D18E"/>
                </a:solidFill>
              </a:rPr>
              <a:t> </a:t>
            </a:r>
            <a:r>
              <a:rPr lang="es-ES" sz="2400" dirty="0" smtClean="0">
                <a:solidFill>
                  <a:schemeClr val="bg1"/>
                </a:solidFill>
              </a:rPr>
              <a:t>definida como 0 (impopular) o 1 (popular) en base a criterios ya expresados, fue elegida como variable </a:t>
            </a:r>
            <a:r>
              <a:rPr lang="es-ES" sz="2400" i="1" dirty="0" smtClean="0">
                <a:solidFill>
                  <a:schemeClr val="bg1"/>
                </a:solidFill>
              </a:rPr>
              <a:t>target</a:t>
            </a:r>
            <a:r>
              <a:rPr lang="es-E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2400" dirty="0" smtClean="0">
                <a:solidFill>
                  <a:schemeClr val="bg1"/>
                </a:solidFill>
              </a:rPr>
              <a:t>Se realizó </a:t>
            </a:r>
            <a:r>
              <a:rPr lang="es-ES" sz="2400" dirty="0" smtClean="0">
                <a:solidFill>
                  <a:srgbClr val="A17FA9"/>
                </a:solidFill>
              </a:rPr>
              <a:t>limpieza de </a:t>
            </a:r>
            <a:r>
              <a:rPr lang="es-ES" sz="2400" i="1" dirty="0" smtClean="0">
                <a:solidFill>
                  <a:srgbClr val="A17FA9"/>
                </a:solidFill>
              </a:rPr>
              <a:t>outliers</a:t>
            </a:r>
            <a:r>
              <a:rPr lang="es-ES" sz="2400" dirty="0" smtClean="0">
                <a:solidFill>
                  <a:srgbClr val="A17FA9"/>
                </a:solidFill>
              </a:rPr>
              <a:t> </a:t>
            </a:r>
            <a:r>
              <a:rPr lang="es-ES" sz="2400" dirty="0" smtClean="0">
                <a:solidFill>
                  <a:schemeClr val="bg1"/>
                </a:solidFill>
              </a:rPr>
              <a:t>a través del método de </a:t>
            </a:r>
            <a:r>
              <a:rPr lang="es-ES" sz="2400" b="1" dirty="0" smtClean="0">
                <a:solidFill>
                  <a:srgbClr val="A17FA9"/>
                </a:solidFill>
              </a:rPr>
              <a:t>rango intercuartílico (IQR)</a:t>
            </a:r>
            <a:r>
              <a:rPr lang="es-ES" sz="2400" b="1" dirty="0" smtClean="0">
                <a:solidFill>
                  <a:schemeClr val="bg1"/>
                </a:solidFill>
              </a:rPr>
              <a:t>, </a:t>
            </a:r>
            <a:r>
              <a:rPr lang="es-ES" sz="2400" dirty="0" smtClean="0">
                <a:solidFill>
                  <a:schemeClr val="bg1"/>
                </a:solidFill>
              </a:rPr>
              <a:t>dada la distribución </a:t>
            </a:r>
            <a:r>
              <a:rPr lang="es-ES" sz="2400" i="1" dirty="0" smtClean="0">
                <a:solidFill>
                  <a:schemeClr val="bg1"/>
                </a:solidFill>
              </a:rPr>
              <a:t>no normal </a:t>
            </a:r>
            <a:r>
              <a:rPr lang="es-ES" sz="2400" dirty="0" smtClean="0">
                <a:solidFill>
                  <a:schemeClr val="bg1"/>
                </a:solidFill>
              </a:rPr>
              <a:t>de todas las variables independientes no categóricas. El </a:t>
            </a:r>
            <a:r>
              <a:rPr lang="es-ES" sz="2400" i="1" dirty="0" smtClean="0">
                <a:solidFill>
                  <a:schemeClr val="bg1"/>
                </a:solidFill>
              </a:rPr>
              <a:t>dataset</a:t>
            </a:r>
            <a:r>
              <a:rPr lang="es-ES" sz="2400" dirty="0" smtClean="0">
                <a:solidFill>
                  <a:schemeClr val="bg1"/>
                </a:solidFill>
              </a:rPr>
              <a:t> libre de </a:t>
            </a:r>
            <a:r>
              <a:rPr lang="es-ES" sz="2400" i="1" dirty="0" smtClean="0">
                <a:solidFill>
                  <a:schemeClr val="bg1"/>
                </a:solidFill>
              </a:rPr>
              <a:t>outliers</a:t>
            </a:r>
            <a:r>
              <a:rPr lang="es-ES" sz="2400" dirty="0" smtClean="0">
                <a:solidFill>
                  <a:schemeClr val="bg1"/>
                </a:solidFill>
              </a:rPr>
              <a:t> se redujo a alrededor de 25.000 filas.</a:t>
            </a:r>
            <a:endParaRPr lang="es-ES" sz="2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2400" dirty="0" smtClean="0">
                <a:solidFill>
                  <a:schemeClr val="bg1"/>
                </a:solidFill>
              </a:rPr>
              <a:t>A través de un método de </a:t>
            </a:r>
            <a:r>
              <a:rPr lang="es-ES" sz="2400" i="1" dirty="0" smtClean="0">
                <a:solidFill>
                  <a:srgbClr val="A17FA9"/>
                </a:solidFill>
              </a:rPr>
              <a:t>feature selection </a:t>
            </a:r>
            <a:r>
              <a:rPr lang="es-ES" sz="2400" dirty="0">
                <a:solidFill>
                  <a:schemeClr val="bg1"/>
                </a:solidFill>
              </a:rPr>
              <a:t>conocido como </a:t>
            </a:r>
            <a:r>
              <a:rPr lang="es-ES" sz="2400" b="1" dirty="0">
                <a:solidFill>
                  <a:srgbClr val="A17FA9"/>
                </a:solidFill>
              </a:rPr>
              <a:t>Sequential Forward </a:t>
            </a:r>
            <a:r>
              <a:rPr lang="es-ES" sz="2400" b="1" dirty="0" smtClean="0">
                <a:solidFill>
                  <a:srgbClr val="A17FA9"/>
                </a:solidFill>
              </a:rPr>
              <a:t>Selection (SFS) </a:t>
            </a:r>
            <a:r>
              <a:rPr lang="es-ES" sz="2400" dirty="0" smtClean="0">
                <a:solidFill>
                  <a:schemeClr val="bg1"/>
                </a:solidFill>
              </a:rPr>
              <a:t>se definieron las </a:t>
            </a:r>
            <a:r>
              <a:rPr lang="es-ES" sz="2400" b="1" dirty="0" smtClean="0">
                <a:solidFill>
                  <a:schemeClr val="bg1"/>
                </a:solidFill>
              </a:rPr>
              <a:t>seis</a:t>
            </a:r>
            <a:r>
              <a:rPr lang="es-ES" sz="2400" dirty="0" smtClean="0">
                <a:solidFill>
                  <a:schemeClr val="bg1"/>
                </a:solidFill>
              </a:rPr>
              <a:t> variables mejor correlacionadas con la columna </a:t>
            </a:r>
            <a:r>
              <a:rPr lang="es-ES" sz="2400" b="1" dirty="0" smtClean="0">
                <a:solidFill>
                  <a:srgbClr val="A17FA9"/>
                </a:solidFill>
              </a:rPr>
              <a:t>‘Popularidad’</a:t>
            </a:r>
            <a:r>
              <a:rPr lang="es-ES" sz="2400" dirty="0" smtClean="0">
                <a:solidFill>
                  <a:schemeClr val="bg1"/>
                </a:solidFill>
              </a:rPr>
              <a:t>, a saber</a:t>
            </a:r>
            <a:r>
              <a:rPr lang="es-ES" sz="2400" dirty="0">
                <a:solidFill>
                  <a:schemeClr val="bg1"/>
                </a:solidFill>
              </a:rPr>
              <a:t>: </a:t>
            </a:r>
            <a:r>
              <a:rPr lang="es-ES" sz="2400" dirty="0" smtClean="0">
                <a:solidFill>
                  <a:srgbClr val="A17FA9"/>
                </a:solidFill>
              </a:rPr>
              <a:t>‘Modo</a:t>
            </a:r>
            <a:r>
              <a:rPr lang="es-ES" sz="2400" dirty="0">
                <a:solidFill>
                  <a:srgbClr val="A17FA9"/>
                </a:solidFill>
              </a:rPr>
              <a:t>', 'Volumen', </a:t>
            </a:r>
            <a:r>
              <a:rPr lang="es-ES" sz="2400" dirty="0" smtClean="0">
                <a:solidFill>
                  <a:srgbClr val="A17FA9"/>
                </a:solidFill>
              </a:rPr>
              <a:t>'Bailabilidad (%)', 'Hablado (%)', 'Acústico (%)', 'Instrumental (%)'</a:t>
            </a:r>
            <a:r>
              <a:rPr lang="es-ES" sz="2400" dirty="0" smtClean="0">
                <a:solidFill>
                  <a:schemeClr val="bg1"/>
                </a:solidFill>
              </a:rPr>
              <a:t>. Las mismas se utilizaron para entrenar a los modelos de </a:t>
            </a:r>
            <a:r>
              <a:rPr lang="es-ES" sz="2400" i="1" dirty="0" smtClean="0">
                <a:solidFill>
                  <a:schemeClr val="bg1"/>
                </a:solidFill>
              </a:rPr>
              <a:t>machine learning. </a:t>
            </a:r>
            <a:r>
              <a:rPr lang="es-ES" sz="2400" dirty="0" smtClean="0">
                <a:solidFill>
                  <a:schemeClr val="bg1"/>
                </a:solidFill>
              </a:rPr>
              <a:t>El número óptimo de variables a introducir fue establecido tras pruebas sucesivas.</a:t>
            </a:r>
            <a:endParaRPr lang="es-E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4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803563" y="961316"/>
            <a:ext cx="7451437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434109" y="1028983"/>
            <a:ext cx="7521171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025239" y="666836"/>
            <a:ext cx="2767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MODELADO</a:t>
            </a:r>
            <a:endParaRPr lang="en-US" sz="3600" b="1" dirty="0">
              <a:solidFill>
                <a:schemeClr val="bg1"/>
              </a:solidFill>
              <a:latin typeface="AR DARLING" panose="020000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1798168" y="1757329"/>
            <a:ext cx="0" cy="4740748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75" y="323057"/>
            <a:ext cx="1935142" cy="580242"/>
          </a:xfrm>
          <a:prstGeom prst="rect">
            <a:avLst/>
          </a:prstGeom>
        </p:spPr>
      </p:pic>
      <p:sp>
        <p:nvSpPr>
          <p:cNvPr id="11" name="Marcador de contenido 2"/>
          <p:cNvSpPr txBox="1">
            <a:spLocks/>
          </p:cNvSpPr>
          <p:nvPr/>
        </p:nvSpPr>
        <p:spPr>
          <a:xfrm>
            <a:off x="1866812" y="1884220"/>
            <a:ext cx="9478701" cy="4373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2200" dirty="0" smtClean="0">
                <a:solidFill>
                  <a:schemeClr val="bg1"/>
                </a:solidFill>
              </a:rPr>
              <a:t>Por último, se realizó </a:t>
            </a:r>
            <a:r>
              <a:rPr lang="es-ES" sz="2200" i="1" dirty="0" smtClean="0">
                <a:solidFill>
                  <a:srgbClr val="A17FA9"/>
                </a:solidFill>
              </a:rPr>
              <a:t>re-escalado</a:t>
            </a:r>
            <a:r>
              <a:rPr lang="es-ES" sz="2200" dirty="0" smtClean="0">
                <a:solidFill>
                  <a:schemeClr val="bg1"/>
                </a:solidFill>
              </a:rPr>
              <a:t> </a:t>
            </a:r>
            <a:r>
              <a:rPr lang="es-ES" sz="2200" dirty="0" smtClean="0">
                <a:solidFill>
                  <a:srgbClr val="A17FA9"/>
                </a:solidFill>
              </a:rPr>
              <a:t>entre 0 y 1</a:t>
            </a:r>
            <a:r>
              <a:rPr lang="es-ES" sz="2200" dirty="0" smtClean="0">
                <a:solidFill>
                  <a:schemeClr val="bg1"/>
                </a:solidFill>
              </a:rPr>
              <a:t> de las seis variables independientes seleccionadas mediante el método </a:t>
            </a:r>
            <a:r>
              <a:rPr lang="es-ES" sz="2200" b="1" dirty="0" smtClean="0">
                <a:solidFill>
                  <a:srgbClr val="A17FA9"/>
                </a:solidFill>
              </a:rPr>
              <a:t>Robust Scaler</a:t>
            </a:r>
            <a:r>
              <a:rPr lang="es-ES" sz="2200" dirty="0" smtClean="0">
                <a:solidFill>
                  <a:schemeClr val="bg1"/>
                </a:solidFill>
              </a:rPr>
              <a:t>.</a:t>
            </a:r>
            <a:endParaRPr lang="es-ES" sz="2200" b="1" dirty="0" smtClean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l="50000" t="33047" b="33136"/>
          <a:stretch/>
        </p:blipFill>
        <p:spPr>
          <a:xfrm>
            <a:off x="2160842" y="2905760"/>
            <a:ext cx="5676640" cy="3352173"/>
          </a:xfrm>
          <a:prstGeom prst="rect">
            <a:avLst/>
          </a:prstGeom>
        </p:spPr>
      </p:pic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131511" y="2905760"/>
            <a:ext cx="3452587" cy="359231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2000" dirty="0">
                <a:solidFill>
                  <a:schemeClr val="bg1"/>
                </a:solidFill>
              </a:rPr>
              <a:t>La gráfica de </a:t>
            </a:r>
            <a:r>
              <a:rPr lang="es-ES" sz="2000" b="1" dirty="0">
                <a:solidFill>
                  <a:srgbClr val="90D3C1"/>
                </a:solidFill>
              </a:rPr>
              <a:t>'Acústico (%)' </a:t>
            </a:r>
            <a:r>
              <a:rPr lang="es-ES" sz="2000" dirty="0">
                <a:solidFill>
                  <a:schemeClr val="bg1"/>
                </a:solidFill>
              </a:rPr>
              <a:t>impresiona haberse modificado ligeramente tras la </a:t>
            </a:r>
            <a:r>
              <a:rPr lang="es-ES" sz="2000" i="1" dirty="0">
                <a:solidFill>
                  <a:srgbClr val="A17FA9"/>
                </a:solidFill>
              </a:rPr>
              <a:t>ingeniería de variables</a:t>
            </a:r>
            <a:r>
              <a:rPr lang="es-ES" sz="2000" dirty="0">
                <a:solidFill>
                  <a:schemeClr val="bg1"/>
                </a:solidFill>
              </a:rPr>
              <a:t>, dado que presentaba previamente altas concentraciones de casos en ambos extremos de la distribución, mientras que ahora solo los conserva en el extremo inferior, configurando una curva </a:t>
            </a:r>
            <a:r>
              <a:rPr lang="es-ES" sz="2000" i="1" dirty="0">
                <a:solidFill>
                  <a:srgbClr val="90D3C1"/>
                </a:solidFill>
              </a:rPr>
              <a:t>sesgada a derecha</a:t>
            </a:r>
            <a:r>
              <a:rPr lang="es-ES" sz="2000" dirty="0" smtClean="0">
                <a:solidFill>
                  <a:schemeClr val="bg1"/>
                </a:solidFill>
              </a:rPr>
              <a:t>.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66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803563" y="961316"/>
            <a:ext cx="7451437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434109" y="1028983"/>
            <a:ext cx="7521171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025239" y="666836"/>
            <a:ext cx="2767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MODELADO</a:t>
            </a:r>
            <a:endParaRPr lang="en-US" sz="3600" b="1" dirty="0">
              <a:solidFill>
                <a:schemeClr val="bg1"/>
              </a:solidFill>
              <a:latin typeface="AR DARLING" panose="020000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1798168" y="1757329"/>
            <a:ext cx="0" cy="4740748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75" y="323057"/>
            <a:ext cx="1935142" cy="5802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437880" y="4320540"/>
            <a:ext cx="2137758" cy="20965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1866812" y="1921164"/>
            <a:ext cx="9478701" cy="4373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2200" dirty="0" smtClean="0">
                <a:solidFill>
                  <a:schemeClr val="bg1"/>
                </a:solidFill>
              </a:rPr>
              <a:t>Se configuró un modelo de </a:t>
            </a:r>
            <a:r>
              <a:rPr lang="es-ES" sz="2200" i="1" dirty="0" smtClean="0">
                <a:solidFill>
                  <a:srgbClr val="94BBC6"/>
                </a:solidFill>
              </a:rPr>
              <a:t>aprendizaje supervisado </a:t>
            </a:r>
            <a:r>
              <a:rPr lang="es-ES" sz="2200" dirty="0" smtClean="0">
                <a:solidFill>
                  <a:schemeClr val="bg1"/>
                </a:solidFill>
              </a:rPr>
              <a:t>de </a:t>
            </a:r>
            <a:r>
              <a:rPr lang="es-ES" sz="2200" b="1" u="sng" dirty="0" smtClean="0">
                <a:solidFill>
                  <a:srgbClr val="94BBC6"/>
                </a:solidFill>
              </a:rPr>
              <a:t>Árbol de Decisiones  Clasificador (Decision Tree Classifier)</a:t>
            </a:r>
            <a:r>
              <a:rPr lang="es-ES" sz="2200" dirty="0" smtClean="0">
                <a:solidFill>
                  <a:schemeClr val="bg1"/>
                </a:solidFill>
              </a:rPr>
              <a:t>, a fin de ser empleado como modelo </a:t>
            </a:r>
            <a:r>
              <a:rPr lang="es-ES" sz="2200" i="1" dirty="0" err="1" smtClean="0">
                <a:solidFill>
                  <a:schemeClr val="bg1"/>
                </a:solidFill>
              </a:rPr>
              <a:t>benchmark</a:t>
            </a:r>
            <a:r>
              <a:rPr lang="es-ES" sz="2200" i="1" dirty="0" smtClean="0">
                <a:solidFill>
                  <a:schemeClr val="bg1"/>
                </a:solidFill>
              </a:rPr>
              <a:t>, </a:t>
            </a:r>
            <a:r>
              <a:rPr lang="es-ES" sz="2200" dirty="0" smtClean="0">
                <a:solidFill>
                  <a:schemeClr val="bg1"/>
                </a:solidFill>
              </a:rPr>
              <a:t>es decir, de referencia para los modelos restantes.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2200" dirty="0" smtClean="0">
                <a:solidFill>
                  <a:schemeClr val="bg1"/>
                </a:solidFill>
              </a:rPr>
              <a:t>Los </a:t>
            </a:r>
            <a:r>
              <a:rPr lang="es-ES" sz="2200" i="1" dirty="0" smtClean="0">
                <a:solidFill>
                  <a:schemeClr val="bg1"/>
                </a:solidFill>
              </a:rPr>
              <a:t>hiperparámetros</a:t>
            </a:r>
            <a:r>
              <a:rPr lang="es-ES" sz="2200" dirty="0" smtClean="0">
                <a:solidFill>
                  <a:schemeClr val="bg1"/>
                </a:solidFill>
              </a:rPr>
              <a:t> se ajustaron automáticamente a través de un proceso conocido como </a:t>
            </a:r>
            <a:r>
              <a:rPr lang="es-ES" sz="2200" i="1" dirty="0" smtClean="0">
                <a:solidFill>
                  <a:srgbClr val="94BBC6"/>
                </a:solidFill>
              </a:rPr>
              <a:t>grid search</a:t>
            </a:r>
            <a:r>
              <a:rPr lang="es-ES" sz="2200" dirty="0" smtClean="0">
                <a:solidFill>
                  <a:schemeClr val="bg1"/>
                </a:solidFill>
              </a:rPr>
              <a:t>, usando </a:t>
            </a:r>
            <a:r>
              <a:rPr lang="es-ES" sz="2200" i="1" dirty="0" smtClean="0">
                <a:solidFill>
                  <a:schemeClr val="bg1"/>
                </a:solidFill>
              </a:rPr>
              <a:t>accuracy</a:t>
            </a:r>
            <a:r>
              <a:rPr lang="es-ES" sz="2200" dirty="0" smtClean="0">
                <a:solidFill>
                  <a:schemeClr val="bg1"/>
                </a:solidFill>
              </a:rPr>
              <a:t> como métrica </a:t>
            </a:r>
            <a:r>
              <a:rPr lang="es-ES" sz="2200" i="1" dirty="0" smtClean="0">
                <a:solidFill>
                  <a:schemeClr val="bg1"/>
                </a:solidFill>
              </a:rPr>
              <a:t>target</a:t>
            </a:r>
            <a:r>
              <a:rPr lang="es-ES" sz="2200" dirty="0" smtClean="0">
                <a:solidFill>
                  <a:schemeClr val="bg1"/>
                </a:solidFill>
              </a:rPr>
              <a:t>.</a:t>
            </a:r>
            <a:r>
              <a:rPr lang="es-ES" sz="2200" b="1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2200" dirty="0" smtClean="0">
                <a:solidFill>
                  <a:schemeClr val="bg1"/>
                </a:solidFill>
              </a:rPr>
              <a:t>Se aplicó una </a:t>
            </a:r>
            <a:r>
              <a:rPr lang="es-ES" sz="2200" i="1" dirty="0" smtClean="0">
                <a:solidFill>
                  <a:srgbClr val="94BBC6"/>
                </a:solidFill>
              </a:rPr>
              <a:t>estratificación</a:t>
            </a:r>
            <a:r>
              <a:rPr lang="es-ES" sz="2200" dirty="0" smtClean="0">
                <a:solidFill>
                  <a:schemeClr val="bg1"/>
                </a:solidFill>
              </a:rPr>
              <a:t> al momento de la separación de los subconjuntos de entrenamiento (80%) y de prueba (20%) para garantizar mayor homogeneidad entre ambos.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2200" dirty="0" smtClean="0">
                <a:solidFill>
                  <a:schemeClr val="bg1"/>
                </a:solidFill>
              </a:rPr>
              <a:t>A su vez, se utilizó </a:t>
            </a:r>
            <a:r>
              <a:rPr lang="es-ES" sz="2200" i="1" dirty="0">
                <a:solidFill>
                  <a:srgbClr val="94BBC6"/>
                </a:solidFill>
              </a:rPr>
              <a:t>cross </a:t>
            </a:r>
            <a:r>
              <a:rPr lang="es-ES" sz="2200" i="1" dirty="0" smtClean="0">
                <a:solidFill>
                  <a:srgbClr val="94BBC6"/>
                </a:solidFill>
              </a:rPr>
              <a:t>validation </a:t>
            </a:r>
            <a:r>
              <a:rPr lang="es-ES" sz="2200" dirty="0" smtClean="0">
                <a:solidFill>
                  <a:schemeClr val="bg1"/>
                </a:solidFill>
              </a:rPr>
              <a:t>para </a:t>
            </a:r>
            <a:r>
              <a:rPr lang="es-ES" sz="2200" dirty="0">
                <a:solidFill>
                  <a:schemeClr val="bg1"/>
                </a:solidFill>
              </a:rPr>
              <a:t>dividir el conjunto de datos en múltiples subconjuntos, entrenar el modelo en diferentes combinaciones de estos subconjuntos y evaluar su desempeño con los datos restantes.</a:t>
            </a:r>
            <a:endParaRPr lang="es-ES" sz="2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46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803563" y="961316"/>
            <a:ext cx="7451437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434109" y="1028983"/>
            <a:ext cx="7521171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025239" y="666836"/>
            <a:ext cx="2767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MODELADO</a:t>
            </a:r>
            <a:endParaRPr lang="en-US" sz="3600" b="1" dirty="0">
              <a:solidFill>
                <a:schemeClr val="bg1"/>
              </a:solidFill>
              <a:latin typeface="AR DARLING" panose="020000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1798168" y="1757329"/>
            <a:ext cx="0" cy="4740748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75" y="323057"/>
            <a:ext cx="1935142" cy="58024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136769" y="1757329"/>
            <a:ext cx="5716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ÁRBOL DE DECISIONES: MÉTRICAS DEL MODELO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566" y="2247155"/>
            <a:ext cx="3695194" cy="418412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131566" y="2247155"/>
            <a:ext cx="3695194" cy="607851"/>
          </a:xfrm>
          <a:prstGeom prst="rect">
            <a:avLst/>
          </a:prstGeom>
          <a:solidFill>
            <a:srgbClr val="94BBC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764" y="2247155"/>
            <a:ext cx="5226353" cy="418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9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803563" y="961316"/>
            <a:ext cx="7451437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434109" y="1028983"/>
            <a:ext cx="7521171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025239" y="666836"/>
            <a:ext cx="2767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MODELADO</a:t>
            </a:r>
            <a:endParaRPr lang="en-US" sz="3600" b="1" dirty="0">
              <a:solidFill>
                <a:schemeClr val="bg1"/>
              </a:solidFill>
              <a:latin typeface="AR DARLING" panose="020000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1798168" y="1757329"/>
            <a:ext cx="0" cy="4740748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75" y="323057"/>
            <a:ext cx="1935142" cy="5802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437880" y="4320540"/>
            <a:ext cx="2137758" cy="20965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1866812" y="1921164"/>
            <a:ext cx="9478701" cy="44959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2400" dirty="0" smtClean="0">
                <a:solidFill>
                  <a:schemeClr val="bg1"/>
                </a:solidFill>
              </a:rPr>
              <a:t>Además, se configuró otro modelo básico, uno de </a:t>
            </a:r>
            <a:r>
              <a:rPr lang="es-ES" sz="2400" b="1" u="sng" dirty="0" smtClean="0">
                <a:solidFill>
                  <a:srgbClr val="A9D18E"/>
                </a:solidFill>
              </a:rPr>
              <a:t>Regresión Logística</a:t>
            </a:r>
            <a:r>
              <a:rPr lang="es-ES" sz="2400" b="1" dirty="0" smtClean="0">
                <a:solidFill>
                  <a:schemeClr val="bg1"/>
                </a:solidFill>
              </a:rPr>
              <a:t>. </a:t>
            </a:r>
            <a:r>
              <a:rPr lang="es-ES" sz="2400" dirty="0" smtClean="0">
                <a:solidFill>
                  <a:schemeClr val="bg1"/>
                </a:solidFill>
              </a:rPr>
              <a:t>Obteniéndose, mediante el mismo proceso, un rendimiento ligeramente </a:t>
            </a:r>
            <a:r>
              <a:rPr lang="es-ES" sz="2400" b="1" dirty="0" smtClean="0">
                <a:solidFill>
                  <a:schemeClr val="bg1"/>
                </a:solidFill>
              </a:rPr>
              <a:t>inferior</a:t>
            </a:r>
            <a:r>
              <a:rPr lang="es-E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2400" dirty="0" smtClean="0">
                <a:solidFill>
                  <a:schemeClr val="bg1"/>
                </a:solidFill>
              </a:rPr>
              <a:t>Un modelo más complejo, de tipo </a:t>
            </a:r>
            <a:r>
              <a:rPr lang="es-ES" sz="2400" b="1" i="1" u="sng" dirty="0" smtClean="0">
                <a:solidFill>
                  <a:srgbClr val="1055B0"/>
                </a:solidFill>
              </a:rPr>
              <a:t>Random Forest Classifier</a:t>
            </a:r>
            <a:r>
              <a:rPr lang="es-ES" sz="2400" dirty="0" smtClean="0">
                <a:solidFill>
                  <a:schemeClr val="bg1"/>
                </a:solidFill>
              </a:rPr>
              <a:t>, consistente en una combinación de árboles de decisión, se confeccionó a continuación.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2400" dirty="0" smtClean="0">
                <a:solidFill>
                  <a:schemeClr val="bg1"/>
                </a:solidFill>
              </a:rPr>
              <a:t>En cuarto lugar, se aplicó un </a:t>
            </a:r>
            <a:r>
              <a:rPr lang="es-ES" sz="2400" b="1" i="1" u="sng" dirty="0" smtClean="0">
                <a:solidFill>
                  <a:srgbClr val="FDF291"/>
                </a:solidFill>
              </a:rPr>
              <a:t>Stacking Model</a:t>
            </a:r>
            <a:r>
              <a:rPr lang="es-ES" sz="2400" u="sng" dirty="0" smtClean="0">
                <a:solidFill>
                  <a:srgbClr val="FDF291"/>
                </a:solidFill>
              </a:rPr>
              <a:t> </a:t>
            </a:r>
            <a:r>
              <a:rPr lang="es-ES" sz="2400" dirty="0" smtClean="0">
                <a:solidFill>
                  <a:schemeClr val="bg1"/>
                </a:solidFill>
              </a:rPr>
              <a:t>que combinaba los dos primeros con la intención de mejorar la </a:t>
            </a:r>
            <a:r>
              <a:rPr lang="es-ES" sz="2400" i="1" dirty="0" smtClean="0">
                <a:solidFill>
                  <a:schemeClr val="bg1"/>
                </a:solidFill>
              </a:rPr>
              <a:t>performance </a:t>
            </a:r>
            <a:r>
              <a:rPr lang="es-ES" sz="2400" dirty="0" smtClean="0">
                <a:solidFill>
                  <a:schemeClr val="bg1"/>
                </a:solidFill>
              </a:rPr>
              <a:t>general y se ajustaron sus hiperparámetros por </a:t>
            </a:r>
            <a:r>
              <a:rPr lang="es-ES" sz="2400" i="1" dirty="0" smtClean="0">
                <a:solidFill>
                  <a:srgbClr val="FDF291"/>
                </a:solidFill>
              </a:rPr>
              <a:t>grid search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smtClean="0">
                <a:solidFill>
                  <a:schemeClr val="bg1"/>
                </a:solidFill>
              </a:rPr>
              <a:t>como en todos los anteriores.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2400" dirty="0" smtClean="0">
                <a:solidFill>
                  <a:schemeClr val="bg1"/>
                </a:solidFill>
              </a:rPr>
              <a:t>Por último, se instanció un modelo de</a:t>
            </a:r>
            <a:r>
              <a:rPr lang="es-ES" sz="2400" b="1" dirty="0" smtClean="0">
                <a:solidFill>
                  <a:srgbClr val="7030A0"/>
                </a:solidFill>
              </a:rPr>
              <a:t> </a:t>
            </a:r>
            <a:r>
              <a:rPr lang="es-ES" sz="2400" b="1" u="sng" dirty="0" smtClean="0">
                <a:solidFill>
                  <a:srgbClr val="7030A0"/>
                </a:solidFill>
              </a:rPr>
              <a:t>Redes Neuronales (</a:t>
            </a:r>
            <a:r>
              <a:rPr lang="es-ES" sz="2400" b="1" i="1" u="sng" dirty="0" smtClean="0">
                <a:solidFill>
                  <a:srgbClr val="7030A0"/>
                </a:solidFill>
              </a:rPr>
              <a:t>Deep Learning</a:t>
            </a:r>
            <a:r>
              <a:rPr lang="es-ES" sz="2400" b="1" u="sng" dirty="0" smtClean="0">
                <a:solidFill>
                  <a:srgbClr val="7030A0"/>
                </a:solidFill>
              </a:rPr>
              <a:t>)</a:t>
            </a:r>
            <a:r>
              <a:rPr lang="es-ES" sz="2400" dirty="0" smtClean="0">
                <a:solidFill>
                  <a:schemeClr val="bg1"/>
                </a:solidFill>
              </a:rPr>
              <a:t>,</a:t>
            </a:r>
            <a:r>
              <a:rPr lang="es-ES" sz="2400" b="1" dirty="0" smtClean="0">
                <a:solidFill>
                  <a:srgbClr val="7030A0"/>
                </a:solidFill>
              </a:rPr>
              <a:t> </a:t>
            </a:r>
            <a:r>
              <a:rPr lang="es-ES" sz="2400" dirty="0" smtClean="0">
                <a:solidFill>
                  <a:schemeClr val="bg1"/>
                </a:solidFill>
              </a:rPr>
              <a:t>consistente en tres capas de </a:t>
            </a:r>
            <a:r>
              <a:rPr lang="es-ES" sz="2400" i="1" dirty="0" smtClean="0">
                <a:solidFill>
                  <a:srgbClr val="A758CA"/>
                </a:solidFill>
              </a:rPr>
              <a:t>perceptrones</a:t>
            </a:r>
            <a:r>
              <a:rPr lang="es-ES" sz="2400" dirty="0" smtClean="0">
                <a:solidFill>
                  <a:schemeClr val="bg1"/>
                </a:solidFill>
              </a:rPr>
              <a:t>: una de entrada (de 64 unidades), una oculta (de 32) y una de salida (de neurona única). En este caso, por limitaciones de recursos, no fue posible realizar </a:t>
            </a:r>
            <a:r>
              <a:rPr lang="es-ES" sz="2400" i="1" dirty="0" smtClean="0">
                <a:solidFill>
                  <a:schemeClr val="bg1"/>
                </a:solidFill>
              </a:rPr>
              <a:t>tuning</a:t>
            </a:r>
            <a:r>
              <a:rPr lang="es-ES" sz="2400" dirty="0" smtClean="0">
                <a:solidFill>
                  <a:schemeClr val="bg1"/>
                </a:solidFill>
              </a:rPr>
              <a:t> de hiperaparámetros ni validación cruzada. </a:t>
            </a:r>
          </a:p>
        </p:txBody>
      </p:sp>
    </p:spTree>
    <p:extLst>
      <p:ext uri="{BB962C8B-B14F-4D97-AF65-F5344CB8AC3E}">
        <p14:creationId xmlns:p14="http://schemas.microsoft.com/office/powerpoint/2010/main" val="200954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803563" y="961316"/>
            <a:ext cx="7451437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434109" y="1028983"/>
            <a:ext cx="7521171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025239" y="666836"/>
            <a:ext cx="2767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MODELADO</a:t>
            </a:r>
            <a:endParaRPr lang="en-US" sz="3600" b="1" dirty="0">
              <a:solidFill>
                <a:schemeClr val="bg1"/>
              </a:solidFill>
              <a:latin typeface="AR DARLING" panose="020000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1798168" y="1757329"/>
            <a:ext cx="0" cy="4740748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75" y="323057"/>
            <a:ext cx="1935142" cy="58024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791" y="2294255"/>
            <a:ext cx="8772525" cy="192405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2408790" y="3255645"/>
            <a:ext cx="8772525" cy="312419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/>
          <p:cNvSpPr/>
          <p:nvPr/>
        </p:nvSpPr>
        <p:spPr>
          <a:xfrm>
            <a:off x="5238032" y="1757329"/>
            <a:ext cx="3514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b="1" dirty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COMPARACIÓN DE MODELOS</a:t>
            </a:r>
            <a:endParaRPr lang="en-US" dirty="0"/>
          </a:p>
        </p:txBody>
      </p:sp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2408789" y="4421201"/>
            <a:ext cx="8772525" cy="207687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2000" b="1" dirty="0">
                <a:solidFill>
                  <a:srgbClr val="1055B0"/>
                </a:solidFill>
              </a:rPr>
              <a:t>Random Forest </a:t>
            </a:r>
            <a:r>
              <a:rPr lang="es-ES" sz="2000" b="1" dirty="0" smtClean="0">
                <a:solidFill>
                  <a:srgbClr val="1055B0"/>
                </a:solidFill>
              </a:rPr>
              <a:t>Classifier</a:t>
            </a:r>
            <a:r>
              <a:rPr lang="es-ES" sz="2000" dirty="0" smtClean="0">
                <a:solidFill>
                  <a:srgbClr val="1055B0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es el modelo de aprendizaje automático que </a:t>
            </a:r>
            <a:r>
              <a:rPr lang="es-ES" sz="2000" b="1" dirty="0">
                <a:solidFill>
                  <a:schemeClr val="bg1"/>
                </a:solidFill>
              </a:rPr>
              <a:t>mejor</a:t>
            </a:r>
            <a:r>
              <a:rPr lang="es-ES" sz="2000" dirty="0">
                <a:solidFill>
                  <a:schemeClr val="bg1"/>
                </a:solidFill>
              </a:rPr>
              <a:t> se adapta a la tarea de predecir la </a:t>
            </a:r>
            <a:r>
              <a:rPr lang="es-ES" sz="2000" i="1" dirty="0" smtClean="0">
                <a:solidFill>
                  <a:schemeClr val="bg1"/>
                </a:solidFill>
              </a:rPr>
              <a:t>popularidad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de los temas en base a la serie restringida de características intrínsecamente musicales con que se alimenta. Supera al resto de los modelos en prácticamente todas las métricas, a excepción de </a:t>
            </a:r>
            <a:r>
              <a:rPr lang="es-ES" sz="2000" i="1" dirty="0" smtClean="0">
                <a:solidFill>
                  <a:schemeClr val="bg1"/>
                </a:solidFill>
              </a:rPr>
              <a:t>precision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(precisión</a:t>
            </a:r>
            <a:r>
              <a:rPr lang="es-ES" sz="2000" dirty="0" smtClean="0">
                <a:solidFill>
                  <a:schemeClr val="bg1"/>
                </a:solidFill>
              </a:rPr>
              <a:t>), </a:t>
            </a:r>
            <a:r>
              <a:rPr lang="es-ES" sz="2000" dirty="0">
                <a:solidFill>
                  <a:schemeClr val="bg1"/>
                </a:solidFill>
              </a:rPr>
              <a:t>en que es superado por </a:t>
            </a:r>
            <a:r>
              <a:rPr lang="es-ES" sz="2000" dirty="0" smtClean="0">
                <a:solidFill>
                  <a:srgbClr val="A758CA"/>
                </a:solidFill>
              </a:rPr>
              <a:t>Red </a:t>
            </a:r>
            <a:r>
              <a:rPr lang="es-ES" sz="2000" dirty="0">
                <a:solidFill>
                  <a:srgbClr val="A758CA"/>
                </a:solidFill>
              </a:rPr>
              <a:t>Neuronal </a:t>
            </a:r>
            <a:r>
              <a:rPr lang="es-ES" sz="2000" dirty="0" smtClean="0">
                <a:solidFill>
                  <a:srgbClr val="A758CA"/>
                </a:solidFill>
              </a:rPr>
              <a:t>(</a:t>
            </a:r>
            <a:r>
              <a:rPr lang="es-ES" sz="2000" i="1" dirty="0" smtClean="0">
                <a:solidFill>
                  <a:srgbClr val="A758CA"/>
                </a:solidFill>
              </a:rPr>
              <a:t>Deep Learning</a:t>
            </a:r>
            <a:r>
              <a:rPr lang="es-ES" sz="2000" dirty="0" smtClean="0">
                <a:solidFill>
                  <a:srgbClr val="A758CA"/>
                </a:solidFill>
              </a:rPr>
              <a:t>) </a:t>
            </a:r>
            <a:r>
              <a:rPr lang="es-ES" sz="2000" dirty="0">
                <a:solidFill>
                  <a:schemeClr val="bg1"/>
                </a:solidFill>
              </a:rPr>
              <a:t>en alrededor de 1%.</a:t>
            </a:r>
          </a:p>
        </p:txBody>
      </p:sp>
    </p:spTree>
    <p:extLst>
      <p:ext uri="{BB962C8B-B14F-4D97-AF65-F5344CB8AC3E}">
        <p14:creationId xmlns:p14="http://schemas.microsoft.com/office/powerpoint/2010/main" val="60760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764" y="2247154"/>
            <a:ext cx="5226353" cy="41841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r="3522"/>
          <a:stretch/>
        </p:blipFill>
        <p:spPr>
          <a:xfrm>
            <a:off x="2131566" y="2247155"/>
            <a:ext cx="3685033" cy="4219575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803563" y="961316"/>
            <a:ext cx="7451437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434109" y="1028983"/>
            <a:ext cx="7521171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025239" y="666836"/>
            <a:ext cx="2767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MODELADO</a:t>
            </a:r>
            <a:endParaRPr lang="en-US" sz="3600" b="1" dirty="0">
              <a:solidFill>
                <a:schemeClr val="bg1"/>
              </a:solidFill>
              <a:latin typeface="AR DARLING" panose="020000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1798168" y="1757329"/>
            <a:ext cx="0" cy="4740748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75" y="323057"/>
            <a:ext cx="1935142" cy="58024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750451" y="1757329"/>
            <a:ext cx="6489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RANDOM FOREST CLASSIFIER: MÉTRICAS DEL MODELO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2131566" y="2247155"/>
            <a:ext cx="3685033" cy="607851"/>
          </a:xfrm>
          <a:prstGeom prst="rect">
            <a:avLst/>
          </a:prstGeom>
          <a:solidFill>
            <a:srgbClr val="94BBC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4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764" y="2247154"/>
            <a:ext cx="5227867" cy="41841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r="3522"/>
          <a:stretch/>
        </p:blipFill>
        <p:spPr>
          <a:xfrm>
            <a:off x="2131566" y="2247155"/>
            <a:ext cx="3685033" cy="4219575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803563" y="961316"/>
            <a:ext cx="7451437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434109" y="1028983"/>
            <a:ext cx="7521171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025239" y="666836"/>
            <a:ext cx="2767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MODELADO</a:t>
            </a:r>
            <a:endParaRPr lang="en-US" sz="3600" b="1" dirty="0">
              <a:solidFill>
                <a:schemeClr val="bg1"/>
              </a:solidFill>
              <a:latin typeface="AR DARLING" panose="020000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1798168" y="1757329"/>
            <a:ext cx="0" cy="4740748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75" y="323057"/>
            <a:ext cx="1935142" cy="58024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750451" y="1757329"/>
            <a:ext cx="6489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RANDOM FOREST CLASSIFIER: MÉTRICAS DEL MODELO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2131566" y="5858879"/>
            <a:ext cx="3685033" cy="607851"/>
          </a:xfrm>
          <a:prstGeom prst="rect">
            <a:avLst/>
          </a:prstGeom>
          <a:solidFill>
            <a:srgbClr val="94BBC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9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803563" y="961316"/>
            <a:ext cx="7451437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434109" y="1028983"/>
            <a:ext cx="7521171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025239" y="666836"/>
            <a:ext cx="336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CONCLUSIÓN</a:t>
            </a:r>
            <a:endParaRPr lang="en-US" sz="3600" b="1" dirty="0">
              <a:solidFill>
                <a:schemeClr val="bg1"/>
              </a:solidFill>
              <a:latin typeface="AR DARLING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75" y="323057"/>
            <a:ext cx="1935142" cy="580242"/>
          </a:xfrm>
          <a:prstGeom prst="rect">
            <a:avLst/>
          </a:prstGeom>
        </p:spPr>
      </p:pic>
      <p:cxnSp>
        <p:nvCxnSpPr>
          <p:cNvPr id="14" name="Conector recto 13"/>
          <p:cNvCxnSpPr/>
          <p:nvPr/>
        </p:nvCxnSpPr>
        <p:spPr>
          <a:xfrm>
            <a:off x="1798168" y="1757329"/>
            <a:ext cx="0" cy="4740748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contenido 2"/>
          <p:cNvSpPr>
            <a:spLocks noGrp="1"/>
          </p:cNvSpPr>
          <p:nvPr>
            <p:ph idx="1"/>
          </p:nvPr>
        </p:nvSpPr>
        <p:spPr>
          <a:xfrm>
            <a:off x="1866812" y="1884220"/>
            <a:ext cx="9478701" cy="461385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2600" dirty="0">
                <a:solidFill>
                  <a:schemeClr val="bg1"/>
                </a:solidFill>
              </a:rPr>
              <a:t>Si bien </a:t>
            </a:r>
            <a:r>
              <a:rPr lang="es-ES" sz="2600" dirty="0" smtClean="0">
                <a:solidFill>
                  <a:schemeClr val="bg1"/>
                </a:solidFill>
              </a:rPr>
              <a:t>son </a:t>
            </a:r>
            <a:r>
              <a:rPr lang="es-ES" sz="2600" dirty="0">
                <a:solidFill>
                  <a:schemeClr val="bg1"/>
                </a:solidFill>
              </a:rPr>
              <a:t>numerosos los factores </a:t>
            </a:r>
            <a:r>
              <a:rPr lang="es-ES" sz="2600" b="1" i="1" dirty="0" smtClean="0">
                <a:solidFill>
                  <a:srgbClr val="A9D18E"/>
                </a:solidFill>
              </a:rPr>
              <a:t>extra-musicales</a:t>
            </a:r>
            <a:r>
              <a:rPr lang="es-ES" sz="2400" b="1" dirty="0" smtClean="0">
                <a:solidFill>
                  <a:srgbClr val="A9D18E"/>
                </a:solidFill>
              </a:rPr>
              <a:t> </a:t>
            </a:r>
            <a:r>
              <a:rPr lang="es-ES" sz="2600" dirty="0" smtClean="0">
                <a:solidFill>
                  <a:schemeClr val="bg1"/>
                </a:solidFill>
              </a:rPr>
              <a:t>que </a:t>
            </a:r>
            <a:r>
              <a:rPr lang="es-ES" sz="2600" dirty="0">
                <a:solidFill>
                  <a:schemeClr val="bg1"/>
                </a:solidFill>
              </a:rPr>
              <a:t>influyen en la </a:t>
            </a:r>
            <a:r>
              <a:rPr lang="es-ES" sz="2600" i="1" dirty="0" smtClean="0">
                <a:solidFill>
                  <a:srgbClr val="A9D18E"/>
                </a:solidFill>
              </a:rPr>
              <a:t>popularidad</a:t>
            </a:r>
            <a:r>
              <a:rPr lang="es-ES" sz="2600" dirty="0" smtClean="0">
                <a:solidFill>
                  <a:schemeClr val="bg1"/>
                </a:solidFill>
              </a:rPr>
              <a:t> </a:t>
            </a:r>
            <a:r>
              <a:rPr lang="es-ES" sz="2600" dirty="0">
                <a:solidFill>
                  <a:schemeClr val="bg1"/>
                </a:solidFill>
              </a:rPr>
              <a:t>de una canción publicada en un servidor de </a:t>
            </a:r>
            <a:r>
              <a:rPr lang="es-ES" sz="2600" i="1" dirty="0" smtClean="0">
                <a:solidFill>
                  <a:srgbClr val="A9D18E"/>
                </a:solidFill>
              </a:rPr>
              <a:t>streaming</a:t>
            </a:r>
            <a:r>
              <a:rPr lang="es-ES" sz="2600" dirty="0" smtClean="0">
                <a:solidFill>
                  <a:schemeClr val="bg1"/>
                </a:solidFill>
              </a:rPr>
              <a:t>, el </a:t>
            </a:r>
            <a:r>
              <a:rPr lang="es-ES" sz="2600" dirty="0">
                <a:solidFill>
                  <a:schemeClr val="bg1"/>
                </a:solidFill>
              </a:rPr>
              <a:t>presente trabajo demuestra que ciertas características </a:t>
            </a:r>
            <a:r>
              <a:rPr lang="es-ES" sz="2600" b="1" i="1" dirty="0">
                <a:solidFill>
                  <a:srgbClr val="A9D18E"/>
                </a:solidFill>
              </a:rPr>
              <a:t>intrínsecamente musicales </a:t>
            </a:r>
            <a:r>
              <a:rPr lang="es-ES" sz="2600" dirty="0">
                <a:solidFill>
                  <a:schemeClr val="bg1"/>
                </a:solidFill>
              </a:rPr>
              <a:t>(</a:t>
            </a:r>
            <a:r>
              <a:rPr lang="es-ES" sz="2600" dirty="0" smtClean="0">
                <a:solidFill>
                  <a:schemeClr val="bg1"/>
                </a:solidFill>
              </a:rPr>
              <a:t>como </a:t>
            </a:r>
            <a:r>
              <a:rPr lang="es-ES" sz="2600" dirty="0">
                <a:solidFill>
                  <a:schemeClr val="bg1"/>
                </a:solidFill>
              </a:rPr>
              <a:t>por ejemplo el volumen o la percepción de "bailabilidad") presentan una relevancia significativa desde el punto de vista estadístico </a:t>
            </a:r>
            <a:r>
              <a:rPr lang="es-ES" sz="2600" dirty="0" smtClean="0">
                <a:solidFill>
                  <a:schemeClr val="bg1"/>
                </a:solidFill>
              </a:rPr>
              <a:t>en relación con esa popularidad, y podrían ser utilizados para </a:t>
            </a:r>
            <a:r>
              <a:rPr lang="es-ES" sz="2600" b="1" dirty="0" smtClean="0">
                <a:solidFill>
                  <a:srgbClr val="A9D18E"/>
                </a:solidFill>
              </a:rPr>
              <a:t>predecir</a:t>
            </a:r>
            <a:r>
              <a:rPr lang="es-ES" sz="2600" dirty="0" smtClean="0">
                <a:solidFill>
                  <a:schemeClr val="bg1"/>
                </a:solidFill>
              </a:rPr>
              <a:t> si un tema tiene </a:t>
            </a:r>
            <a:r>
              <a:rPr lang="es-ES" sz="2600" b="1" dirty="0" smtClean="0">
                <a:solidFill>
                  <a:schemeClr val="bg1"/>
                </a:solidFill>
              </a:rPr>
              <a:t>potencial</a:t>
            </a:r>
            <a:r>
              <a:rPr lang="es-ES" sz="2600" dirty="0" smtClean="0">
                <a:solidFill>
                  <a:schemeClr val="bg1"/>
                </a:solidFill>
              </a:rPr>
              <a:t> para devenir un éxito comercial o no.</a:t>
            </a:r>
            <a:endParaRPr lang="es-ES" sz="26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2600" dirty="0">
                <a:solidFill>
                  <a:schemeClr val="bg1"/>
                </a:solidFill>
              </a:rPr>
              <a:t>No obstante, también debe destacarse que, ya sea por los motivos previamente expuestos, por limitaciones cuantitativas o cualitativas del </a:t>
            </a:r>
            <a:r>
              <a:rPr lang="es-ES" sz="2600" i="1" dirty="0" smtClean="0">
                <a:solidFill>
                  <a:schemeClr val="bg1"/>
                </a:solidFill>
              </a:rPr>
              <a:t>dataset</a:t>
            </a:r>
            <a:r>
              <a:rPr lang="es-ES" sz="2600" dirty="0" smtClean="0">
                <a:solidFill>
                  <a:schemeClr val="bg1"/>
                </a:solidFill>
              </a:rPr>
              <a:t> </a:t>
            </a:r>
            <a:r>
              <a:rPr lang="es-ES" sz="2600" dirty="0">
                <a:solidFill>
                  <a:schemeClr val="bg1"/>
                </a:solidFill>
              </a:rPr>
              <a:t>o por limitaciones en el modelado, </a:t>
            </a:r>
            <a:r>
              <a:rPr lang="es-ES" sz="2600" b="1" dirty="0">
                <a:solidFill>
                  <a:srgbClr val="A9D18E"/>
                </a:solidFill>
              </a:rPr>
              <a:t>ninguno</a:t>
            </a:r>
            <a:r>
              <a:rPr lang="es-ES" sz="2600" dirty="0">
                <a:solidFill>
                  <a:schemeClr val="bg1"/>
                </a:solidFill>
              </a:rPr>
              <a:t> de los modelos de aprendizaje automático desarrollados </a:t>
            </a:r>
            <a:r>
              <a:rPr lang="es-ES" sz="2600" dirty="0" smtClean="0">
                <a:solidFill>
                  <a:schemeClr val="bg1"/>
                </a:solidFill>
              </a:rPr>
              <a:t>consiguió </a:t>
            </a:r>
            <a:r>
              <a:rPr lang="es-ES" sz="2600" dirty="0">
                <a:solidFill>
                  <a:schemeClr val="bg1"/>
                </a:solidFill>
              </a:rPr>
              <a:t>arrojar predicciones de una exactitud </a:t>
            </a:r>
            <a:r>
              <a:rPr lang="es-ES" sz="2600" b="1" dirty="0">
                <a:solidFill>
                  <a:srgbClr val="A9D18E"/>
                </a:solidFill>
              </a:rPr>
              <a:t>satisfactoria</a:t>
            </a:r>
            <a:r>
              <a:rPr lang="es-ES" sz="2600" dirty="0">
                <a:solidFill>
                  <a:schemeClr val="bg1"/>
                </a:solidFill>
              </a:rPr>
              <a:t>, conservando todos ellos </a:t>
            </a:r>
            <a:r>
              <a:rPr lang="es-ES" sz="2600" i="1" dirty="0" smtClean="0">
                <a:solidFill>
                  <a:srgbClr val="A9D18E"/>
                </a:solidFill>
              </a:rPr>
              <a:t>accuracies</a:t>
            </a:r>
            <a:r>
              <a:rPr lang="es-ES" sz="2600" dirty="0" smtClean="0">
                <a:solidFill>
                  <a:srgbClr val="A9D18E"/>
                </a:solidFill>
              </a:rPr>
              <a:t> </a:t>
            </a:r>
            <a:r>
              <a:rPr lang="es-ES" sz="2600" b="1" dirty="0">
                <a:solidFill>
                  <a:srgbClr val="A9D18E"/>
                </a:solidFill>
              </a:rPr>
              <a:t>por debajo de 0,75</a:t>
            </a:r>
            <a:r>
              <a:rPr lang="es-ES" sz="2600" dirty="0" smtClean="0">
                <a:solidFill>
                  <a:schemeClr val="bg1"/>
                </a:solidFill>
              </a:rPr>
              <a:t>.</a:t>
            </a:r>
            <a:endParaRPr lang="es-ES" sz="26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2600" dirty="0">
                <a:solidFill>
                  <a:schemeClr val="bg1"/>
                </a:solidFill>
              </a:rPr>
              <a:t>Quizás, en futuros trabajos, </a:t>
            </a:r>
            <a:r>
              <a:rPr lang="es-ES" sz="2600" dirty="0">
                <a:solidFill>
                  <a:srgbClr val="A9D18E"/>
                </a:solidFill>
              </a:rPr>
              <a:t>la incorporación de nuevas variables </a:t>
            </a:r>
            <a:r>
              <a:rPr lang="es-ES" sz="2600" dirty="0">
                <a:solidFill>
                  <a:schemeClr val="bg1"/>
                </a:solidFill>
              </a:rPr>
              <a:t>que representen factores </a:t>
            </a:r>
            <a:r>
              <a:rPr lang="es-ES" sz="2600" b="1" i="1" dirty="0">
                <a:solidFill>
                  <a:schemeClr val="bg1"/>
                </a:solidFill>
              </a:rPr>
              <a:t>extra-musicales</a:t>
            </a:r>
            <a:r>
              <a:rPr lang="es-ES" sz="2600" dirty="0">
                <a:solidFill>
                  <a:schemeClr val="bg1"/>
                </a:solidFill>
              </a:rPr>
              <a:t> (por ejemplo: sello discográfico, inversión en publicidad, etc.) podría mejorar sensiblemente las métricas y conducirnos al desarrollo de modelos predicitivos más </a:t>
            </a:r>
            <a:r>
              <a:rPr lang="es-ES" sz="2600" dirty="0" smtClean="0">
                <a:solidFill>
                  <a:schemeClr val="bg1"/>
                </a:solidFill>
              </a:rPr>
              <a:t>robustos.</a:t>
            </a:r>
          </a:p>
        </p:txBody>
      </p:sp>
    </p:spTree>
    <p:extLst>
      <p:ext uri="{BB962C8B-B14F-4D97-AF65-F5344CB8AC3E}">
        <p14:creationId xmlns:p14="http://schemas.microsoft.com/office/powerpoint/2010/main" val="113052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71151" y="1825624"/>
            <a:ext cx="9478701" cy="4808639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s-ES" dirty="0" smtClean="0">
                <a:solidFill>
                  <a:schemeClr val="bg1"/>
                </a:solidFill>
              </a:rPr>
              <a:t>La </a:t>
            </a:r>
            <a:r>
              <a:rPr lang="es-ES" dirty="0">
                <a:solidFill>
                  <a:schemeClr val="bg1"/>
                </a:solidFill>
              </a:rPr>
              <a:t>industria de la música generó, a nivel global, </a:t>
            </a:r>
            <a:r>
              <a:rPr lang="es-E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59.480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millones de </a:t>
            </a:r>
            <a:r>
              <a:rPr lang="es-E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dólares </a:t>
            </a:r>
            <a:r>
              <a:rPr lang="es-ES" dirty="0">
                <a:solidFill>
                  <a:schemeClr val="bg1"/>
                </a:solidFill>
              </a:rPr>
              <a:t>en </a:t>
            </a:r>
            <a:r>
              <a:rPr lang="es-ES" dirty="0" smtClean="0">
                <a:solidFill>
                  <a:schemeClr val="bg1"/>
                </a:solidFill>
              </a:rPr>
              <a:t>2022.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s-ES" dirty="0" smtClean="0">
                <a:solidFill>
                  <a:schemeClr val="bg1"/>
                </a:solidFill>
              </a:rPr>
              <a:t>Solo el </a:t>
            </a:r>
            <a:r>
              <a:rPr lang="es-ES" b="1" dirty="0" smtClean="0">
                <a:solidFill>
                  <a:srgbClr val="A9D18E"/>
                </a:solidFill>
              </a:rPr>
              <a:t>9% </a:t>
            </a:r>
            <a:r>
              <a:rPr lang="es-ES" dirty="0" smtClean="0">
                <a:solidFill>
                  <a:schemeClr val="bg1"/>
                </a:solidFill>
              </a:rPr>
              <a:t>de la música se comercializa en formato </a:t>
            </a:r>
            <a:r>
              <a:rPr lang="es-ES" b="1" dirty="0" smtClean="0">
                <a:solidFill>
                  <a:srgbClr val="A9D18E"/>
                </a:solidFill>
              </a:rPr>
              <a:t>físico</a:t>
            </a:r>
            <a:r>
              <a:rPr lang="es-ES" b="1" dirty="0" smtClean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s-ES" dirty="0" smtClean="0">
                <a:solidFill>
                  <a:schemeClr val="bg1"/>
                </a:solidFill>
              </a:rPr>
              <a:t>El ritmo de incremento en las suscripciones está en torno a </a:t>
            </a:r>
            <a:r>
              <a:rPr lang="es-E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18% anual </a:t>
            </a:r>
            <a:r>
              <a:rPr lang="es-ES" dirty="0" smtClean="0">
                <a:solidFill>
                  <a:schemeClr val="bg1"/>
                </a:solidFill>
              </a:rPr>
              <a:t>y el número de usuarios registrados en 2022 es de </a:t>
            </a:r>
            <a:r>
              <a:rPr lang="es-E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616 millones </a:t>
            </a:r>
            <a:r>
              <a:rPr lang="es-ES" dirty="0" smtClean="0">
                <a:solidFill>
                  <a:schemeClr val="bg1"/>
                </a:solidFill>
              </a:rPr>
              <a:t>en todo el mundo.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s-ES" dirty="0" smtClean="0">
                <a:solidFill>
                  <a:schemeClr val="bg1"/>
                </a:solidFill>
              </a:rPr>
              <a:t>Mercado caracterizado por una alta concentración del capital: </a:t>
            </a:r>
            <a:r>
              <a:rPr lang="es-E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Universal </a:t>
            </a:r>
            <a:r>
              <a:rPr lang="es-E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Music</a:t>
            </a:r>
            <a:r>
              <a:rPr lang="es-E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s-E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Group</a:t>
            </a:r>
            <a:r>
              <a:rPr lang="es-E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bg1"/>
                </a:solidFill>
              </a:rPr>
              <a:t>es en la actualidad la mayor compañía a nivel global, acaparando el </a:t>
            </a:r>
            <a:r>
              <a:rPr lang="es-E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32,1% de los ingresos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s-E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Spotify</a:t>
            </a:r>
            <a:r>
              <a:rPr lang="es-E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bg1"/>
                </a:solidFill>
              </a:rPr>
              <a:t>se constituye como actor dominante reteniendo alrededor del </a:t>
            </a:r>
            <a:r>
              <a:rPr lang="es-E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31% </a:t>
            </a:r>
            <a:r>
              <a:rPr lang="es-ES" dirty="0" smtClean="0">
                <a:solidFill>
                  <a:schemeClr val="bg1"/>
                </a:solidFill>
              </a:rPr>
              <a:t>del total de suscriptores a servicios de </a:t>
            </a:r>
            <a:r>
              <a:rPr lang="es-ES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streaming</a:t>
            </a:r>
            <a:r>
              <a:rPr lang="es-ES" b="1" dirty="0" smtClean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bg1"/>
              </a:solidFill>
              <a:latin typeface="AR DARLING" panose="02000000000000000000" pitchFamily="2" charset="0"/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803563" y="961316"/>
            <a:ext cx="7451437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434109" y="1028983"/>
            <a:ext cx="7521171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025239" y="666836"/>
            <a:ext cx="5657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CONTEXTO COMERCIAL</a:t>
            </a:r>
            <a:endParaRPr lang="en-US" sz="3600" b="1" dirty="0">
              <a:solidFill>
                <a:schemeClr val="bg1"/>
              </a:solidFill>
              <a:latin typeface="AR DARLING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25" name="Imagen 2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75" y="323057"/>
            <a:ext cx="1935142" cy="580242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>
            <a:off x="1798168" y="1757329"/>
            <a:ext cx="0" cy="4740748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9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3020290" y="3353534"/>
            <a:ext cx="7451437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2650836" y="3421201"/>
            <a:ext cx="7521171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3899725" y="3059054"/>
            <a:ext cx="4392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MUCHAS GRACIAS</a:t>
            </a:r>
            <a:endParaRPr lang="en-US" sz="3600" b="1" dirty="0">
              <a:solidFill>
                <a:schemeClr val="bg1"/>
              </a:solidFill>
              <a:latin typeface="AR DARLING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75" y="323057"/>
            <a:ext cx="1935142" cy="58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1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66812" y="1786713"/>
            <a:ext cx="9478701" cy="48086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2600" dirty="0" smtClean="0">
                <a:solidFill>
                  <a:schemeClr val="bg1"/>
                </a:solidFill>
              </a:rPr>
              <a:t>Para los distintos actores de la industria musical contemporánea es difícil predecir cómo va a comportarse un tema después de su lanzamiento. Es decir, si va a seguir una trayectoria “</a:t>
            </a:r>
            <a:r>
              <a:rPr lang="es-E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exitosa</a:t>
            </a:r>
            <a:r>
              <a:rPr lang="es-ES" sz="2600" dirty="0" smtClean="0">
                <a:solidFill>
                  <a:schemeClr val="bg1"/>
                </a:solidFill>
              </a:rPr>
              <a:t>” o, más bien, va a ser un “</a:t>
            </a:r>
            <a:r>
              <a:rPr lang="es-E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fracaso</a:t>
            </a:r>
            <a:r>
              <a:rPr lang="es-ES" sz="2600" dirty="0" smtClean="0">
                <a:solidFill>
                  <a:schemeClr val="bg1"/>
                </a:solidFill>
              </a:rPr>
              <a:t>” desde el punto de vista comercial.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2600" dirty="0" smtClean="0">
                <a:solidFill>
                  <a:schemeClr val="bg1"/>
                </a:solidFill>
              </a:rPr>
              <a:t>Es conocido que ciertas </a:t>
            </a:r>
            <a:r>
              <a:rPr lang="es-ES" sz="26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características</a:t>
            </a:r>
            <a:r>
              <a:rPr lang="es-E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6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socioeconómicas </a:t>
            </a:r>
            <a:r>
              <a:rPr lang="es-ES" sz="2600" dirty="0" smtClean="0">
                <a:solidFill>
                  <a:schemeClr val="bg1"/>
                </a:solidFill>
              </a:rPr>
              <a:t>(por ejemplo, la difusión a través de distintos medios, el renombre del artista, etc.) influyen significativamente en el nivel de reproducciones y/o ventas.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2600" dirty="0" smtClean="0">
                <a:solidFill>
                  <a:schemeClr val="bg1"/>
                </a:solidFill>
              </a:rPr>
              <a:t>Sin embargo, una canción con características muy distantes a lo requerido para ser </a:t>
            </a:r>
            <a:r>
              <a:rPr lang="es-ES" sz="2600" b="1" i="1" dirty="0" smtClean="0">
                <a:solidFill>
                  <a:srgbClr val="A9D18E"/>
                </a:solidFill>
              </a:rPr>
              <a:t>mainstream</a:t>
            </a:r>
            <a:r>
              <a:rPr lang="es-ES" sz="2600" dirty="0" smtClean="0">
                <a:solidFill>
                  <a:schemeClr val="bg1"/>
                </a:solidFill>
              </a:rPr>
              <a:t>, aún con buena publicidad, podría nunca alcanzar el éxito esperado.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803563" y="961316"/>
            <a:ext cx="7451437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434109" y="1028983"/>
            <a:ext cx="7521171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025239" y="666836"/>
            <a:ext cx="553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PROBLEMA COMERCIAL</a:t>
            </a:r>
            <a:endParaRPr lang="en-US" sz="3600" b="1" dirty="0">
              <a:solidFill>
                <a:schemeClr val="bg1"/>
              </a:solidFill>
              <a:latin typeface="AR DARLING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75" y="323057"/>
            <a:ext cx="1935142" cy="580242"/>
          </a:xfrm>
          <a:prstGeom prst="rect">
            <a:avLst/>
          </a:prstGeom>
        </p:spPr>
      </p:pic>
      <p:cxnSp>
        <p:nvCxnSpPr>
          <p:cNvPr id="10" name="Conector recto 9"/>
          <p:cNvCxnSpPr/>
          <p:nvPr/>
        </p:nvCxnSpPr>
        <p:spPr>
          <a:xfrm>
            <a:off x="1798168" y="1757329"/>
            <a:ext cx="0" cy="4740748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39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05891" y="2789381"/>
            <a:ext cx="9239623" cy="251229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2600" u="sng" dirty="0" smtClean="0">
                <a:solidFill>
                  <a:schemeClr val="bg1"/>
                </a:solidFill>
              </a:rPr>
              <a:t>Productores discográficos </a:t>
            </a:r>
            <a:r>
              <a:rPr lang="es-ES" sz="2600" dirty="0" smtClean="0">
                <a:solidFill>
                  <a:schemeClr val="bg1"/>
                </a:solidFill>
              </a:rPr>
              <a:t>o </a:t>
            </a:r>
            <a:r>
              <a:rPr lang="es-ES" sz="2600" u="sng" dirty="0" smtClean="0">
                <a:solidFill>
                  <a:schemeClr val="bg1"/>
                </a:solidFill>
              </a:rPr>
              <a:t>artistas independientes </a:t>
            </a:r>
            <a:r>
              <a:rPr lang="es-ES" sz="2600" dirty="0" smtClean="0">
                <a:solidFill>
                  <a:schemeClr val="bg1"/>
                </a:solidFill>
              </a:rPr>
              <a:t>que tengan la intención de adaptar las características de su música a los gustos y exigencias del mercado </a:t>
            </a:r>
            <a:r>
              <a:rPr lang="es-ES" sz="2600" b="1" dirty="0" smtClean="0">
                <a:solidFill>
                  <a:srgbClr val="A9D18E"/>
                </a:solidFill>
              </a:rPr>
              <a:t>con el objetivo de lograr una mejor </a:t>
            </a:r>
            <a:r>
              <a:rPr lang="es-ES" sz="2600" b="1" i="1" dirty="0" smtClean="0">
                <a:solidFill>
                  <a:srgbClr val="A9D18E"/>
                </a:solidFill>
              </a:rPr>
              <a:t>performance</a:t>
            </a:r>
            <a:r>
              <a:rPr lang="es-ES" sz="2600" b="1" dirty="0" smtClean="0">
                <a:solidFill>
                  <a:srgbClr val="A9D18E"/>
                </a:solidFill>
              </a:rPr>
              <a:t> de la misma </a:t>
            </a:r>
            <a:r>
              <a:rPr lang="es-ES" sz="2600" dirty="0" smtClean="0">
                <a:solidFill>
                  <a:schemeClr val="bg1"/>
                </a:solidFill>
              </a:rPr>
              <a:t>en términos de reproducciones y demás formas de interacción con los usuarios </a:t>
            </a:r>
            <a:r>
              <a:rPr lang="es-ES" sz="2600" b="1" dirty="0" smtClean="0">
                <a:solidFill>
                  <a:srgbClr val="A9D18E"/>
                </a:solidFill>
              </a:rPr>
              <a:t>en las plataformas de </a:t>
            </a:r>
            <a:r>
              <a:rPr lang="es-ES" sz="2600" b="1" i="1" dirty="0" smtClean="0">
                <a:solidFill>
                  <a:srgbClr val="A9D18E"/>
                </a:solidFill>
              </a:rPr>
              <a:t>streaming</a:t>
            </a:r>
            <a:r>
              <a:rPr lang="es-ES" sz="2600" b="1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803563" y="961316"/>
            <a:ext cx="7451437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434109" y="1028983"/>
            <a:ext cx="7521171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025239" y="666836"/>
            <a:ext cx="2722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AUDIENCIA</a:t>
            </a:r>
            <a:endParaRPr lang="en-US" sz="3600" b="1" dirty="0">
              <a:solidFill>
                <a:schemeClr val="bg1"/>
              </a:solidFill>
              <a:latin typeface="AR DARLING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75" y="323057"/>
            <a:ext cx="1935142" cy="580242"/>
          </a:xfrm>
          <a:prstGeom prst="rect">
            <a:avLst/>
          </a:prstGeom>
        </p:spPr>
      </p:pic>
      <p:cxnSp>
        <p:nvCxnSpPr>
          <p:cNvPr id="10" name="Conector recto 9"/>
          <p:cNvCxnSpPr/>
          <p:nvPr/>
        </p:nvCxnSpPr>
        <p:spPr>
          <a:xfrm>
            <a:off x="1798168" y="1757329"/>
            <a:ext cx="0" cy="4740748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32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803563" y="961316"/>
            <a:ext cx="7451437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434109" y="1028983"/>
            <a:ext cx="7521171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025239" y="666836"/>
            <a:ext cx="731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PREGUNTA DE INVESTIGACIÓN</a:t>
            </a:r>
            <a:endParaRPr lang="en-US" sz="3600" b="1" dirty="0">
              <a:solidFill>
                <a:schemeClr val="bg1"/>
              </a:solidFill>
              <a:latin typeface="AR DARLING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75" y="323057"/>
            <a:ext cx="1935142" cy="580242"/>
          </a:xfrm>
          <a:prstGeom prst="rect">
            <a:avLst/>
          </a:prstGeom>
        </p:spPr>
      </p:pic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2106957" y="3166625"/>
            <a:ext cx="9238558" cy="17471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2600" dirty="0" smtClean="0">
                <a:solidFill>
                  <a:schemeClr val="bg1"/>
                </a:solidFill>
              </a:rPr>
              <a:t>¿Cuáles son las </a:t>
            </a:r>
            <a:r>
              <a:rPr lang="es-ES" sz="2600" b="1" dirty="0" smtClean="0">
                <a:solidFill>
                  <a:srgbClr val="A9D18E"/>
                </a:solidFill>
              </a:rPr>
              <a:t>principales características </a:t>
            </a:r>
            <a:r>
              <a:rPr lang="es-ES" sz="2600" dirty="0" smtClean="0">
                <a:solidFill>
                  <a:schemeClr val="bg1"/>
                </a:solidFill>
              </a:rPr>
              <a:t>musicales que se relacionan con la </a:t>
            </a:r>
            <a:r>
              <a:rPr lang="es-ES" sz="2600" b="1" dirty="0" smtClean="0">
                <a:solidFill>
                  <a:srgbClr val="A9D18E"/>
                </a:solidFill>
              </a:rPr>
              <a:t>popularidad</a:t>
            </a:r>
            <a:r>
              <a:rPr lang="es-ES" sz="2600" dirty="0" smtClean="0">
                <a:solidFill>
                  <a:schemeClr val="bg1"/>
                </a:solidFill>
              </a:rPr>
              <a:t> de un lanzamiento y que permitirían predecir un alto número de reproducciones / interacciones por parte de los usuarios?</a:t>
            </a:r>
          </a:p>
        </p:txBody>
      </p:sp>
      <p:cxnSp>
        <p:nvCxnSpPr>
          <p:cNvPr id="10" name="Conector recto 9"/>
          <p:cNvCxnSpPr/>
          <p:nvPr/>
        </p:nvCxnSpPr>
        <p:spPr>
          <a:xfrm>
            <a:off x="1798168" y="1757329"/>
            <a:ext cx="0" cy="4740748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48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803563" y="961316"/>
            <a:ext cx="7451437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434109" y="1028983"/>
            <a:ext cx="7521171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025239" y="666836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HIPÓTESIS</a:t>
            </a:r>
            <a:endParaRPr lang="en-US" sz="3600" b="1" dirty="0">
              <a:solidFill>
                <a:schemeClr val="bg1"/>
              </a:solidFill>
              <a:latin typeface="AR DARLING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75" y="323057"/>
            <a:ext cx="1935142" cy="580242"/>
          </a:xfrm>
          <a:prstGeom prst="rect">
            <a:avLst/>
          </a:prstGeom>
        </p:spPr>
      </p:pic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2116193" y="3143830"/>
            <a:ext cx="9229321" cy="17918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2600" dirty="0" smtClean="0">
                <a:solidFill>
                  <a:schemeClr val="bg1"/>
                </a:solidFill>
              </a:rPr>
              <a:t>La </a:t>
            </a:r>
            <a:r>
              <a:rPr lang="es-ES" sz="2600" b="1" i="1" dirty="0" smtClean="0">
                <a:solidFill>
                  <a:srgbClr val="A9D18E"/>
                </a:solidFill>
              </a:rPr>
              <a:t>popularidad</a:t>
            </a:r>
            <a:r>
              <a:rPr lang="es-ES" sz="2600" i="1" dirty="0" smtClean="0">
                <a:solidFill>
                  <a:schemeClr val="bg1"/>
                </a:solidFill>
              </a:rPr>
              <a:t> </a:t>
            </a:r>
            <a:r>
              <a:rPr lang="es-ES" sz="2600" dirty="0" smtClean="0">
                <a:solidFill>
                  <a:schemeClr val="bg1"/>
                </a:solidFill>
              </a:rPr>
              <a:t>de </a:t>
            </a:r>
            <a:r>
              <a:rPr lang="es-ES" sz="2600" dirty="0">
                <a:solidFill>
                  <a:schemeClr val="bg1"/>
                </a:solidFill>
              </a:rPr>
              <a:t>una determinada canción publicada en un </a:t>
            </a:r>
            <a:r>
              <a:rPr lang="es-ES" sz="2600" dirty="0" smtClean="0">
                <a:solidFill>
                  <a:schemeClr val="bg1"/>
                </a:solidFill>
              </a:rPr>
              <a:t>servidor </a:t>
            </a:r>
            <a:r>
              <a:rPr lang="es-ES" sz="2600" dirty="0">
                <a:solidFill>
                  <a:schemeClr val="bg1"/>
                </a:solidFill>
              </a:rPr>
              <a:t>de </a:t>
            </a:r>
            <a:r>
              <a:rPr lang="es-ES" sz="2600" i="1" dirty="0" smtClean="0">
                <a:solidFill>
                  <a:schemeClr val="bg1"/>
                </a:solidFill>
              </a:rPr>
              <a:t>streaming</a:t>
            </a:r>
            <a:r>
              <a:rPr lang="es-ES" sz="2600" dirty="0" smtClean="0">
                <a:solidFill>
                  <a:schemeClr val="bg1"/>
                </a:solidFill>
              </a:rPr>
              <a:t> sigue </a:t>
            </a:r>
            <a:r>
              <a:rPr lang="es-ES" sz="2600" dirty="0">
                <a:solidFill>
                  <a:schemeClr val="bg1"/>
                </a:solidFill>
              </a:rPr>
              <a:t>una evolución temporal relativamente </a:t>
            </a:r>
            <a:r>
              <a:rPr lang="es-ES" sz="2600" b="1" dirty="0">
                <a:solidFill>
                  <a:srgbClr val="A9D18E"/>
                </a:solidFill>
              </a:rPr>
              <a:t>predecible</a:t>
            </a:r>
            <a:r>
              <a:rPr lang="es-ES" sz="2600" dirty="0">
                <a:solidFill>
                  <a:schemeClr val="bg1"/>
                </a:solidFill>
              </a:rPr>
              <a:t> a partir de ciertas características intrínsecamente musicales de la misma</a:t>
            </a:r>
            <a:r>
              <a:rPr lang="es-ES" sz="2600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1798168" y="1757329"/>
            <a:ext cx="0" cy="4740748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803563" y="961316"/>
            <a:ext cx="7451437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434109" y="1028983"/>
            <a:ext cx="7521171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025239" y="666836"/>
            <a:ext cx="2324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FUENTES</a:t>
            </a:r>
            <a:endParaRPr lang="en-US" sz="3600" b="1" dirty="0">
              <a:solidFill>
                <a:schemeClr val="bg1"/>
              </a:solidFill>
              <a:latin typeface="AR DARLING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75" y="323057"/>
            <a:ext cx="1935142" cy="580242"/>
          </a:xfrm>
          <a:prstGeom prst="rect">
            <a:avLst/>
          </a:prstGeom>
        </p:spPr>
      </p:pic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1866812" y="1856512"/>
            <a:ext cx="9478701" cy="437371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2600" b="1" i="1" dirty="0" err="1">
                <a:solidFill>
                  <a:srgbClr val="A9D18E"/>
                </a:solidFill>
              </a:rPr>
              <a:t>Spotify</a:t>
            </a:r>
            <a:r>
              <a:rPr lang="es-ES" sz="2600" b="1" i="1" dirty="0">
                <a:solidFill>
                  <a:srgbClr val="A9D18E"/>
                </a:solidFill>
              </a:rPr>
              <a:t> </a:t>
            </a:r>
            <a:r>
              <a:rPr lang="es-ES" sz="2600" b="1" i="1" dirty="0" err="1">
                <a:solidFill>
                  <a:srgbClr val="A9D18E"/>
                </a:solidFill>
              </a:rPr>
              <a:t>popularity</a:t>
            </a:r>
            <a:r>
              <a:rPr lang="es-ES" sz="2600" b="1" i="1" dirty="0">
                <a:solidFill>
                  <a:srgbClr val="A9D18E"/>
                </a:solidFill>
              </a:rPr>
              <a:t> dataset: </a:t>
            </a:r>
            <a:r>
              <a:rPr lang="es-ES" sz="2600" dirty="0" smtClean="0">
                <a:solidFill>
                  <a:schemeClr val="bg1"/>
                </a:solidFill>
              </a:rPr>
              <a:t>Es una base de datos, subida </a:t>
            </a:r>
            <a:r>
              <a:rPr lang="es-ES" sz="2600" dirty="0">
                <a:solidFill>
                  <a:schemeClr val="bg1"/>
                </a:solidFill>
              </a:rPr>
              <a:t>por un usuario al sitio </a:t>
            </a:r>
            <a:r>
              <a:rPr lang="es-ES" sz="2600" i="1" dirty="0" err="1">
                <a:solidFill>
                  <a:srgbClr val="A9D18E"/>
                </a:solidFill>
              </a:rPr>
              <a:t>Kaggle</a:t>
            </a:r>
            <a:r>
              <a:rPr lang="es-ES" sz="2600" dirty="0">
                <a:solidFill>
                  <a:schemeClr val="bg1"/>
                </a:solidFill>
              </a:rPr>
              <a:t>, que recoge información sobre </a:t>
            </a:r>
            <a:r>
              <a:rPr lang="es-ES" sz="2600" i="1" dirty="0">
                <a:solidFill>
                  <a:schemeClr val="bg1"/>
                </a:solidFill>
              </a:rPr>
              <a:t>scores</a:t>
            </a:r>
            <a:r>
              <a:rPr lang="es-ES" sz="2600" dirty="0">
                <a:solidFill>
                  <a:schemeClr val="bg1"/>
                </a:solidFill>
              </a:rPr>
              <a:t> de </a:t>
            </a:r>
            <a:r>
              <a:rPr lang="es-ES" sz="2600" i="1" dirty="0">
                <a:solidFill>
                  <a:srgbClr val="A9D18E"/>
                </a:solidFill>
              </a:rPr>
              <a:t>popularidad</a:t>
            </a:r>
            <a:r>
              <a:rPr lang="es-ES" sz="2600" dirty="0">
                <a:solidFill>
                  <a:schemeClr val="bg1"/>
                </a:solidFill>
              </a:rPr>
              <a:t> </a:t>
            </a:r>
            <a:r>
              <a:rPr lang="es-ES" sz="2600" dirty="0" smtClean="0">
                <a:solidFill>
                  <a:schemeClr val="bg1"/>
                </a:solidFill>
              </a:rPr>
              <a:t>elaborados </a:t>
            </a:r>
            <a:r>
              <a:rPr lang="es-ES" sz="2600" dirty="0">
                <a:solidFill>
                  <a:schemeClr val="bg1"/>
                </a:solidFill>
              </a:rPr>
              <a:t>por </a:t>
            </a:r>
            <a:r>
              <a:rPr lang="es-ES" sz="2600" dirty="0" err="1">
                <a:solidFill>
                  <a:schemeClr val="bg1"/>
                </a:solidFill>
              </a:rPr>
              <a:t>Spotify</a:t>
            </a:r>
            <a:r>
              <a:rPr lang="es-ES" sz="2600" dirty="0">
                <a:solidFill>
                  <a:schemeClr val="bg1"/>
                </a:solidFill>
              </a:rPr>
              <a:t> para más de 40.000 canciones. En el conjunto de datos, la popularidad se </a:t>
            </a:r>
            <a:r>
              <a:rPr lang="es-ES" sz="2600" dirty="0" smtClean="0">
                <a:solidFill>
                  <a:schemeClr val="bg1"/>
                </a:solidFill>
              </a:rPr>
              <a:t>representa como </a:t>
            </a:r>
            <a:r>
              <a:rPr lang="es-ES" sz="2600" dirty="0">
                <a:solidFill>
                  <a:schemeClr val="bg1"/>
                </a:solidFill>
              </a:rPr>
              <a:t>un parámetro binario asignando </a:t>
            </a:r>
            <a:r>
              <a:rPr lang="es-ES" sz="2600" dirty="0" smtClean="0">
                <a:solidFill>
                  <a:schemeClr val="bg1"/>
                </a:solidFill>
              </a:rPr>
              <a:t>un valor de 1 </a:t>
            </a:r>
            <a:r>
              <a:rPr lang="es-ES" sz="2600" dirty="0">
                <a:solidFill>
                  <a:schemeClr val="bg1"/>
                </a:solidFill>
              </a:rPr>
              <a:t>para una canción popular </a:t>
            </a:r>
            <a:r>
              <a:rPr lang="es-ES" sz="2600" dirty="0" smtClean="0">
                <a:solidFill>
                  <a:schemeClr val="bg1"/>
                </a:solidFill>
              </a:rPr>
              <a:t>y de </a:t>
            </a:r>
            <a:r>
              <a:rPr lang="es-ES" sz="2600" dirty="0">
                <a:solidFill>
                  <a:schemeClr val="bg1"/>
                </a:solidFill>
              </a:rPr>
              <a:t>0 para una </a:t>
            </a:r>
            <a:r>
              <a:rPr lang="es-ES" sz="2600" dirty="0" smtClean="0">
                <a:solidFill>
                  <a:schemeClr val="bg1"/>
                </a:solidFill>
              </a:rPr>
              <a:t>impopular</a:t>
            </a:r>
            <a:r>
              <a:rPr lang="es-ES" sz="2600" dirty="0">
                <a:solidFill>
                  <a:schemeClr val="bg1"/>
                </a:solidFill>
              </a:rPr>
              <a:t>. </a:t>
            </a:r>
            <a:r>
              <a:rPr lang="es-ES" sz="2600" dirty="0" smtClean="0">
                <a:solidFill>
                  <a:schemeClr val="bg1"/>
                </a:solidFill>
              </a:rPr>
              <a:t> Una </a:t>
            </a:r>
            <a:r>
              <a:rPr lang="es-ES" sz="2600" dirty="0">
                <a:solidFill>
                  <a:schemeClr val="bg1"/>
                </a:solidFill>
              </a:rPr>
              <a:t>canción se considera popular si figura en el </a:t>
            </a:r>
            <a:r>
              <a:rPr lang="es-ES" sz="2600" dirty="0" err="1">
                <a:solidFill>
                  <a:schemeClr val="bg1"/>
                </a:solidFill>
              </a:rPr>
              <a:t>Billboard</a:t>
            </a:r>
            <a:r>
              <a:rPr lang="es-ES" sz="2600" dirty="0">
                <a:solidFill>
                  <a:schemeClr val="bg1"/>
                </a:solidFill>
              </a:rPr>
              <a:t> Hot 100, apareció en el mercado estadounidense </a:t>
            </a:r>
            <a:r>
              <a:rPr lang="es-ES" sz="2600" dirty="0" smtClean="0">
                <a:solidFill>
                  <a:schemeClr val="bg1"/>
                </a:solidFill>
              </a:rPr>
              <a:t>y </a:t>
            </a:r>
            <a:r>
              <a:rPr lang="es-ES" sz="2600" dirty="0">
                <a:solidFill>
                  <a:schemeClr val="bg1"/>
                </a:solidFill>
              </a:rPr>
              <a:t>pertenece a un género </a:t>
            </a:r>
            <a:r>
              <a:rPr lang="es-ES" sz="2600" dirty="0" smtClean="0">
                <a:solidFill>
                  <a:schemeClr val="bg1"/>
                </a:solidFill>
              </a:rPr>
              <a:t>convencional. Cuenta, entre sus ventajas, con un </a:t>
            </a:r>
            <a:r>
              <a:rPr lang="es-ES" sz="2600" b="1" u="sng" dirty="0" smtClean="0">
                <a:solidFill>
                  <a:schemeClr val="bg1"/>
                </a:solidFill>
              </a:rPr>
              <a:t>amplio número de </a:t>
            </a:r>
            <a:r>
              <a:rPr lang="es-ES" sz="2600" b="1" u="sng" dirty="0">
                <a:solidFill>
                  <a:schemeClr val="bg1"/>
                </a:solidFill>
              </a:rPr>
              <a:t>registros</a:t>
            </a:r>
            <a:r>
              <a:rPr lang="es-ES" sz="2600" b="1" dirty="0">
                <a:solidFill>
                  <a:schemeClr val="bg1"/>
                </a:solidFill>
              </a:rPr>
              <a:t> </a:t>
            </a:r>
            <a:r>
              <a:rPr lang="es-ES" sz="2600" dirty="0">
                <a:solidFill>
                  <a:schemeClr val="bg1"/>
                </a:solidFill>
              </a:rPr>
              <a:t>y con información relevante sobre </a:t>
            </a:r>
            <a:r>
              <a:rPr lang="es-ES" sz="2600" b="1" u="sng" dirty="0">
                <a:solidFill>
                  <a:schemeClr val="bg1"/>
                </a:solidFill>
              </a:rPr>
              <a:t>variables intrínsecamente </a:t>
            </a:r>
            <a:r>
              <a:rPr lang="es-ES" sz="2600" b="1" u="sng" dirty="0" smtClean="0">
                <a:solidFill>
                  <a:schemeClr val="bg1"/>
                </a:solidFill>
              </a:rPr>
              <a:t>musicales</a:t>
            </a:r>
            <a:r>
              <a:rPr lang="es-ES" sz="2600" dirty="0" smtClean="0">
                <a:solidFill>
                  <a:schemeClr val="bg1"/>
                </a:solidFill>
              </a:rPr>
              <a:t>. Por otra parte, una desventaja es que no </a:t>
            </a:r>
            <a:r>
              <a:rPr lang="es-ES" sz="2600" dirty="0">
                <a:solidFill>
                  <a:schemeClr val="bg1"/>
                </a:solidFill>
              </a:rPr>
              <a:t>contiene información sobre </a:t>
            </a:r>
            <a:r>
              <a:rPr lang="es-ES" sz="2600" dirty="0" smtClean="0">
                <a:solidFill>
                  <a:schemeClr val="bg1"/>
                </a:solidFill>
              </a:rPr>
              <a:t>el número </a:t>
            </a:r>
            <a:r>
              <a:rPr lang="es-ES" sz="2600" dirty="0">
                <a:solidFill>
                  <a:schemeClr val="bg1"/>
                </a:solidFill>
              </a:rPr>
              <a:t>de </a:t>
            </a:r>
            <a:r>
              <a:rPr lang="es-ES" sz="2600" dirty="0" smtClean="0">
                <a:solidFill>
                  <a:schemeClr val="bg1"/>
                </a:solidFill>
              </a:rPr>
              <a:t>reproducciones de cada canción.</a:t>
            </a:r>
          </a:p>
        </p:txBody>
      </p:sp>
      <p:cxnSp>
        <p:nvCxnSpPr>
          <p:cNvPr id="10" name="Conector recto 9"/>
          <p:cNvCxnSpPr/>
          <p:nvPr/>
        </p:nvCxnSpPr>
        <p:spPr>
          <a:xfrm>
            <a:off x="1798168" y="1757329"/>
            <a:ext cx="0" cy="4740748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66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803563" y="961316"/>
            <a:ext cx="7451437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434109" y="1028983"/>
            <a:ext cx="7521171" cy="0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025239" y="666836"/>
            <a:ext cx="6017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ANÁLISIS EXPLORATORIO</a:t>
            </a:r>
            <a:endParaRPr lang="en-US" sz="3600" b="1" dirty="0">
              <a:solidFill>
                <a:schemeClr val="bg1"/>
              </a:solidFill>
              <a:latin typeface="AR DARLING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75" y="323057"/>
            <a:ext cx="1935142" cy="580242"/>
          </a:xfrm>
          <a:prstGeom prst="rect">
            <a:avLst/>
          </a:prstGeom>
        </p:spPr>
      </p:pic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6438490" y="3101257"/>
            <a:ext cx="4907023" cy="226290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2000" dirty="0" smtClean="0">
                <a:solidFill>
                  <a:schemeClr val="bg1"/>
                </a:solidFill>
              </a:rPr>
              <a:t>Aproximadamente </a:t>
            </a:r>
            <a:r>
              <a:rPr lang="es-ES" sz="2000" dirty="0">
                <a:solidFill>
                  <a:schemeClr val="bg1"/>
                </a:solidFill>
              </a:rPr>
              <a:t>el </a:t>
            </a:r>
            <a:r>
              <a:rPr lang="es-ES" sz="2000" b="1" dirty="0" smtClean="0">
                <a:solidFill>
                  <a:srgbClr val="51FFCB"/>
                </a:solidFill>
              </a:rPr>
              <a:t>51%</a:t>
            </a:r>
            <a:r>
              <a:rPr lang="es-ES" sz="2000" dirty="0" smtClean="0">
                <a:solidFill>
                  <a:srgbClr val="51FFCB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de los temas contenidos en este </a:t>
            </a:r>
            <a:r>
              <a:rPr lang="es-ES" sz="2000" i="1" dirty="0">
                <a:solidFill>
                  <a:schemeClr val="bg1"/>
                </a:solidFill>
              </a:rPr>
              <a:t>dataset</a:t>
            </a:r>
            <a:r>
              <a:rPr lang="es-ES" sz="2000" dirty="0">
                <a:solidFill>
                  <a:schemeClr val="bg1"/>
                </a:solidFill>
              </a:rPr>
              <a:t> fueron categorizados como </a:t>
            </a:r>
            <a:r>
              <a:rPr lang="es-ES" sz="2000" b="1" dirty="0" smtClean="0">
                <a:solidFill>
                  <a:srgbClr val="51FFCB"/>
                </a:solidFill>
              </a:rPr>
              <a:t>populares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y el </a:t>
            </a:r>
            <a:r>
              <a:rPr lang="es-ES" sz="2000" b="1" dirty="0" smtClean="0">
                <a:solidFill>
                  <a:srgbClr val="BEE6FF"/>
                </a:solidFill>
              </a:rPr>
              <a:t>49%</a:t>
            </a:r>
            <a:r>
              <a:rPr lang="es-ES" sz="2000" dirty="0" smtClean="0">
                <a:solidFill>
                  <a:srgbClr val="BEE6FF"/>
                </a:solidFill>
              </a:rPr>
              <a:t> </a:t>
            </a:r>
            <a:r>
              <a:rPr lang="es-ES" sz="2000" dirty="0" smtClean="0">
                <a:solidFill>
                  <a:schemeClr val="bg1"/>
                </a:solidFill>
              </a:rPr>
              <a:t>restante </a:t>
            </a:r>
            <a:r>
              <a:rPr lang="es-ES" sz="2000" dirty="0">
                <a:solidFill>
                  <a:schemeClr val="bg1"/>
                </a:solidFill>
              </a:rPr>
              <a:t>como </a:t>
            </a:r>
            <a:r>
              <a:rPr lang="es-ES" sz="2000" b="1" dirty="0" smtClean="0">
                <a:solidFill>
                  <a:srgbClr val="BEE6FF"/>
                </a:solidFill>
              </a:rPr>
              <a:t>impopulares</a:t>
            </a:r>
            <a:r>
              <a:rPr lang="es-ES" sz="2000" dirty="0" smtClean="0">
                <a:solidFill>
                  <a:schemeClr val="bg1"/>
                </a:solidFill>
              </a:rPr>
              <a:t>, </a:t>
            </a:r>
            <a:r>
              <a:rPr lang="es-ES" sz="2000" dirty="0">
                <a:solidFill>
                  <a:schemeClr val="bg1"/>
                </a:solidFill>
              </a:rPr>
              <a:t>lo cual da cuenta de una muestra </a:t>
            </a:r>
            <a:r>
              <a:rPr lang="es-ES" sz="2000" b="1" dirty="0">
                <a:solidFill>
                  <a:schemeClr val="bg1"/>
                </a:solidFill>
              </a:rPr>
              <a:t>bien balanceada</a:t>
            </a:r>
            <a:r>
              <a:rPr lang="es-ES" sz="2000" dirty="0">
                <a:solidFill>
                  <a:schemeClr val="bg1"/>
                </a:solidFill>
              </a:rPr>
              <a:t>, dato de interés a la hora de elaborar un modelo de </a:t>
            </a:r>
            <a:r>
              <a:rPr lang="es-ES" sz="2000" i="1" dirty="0" smtClean="0">
                <a:solidFill>
                  <a:schemeClr val="bg1"/>
                </a:solidFill>
              </a:rPr>
              <a:t>machine learning</a:t>
            </a:r>
            <a:r>
              <a:rPr lang="es-ES" sz="2000" dirty="0" smtClean="0">
                <a:solidFill>
                  <a:schemeClr val="bg1"/>
                </a:solidFill>
              </a:rPr>
              <a:t>.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308874" y="1728933"/>
            <a:ext cx="1771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b="1" dirty="0" smtClean="0">
                <a:solidFill>
                  <a:schemeClr val="bg1"/>
                </a:solidFill>
                <a:latin typeface="AR DARLING" panose="02000000000000000000" pitchFamily="2" charset="0"/>
                <a:cs typeface="Times New Roman" panose="02020603050405020304" pitchFamily="18" charset="0"/>
              </a:rPr>
              <a:t>POPULARIDAD</a:t>
            </a:r>
            <a:endParaRPr lang="en-US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1798168" y="1757329"/>
            <a:ext cx="0" cy="4740748"/>
          </a:xfrm>
          <a:prstGeom prst="line">
            <a:avLst/>
          </a:prstGeom>
          <a:ln w="28575">
            <a:solidFill>
              <a:srgbClr val="29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3"/>
          <a:stretch/>
        </p:blipFill>
        <p:spPr>
          <a:xfrm>
            <a:off x="2032001" y="2210257"/>
            <a:ext cx="4154185" cy="405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1889</Words>
  <Application>Microsoft Office PowerPoint</Application>
  <PresentationFormat>Panorámica</PresentationFormat>
  <Paragraphs>113</Paragraphs>
  <Slides>30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AR DARLING</vt:lpstr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Franco Falco</dc:creator>
  <cp:lastModifiedBy>Franco Falco</cp:lastModifiedBy>
  <cp:revision>117</cp:revision>
  <dcterms:created xsi:type="dcterms:W3CDTF">2024-02-05T18:09:34Z</dcterms:created>
  <dcterms:modified xsi:type="dcterms:W3CDTF">2024-04-29T03:50:07Z</dcterms:modified>
</cp:coreProperties>
</file>