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289" r:id="rId4"/>
    <p:sldId id="290" r:id="rId5"/>
    <p:sldId id="282" r:id="rId6"/>
    <p:sldId id="283" r:id="rId7"/>
    <p:sldId id="285" r:id="rId8"/>
    <p:sldId id="286" r:id="rId9"/>
    <p:sldId id="287" r:id="rId10"/>
    <p:sldId id="288" r:id="rId11"/>
    <p:sldId id="291" r:id="rId12"/>
    <p:sldId id="284" r:id="rId13"/>
    <p:sldId id="281" r:id="rId14"/>
    <p:sldId id="260" r:id="rId15"/>
    <p:sldId id="261" r:id="rId16"/>
    <p:sldId id="293" r:id="rId17"/>
    <p:sldId id="294" r:id="rId18"/>
    <p:sldId id="295" r:id="rId19"/>
    <p:sldId id="296" r:id="rId20"/>
    <p:sldId id="292" r:id="rId21"/>
    <p:sldId id="297" r:id="rId22"/>
    <p:sldId id="299" r:id="rId23"/>
    <p:sldId id="298" r:id="rId24"/>
    <p:sldId id="263" r:id="rId25"/>
    <p:sldId id="265" r:id="rId26"/>
    <p:sldId id="264" r:id="rId27"/>
    <p:sldId id="266" r:id="rId28"/>
    <p:sldId id="267" r:id="rId29"/>
    <p:sldId id="268" r:id="rId30"/>
    <p:sldId id="269" r:id="rId31"/>
    <p:sldId id="339" r:id="rId32"/>
    <p:sldId id="340" r:id="rId33"/>
    <p:sldId id="341" r:id="rId34"/>
    <p:sldId id="270" r:id="rId35"/>
    <p:sldId id="271" r:id="rId36"/>
    <p:sldId id="272" r:id="rId37"/>
    <p:sldId id="273" r:id="rId38"/>
    <p:sldId id="277" r:id="rId39"/>
    <p:sldId id="278" r:id="rId40"/>
    <p:sldId id="279" r:id="rId41"/>
    <p:sldId id="280" r:id="rId42"/>
    <p:sldId id="274" r:id="rId43"/>
    <p:sldId id="275" r:id="rId44"/>
    <p:sldId id="258" r:id="rId4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108" d="100"/>
          <a:sy n="108" d="100"/>
        </p:scale>
        <p:origin x="162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52ED2-F3C4-4DF3-BD9A-0FF4D0B7C9A6}" type="datetimeFigureOut">
              <a:rPr lang="es-AR" smtClean="0"/>
              <a:t>14/10/2021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4EBE8-EB1D-4240-9EE4-C6B2171AF4D1}" type="slidenum">
              <a:rPr lang="es-AR" smtClean="0"/>
              <a:t>‹Nº›</a:t>
            </a:fld>
            <a:endParaRPr lang="es-AR"/>
          </a:p>
        </p:txBody>
      </p:sp>
    </p:spTree>
    <p:extLst>
      <p:ext uri="{BB962C8B-B14F-4D97-AF65-F5344CB8AC3E}">
        <p14:creationId xmlns:p14="http://schemas.microsoft.com/office/powerpoint/2010/main" val="22526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3A661F31-1AC4-4C83-ACE0-F440A5007132}" type="datetime1">
              <a:rPr lang="es-AR" smtClean="0"/>
              <a:t>14/10/2021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42127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08409C1-0B42-4F02-8E48-632DE411A3B9}" type="datetime1">
              <a:rPr lang="es-AR" smtClean="0"/>
              <a:t>14/10/2021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1149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E2E1FC86-D654-4825-B999-483F3FE844AB}" type="datetime1">
              <a:rPr lang="es-AR" smtClean="0"/>
              <a:t>14/10/2021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90471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5DDA5C14-5B27-42CF-9BEE-06C8E1B7836B}" type="datetime1">
              <a:rPr lang="es-AR" smtClean="0"/>
              <a:t>14/10/2021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425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B19A877-1E7C-432F-9C6E-A7483C7C5E86}" type="datetime1">
              <a:rPr lang="es-AR" smtClean="0"/>
              <a:t>14/10/2021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05506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09D6B411-820F-4104-84BD-324DBF6A8A25}" type="datetime1">
              <a:rPr lang="es-AR" smtClean="0"/>
              <a:t>14/10/2021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8460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E322FE61-9445-46A9-BCA8-7DDE9263BCFB}" type="datetime1">
              <a:rPr lang="es-AR" smtClean="0"/>
              <a:t>14/10/2021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15623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940A7D00-56CA-43DC-980E-4561F2C5B20A}" type="datetime1">
              <a:rPr lang="es-AR" smtClean="0"/>
              <a:t>14/10/2021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427958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AA7674-7B27-425D-A066-623DF0BCE4C7}" type="datetime1">
              <a:rPr lang="es-AR" smtClean="0"/>
              <a:t>14/10/2021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55707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8D388D5-CB0D-4D44-868B-59B0400B1A2E}" type="datetime1">
              <a:rPr lang="es-AR" smtClean="0"/>
              <a:t>14/10/2021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318585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0CEDD94-EA6C-4B1C-9905-6F67A2612F70}" type="datetime1">
              <a:rPr lang="es-AR" smtClean="0"/>
              <a:t>14/10/2021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F75250A-EA15-4AE1-BEA2-741B3C46C02C}" type="slidenum">
              <a:rPr lang="es-AR" smtClean="0"/>
              <a:t>‹Nº›</a:t>
            </a:fld>
            <a:endParaRPr lang="es-AR"/>
          </a:p>
        </p:txBody>
      </p:sp>
    </p:spTree>
    <p:extLst>
      <p:ext uri="{BB962C8B-B14F-4D97-AF65-F5344CB8AC3E}">
        <p14:creationId xmlns:p14="http://schemas.microsoft.com/office/powerpoint/2010/main" val="258687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7A6B4-C2A0-44F7-A04F-FD744C02F786}" type="datetime1">
              <a:rPr lang="es-AR" smtClean="0"/>
              <a:t>14/10/2021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5250A-EA15-4AE1-BEA2-741B3C46C02C}" type="slidenum">
              <a:rPr lang="es-AR" smtClean="0"/>
              <a:t>‹Nº›</a:t>
            </a:fld>
            <a:endParaRPr lang="es-AR"/>
          </a:p>
        </p:txBody>
      </p:sp>
    </p:spTree>
    <p:extLst>
      <p:ext uri="{BB962C8B-B14F-4D97-AF65-F5344CB8AC3E}">
        <p14:creationId xmlns:p14="http://schemas.microsoft.com/office/powerpoint/2010/main" val="26726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es.wikipedia.org/wiki/Producto_interno_bru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980728"/>
            <a:ext cx="7772400" cy="1470025"/>
          </a:xfrm>
        </p:spPr>
        <p:txBody>
          <a:bodyPr/>
          <a:lstStyle/>
          <a:p>
            <a:r>
              <a:rPr lang="es-ES" dirty="0"/>
              <a:t>Producto Bruto Interno</a:t>
            </a:r>
            <a:endParaRPr lang="es-AR" dirty="0"/>
          </a:p>
        </p:txBody>
      </p:sp>
      <p:sp>
        <p:nvSpPr>
          <p:cNvPr id="3" name="2 Subtítulo"/>
          <p:cNvSpPr>
            <a:spLocks noGrp="1"/>
          </p:cNvSpPr>
          <p:nvPr>
            <p:ph type="subTitle" idx="1"/>
          </p:nvPr>
        </p:nvSpPr>
        <p:spPr>
          <a:xfrm>
            <a:off x="1403648" y="2204864"/>
            <a:ext cx="6400800" cy="3456384"/>
          </a:xfrm>
        </p:spPr>
        <p:txBody>
          <a:bodyPr/>
          <a:lstStyle/>
          <a:p>
            <a:r>
              <a:rPr lang="es-ES" dirty="0"/>
              <a:t>Es el </a:t>
            </a:r>
            <a:r>
              <a:rPr lang="es-ES" u="sng" dirty="0"/>
              <a:t>valor</a:t>
            </a:r>
            <a:r>
              <a:rPr lang="es-ES" dirty="0"/>
              <a:t> de los </a:t>
            </a:r>
            <a:r>
              <a:rPr lang="es-ES" u="sng" dirty="0"/>
              <a:t>bienes y servicios finales</a:t>
            </a:r>
            <a:r>
              <a:rPr lang="es-ES" dirty="0"/>
              <a:t> en </a:t>
            </a:r>
            <a:r>
              <a:rPr lang="es-ES" u="sng" dirty="0"/>
              <a:t>un tiempo determinado</a:t>
            </a:r>
          </a:p>
          <a:p>
            <a:endParaRPr lang="es-ES" u="sng" dirty="0"/>
          </a:p>
          <a:p>
            <a:r>
              <a:rPr lang="es-ES" dirty="0"/>
              <a:t>Por qué  valor?</a:t>
            </a:r>
          </a:p>
          <a:p>
            <a:r>
              <a:rPr lang="es-ES" dirty="0"/>
              <a:t>Por qué  B y S finales?</a:t>
            </a:r>
          </a:p>
          <a:p>
            <a:r>
              <a:rPr lang="es-ES" dirty="0"/>
              <a:t>Por qué en un tiempo determinado?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a:t>
            </a:fld>
            <a:endParaRPr lang="es-AR"/>
          </a:p>
        </p:txBody>
      </p:sp>
    </p:spTree>
    <p:extLst>
      <p:ext uri="{BB962C8B-B14F-4D97-AF65-F5344CB8AC3E}">
        <p14:creationId xmlns:p14="http://schemas.microsoft.com/office/powerpoint/2010/main" val="216251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Riqueza concentrada</a:t>
            </a:r>
            <a:endParaRPr lang="es-AR" dirty="0"/>
          </a:p>
        </p:txBody>
      </p:sp>
      <p:sp>
        <p:nvSpPr>
          <p:cNvPr id="3" name="2 Marcador de contenido"/>
          <p:cNvSpPr>
            <a:spLocks noGrp="1"/>
          </p:cNvSpPr>
          <p:nvPr>
            <p:ph idx="1"/>
          </p:nvPr>
        </p:nvSpPr>
        <p:spPr/>
        <p:txBody>
          <a:bodyPr>
            <a:normAutofit fontScale="85000" lnSpcReduction="20000"/>
          </a:bodyPr>
          <a:lstStyle/>
          <a:p>
            <a:r>
              <a:rPr lang="es-ES" dirty="0"/>
              <a:t>Las 85 personas más ricas del planeta poseen la misma cantidad de dinero que la mitad más pobre de la humanidad. El número de multimillonarios en dólares paso de 10 millones en 2009 a 13,7millones en 2013.  Si Carlos Slim (comunicaciones – México) quisiera gastar toda su riqueza (80.000 millones de dólares a razón de 1millón al día necesitaría 220 años (Bill Gates 218).</a:t>
            </a:r>
          </a:p>
          <a:p>
            <a:r>
              <a:rPr lang="es-ES" dirty="0"/>
              <a:t>En los 21 países donde existen datos se produce una fuerte correlación entre desigualdad y la baja movilidad social (si se nace pobre en un país con desigualdad elevada probablemente morirá pobre y sus hijos y nietos también serán pobres).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10</a:t>
            </a:fld>
            <a:endParaRPr lang="es-AR"/>
          </a:p>
        </p:txBody>
      </p:sp>
    </p:spTree>
    <p:extLst>
      <p:ext uri="{BB962C8B-B14F-4D97-AF65-F5344CB8AC3E}">
        <p14:creationId xmlns:p14="http://schemas.microsoft.com/office/powerpoint/2010/main" val="14256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792087"/>
          </a:xfrm>
        </p:spPr>
        <p:txBody>
          <a:bodyPr/>
          <a:lstStyle/>
          <a:p>
            <a:r>
              <a:rPr lang="es-ES" dirty="0"/>
              <a:t>Riqueza concentrada</a:t>
            </a:r>
            <a:endParaRPr lang="es-AR" dirty="0"/>
          </a:p>
        </p:txBody>
      </p:sp>
      <p:sp>
        <p:nvSpPr>
          <p:cNvPr id="3" name="2 Subtítulo"/>
          <p:cNvSpPr>
            <a:spLocks noGrp="1"/>
          </p:cNvSpPr>
          <p:nvPr>
            <p:ph type="subTitle" idx="1"/>
          </p:nvPr>
        </p:nvSpPr>
        <p:spPr>
          <a:xfrm>
            <a:off x="1371600" y="1268760"/>
            <a:ext cx="6400800" cy="5589240"/>
          </a:xfrm>
        </p:spPr>
        <p:txBody>
          <a:bodyPr>
            <a:noAutofit/>
          </a:bodyPr>
          <a:lstStyle/>
          <a:p>
            <a:r>
              <a:rPr lang="es-ES" sz="2000" dirty="0"/>
              <a:t>La concentración de la riqueza trae como consecuencia un enorme violencia (tasas de homicidio 4 veces más altas). </a:t>
            </a:r>
          </a:p>
          <a:p>
            <a:r>
              <a:rPr lang="es-ES" sz="2000" dirty="0"/>
              <a:t>La desigualdad también contribuye al cambio climático: la degradación del medio ambiente puede atribuirse a menos del 30% de la población mundial. El 7% más rico es responsable del 50% de las emisiones de dióxido de carbono mientras que el 50% más obre produce sólo el 7% de las emisiones totales.</a:t>
            </a:r>
          </a:p>
          <a:p>
            <a:r>
              <a:rPr lang="es-ES" sz="2000" dirty="0"/>
              <a:t>En la Argentina el 1% con mayores ingresos posee el 16,75 % dela riqueza del país.</a:t>
            </a:r>
          </a:p>
          <a:p>
            <a:r>
              <a:rPr lang="es-ES" sz="2000" dirty="0"/>
              <a:t>Movimiento de multimillonarios (antes millonarios) para atenuar la desigualdad.</a:t>
            </a:r>
          </a:p>
          <a:p>
            <a:r>
              <a:rPr lang="es-ES" sz="2000" dirty="0"/>
              <a:t>“La brecha extrema en los ingresos has sido resuelta históricamente en una de tres maneras: impuestos, guerra o revolución”. Hasta ahora solo discursos aislados y donaciones pero sin buscar un cambio económico sistémico</a:t>
            </a:r>
            <a:endParaRPr lang="es-AR" sz="2000"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11</a:t>
            </a:fld>
            <a:endParaRPr lang="es-AR"/>
          </a:p>
        </p:txBody>
      </p:sp>
    </p:spTree>
    <p:extLst>
      <p:ext uri="{BB962C8B-B14F-4D97-AF65-F5344CB8AC3E}">
        <p14:creationId xmlns:p14="http://schemas.microsoft.com/office/powerpoint/2010/main" val="379333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Coeficiente de </a:t>
            </a:r>
            <a:r>
              <a:rPr lang="es-ES" dirty="0" err="1"/>
              <a:t>Gini</a:t>
            </a:r>
            <a:endParaRPr lang="es-AR" dirty="0"/>
          </a:p>
        </p:txBody>
      </p:sp>
      <p:sp>
        <p:nvSpPr>
          <p:cNvPr id="3" name="2 Marcador de contenido"/>
          <p:cNvSpPr>
            <a:spLocks noGrp="1"/>
          </p:cNvSpPr>
          <p:nvPr>
            <p:ph idx="1"/>
          </p:nvPr>
        </p:nvSpPr>
        <p:spPr/>
        <p:txBody>
          <a:bodyPr>
            <a:normAutofit fontScale="85000" lnSpcReduction="10000"/>
          </a:bodyPr>
          <a:lstStyle/>
          <a:p>
            <a:pPr marL="0" indent="0">
              <a:buNone/>
            </a:pPr>
            <a:r>
              <a:rPr lang="es-ES" dirty="0"/>
              <a:t>Es un indicador de las desigualdades, que va de 0 (igualdad de ingreso perfecta) a 1 (todo el ingreso a una sola persona). Los economistas vienen debatiendo el impacto de la desigualdad de ingresos sobre el crecimiento manifestando en general que la misma tiene una incidencia significativa sobe el crecimiento de mediano plazo. En el 40% más desfavorecidos, donde se encuentran las clases medias bajas vulnerables que no pueden beneficiarse de la reactivación y crecimiento futuro ni aportar a él. Se traba la acumulación de capital humano limitando la posibilidad de instruirse.</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12</a:t>
            </a:fld>
            <a:endParaRPr lang="es-AR"/>
          </a:p>
        </p:txBody>
      </p:sp>
    </p:spTree>
    <p:extLst>
      <p:ext uri="{BB962C8B-B14F-4D97-AF65-F5344CB8AC3E}">
        <p14:creationId xmlns:p14="http://schemas.microsoft.com/office/powerpoint/2010/main" val="302342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PBI</a:t>
            </a:r>
            <a:endParaRPr lang="es-AR" dirty="0"/>
          </a:p>
        </p:txBody>
      </p:sp>
      <p:sp>
        <p:nvSpPr>
          <p:cNvPr id="3" name="2 Marcador de contenido"/>
          <p:cNvSpPr>
            <a:spLocks noGrp="1"/>
          </p:cNvSpPr>
          <p:nvPr>
            <p:ph idx="1"/>
          </p:nvPr>
        </p:nvSpPr>
        <p:spPr/>
        <p:txBody>
          <a:bodyPr>
            <a:normAutofit/>
          </a:bodyPr>
          <a:lstStyle/>
          <a:p>
            <a:r>
              <a:rPr lang="es-ES" dirty="0"/>
              <a:t>Producto Interno:</a:t>
            </a:r>
          </a:p>
          <a:p>
            <a:endParaRPr lang="es-ES" dirty="0"/>
          </a:p>
          <a:p>
            <a:r>
              <a:rPr lang="es-ES" dirty="0"/>
              <a:t>Real (tomando un año base)</a:t>
            </a:r>
          </a:p>
          <a:p>
            <a:r>
              <a:rPr lang="es-ES" dirty="0"/>
              <a:t>Nominal (valor en el momento de la medición)</a:t>
            </a:r>
          </a:p>
          <a:p>
            <a:r>
              <a:rPr lang="es-ES" dirty="0"/>
              <a:t>Porqué medición más cercana posible a la actualidad?</a:t>
            </a:r>
          </a:p>
          <a:p>
            <a:r>
              <a:rPr lang="es-ES" dirty="0"/>
              <a:t>A cuánto es normal que crezca un país?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13</a:t>
            </a:fld>
            <a:endParaRPr lang="es-AR"/>
          </a:p>
        </p:txBody>
      </p:sp>
    </p:spTree>
    <p:extLst>
      <p:ext uri="{BB962C8B-B14F-4D97-AF65-F5344CB8AC3E}">
        <p14:creationId xmlns:p14="http://schemas.microsoft.com/office/powerpoint/2010/main" val="380088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5800" y="692697"/>
            <a:ext cx="7772400" cy="2907754"/>
          </a:xfrm>
        </p:spPr>
        <p:txBody>
          <a:bodyPr/>
          <a:lstStyle/>
          <a:p>
            <a:r>
              <a:rPr lang="es-ES" dirty="0"/>
              <a:t>Inclusión de los recursos financieros dentro del PBI</a:t>
            </a:r>
            <a:endParaRPr lang="es-AR" dirty="0"/>
          </a:p>
        </p:txBody>
      </p:sp>
      <p:sp>
        <p:nvSpPr>
          <p:cNvPr id="5" name="4 Subtítulo"/>
          <p:cNvSpPr>
            <a:spLocks noGrp="1"/>
          </p:cNvSpPr>
          <p:nvPr>
            <p:ph type="subTitle" idx="1"/>
          </p:nvPr>
        </p:nvSpPr>
        <p:spPr/>
        <p:txBody>
          <a:bodyPr/>
          <a:lstStyle/>
          <a:p>
            <a:r>
              <a:rPr lang="es-ES" dirty="0"/>
              <a:t>Tendencia: globalización y bancarización</a:t>
            </a:r>
            <a:endParaRPr lang="es-AR" dirty="0"/>
          </a:p>
        </p:txBody>
      </p:sp>
      <p:sp>
        <p:nvSpPr>
          <p:cNvPr id="6" name="5 Marcador de número de diapositiva"/>
          <p:cNvSpPr>
            <a:spLocks noGrp="1"/>
          </p:cNvSpPr>
          <p:nvPr>
            <p:ph type="sldNum" sz="quarter" idx="12"/>
          </p:nvPr>
        </p:nvSpPr>
        <p:spPr/>
        <p:txBody>
          <a:bodyPr/>
          <a:lstStyle/>
          <a:p>
            <a:fld id="{BF75250A-EA15-4AE1-BEA2-741B3C46C02C}" type="slidenum">
              <a:rPr lang="es-AR" smtClean="0"/>
              <a:t>14</a:t>
            </a:fld>
            <a:endParaRPr lang="es-AR"/>
          </a:p>
        </p:txBody>
      </p:sp>
    </p:spTree>
    <p:extLst>
      <p:ext uri="{BB962C8B-B14F-4D97-AF65-F5344CB8AC3E}">
        <p14:creationId xmlns:p14="http://schemas.microsoft.com/office/powerpoint/2010/main" val="135219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755576" y="692696"/>
            <a:ext cx="7772400" cy="1470025"/>
          </a:xfrm>
        </p:spPr>
        <p:txBody>
          <a:bodyPr/>
          <a:lstStyle/>
          <a:p>
            <a:r>
              <a:rPr lang="es-ES" dirty="0"/>
              <a:t>Bancarización</a:t>
            </a:r>
            <a:br>
              <a:rPr lang="es-ES" dirty="0"/>
            </a:br>
            <a:r>
              <a:rPr lang="es-ES" dirty="0"/>
              <a:t>Concepto</a:t>
            </a:r>
            <a:endParaRPr lang="es-AR" dirty="0"/>
          </a:p>
        </p:txBody>
      </p:sp>
      <p:sp>
        <p:nvSpPr>
          <p:cNvPr id="5" name="4 Subtítulo"/>
          <p:cNvSpPr>
            <a:spLocks noGrp="1"/>
          </p:cNvSpPr>
          <p:nvPr>
            <p:ph type="subTitle" idx="1"/>
          </p:nvPr>
        </p:nvSpPr>
        <p:spPr>
          <a:xfrm>
            <a:off x="1403648" y="3068960"/>
            <a:ext cx="6400800" cy="1752600"/>
          </a:xfrm>
        </p:spPr>
        <p:txBody>
          <a:bodyPr>
            <a:normAutofit fontScale="77500" lnSpcReduction="20000"/>
          </a:bodyPr>
          <a:lstStyle/>
          <a:p>
            <a:r>
              <a:rPr lang="es-ES" dirty="0"/>
              <a:t>E s el porcentaje de la sociedad que realiza sus operaciones financieras a través de los bancos.</a:t>
            </a:r>
          </a:p>
          <a:p>
            <a:r>
              <a:rPr lang="es-ES" dirty="0"/>
              <a:t>Qué tipo de operaciones se pueden considerar como bancarización</a:t>
            </a:r>
          </a:p>
          <a:p>
            <a:endParaRPr lang="es-ES" dirty="0"/>
          </a:p>
        </p:txBody>
      </p:sp>
      <p:sp>
        <p:nvSpPr>
          <p:cNvPr id="6" name="5 Marcador de número de diapositiva"/>
          <p:cNvSpPr>
            <a:spLocks noGrp="1"/>
          </p:cNvSpPr>
          <p:nvPr>
            <p:ph type="sldNum" sz="quarter" idx="12"/>
          </p:nvPr>
        </p:nvSpPr>
        <p:spPr/>
        <p:txBody>
          <a:bodyPr/>
          <a:lstStyle/>
          <a:p>
            <a:fld id="{BF75250A-EA15-4AE1-BEA2-741B3C46C02C}" type="slidenum">
              <a:rPr lang="es-AR" smtClean="0"/>
              <a:t>15</a:t>
            </a:fld>
            <a:endParaRPr lang="es-AR"/>
          </a:p>
        </p:txBody>
      </p:sp>
    </p:spTree>
    <p:extLst>
      <p:ext uri="{BB962C8B-B14F-4D97-AF65-F5344CB8AC3E}">
        <p14:creationId xmlns:p14="http://schemas.microsoft.com/office/powerpoint/2010/main" val="123339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Bancarización</a:t>
            </a:r>
            <a:endParaRPr lang="es-AR" dirty="0"/>
          </a:p>
        </p:txBody>
      </p:sp>
      <p:sp>
        <p:nvSpPr>
          <p:cNvPr id="3" name="2 Marcador de contenido"/>
          <p:cNvSpPr>
            <a:spLocks noGrp="1"/>
          </p:cNvSpPr>
          <p:nvPr>
            <p:ph idx="1"/>
          </p:nvPr>
        </p:nvSpPr>
        <p:spPr/>
        <p:txBody>
          <a:bodyPr>
            <a:normAutofit fontScale="70000" lnSpcReduction="20000"/>
          </a:bodyPr>
          <a:lstStyle/>
          <a:p>
            <a:r>
              <a:rPr lang="es-ES" dirty="0"/>
              <a:t>Según algunos estudios, los depósitos en el sector bancario de la Argentina representan solo el 16% del PBI, mientras que en Brasil llegan al 46% y en Chile al 60%.</a:t>
            </a:r>
          </a:p>
          <a:p>
            <a:r>
              <a:rPr lang="es-ES" dirty="0"/>
              <a:t>Esto es consecuencia de la pérdida de confianza en el sistema bancario provocada  por la incautación de los depósitos anterior a la crisis del 2001 y otros factores.</a:t>
            </a:r>
          </a:p>
          <a:p>
            <a:r>
              <a:rPr lang="es-ES" dirty="0"/>
              <a:t>La escasez de depósitos determina a su vez la baja capacidad de préstamo de las entidades financieras, lo cual se refleja en los préstamos del sector privado que son el 11% en argentina, el 33% en Brasil y el 58% en Chile.</a:t>
            </a:r>
          </a:p>
          <a:p>
            <a:r>
              <a:rPr lang="es-ES" dirty="0"/>
              <a:t>Cuál es la importancia de los préstamos?. </a:t>
            </a:r>
          </a:p>
          <a:p>
            <a:r>
              <a:rPr lang="es-ES" dirty="0"/>
              <a:t>La estrechez del mercado crediticio limita las posibilidades de financiamiento de empresas y consumidores y constituye un serio obstáculo para la inversión, la cual requiere préstamos de largo plazo.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16</a:t>
            </a:fld>
            <a:endParaRPr lang="es-AR"/>
          </a:p>
        </p:txBody>
      </p:sp>
    </p:spTree>
    <p:extLst>
      <p:ext uri="{BB962C8B-B14F-4D97-AF65-F5344CB8AC3E}">
        <p14:creationId xmlns:p14="http://schemas.microsoft.com/office/powerpoint/2010/main" val="316694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Banco Central de la República Argentina</a:t>
            </a:r>
            <a:endParaRPr lang="es-AR" dirty="0"/>
          </a:p>
        </p:txBody>
      </p:sp>
      <p:sp>
        <p:nvSpPr>
          <p:cNvPr id="3" name="2 Marcador de contenido"/>
          <p:cNvSpPr>
            <a:spLocks noGrp="1"/>
          </p:cNvSpPr>
          <p:nvPr>
            <p:ph idx="1"/>
          </p:nvPr>
        </p:nvSpPr>
        <p:spPr/>
        <p:txBody>
          <a:bodyPr/>
          <a:lstStyle/>
          <a:p>
            <a:r>
              <a:rPr lang="es-ES" dirty="0"/>
              <a:t>Medidas para convencer a la mayor cantidad de gente que no es conveniente utilizar dinero en efectivo habiendo a disposición de los usuarios tecnología y medios para hacer operaciones dentro del sistema financiera para reemplazar el uso de billetes y monedas.</a:t>
            </a:r>
          </a:p>
          <a:p>
            <a:r>
              <a:rPr lang="es-ES" dirty="0" err="1"/>
              <a:t>Ej</a:t>
            </a:r>
            <a:r>
              <a:rPr lang="es-ES" dirty="0"/>
              <a:t>: cuentas sueldos no alcanzo. Impuesto al cheque. Cuenta única.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17</a:t>
            </a:fld>
            <a:endParaRPr lang="es-AR"/>
          </a:p>
        </p:txBody>
      </p:sp>
    </p:spTree>
    <p:extLst>
      <p:ext uri="{BB962C8B-B14F-4D97-AF65-F5344CB8AC3E}">
        <p14:creationId xmlns:p14="http://schemas.microsoft.com/office/powerpoint/2010/main" val="120320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728192"/>
          </a:xfrm>
        </p:spPr>
        <p:txBody>
          <a:bodyPr>
            <a:normAutofit fontScale="90000"/>
          </a:bodyPr>
          <a:lstStyle/>
          <a:p>
            <a:r>
              <a:rPr lang="es-ES" dirty="0"/>
              <a:t>La mitad de los argentinos aún no tiene cuenta bancaria. Estudio del Banco Mundial.</a:t>
            </a:r>
            <a:endParaRPr lang="es-AR" dirty="0"/>
          </a:p>
        </p:txBody>
      </p:sp>
      <p:sp>
        <p:nvSpPr>
          <p:cNvPr id="3" name="2 Marcador de contenido"/>
          <p:cNvSpPr>
            <a:spLocks noGrp="1"/>
          </p:cNvSpPr>
          <p:nvPr>
            <p:ph idx="1"/>
          </p:nvPr>
        </p:nvSpPr>
        <p:spPr>
          <a:xfrm>
            <a:off x="457200" y="2420888"/>
            <a:ext cx="8229600" cy="3705275"/>
          </a:xfrm>
        </p:spPr>
        <p:txBody>
          <a:bodyPr>
            <a:normAutofit fontScale="70000" lnSpcReduction="20000"/>
          </a:bodyPr>
          <a:lstStyle/>
          <a:p>
            <a:r>
              <a:rPr lang="es-ES" dirty="0"/>
              <a:t>En el mundo desarrollado los servicios financieros se consideran básicos y no tener acceso a ellos una forma de exclusión.</a:t>
            </a:r>
          </a:p>
          <a:p>
            <a:r>
              <a:rPr lang="es-ES" dirty="0"/>
              <a:t>En Argentina la mitad de la gente no tiene cuenta bancaria y la mayoría no usa tarjeta. El 50% delos argentinos no tiene cuenta y entre el 40% que menos gana es del 56%.</a:t>
            </a:r>
          </a:p>
          <a:p>
            <a:r>
              <a:rPr lang="es-ES" dirty="0"/>
              <a:t>Argentina parece lejos del promedio mundial que es de 61,5%. (EEUU, 94%; Francia y España, 87%; Alemania, Canadá y Australia, 99%.</a:t>
            </a:r>
          </a:p>
          <a:p>
            <a:r>
              <a:rPr lang="es-ES" dirty="0"/>
              <a:t>Además uso marginal:  12% ni un depósito o extracción en el último año; 2 de cada 10 personas tienen cuenta para cobrar subsidios y el 76% de esos extraen todos los fondos apenas los cobran. “Bancarización a medias”.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18</a:t>
            </a:fld>
            <a:endParaRPr lang="es-AR"/>
          </a:p>
        </p:txBody>
      </p:sp>
    </p:spTree>
    <p:extLst>
      <p:ext uri="{BB962C8B-B14F-4D97-AF65-F5344CB8AC3E}">
        <p14:creationId xmlns:p14="http://schemas.microsoft.com/office/powerpoint/2010/main" val="249013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6"/>
            <a:ext cx="7772400" cy="936104"/>
          </a:xfrm>
        </p:spPr>
        <p:txBody>
          <a:bodyPr/>
          <a:lstStyle/>
          <a:p>
            <a:r>
              <a:rPr lang="es-ES" dirty="0"/>
              <a:t>Bancarización</a:t>
            </a:r>
            <a:endParaRPr lang="es-AR" dirty="0"/>
          </a:p>
        </p:txBody>
      </p:sp>
      <p:sp>
        <p:nvSpPr>
          <p:cNvPr id="3" name="2 Subtítulo"/>
          <p:cNvSpPr>
            <a:spLocks noGrp="1"/>
          </p:cNvSpPr>
          <p:nvPr>
            <p:ph type="subTitle" idx="1"/>
          </p:nvPr>
        </p:nvSpPr>
        <p:spPr>
          <a:xfrm>
            <a:off x="1371600" y="1268760"/>
            <a:ext cx="6400800" cy="4370040"/>
          </a:xfrm>
        </p:spPr>
        <p:txBody>
          <a:bodyPr>
            <a:normAutofit fontScale="92500" lnSpcReduction="20000"/>
          </a:bodyPr>
          <a:lstStyle/>
          <a:p>
            <a:r>
              <a:rPr lang="es-ES" dirty="0"/>
              <a:t>Problema: gran parte de la actividad económica es informal ( se calcula 1 de cada 3 empleados).</a:t>
            </a:r>
          </a:p>
          <a:p>
            <a:r>
              <a:rPr lang="es-ES" dirty="0"/>
              <a:t>Moverse con billetes implica mayor riesgo, se pierden promociones y ofertas, y acceso muy limitado al financiamiento, pérdida de tiempo.</a:t>
            </a:r>
          </a:p>
          <a:p>
            <a:r>
              <a:rPr lang="es-ES" dirty="0"/>
              <a:t> En países desarrollados el 50% de la gente abona sus cuentas por Internet, en la Argentina sólo el 8,5%.</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19</a:t>
            </a:fld>
            <a:endParaRPr lang="es-AR"/>
          </a:p>
        </p:txBody>
      </p:sp>
    </p:spTree>
    <p:extLst>
      <p:ext uri="{BB962C8B-B14F-4D97-AF65-F5344CB8AC3E}">
        <p14:creationId xmlns:p14="http://schemas.microsoft.com/office/powerpoint/2010/main" val="31285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196752"/>
            <a:ext cx="7772400" cy="2376264"/>
          </a:xfrm>
        </p:spPr>
        <p:txBody>
          <a:bodyPr>
            <a:normAutofit fontScale="90000"/>
          </a:bodyPr>
          <a:lstStyle/>
          <a:p>
            <a:br>
              <a:rPr lang="es-ES" dirty="0"/>
            </a:br>
            <a:r>
              <a:rPr lang="es-ES" dirty="0"/>
              <a:t>Producto Bruto Interno</a:t>
            </a:r>
            <a:br>
              <a:rPr lang="es-ES" dirty="0"/>
            </a:br>
            <a:r>
              <a:rPr lang="es-ES" dirty="0"/>
              <a:t>Sectores:  Primario</a:t>
            </a:r>
            <a:br>
              <a:rPr lang="es-ES" dirty="0"/>
            </a:br>
            <a:r>
              <a:rPr lang="es-ES" dirty="0"/>
              <a:t>			Secundario</a:t>
            </a:r>
            <a:br>
              <a:rPr lang="es-ES" dirty="0"/>
            </a:br>
            <a:r>
              <a:rPr lang="es-ES" dirty="0"/>
              <a:t>		   Terciario</a:t>
            </a:r>
            <a:br>
              <a:rPr lang="es-ES" dirty="0"/>
            </a:br>
            <a:endParaRPr lang="es-AR" dirty="0"/>
          </a:p>
        </p:txBody>
      </p:sp>
      <p:sp>
        <p:nvSpPr>
          <p:cNvPr id="3" name="2 Subtítulo"/>
          <p:cNvSpPr>
            <a:spLocks noGrp="1"/>
          </p:cNvSpPr>
          <p:nvPr>
            <p:ph type="subTitle" idx="1"/>
          </p:nvPr>
        </p:nvSpPr>
        <p:spPr/>
        <p:txBody>
          <a:bodyPr/>
          <a:lstStyle/>
          <a:p>
            <a:r>
              <a:rPr lang="es-ES" dirty="0"/>
              <a:t>Crecimiento – Desarrollo</a:t>
            </a:r>
          </a:p>
          <a:p>
            <a:r>
              <a:rPr lang="es-ES" dirty="0"/>
              <a:t>Distribución de la riqueza</a:t>
            </a:r>
          </a:p>
          <a:p>
            <a:r>
              <a:rPr lang="es-ES" dirty="0"/>
              <a:t>Coeficiente de </a:t>
            </a:r>
            <a:r>
              <a:rPr lang="es-ES" dirty="0" err="1"/>
              <a:t>Gini</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a:t>
            </a:fld>
            <a:endParaRPr lang="es-AR"/>
          </a:p>
        </p:txBody>
      </p:sp>
    </p:spTree>
    <p:extLst>
      <p:ext uri="{BB962C8B-B14F-4D97-AF65-F5344CB8AC3E}">
        <p14:creationId xmlns:p14="http://schemas.microsoft.com/office/powerpoint/2010/main" val="44427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Bancarización</a:t>
            </a:r>
            <a:endParaRPr lang="es-AR" dirty="0"/>
          </a:p>
        </p:txBody>
      </p:sp>
      <p:sp>
        <p:nvSpPr>
          <p:cNvPr id="3" name="2 Marcador de contenido"/>
          <p:cNvSpPr>
            <a:spLocks noGrp="1"/>
          </p:cNvSpPr>
          <p:nvPr>
            <p:ph idx="1"/>
          </p:nvPr>
        </p:nvSpPr>
        <p:spPr/>
        <p:txBody>
          <a:bodyPr>
            <a:normAutofit fontScale="70000" lnSpcReduction="20000"/>
          </a:bodyPr>
          <a:lstStyle/>
          <a:p>
            <a:pPr marL="0" lvl="0" indent="0" algn="ctr">
              <a:buNone/>
            </a:pPr>
            <a:r>
              <a:rPr lang="es-ES" dirty="0">
                <a:solidFill>
                  <a:prstClr val="black">
                    <a:tint val="75000"/>
                  </a:prstClr>
                </a:solidFill>
              </a:rPr>
              <a:t>Variables macroeconómicas que inciden el la bancarización</a:t>
            </a:r>
          </a:p>
          <a:p>
            <a:pPr marL="0" lvl="0" indent="0" algn="ctr">
              <a:buNone/>
            </a:pPr>
            <a:r>
              <a:rPr lang="es-ES" dirty="0">
                <a:solidFill>
                  <a:prstClr val="black">
                    <a:tint val="75000"/>
                  </a:prstClr>
                </a:solidFill>
              </a:rPr>
              <a:t>- Distribución de la riqueza:  casi por definición una sociedad con mala distribución de la riqueza no puede estar bancarizada.</a:t>
            </a:r>
          </a:p>
          <a:p>
            <a:pPr marL="0" lvl="0" indent="0" algn="ctr">
              <a:buNone/>
            </a:pPr>
            <a:r>
              <a:rPr lang="es-ES" dirty="0">
                <a:solidFill>
                  <a:prstClr val="black">
                    <a:tint val="75000"/>
                  </a:prstClr>
                </a:solidFill>
              </a:rPr>
              <a:t>- Economía informal: la venta de comercios irregulares y de empleo en negro en el comercio y producción (en algunos casos con formas cercanas ala esclavitud).</a:t>
            </a:r>
          </a:p>
          <a:p>
            <a:pPr marL="0" lvl="0" indent="0" algn="ctr">
              <a:buNone/>
            </a:pPr>
            <a:r>
              <a:rPr lang="es-ES" dirty="0">
                <a:solidFill>
                  <a:prstClr val="black">
                    <a:tint val="75000"/>
                  </a:prstClr>
                </a:solidFill>
              </a:rPr>
              <a:t>La economía en negro implica un elevado costo en términos de impuestos no cobrados y de los riesgos de todo orden que surgen de actividades y productos que no cumplen normas establecidas en materia sanitaria, de prevención de accidentes o incendios y otras. También constituye una competencia desleal para comerciantes y empresas que las cumplen. Tan bien perjudica a trabajadores por los salarios más bajo debajo de los convenios y por el no aporte de seguridad social. </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20</a:t>
            </a:fld>
            <a:endParaRPr lang="es-AR"/>
          </a:p>
        </p:txBody>
      </p:sp>
    </p:spTree>
    <p:extLst>
      <p:ext uri="{BB962C8B-B14F-4D97-AF65-F5344CB8AC3E}">
        <p14:creationId xmlns:p14="http://schemas.microsoft.com/office/powerpoint/2010/main" val="37250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spcBef>
                <a:spcPct val="20000"/>
              </a:spcBef>
            </a:pPr>
            <a:r>
              <a:rPr lang="es-ES" sz="3200" dirty="0">
                <a:solidFill>
                  <a:prstClr val="black">
                    <a:tint val="75000"/>
                  </a:prstClr>
                </a:solidFill>
                <a:ea typeface="+mn-ea"/>
                <a:cs typeface="+mn-cs"/>
              </a:rPr>
              <a:t>Variables microeconómicas que inciden el la bancarización</a:t>
            </a:r>
          </a:p>
        </p:txBody>
      </p:sp>
      <p:sp>
        <p:nvSpPr>
          <p:cNvPr id="3" name="2 Marcador de contenido"/>
          <p:cNvSpPr>
            <a:spLocks noGrp="1"/>
          </p:cNvSpPr>
          <p:nvPr>
            <p:ph idx="1"/>
          </p:nvPr>
        </p:nvSpPr>
        <p:spPr/>
        <p:txBody>
          <a:bodyPr>
            <a:normAutofit fontScale="85000" lnSpcReduction="20000"/>
          </a:bodyPr>
          <a:lstStyle/>
          <a:p>
            <a:pPr marL="0" indent="0">
              <a:buNone/>
            </a:pPr>
            <a:r>
              <a:rPr lang="es-ES" dirty="0"/>
              <a:t>- Costo financiero total: tasa de interés, costo del seguro, gastos, cargos por uso del cajero, renovar la tarjeta de crédito, pagar los resúmenes, pedir una chequera, comisiones y gastos administrativos y “otras hierbas”.</a:t>
            </a:r>
          </a:p>
          <a:p>
            <a:r>
              <a:rPr lang="es-ES" dirty="0"/>
              <a:t>Tasa de interés nominal entre 50-69% pero costo financiero total 80-110% (2014).</a:t>
            </a:r>
          </a:p>
          <a:p>
            <a:r>
              <a:rPr lang="es-ES" dirty="0"/>
              <a:t>Disposiciones “claras”, “letra chica”.</a:t>
            </a:r>
          </a:p>
          <a:p>
            <a:r>
              <a:rPr lang="es-ES" dirty="0"/>
              <a:t>Operatoria sencilla: Apenas el 47% de los argentinos está bancarizado, y el 54 % de ellos no eligió el banco con el que opera. Los argentinos bancarizados “voluntariamente” no superarían el 20% de la población.</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21</a:t>
            </a:fld>
            <a:endParaRPr lang="es-AR"/>
          </a:p>
        </p:txBody>
      </p:sp>
    </p:spTree>
    <p:extLst>
      <p:ext uri="{BB962C8B-B14F-4D97-AF65-F5344CB8AC3E}">
        <p14:creationId xmlns:p14="http://schemas.microsoft.com/office/powerpoint/2010/main" val="184285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864096"/>
          </a:xfrm>
        </p:spPr>
        <p:txBody>
          <a:bodyPr>
            <a:normAutofit fontScale="90000"/>
          </a:bodyPr>
          <a:lstStyle/>
          <a:p>
            <a:r>
              <a:rPr lang="es-ES" sz="2700" dirty="0"/>
              <a:t>A</a:t>
            </a:r>
            <a:br>
              <a:rPr lang="es-ES" sz="2700" dirty="0"/>
            </a:br>
            <a:br>
              <a:rPr lang="es-ES" sz="2700" dirty="0"/>
            </a:br>
            <a:br>
              <a:rPr lang="es-ES" sz="2700" dirty="0"/>
            </a:br>
            <a:r>
              <a:rPr lang="es-ES" sz="2700" dirty="0"/>
              <a:t>Algunas variables y criterios pertinentes para la medición de la bancarización</a:t>
            </a:r>
            <a:br>
              <a:rPr lang="es-ES" sz="2700" dirty="0"/>
            </a:br>
            <a:br>
              <a:rPr lang="es-ES" dirty="0"/>
            </a:br>
            <a:endParaRPr lang="es-AR" dirty="0"/>
          </a:p>
        </p:txBody>
      </p:sp>
      <p:sp>
        <p:nvSpPr>
          <p:cNvPr id="3" name="2 Marcador de contenido"/>
          <p:cNvSpPr>
            <a:spLocks noGrp="1"/>
          </p:cNvSpPr>
          <p:nvPr>
            <p:ph idx="1"/>
          </p:nvPr>
        </p:nvSpPr>
        <p:spPr/>
        <p:txBody>
          <a:bodyPr>
            <a:normAutofit fontScale="92500" lnSpcReduction="10000"/>
          </a:bodyPr>
          <a:lstStyle/>
          <a:p>
            <a:pPr marL="0" indent="0">
              <a:buNone/>
            </a:pPr>
            <a:r>
              <a:rPr lang="es-ES" dirty="0"/>
              <a:t>Variable				Criterio</a:t>
            </a:r>
          </a:p>
          <a:p>
            <a:pPr marL="0" lvl="0" indent="0">
              <a:buNone/>
            </a:pPr>
            <a:r>
              <a:rPr lang="es-ES" sz="2400" dirty="0"/>
              <a:t>Acceso a los servicios </a:t>
            </a:r>
            <a:r>
              <a:rPr lang="es-ES" sz="2400" dirty="0" err="1"/>
              <a:t>bcrios</a:t>
            </a:r>
            <a:r>
              <a:rPr lang="es-ES" sz="2400" dirty="0"/>
              <a:t>.</a:t>
            </a:r>
            <a:r>
              <a:rPr lang="es-ES" sz="2200" dirty="0">
                <a:solidFill>
                  <a:prstClr val="black"/>
                </a:solidFill>
              </a:rPr>
              <a:t> 		Nro. sucursales x habitante.</a:t>
            </a:r>
            <a:endParaRPr lang="es-AR" sz="1100" dirty="0">
              <a:solidFill>
                <a:prstClr val="black"/>
              </a:solidFill>
            </a:endParaRPr>
          </a:p>
          <a:p>
            <a:pPr marL="3657600" lvl="8" indent="0">
              <a:buNone/>
            </a:pPr>
            <a:r>
              <a:rPr lang="es-ES" sz="2200" dirty="0">
                <a:solidFill>
                  <a:prstClr val="black"/>
                </a:solidFill>
              </a:rPr>
              <a:t>           	Nro. cajeros x habitante.</a:t>
            </a:r>
            <a:endParaRPr lang="es-ES" sz="2400" dirty="0"/>
          </a:p>
          <a:p>
            <a:pPr marL="0" indent="0">
              <a:buNone/>
            </a:pPr>
            <a:r>
              <a:rPr lang="es-ES" sz="2400" dirty="0"/>
              <a:t>Líneas de financiamiento.		Tipos de créditos.</a:t>
            </a:r>
          </a:p>
          <a:p>
            <a:pPr marL="0" indent="0">
              <a:buNone/>
            </a:pPr>
            <a:r>
              <a:rPr lang="es-ES" sz="2400" dirty="0"/>
              <a:t>Unidades económicas que acceden. 	Familias, microempresas y</a:t>
            </a:r>
          </a:p>
          <a:p>
            <a:pPr marL="0" indent="0">
              <a:buNone/>
            </a:pPr>
            <a:r>
              <a:rPr lang="es-ES" sz="2400" dirty="0"/>
              <a:t>					empresas.</a:t>
            </a:r>
          </a:p>
          <a:p>
            <a:pPr marL="0" indent="0">
              <a:buNone/>
            </a:pPr>
            <a:r>
              <a:rPr lang="es-ES" sz="2400" dirty="0"/>
              <a:t>Costo de las operaciones </a:t>
            </a:r>
            <a:r>
              <a:rPr lang="es-ES" sz="2400" dirty="0" err="1"/>
              <a:t>bcarias</a:t>
            </a:r>
            <a:r>
              <a:rPr lang="es-ES" sz="2400" dirty="0"/>
              <a:t>. 	Comisiones, tarifas, etc.</a:t>
            </a:r>
          </a:p>
          <a:p>
            <a:pPr marL="0" indent="0">
              <a:buNone/>
            </a:pPr>
            <a:r>
              <a:rPr lang="es-ES" sz="2400" dirty="0"/>
              <a:t>Cercanía.				Distribución </a:t>
            </a:r>
            <a:r>
              <a:rPr lang="es-ES" sz="2400" dirty="0" err="1"/>
              <a:t>geogr</a:t>
            </a:r>
            <a:r>
              <a:rPr lang="es-ES" sz="2400" dirty="0"/>
              <a:t>. de </a:t>
            </a:r>
            <a:r>
              <a:rPr lang="es-ES" sz="2400" dirty="0" err="1"/>
              <a:t>bcos</a:t>
            </a:r>
            <a:r>
              <a:rPr lang="es-ES" sz="2400" dirty="0"/>
              <a:t>.</a:t>
            </a:r>
          </a:p>
          <a:p>
            <a:pPr marL="0" indent="0">
              <a:buNone/>
            </a:pPr>
            <a:r>
              <a:rPr lang="es-ES" sz="2400" dirty="0"/>
              <a:t>Ingreso de la población.			Trabajo formal e informal.</a:t>
            </a:r>
          </a:p>
          <a:p>
            <a:pPr marL="0" indent="0">
              <a:buNone/>
            </a:pPr>
            <a:r>
              <a:rPr lang="es-ES" sz="2400" dirty="0"/>
              <a:t>Uso de medios de pago.			Físicos, electrónicos.</a:t>
            </a:r>
          </a:p>
          <a:p>
            <a:pPr marL="0" indent="0">
              <a:buNone/>
            </a:pPr>
            <a:r>
              <a:rPr lang="es-ES" sz="2400" dirty="0"/>
              <a:t>Cultura financiera.			Nuevos productos  bancarios.	</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22</a:t>
            </a:fld>
            <a:endParaRPr lang="es-AR"/>
          </a:p>
        </p:txBody>
      </p:sp>
    </p:spTree>
    <p:extLst>
      <p:ext uri="{BB962C8B-B14F-4D97-AF65-F5344CB8AC3E}">
        <p14:creationId xmlns:p14="http://schemas.microsoft.com/office/powerpoint/2010/main" val="729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Creación secundaria del dinero</a:t>
            </a:r>
            <a:endParaRPr lang="es-AR" dirty="0"/>
          </a:p>
        </p:txBody>
      </p:sp>
      <p:sp>
        <p:nvSpPr>
          <p:cNvPr id="3" name="2 Marcador de contenido"/>
          <p:cNvSpPr>
            <a:spLocks noGrp="1"/>
          </p:cNvSpPr>
          <p:nvPr>
            <p:ph idx="1"/>
          </p:nvPr>
        </p:nvSpPr>
        <p:spPr/>
        <p:txBody>
          <a:bodyPr>
            <a:normAutofit fontScale="85000" lnSpcReduction="10000"/>
          </a:bodyPr>
          <a:lstStyle/>
          <a:p>
            <a:endParaRPr lang="es-ES" dirty="0"/>
          </a:p>
          <a:p>
            <a:pPr marL="1371600" lvl="3" indent="0">
              <a:buNone/>
            </a:pPr>
            <a:r>
              <a:rPr lang="es-ES" dirty="0"/>
              <a:t>Depósito		Anclaje		Préstamo</a:t>
            </a:r>
          </a:p>
          <a:p>
            <a:pPr marL="1371600" lvl="3" indent="0">
              <a:buNone/>
            </a:pPr>
            <a:r>
              <a:rPr lang="es-ES" dirty="0"/>
              <a:t>    100		    20		      80</a:t>
            </a:r>
          </a:p>
          <a:p>
            <a:pPr marL="1371600" lvl="3" indent="0">
              <a:buNone/>
            </a:pPr>
            <a:r>
              <a:rPr lang="es-ES" dirty="0"/>
              <a:t>     80		    16		      64</a:t>
            </a:r>
          </a:p>
          <a:p>
            <a:pPr marL="1371600" lvl="3" indent="0">
              <a:buNone/>
            </a:pPr>
            <a:r>
              <a:rPr lang="es-ES" dirty="0"/>
              <a:t>     64		     …		       …</a:t>
            </a:r>
          </a:p>
          <a:p>
            <a:pPr marL="1371600" lvl="3" indent="0">
              <a:buNone/>
            </a:pPr>
            <a:r>
              <a:rPr lang="es-ES" dirty="0"/>
              <a:t>      ….</a:t>
            </a:r>
          </a:p>
          <a:p>
            <a:pPr marL="1371600" lvl="3" indent="0">
              <a:buNone/>
            </a:pPr>
            <a:r>
              <a:rPr lang="es-ES" dirty="0"/>
              <a:t>     500		   100		    400</a:t>
            </a:r>
          </a:p>
          <a:p>
            <a:pPr marL="1371600" lvl="3" indent="0">
              <a:buNone/>
            </a:pPr>
            <a:endParaRPr lang="es-ES" dirty="0"/>
          </a:p>
          <a:p>
            <a:pPr marL="1371600" lvl="3" indent="0">
              <a:buNone/>
            </a:pPr>
            <a:r>
              <a:rPr lang="es-ES" sz="3200" dirty="0">
                <a:solidFill>
                  <a:prstClr val="black"/>
                </a:solidFill>
              </a:rPr>
              <a:t>Obama: “la verdad es que 1 dólar de capital en un banco puede producir 8 a 10 dólares en créditos para familias y empresas, un efector multiplicador que finalmente puede acelerar el crecimiento económico</a:t>
            </a:r>
            <a:r>
              <a:rPr lang="es-ES" dirty="0"/>
              <a:t>”</a:t>
            </a:r>
          </a:p>
          <a:p>
            <a:pPr lvl="3"/>
            <a:endParaRPr lang="es-ES" dirty="0"/>
          </a:p>
          <a:p>
            <a:pPr lvl="3"/>
            <a:endParaRPr lang="es-ES" dirty="0"/>
          </a:p>
          <a:p>
            <a:pPr lvl="3"/>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23</a:t>
            </a:fld>
            <a:endParaRPr lang="es-AR"/>
          </a:p>
        </p:txBody>
      </p:sp>
    </p:spTree>
    <p:extLst>
      <p:ext uri="{BB962C8B-B14F-4D97-AF65-F5344CB8AC3E}">
        <p14:creationId xmlns:p14="http://schemas.microsoft.com/office/powerpoint/2010/main" val="163100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980728"/>
            <a:ext cx="7772400" cy="1800200"/>
          </a:xfrm>
        </p:spPr>
        <p:txBody>
          <a:bodyPr>
            <a:normAutofit fontScale="90000"/>
          </a:bodyPr>
          <a:lstStyle/>
          <a:p>
            <a:r>
              <a:rPr lang="es-ES" dirty="0"/>
              <a:t>Bancarización</a:t>
            </a:r>
            <a:br>
              <a:rPr lang="es-ES" dirty="0"/>
            </a:br>
            <a:br>
              <a:rPr lang="es-ES" dirty="0"/>
            </a:br>
            <a:r>
              <a:rPr lang="es-ES" dirty="0"/>
              <a:t>Entidades financieras</a:t>
            </a:r>
            <a:endParaRPr lang="es-AR" dirty="0"/>
          </a:p>
        </p:txBody>
      </p:sp>
      <p:sp>
        <p:nvSpPr>
          <p:cNvPr id="6" name="5 Subtítulo"/>
          <p:cNvSpPr>
            <a:spLocks noGrp="1"/>
          </p:cNvSpPr>
          <p:nvPr>
            <p:ph type="subTitle" idx="1"/>
          </p:nvPr>
        </p:nvSpPr>
        <p:spPr/>
        <p:txBody>
          <a:bodyPr>
            <a:normAutofit fontScale="85000" lnSpcReduction="20000"/>
          </a:bodyPr>
          <a:lstStyle/>
          <a:p>
            <a:r>
              <a:rPr lang="es-AR" dirty="0"/>
              <a:t>Son aquellas que hacen de la intermediación pública de recursos financieros sus actividad específica y habitual, caracterizada básicamente por la captación de depósitos y otorgamiento de créditos</a:t>
            </a:r>
            <a:endParaRPr lang="es-ES"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24</a:t>
            </a:fld>
            <a:endParaRPr lang="es-AR"/>
          </a:p>
        </p:txBody>
      </p:sp>
    </p:spTree>
    <p:extLst>
      <p:ext uri="{BB962C8B-B14F-4D97-AF65-F5344CB8AC3E}">
        <p14:creationId xmlns:p14="http://schemas.microsoft.com/office/powerpoint/2010/main" val="2594944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260648"/>
            <a:ext cx="7772400" cy="1470025"/>
          </a:xfrm>
        </p:spPr>
        <p:txBody>
          <a:bodyPr/>
          <a:lstStyle/>
          <a:p>
            <a:r>
              <a:rPr lang="es-ES" dirty="0"/>
              <a:t>Entidades Financieras</a:t>
            </a:r>
            <a:br>
              <a:rPr lang="es-ES" dirty="0"/>
            </a:br>
            <a:r>
              <a:rPr lang="es-ES" dirty="0"/>
              <a:t>Características</a:t>
            </a:r>
            <a:endParaRPr lang="es-AR" dirty="0"/>
          </a:p>
        </p:txBody>
      </p:sp>
      <p:sp>
        <p:nvSpPr>
          <p:cNvPr id="6" name="5 Subtítulo"/>
          <p:cNvSpPr>
            <a:spLocks noGrp="1"/>
          </p:cNvSpPr>
          <p:nvPr>
            <p:ph type="subTitle" idx="1"/>
          </p:nvPr>
        </p:nvSpPr>
        <p:spPr>
          <a:xfrm>
            <a:off x="1331640" y="1772816"/>
            <a:ext cx="6400800" cy="4464496"/>
          </a:xfrm>
        </p:spPr>
        <p:txBody>
          <a:bodyPr/>
          <a:lstStyle/>
          <a:p>
            <a:r>
              <a:rPr lang="es-ES" dirty="0"/>
              <a:t>Formidable expansión</a:t>
            </a:r>
          </a:p>
          <a:p>
            <a:r>
              <a:rPr lang="es-ES" dirty="0"/>
              <a:t>Ampliación de operaciones</a:t>
            </a:r>
          </a:p>
          <a:p>
            <a:r>
              <a:rPr lang="es-ES" dirty="0"/>
              <a:t>Importancia en vida moderna</a:t>
            </a:r>
          </a:p>
          <a:p>
            <a:r>
              <a:rPr lang="es-ES" dirty="0"/>
              <a:t>Mayor variedad de entidades</a:t>
            </a:r>
          </a:p>
          <a:p>
            <a:r>
              <a:rPr lang="es-ES" dirty="0"/>
              <a:t>Concentración</a:t>
            </a:r>
          </a:p>
          <a:p>
            <a:r>
              <a:rPr lang="es-ES" dirty="0"/>
              <a:t>Internacionalización</a:t>
            </a:r>
          </a:p>
          <a:p>
            <a:r>
              <a:rPr lang="es-ES" dirty="0"/>
              <a:t>Herramienta monetaria</a:t>
            </a:r>
          </a:p>
          <a:p>
            <a:endParaRPr lang="es-ES" dirty="0"/>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25</a:t>
            </a:fld>
            <a:endParaRPr lang="es-AR"/>
          </a:p>
        </p:txBody>
      </p:sp>
    </p:spTree>
    <p:extLst>
      <p:ext uri="{BB962C8B-B14F-4D97-AF65-F5344CB8AC3E}">
        <p14:creationId xmlns:p14="http://schemas.microsoft.com/office/powerpoint/2010/main" val="116963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a:t>Entidades Financieras</a:t>
            </a:r>
            <a:br>
              <a:rPr lang="es-ES" dirty="0"/>
            </a:br>
            <a:r>
              <a:rPr lang="es-ES" dirty="0"/>
              <a:t>Clases</a:t>
            </a:r>
            <a:endParaRPr lang="es-AR" dirty="0"/>
          </a:p>
        </p:txBody>
      </p:sp>
      <p:sp>
        <p:nvSpPr>
          <p:cNvPr id="5" name="4 Subtítulo"/>
          <p:cNvSpPr>
            <a:spLocks noGrp="1"/>
          </p:cNvSpPr>
          <p:nvPr>
            <p:ph type="subTitle" idx="1"/>
          </p:nvPr>
        </p:nvSpPr>
        <p:spPr/>
        <p:txBody>
          <a:bodyPr>
            <a:normAutofit fontScale="70000" lnSpcReduction="20000"/>
          </a:bodyPr>
          <a:lstStyle/>
          <a:p>
            <a:r>
              <a:rPr lang="es-ES" dirty="0"/>
              <a:t>Por origen del capital (oficiales/privadas o mixtas)</a:t>
            </a:r>
          </a:p>
          <a:p>
            <a:r>
              <a:rPr lang="es-ES" dirty="0"/>
              <a:t>Capital nacional o extranjero</a:t>
            </a:r>
          </a:p>
          <a:p>
            <a:r>
              <a:rPr lang="es-ES" dirty="0"/>
              <a:t>Por el domicilio</a:t>
            </a:r>
          </a:p>
          <a:p>
            <a:r>
              <a:rPr lang="es-ES" dirty="0"/>
              <a:t>Según la creación 2daria. del dinero</a:t>
            </a:r>
          </a:p>
          <a:p>
            <a:r>
              <a:rPr lang="es-ES" dirty="0"/>
              <a:t>Por grado de concentración</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26</a:t>
            </a:fld>
            <a:endParaRPr lang="es-AR"/>
          </a:p>
        </p:txBody>
      </p:sp>
    </p:spTree>
    <p:extLst>
      <p:ext uri="{BB962C8B-B14F-4D97-AF65-F5344CB8AC3E}">
        <p14:creationId xmlns:p14="http://schemas.microsoft.com/office/powerpoint/2010/main" val="249645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24744"/>
            <a:ext cx="7772400" cy="1470025"/>
          </a:xfrm>
        </p:spPr>
        <p:txBody>
          <a:bodyPr/>
          <a:lstStyle/>
          <a:p>
            <a:r>
              <a:rPr lang="es-ES" dirty="0"/>
              <a:t>Contabilidad</a:t>
            </a:r>
            <a:br>
              <a:rPr lang="es-ES" dirty="0"/>
            </a:br>
            <a:endParaRPr lang="es-AR" dirty="0"/>
          </a:p>
        </p:txBody>
      </p:sp>
      <p:sp>
        <p:nvSpPr>
          <p:cNvPr id="6" name="5 Subtítulo"/>
          <p:cNvSpPr>
            <a:spLocks noGrp="1"/>
          </p:cNvSpPr>
          <p:nvPr>
            <p:ph type="subTitle" idx="1"/>
          </p:nvPr>
        </p:nvSpPr>
        <p:spPr>
          <a:xfrm>
            <a:off x="1331640" y="2780928"/>
            <a:ext cx="6400800" cy="1752600"/>
          </a:xfrm>
        </p:spPr>
        <p:txBody>
          <a:bodyPr/>
          <a:lstStyle/>
          <a:p>
            <a:r>
              <a:rPr lang="es-ES" dirty="0"/>
              <a:t>Estados contables:</a:t>
            </a:r>
          </a:p>
          <a:p>
            <a:r>
              <a:rPr lang="es-ES" dirty="0"/>
              <a:t>Estado de situación patrimonial</a:t>
            </a:r>
          </a:p>
          <a:p>
            <a:r>
              <a:rPr lang="es-ES" dirty="0"/>
              <a:t>Estado de resultados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27</a:t>
            </a:fld>
            <a:endParaRPr lang="es-AR"/>
          </a:p>
        </p:txBody>
      </p:sp>
    </p:spTree>
    <p:extLst>
      <p:ext uri="{BB962C8B-B14F-4D97-AF65-F5344CB8AC3E}">
        <p14:creationId xmlns:p14="http://schemas.microsoft.com/office/powerpoint/2010/main" val="116779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827584" y="476672"/>
            <a:ext cx="7772400" cy="1470025"/>
          </a:xfrm>
        </p:spPr>
        <p:txBody>
          <a:bodyPr/>
          <a:lstStyle/>
          <a:p>
            <a:r>
              <a:rPr lang="es-ES" dirty="0"/>
              <a:t>Ecuación básica patrimonial</a:t>
            </a:r>
            <a:br>
              <a:rPr lang="es-ES" dirty="0"/>
            </a:br>
            <a:r>
              <a:rPr lang="es-ES" dirty="0"/>
              <a:t>Activo – Pasivo= Patrimonio Neto</a:t>
            </a:r>
            <a:endParaRPr lang="es-AR" dirty="0"/>
          </a:p>
        </p:txBody>
      </p:sp>
      <p:sp>
        <p:nvSpPr>
          <p:cNvPr id="6" name="5 Subtítulo"/>
          <p:cNvSpPr>
            <a:spLocks noGrp="1"/>
          </p:cNvSpPr>
          <p:nvPr>
            <p:ph type="subTitle" idx="1"/>
          </p:nvPr>
        </p:nvSpPr>
        <p:spPr>
          <a:xfrm>
            <a:off x="1403648" y="2348880"/>
            <a:ext cx="6400800" cy="3408784"/>
          </a:xfrm>
        </p:spPr>
        <p:txBody>
          <a:bodyPr>
            <a:normAutofit fontScale="85000" lnSpcReduction="10000"/>
          </a:bodyPr>
          <a:lstStyle/>
          <a:p>
            <a:r>
              <a:rPr lang="es-ES" dirty="0"/>
              <a:t>Activo: comprende los bienes y derechos de propiedad del ente.</a:t>
            </a:r>
          </a:p>
          <a:p>
            <a:r>
              <a:rPr lang="es-ES" dirty="0"/>
              <a:t>Pasivo: comprende todas las deudas ciertas o contingentes a la fecha del estado.</a:t>
            </a:r>
          </a:p>
          <a:p>
            <a:r>
              <a:rPr lang="es-ES" dirty="0"/>
              <a:t>Patrimonio Neto: Diferencia A-P y representa la participación de los propietarios de la empresa sobre su Activo.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28</a:t>
            </a:fld>
            <a:endParaRPr lang="es-AR"/>
          </a:p>
        </p:txBody>
      </p:sp>
    </p:spTree>
    <p:extLst>
      <p:ext uri="{BB962C8B-B14F-4D97-AF65-F5344CB8AC3E}">
        <p14:creationId xmlns:p14="http://schemas.microsoft.com/office/powerpoint/2010/main" val="276776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7"/>
            <a:ext cx="7772400" cy="1224136"/>
          </a:xfrm>
        </p:spPr>
        <p:txBody>
          <a:bodyPr>
            <a:normAutofit/>
          </a:bodyPr>
          <a:lstStyle/>
          <a:p>
            <a:r>
              <a:rPr lang="es-ES" dirty="0"/>
              <a:t>Rubros contables - Balance</a:t>
            </a:r>
            <a:endParaRPr lang="es-AR" dirty="0"/>
          </a:p>
        </p:txBody>
      </p:sp>
      <p:sp>
        <p:nvSpPr>
          <p:cNvPr id="5" name="4 Subtítulo"/>
          <p:cNvSpPr>
            <a:spLocks noGrp="1"/>
          </p:cNvSpPr>
          <p:nvPr>
            <p:ph type="subTitle" idx="1"/>
          </p:nvPr>
        </p:nvSpPr>
        <p:spPr>
          <a:xfrm>
            <a:off x="1331640" y="1484784"/>
            <a:ext cx="6400800" cy="4536504"/>
          </a:xfrm>
        </p:spPr>
        <p:txBody>
          <a:bodyPr>
            <a:normAutofit/>
          </a:bodyPr>
          <a:lstStyle/>
          <a:p>
            <a:r>
              <a:rPr lang="es-ES" dirty="0"/>
              <a:t>Activo: Disponibilidades – Inversiones temporarias – Créditos – Bienes  de Cambio – Bienes de Uso – Bienes intangibles.</a:t>
            </a:r>
          </a:p>
          <a:p>
            <a:pPr algn="l"/>
            <a:r>
              <a:rPr lang="es-ES" dirty="0"/>
              <a:t> Pasivo: Deudas y Previsiones.</a:t>
            </a:r>
          </a:p>
          <a:p>
            <a:pPr algn="l"/>
            <a:r>
              <a:rPr lang="es-ES" dirty="0"/>
              <a:t>Patrimonio Neto: Capital – Reservas - Resultados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29</a:t>
            </a:fld>
            <a:endParaRPr lang="es-AR"/>
          </a:p>
        </p:txBody>
      </p:sp>
    </p:spTree>
    <p:extLst>
      <p:ext uri="{BB962C8B-B14F-4D97-AF65-F5344CB8AC3E}">
        <p14:creationId xmlns:p14="http://schemas.microsoft.com/office/powerpoint/2010/main" val="2813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China primera potencia comercial</a:t>
            </a:r>
            <a:endParaRPr lang="es-AR" dirty="0"/>
          </a:p>
        </p:txBody>
      </p:sp>
      <p:sp>
        <p:nvSpPr>
          <p:cNvPr id="3" name="2 Marcador de contenido"/>
          <p:cNvSpPr>
            <a:spLocks noGrp="1"/>
          </p:cNvSpPr>
          <p:nvPr>
            <p:ph idx="1"/>
          </p:nvPr>
        </p:nvSpPr>
        <p:spPr/>
        <p:txBody>
          <a:bodyPr>
            <a:normAutofit fontScale="70000" lnSpcReduction="20000"/>
          </a:bodyPr>
          <a:lstStyle/>
          <a:p>
            <a:r>
              <a:rPr lang="es-ES" dirty="0"/>
              <a:t>En 2012 y 2013 el comercio internacional creció menos que el PBI mundial y es la primera vez que ocurre en la era de la globalización. </a:t>
            </a:r>
          </a:p>
          <a:p>
            <a:r>
              <a:rPr lang="es-ES" dirty="0"/>
              <a:t>China en período 2008/2009 superó a EEUU como la mayor receptor de la inversión transnacional y se ha convertido en la primera potencia comercial del mundo tanto en importaciones como exportaciones (relación comercio internacional /PBI del 75%).</a:t>
            </a:r>
          </a:p>
          <a:p>
            <a:r>
              <a:rPr lang="es-ES" dirty="0"/>
              <a:t>La caída del comercio internacional en relación al PBI revela una nueva fase de la globalización en la que la inversión es más importante que el comercio. La competencia mundial no gira ya sobre los productos sino que está centrada en la atracción de capitales. El total de las exportaciones chinas fueron encabezadas por las de alta tecnología y mayor valor agregado resultado de la intensificación creciente del capital en su estructura productiva.</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a:t>
            </a:fld>
            <a:endParaRPr lang="es-AR"/>
          </a:p>
        </p:txBody>
      </p:sp>
    </p:spTree>
    <p:extLst>
      <p:ext uri="{BB962C8B-B14F-4D97-AF65-F5344CB8AC3E}">
        <p14:creationId xmlns:p14="http://schemas.microsoft.com/office/powerpoint/2010/main" val="375909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404664"/>
            <a:ext cx="8208912" cy="2952328"/>
          </a:xfrm>
        </p:spPr>
        <p:txBody>
          <a:bodyPr>
            <a:normAutofit fontScale="90000"/>
          </a:bodyPr>
          <a:lstStyle/>
          <a:p>
            <a:pPr lvl="0">
              <a:spcBef>
                <a:spcPct val="20000"/>
              </a:spcBef>
            </a:pPr>
            <a:r>
              <a:rPr lang="es-ES" dirty="0"/>
              <a:t>Rubros contables – </a:t>
            </a:r>
            <a:r>
              <a:rPr lang="es-ES" dirty="0" err="1"/>
              <a:t>E.Resultados</a:t>
            </a:r>
            <a:br>
              <a:rPr lang="es-ES" dirty="0"/>
            </a:br>
            <a:r>
              <a:rPr lang="es-ES" sz="3200" dirty="0">
                <a:solidFill>
                  <a:prstClr val="black">
                    <a:tint val="75000"/>
                  </a:prstClr>
                </a:solidFill>
                <a:ea typeface="+mn-ea"/>
                <a:cs typeface="+mn-cs"/>
              </a:rPr>
              <a:t>Clasificación</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Según naturaleza: </a:t>
            </a:r>
            <a:r>
              <a:rPr lang="es-ES" sz="3200" dirty="0" err="1">
                <a:solidFill>
                  <a:prstClr val="black">
                    <a:tint val="75000"/>
                  </a:prstClr>
                </a:solidFill>
                <a:ea typeface="+mn-ea"/>
                <a:cs typeface="+mn-cs"/>
              </a:rPr>
              <a:t>Atribuíbles</a:t>
            </a:r>
            <a:r>
              <a:rPr lang="es-ES" sz="3200" dirty="0">
                <a:solidFill>
                  <a:prstClr val="black">
                    <a:tint val="75000"/>
                  </a:prstClr>
                </a:solidFill>
                <a:ea typeface="+mn-ea"/>
                <a:cs typeface="+mn-cs"/>
              </a:rPr>
              <a:t> al período o a ejercicios anteriores.</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En ejercicio: ordinarios y extraordinarios.</a:t>
            </a:r>
            <a:br>
              <a:rPr lang="es-ES" sz="3200" dirty="0">
                <a:solidFill>
                  <a:prstClr val="black">
                    <a:tint val="75000"/>
                  </a:prstClr>
                </a:solidFill>
                <a:ea typeface="+mn-ea"/>
                <a:cs typeface="+mn-cs"/>
              </a:rPr>
            </a:br>
            <a:r>
              <a:rPr lang="es-ES" sz="3200" dirty="0">
                <a:solidFill>
                  <a:prstClr val="black">
                    <a:tint val="75000"/>
                  </a:prstClr>
                </a:solidFill>
                <a:ea typeface="+mn-ea"/>
                <a:cs typeface="+mn-cs"/>
              </a:rPr>
              <a:t>Resultados positivos y negativos.</a:t>
            </a:r>
            <a:br>
              <a:rPr lang="es-AR" sz="3200" dirty="0">
                <a:solidFill>
                  <a:prstClr val="black">
                    <a:tint val="75000"/>
                  </a:prstClr>
                </a:solidFill>
                <a:ea typeface="+mn-ea"/>
                <a:cs typeface="+mn-cs"/>
              </a:rPr>
            </a:br>
            <a:endParaRPr lang="es-AR" dirty="0"/>
          </a:p>
        </p:txBody>
      </p:sp>
      <p:sp>
        <p:nvSpPr>
          <p:cNvPr id="6" name="5 Subtítulo"/>
          <p:cNvSpPr>
            <a:spLocks noGrp="1"/>
          </p:cNvSpPr>
          <p:nvPr>
            <p:ph type="subTitle" idx="1"/>
          </p:nvPr>
        </p:nvSpPr>
        <p:spPr>
          <a:xfrm>
            <a:off x="1043608" y="3284984"/>
            <a:ext cx="7056784" cy="2952328"/>
          </a:xfrm>
        </p:spPr>
        <p:txBody>
          <a:bodyPr>
            <a:normAutofit/>
          </a:bodyPr>
          <a:lstStyle/>
          <a:p>
            <a:r>
              <a:rPr lang="es-ES" dirty="0"/>
              <a:t>Rubros</a:t>
            </a:r>
          </a:p>
          <a:p>
            <a:r>
              <a:rPr lang="es-ES" dirty="0"/>
              <a:t>Ventas – Costo de los bienes vendidos – Gastos de Comercialización – Gastos de Administración –Ingresos Diversos –Gastos Diversos – Resultados Financieros</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30</a:t>
            </a:fld>
            <a:endParaRPr lang="es-AR"/>
          </a:p>
        </p:txBody>
      </p:sp>
    </p:spTree>
    <p:extLst>
      <p:ext uri="{BB962C8B-B14F-4D97-AF65-F5344CB8AC3E}">
        <p14:creationId xmlns:p14="http://schemas.microsoft.com/office/powerpoint/2010/main" val="166698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Indicadores</a:t>
            </a:r>
            <a:endParaRPr lang="es-AR" dirty="0"/>
          </a:p>
        </p:txBody>
      </p:sp>
      <p:sp>
        <p:nvSpPr>
          <p:cNvPr id="3" name="2 Marcador de contenido"/>
          <p:cNvSpPr>
            <a:spLocks noGrp="1"/>
          </p:cNvSpPr>
          <p:nvPr>
            <p:ph idx="1"/>
          </p:nvPr>
        </p:nvSpPr>
        <p:spPr/>
        <p:txBody>
          <a:bodyPr/>
          <a:lstStyle/>
          <a:p>
            <a:r>
              <a:rPr lang="es-ES" dirty="0"/>
              <a:t>Los balances y documentación que solicitan los bancos a efectos de  estudiar el otorgamiento de un préstamo, se analizan a través de lo que se denominan indicadores, que son cálculos para la medición de los riesgos. Para ello es fundamental el análisis de los resultados, la situación económica  y  financiera de la empresa.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31</a:t>
            </a:fld>
            <a:endParaRPr lang="es-AR"/>
          </a:p>
        </p:txBody>
      </p:sp>
    </p:spTree>
    <p:extLst>
      <p:ext uri="{BB962C8B-B14F-4D97-AF65-F5344CB8AC3E}">
        <p14:creationId xmlns:p14="http://schemas.microsoft.com/office/powerpoint/2010/main" val="38345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Ej.indicadores</a:t>
            </a:r>
            <a:r>
              <a:rPr lang="es-ES" dirty="0"/>
              <a:t>/coeficientes</a:t>
            </a:r>
            <a:endParaRPr lang="es-AR" dirty="0"/>
          </a:p>
        </p:txBody>
      </p:sp>
      <p:sp>
        <p:nvSpPr>
          <p:cNvPr id="3" name="2 Marcador de contenido"/>
          <p:cNvSpPr>
            <a:spLocks noGrp="1"/>
          </p:cNvSpPr>
          <p:nvPr>
            <p:ph idx="1"/>
          </p:nvPr>
        </p:nvSpPr>
        <p:spPr/>
        <p:txBody>
          <a:bodyPr>
            <a:normAutofit lnSpcReduction="10000"/>
          </a:bodyPr>
          <a:lstStyle/>
          <a:p>
            <a:r>
              <a:rPr lang="es-ES" dirty="0"/>
              <a:t>Si  4 balances consecutivos de una empresa nos dan los siguientes valores entre el activo corriente y el pasivo corriente: (Coeficiente de liquidez).</a:t>
            </a:r>
          </a:p>
          <a:p>
            <a:pPr lvl="4"/>
            <a:r>
              <a:rPr lang="es-ES" dirty="0"/>
              <a:t>I		II		III		IV</a:t>
            </a:r>
          </a:p>
          <a:p>
            <a:r>
              <a:rPr lang="es-ES" dirty="0"/>
              <a:t>AC/PC    1,3		1,5		1,6		1,4</a:t>
            </a:r>
          </a:p>
          <a:p>
            <a:r>
              <a:rPr lang="es-ES" dirty="0"/>
              <a:t>Se puede deducir que la empresa no ha tenido dificultades para hacer frente a sus obligaciones corrientes.</a:t>
            </a:r>
          </a:p>
          <a:p>
            <a:pPr marL="0" indent="0">
              <a:buNone/>
            </a:pP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32</a:t>
            </a:fld>
            <a:endParaRPr lang="es-AR"/>
          </a:p>
        </p:txBody>
      </p:sp>
    </p:spTree>
    <p:extLst>
      <p:ext uri="{BB962C8B-B14F-4D97-AF65-F5344CB8AC3E}">
        <p14:creationId xmlns:p14="http://schemas.microsoft.com/office/powerpoint/2010/main" val="343228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solidFill>
                  <a:prstClr val="black"/>
                </a:solidFill>
              </a:rPr>
              <a:t>Ej.indicadores</a:t>
            </a:r>
            <a:r>
              <a:rPr lang="es-ES" dirty="0">
                <a:solidFill>
                  <a:prstClr val="black"/>
                </a:solidFill>
              </a:rPr>
              <a:t>/coeficientes</a:t>
            </a:r>
            <a:endParaRPr lang="es-AR" dirty="0"/>
          </a:p>
        </p:txBody>
      </p:sp>
      <p:sp>
        <p:nvSpPr>
          <p:cNvPr id="3" name="2 Marcador de contenido"/>
          <p:cNvSpPr>
            <a:spLocks noGrp="1"/>
          </p:cNvSpPr>
          <p:nvPr>
            <p:ph idx="1"/>
          </p:nvPr>
        </p:nvSpPr>
        <p:spPr/>
        <p:txBody>
          <a:bodyPr>
            <a:normAutofit lnSpcReduction="10000"/>
          </a:bodyPr>
          <a:lstStyle/>
          <a:p>
            <a:pPr lvl="0"/>
            <a:r>
              <a:rPr lang="es-ES" dirty="0">
                <a:solidFill>
                  <a:prstClr val="black"/>
                </a:solidFill>
              </a:rPr>
              <a:t>Si  obtenemos la relación entre el Patrimonio Neto y el Pasivo, a través del mismo se expresa la relación existente entre el capital propio del empresario y el capital provisto por terceros acreedores. (Coeficiente de endeudamiento).</a:t>
            </a:r>
          </a:p>
          <a:p>
            <a:pPr lvl="0"/>
            <a:r>
              <a:rPr lang="es-ES" dirty="0">
                <a:solidFill>
                  <a:prstClr val="black"/>
                </a:solidFill>
              </a:rPr>
              <a:t>Si la relación Ventas/Créditos desciende por debajo de lo usual, es porque los clientes de esa firma demoran más en pagar.</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33</a:t>
            </a:fld>
            <a:endParaRPr lang="es-AR"/>
          </a:p>
        </p:txBody>
      </p:sp>
    </p:spTree>
    <p:extLst>
      <p:ext uri="{BB962C8B-B14F-4D97-AF65-F5344CB8AC3E}">
        <p14:creationId xmlns:p14="http://schemas.microsoft.com/office/powerpoint/2010/main" val="27516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404665"/>
            <a:ext cx="7772400" cy="2376264"/>
          </a:xfrm>
        </p:spPr>
        <p:txBody>
          <a:bodyPr>
            <a:normAutofit/>
          </a:bodyPr>
          <a:lstStyle/>
          <a:p>
            <a:r>
              <a:rPr lang="es-ES" dirty="0"/>
              <a:t>Riesgo</a:t>
            </a:r>
            <a:br>
              <a:rPr lang="es-ES" dirty="0"/>
            </a:br>
            <a:r>
              <a:rPr lang="es-ES" dirty="0"/>
              <a:t>Concepto: Posibilidad de sufrir un daño o perjuicio.</a:t>
            </a:r>
            <a:endParaRPr lang="es-AR" dirty="0"/>
          </a:p>
        </p:txBody>
      </p:sp>
      <p:sp>
        <p:nvSpPr>
          <p:cNvPr id="6" name="5 Subtítulo"/>
          <p:cNvSpPr>
            <a:spLocks noGrp="1"/>
          </p:cNvSpPr>
          <p:nvPr>
            <p:ph type="subTitle" idx="1"/>
          </p:nvPr>
        </p:nvSpPr>
        <p:spPr>
          <a:xfrm>
            <a:off x="1371600" y="3068960"/>
            <a:ext cx="6400800" cy="3384376"/>
          </a:xfrm>
        </p:spPr>
        <p:txBody>
          <a:bodyPr/>
          <a:lstStyle/>
          <a:p>
            <a:r>
              <a:rPr lang="es-ES" dirty="0"/>
              <a:t>Niveles de Riesgo</a:t>
            </a:r>
          </a:p>
          <a:p>
            <a:pPr algn="l"/>
            <a:r>
              <a:rPr lang="es-ES" dirty="0"/>
              <a:t>1er. Nivel: actividad bancaria versus actividad no bancaria.</a:t>
            </a:r>
          </a:p>
          <a:p>
            <a:pPr algn="l"/>
            <a:r>
              <a:rPr lang="es-ES" dirty="0"/>
              <a:t>2do. Nivel: en la actividad bancaria propiamente dicha.</a:t>
            </a:r>
          </a:p>
          <a:p>
            <a:pPr algn="l"/>
            <a:r>
              <a:rPr lang="es-ES" dirty="0"/>
              <a:t>3er. Nivel: Crédito y riesgo.</a:t>
            </a:r>
          </a:p>
          <a:p>
            <a:pPr algn="l"/>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34</a:t>
            </a:fld>
            <a:endParaRPr lang="es-AR"/>
          </a:p>
        </p:txBody>
      </p:sp>
    </p:spTree>
    <p:extLst>
      <p:ext uri="{BB962C8B-B14F-4D97-AF65-F5344CB8AC3E}">
        <p14:creationId xmlns:p14="http://schemas.microsoft.com/office/powerpoint/2010/main" val="2001790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763688" y="476672"/>
            <a:ext cx="6480720" cy="1470025"/>
          </a:xfrm>
        </p:spPr>
        <p:txBody>
          <a:bodyPr>
            <a:noAutofit/>
          </a:bodyPr>
          <a:lstStyle/>
          <a:p>
            <a:pPr lvl="0">
              <a:spcBef>
                <a:spcPct val="20000"/>
              </a:spcBef>
            </a:pPr>
            <a:r>
              <a:rPr lang="es-ES" sz="3600" dirty="0">
                <a:solidFill>
                  <a:prstClr val="black">
                    <a:tint val="75000"/>
                  </a:prstClr>
                </a:solidFill>
                <a:ea typeface="+mn-ea"/>
                <a:cs typeface="+mn-cs"/>
              </a:rPr>
              <a:t>1er. Nivel: actividad bancaria versus actividad no bancaria.</a:t>
            </a:r>
            <a:br>
              <a:rPr lang="es-ES" sz="3600" dirty="0">
                <a:solidFill>
                  <a:prstClr val="black">
                    <a:tint val="75000"/>
                  </a:prstClr>
                </a:solidFill>
                <a:ea typeface="+mn-ea"/>
                <a:cs typeface="+mn-cs"/>
              </a:rPr>
            </a:br>
            <a:endParaRPr lang="es-AR" sz="3600" dirty="0"/>
          </a:p>
        </p:txBody>
      </p:sp>
      <p:sp>
        <p:nvSpPr>
          <p:cNvPr id="6" name="5 Subtítulo"/>
          <p:cNvSpPr>
            <a:spLocks noGrp="1"/>
          </p:cNvSpPr>
          <p:nvPr>
            <p:ph type="subTitle" idx="1"/>
          </p:nvPr>
        </p:nvSpPr>
        <p:spPr>
          <a:xfrm>
            <a:off x="1331640" y="2204864"/>
            <a:ext cx="6400800" cy="3384376"/>
          </a:xfrm>
        </p:spPr>
        <p:txBody>
          <a:bodyPr/>
          <a:lstStyle/>
          <a:p>
            <a:r>
              <a:rPr lang="es-ES" dirty="0"/>
              <a:t>Empleo de recursos de 3eros.</a:t>
            </a:r>
          </a:p>
          <a:p>
            <a:r>
              <a:rPr lang="es-ES" dirty="0"/>
              <a:t>No puede atrasarse en el pago.</a:t>
            </a:r>
          </a:p>
          <a:p>
            <a:r>
              <a:rPr lang="es-ES" dirty="0"/>
              <a:t>Diferente tiempo de cobro.</a:t>
            </a:r>
          </a:p>
          <a:p>
            <a:r>
              <a:rPr lang="es-ES" dirty="0"/>
              <a:t>Gran dependencia del mercado.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35</a:t>
            </a:fld>
            <a:endParaRPr lang="es-AR"/>
          </a:p>
        </p:txBody>
      </p:sp>
    </p:spTree>
    <p:extLst>
      <p:ext uri="{BB962C8B-B14F-4D97-AF65-F5344CB8AC3E}">
        <p14:creationId xmlns:p14="http://schemas.microsoft.com/office/powerpoint/2010/main" val="280366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331640" y="0"/>
            <a:ext cx="6478488" cy="1440161"/>
          </a:xfrm>
        </p:spPr>
        <p:txBody>
          <a:bodyPr>
            <a:noAutofit/>
          </a:bodyPr>
          <a:lstStyle/>
          <a:p>
            <a:pPr lvl="0">
              <a:spcBef>
                <a:spcPct val="20000"/>
              </a:spcBef>
            </a:pPr>
            <a:r>
              <a:rPr lang="es-ES" sz="3600" dirty="0">
                <a:solidFill>
                  <a:prstClr val="black">
                    <a:tint val="75000"/>
                  </a:prstClr>
                </a:solidFill>
                <a:ea typeface="+mn-ea"/>
                <a:cs typeface="+mn-cs"/>
              </a:rPr>
              <a:t>2do. Nivel: en la actividad bancaria propiamente dicha.</a:t>
            </a:r>
            <a:br>
              <a:rPr lang="es-ES" sz="3600" dirty="0">
                <a:solidFill>
                  <a:prstClr val="black">
                    <a:tint val="75000"/>
                  </a:prstClr>
                </a:solidFill>
                <a:ea typeface="+mn-ea"/>
                <a:cs typeface="+mn-cs"/>
              </a:rPr>
            </a:br>
            <a:endParaRPr lang="es-AR" sz="3600" dirty="0"/>
          </a:p>
        </p:txBody>
      </p:sp>
      <p:sp>
        <p:nvSpPr>
          <p:cNvPr id="6" name="5 Subtítulo"/>
          <p:cNvSpPr>
            <a:spLocks noGrp="1"/>
          </p:cNvSpPr>
          <p:nvPr>
            <p:ph type="subTitle" idx="1"/>
          </p:nvPr>
        </p:nvSpPr>
        <p:spPr>
          <a:xfrm>
            <a:off x="1403648" y="1484784"/>
            <a:ext cx="6400800" cy="4752528"/>
          </a:xfrm>
        </p:spPr>
        <p:txBody>
          <a:bodyPr>
            <a:normAutofit lnSpcReduction="10000"/>
          </a:bodyPr>
          <a:lstStyle/>
          <a:p>
            <a:r>
              <a:rPr lang="es-ES" dirty="0"/>
              <a:t>Escasa oferta de recursos.</a:t>
            </a:r>
          </a:p>
          <a:p>
            <a:r>
              <a:rPr lang="es-ES" dirty="0"/>
              <a:t>Escasa demanda de créditos y otros servicios.</a:t>
            </a:r>
          </a:p>
          <a:p>
            <a:r>
              <a:rPr lang="es-ES" dirty="0"/>
              <a:t>Quebranto en los créditos.</a:t>
            </a:r>
          </a:p>
          <a:p>
            <a:r>
              <a:rPr lang="es-ES" dirty="0"/>
              <a:t>Riesgo de iliquidez.</a:t>
            </a:r>
          </a:p>
          <a:p>
            <a:r>
              <a:rPr lang="es-ES" dirty="0"/>
              <a:t>Fallas de orden administrativo.</a:t>
            </a:r>
          </a:p>
          <a:p>
            <a:r>
              <a:rPr lang="es-ES" dirty="0"/>
              <a:t>Caída de la rentabilidad.</a:t>
            </a:r>
          </a:p>
          <a:p>
            <a:r>
              <a:rPr lang="es-ES" dirty="0"/>
              <a:t>Cambios en la política monetaria y crediticia.</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36</a:t>
            </a:fld>
            <a:endParaRPr lang="es-AR"/>
          </a:p>
        </p:txBody>
      </p:sp>
    </p:spTree>
    <p:extLst>
      <p:ext uri="{BB962C8B-B14F-4D97-AF65-F5344CB8AC3E}">
        <p14:creationId xmlns:p14="http://schemas.microsoft.com/office/powerpoint/2010/main" val="2741071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755576" y="1052736"/>
            <a:ext cx="7772400" cy="1470025"/>
          </a:xfrm>
        </p:spPr>
        <p:txBody>
          <a:bodyPr/>
          <a:lstStyle/>
          <a:p>
            <a:pPr lvl="0">
              <a:spcBef>
                <a:spcPct val="20000"/>
              </a:spcBef>
            </a:pPr>
            <a:r>
              <a:rPr lang="es-ES" sz="3200" dirty="0">
                <a:solidFill>
                  <a:prstClr val="black">
                    <a:tint val="75000"/>
                  </a:prstClr>
                </a:solidFill>
                <a:ea typeface="+mn-ea"/>
                <a:cs typeface="+mn-cs"/>
              </a:rPr>
              <a:t>3er. Nivel: Crédito y riesgo.</a:t>
            </a:r>
            <a:br>
              <a:rPr lang="es-ES" sz="3200" dirty="0">
                <a:solidFill>
                  <a:prstClr val="black">
                    <a:tint val="75000"/>
                  </a:prstClr>
                </a:solidFill>
                <a:ea typeface="+mn-ea"/>
                <a:cs typeface="+mn-cs"/>
              </a:rPr>
            </a:br>
            <a:endParaRPr lang="es-AR" dirty="0"/>
          </a:p>
        </p:txBody>
      </p:sp>
      <p:sp>
        <p:nvSpPr>
          <p:cNvPr id="6" name="5 Subtítulo"/>
          <p:cNvSpPr>
            <a:spLocks noGrp="1"/>
          </p:cNvSpPr>
          <p:nvPr>
            <p:ph type="subTitle" idx="1"/>
          </p:nvPr>
        </p:nvSpPr>
        <p:spPr>
          <a:xfrm>
            <a:off x="1475656" y="3068960"/>
            <a:ext cx="6400800" cy="2736304"/>
          </a:xfrm>
        </p:spPr>
        <p:txBody>
          <a:bodyPr/>
          <a:lstStyle/>
          <a:p>
            <a:r>
              <a:rPr lang="es-ES" dirty="0"/>
              <a:t>No devolución del crédito</a:t>
            </a:r>
          </a:p>
          <a:p>
            <a:r>
              <a:rPr lang="es-ES" dirty="0"/>
              <a:t>Devolución distinta a lo convenido, fundamentalmente refinanciación.</a:t>
            </a:r>
          </a:p>
          <a:p>
            <a:r>
              <a:rPr lang="es-ES" dirty="0"/>
              <a:t>Influencia del proceso inflacionario.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37</a:t>
            </a:fld>
            <a:endParaRPr lang="es-AR"/>
          </a:p>
        </p:txBody>
      </p:sp>
    </p:spTree>
    <p:extLst>
      <p:ext uri="{BB962C8B-B14F-4D97-AF65-F5344CB8AC3E}">
        <p14:creationId xmlns:p14="http://schemas.microsoft.com/office/powerpoint/2010/main" val="3012935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1470025"/>
          </a:xfrm>
        </p:spPr>
        <p:txBody>
          <a:bodyPr/>
          <a:lstStyle/>
          <a:p>
            <a:r>
              <a:rPr lang="es-ES" dirty="0"/>
              <a:t>Factores de riesgo</a:t>
            </a:r>
            <a:endParaRPr lang="es-AR" dirty="0"/>
          </a:p>
        </p:txBody>
      </p:sp>
      <p:sp>
        <p:nvSpPr>
          <p:cNvPr id="5" name="4 Subtítulo"/>
          <p:cNvSpPr>
            <a:spLocks noGrp="1"/>
          </p:cNvSpPr>
          <p:nvPr>
            <p:ph type="subTitle" idx="1"/>
          </p:nvPr>
        </p:nvSpPr>
        <p:spPr>
          <a:xfrm>
            <a:off x="1331640" y="1700808"/>
            <a:ext cx="6400800" cy="4320480"/>
          </a:xfrm>
        </p:spPr>
        <p:txBody>
          <a:bodyPr>
            <a:normAutofit/>
          </a:bodyPr>
          <a:lstStyle/>
          <a:p>
            <a:r>
              <a:rPr lang="es-ES" u="sng" dirty="0"/>
              <a:t>Factores de orden general</a:t>
            </a:r>
          </a:p>
          <a:p>
            <a:r>
              <a:rPr lang="es-ES" dirty="0"/>
              <a:t>Situación económica y política</a:t>
            </a:r>
          </a:p>
          <a:p>
            <a:r>
              <a:rPr lang="es-ES" dirty="0"/>
              <a:t>Efecto inflacionario</a:t>
            </a:r>
          </a:p>
          <a:p>
            <a:r>
              <a:rPr lang="es-ES" u="sng" dirty="0"/>
              <a:t>Tipo de operación</a:t>
            </a:r>
          </a:p>
          <a:p>
            <a:r>
              <a:rPr lang="es-ES" dirty="0"/>
              <a:t>(</a:t>
            </a:r>
            <a:r>
              <a:rPr lang="es-ES" dirty="0" err="1"/>
              <a:t>ej</a:t>
            </a:r>
            <a:r>
              <a:rPr lang="es-ES" dirty="0"/>
              <a:t>: fábrica automotores/empresa agrícola/turismo/actividad cinematográfica)</a:t>
            </a:r>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38</a:t>
            </a:fld>
            <a:endParaRPr lang="es-AR"/>
          </a:p>
        </p:txBody>
      </p:sp>
    </p:spTree>
    <p:extLst>
      <p:ext uri="{BB962C8B-B14F-4D97-AF65-F5344CB8AC3E}">
        <p14:creationId xmlns:p14="http://schemas.microsoft.com/office/powerpoint/2010/main" val="41011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4"/>
            <a:ext cx="7772400" cy="1470025"/>
          </a:xfrm>
        </p:spPr>
        <p:txBody>
          <a:bodyPr/>
          <a:lstStyle/>
          <a:p>
            <a:r>
              <a:rPr lang="es-ES" dirty="0">
                <a:solidFill>
                  <a:prstClr val="black"/>
                </a:solidFill>
              </a:rPr>
              <a:t>Factores de riesgo</a:t>
            </a:r>
            <a:endParaRPr lang="es-AR" dirty="0"/>
          </a:p>
        </p:txBody>
      </p:sp>
      <p:sp>
        <p:nvSpPr>
          <p:cNvPr id="3" name="2 Subtítulo"/>
          <p:cNvSpPr>
            <a:spLocks noGrp="1"/>
          </p:cNvSpPr>
          <p:nvPr>
            <p:ph type="subTitle" idx="1"/>
          </p:nvPr>
        </p:nvSpPr>
        <p:spPr>
          <a:xfrm>
            <a:off x="1371600" y="1844824"/>
            <a:ext cx="6400800" cy="3793976"/>
          </a:xfrm>
        </p:spPr>
        <p:txBody>
          <a:bodyPr/>
          <a:lstStyle/>
          <a:p>
            <a:r>
              <a:rPr lang="es-ES" u="sng" dirty="0"/>
              <a:t>Cualidades del cliente</a:t>
            </a:r>
          </a:p>
          <a:p>
            <a:r>
              <a:rPr lang="es-ES" dirty="0"/>
              <a:t>Capacidad moral</a:t>
            </a:r>
          </a:p>
          <a:p>
            <a:r>
              <a:rPr lang="es-ES" dirty="0"/>
              <a:t>Capacidad económica financiero</a:t>
            </a:r>
          </a:p>
          <a:p>
            <a:r>
              <a:rPr lang="es-ES" dirty="0"/>
              <a:t>Capacidad empresarial</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39</a:t>
            </a:fld>
            <a:endParaRPr lang="es-AR"/>
          </a:p>
        </p:txBody>
      </p:sp>
    </p:spTree>
    <p:extLst>
      <p:ext uri="{BB962C8B-B14F-4D97-AF65-F5344CB8AC3E}">
        <p14:creationId xmlns:p14="http://schemas.microsoft.com/office/powerpoint/2010/main" val="273350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China desplazó a EEUU y tiene la mayor economía del mundo.</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ES" dirty="0"/>
              <a:t>Es por el índice de Paridad de Poder Adquisitivo, que compara lo que todos sus habitantes pueden comprar. El PPP es un mecanismo que busca corregir el efecto de distorsión provocado por los tipos de cambio de cada país y mide el la práctica lo que los ciudadanos podrían comprar si existiera una sola divisa mundial. Si se toma el PBI en PPP tenemos: EEUU 17,4 billones (16,27% del PBI mundial y China 17,6. (16,47% del PBI mundial).</a:t>
            </a:r>
          </a:p>
          <a:p>
            <a:pPr marL="0" indent="0">
              <a:buNone/>
            </a:pPr>
            <a:r>
              <a:rPr lang="es-ES" dirty="0"/>
              <a:t>Pero el PBI nominal de EEUU es aún un tercio más grande que el de china.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a:t>
            </a:fld>
            <a:endParaRPr lang="es-AR"/>
          </a:p>
        </p:txBody>
      </p:sp>
    </p:spTree>
    <p:extLst>
      <p:ext uri="{BB962C8B-B14F-4D97-AF65-F5344CB8AC3E}">
        <p14:creationId xmlns:p14="http://schemas.microsoft.com/office/powerpoint/2010/main" val="289016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8641"/>
            <a:ext cx="7772400" cy="1296144"/>
          </a:xfrm>
        </p:spPr>
        <p:txBody>
          <a:bodyPr/>
          <a:lstStyle/>
          <a:p>
            <a:r>
              <a:rPr lang="es-ES" dirty="0"/>
              <a:t>Prevención del riesgo</a:t>
            </a:r>
            <a:endParaRPr lang="es-AR" dirty="0"/>
          </a:p>
        </p:txBody>
      </p:sp>
      <p:sp>
        <p:nvSpPr>
          <p:cNvPr id="5" name="4 Subtítulo"/>
          <p:cNvSpPr>
            <a:spLocks noGrp="1"/>
          </p:cNvSpPr>
          <p:nvPr>
            <p:ph type="subTitle" idx="1"/>
          </p:nvPr>
        </p:nvSpPr>
        <p:spPr>
          <a:xfrm>
            <a:off x="1475656" y="1772816"/>
            <a:ext cx="6400800" cy="4392488"/>
          </a:xfrm>
        </p:spPr>
        <p:txBody>
          <a:bodyPr>
            <a:normAutofit lnSpcReduction="10000"/>
          </a:bodyPr>
          <a:lstStyle/>
          <a:p>
            <a:r>
              <a:rPr lang="es-ES" dirty="0"/>
              <a:t>Diversificación de los riesgos entre distintas operaciones y distintos clientes (</a:t>
            </a:r>
            <a:r>
              <a:rPr lang="es-ES" dirty="0" err="1"/>
              <a:t>ej</a:t>
            </a:r>
            <a:r>
              <a:rPr lang="es-ES" dirty="0"/>
              <a:t>: peligro de que un % muy alto vaya a actividad agrícola y al monocultivo).</a:t>
            </a:r>
          </a:p>
          <a:p>
            <a:r>
              <a:rPr lang="es-ES" dirty="0"/>
              <a:t>Diversificación de las operaciones según su nivel de riesgo  (muy seguras = poco rentable y viceversa – buscar equilibrio)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40</a:t>
            </a:fld>
            <a:endParaRPr lang="es-AR"/>
          </a:p>
        </p:txBody>
      </p:sp>
    </p:spTree>
    <p:extLst>
      <p:ext uri="{BB962C8B-B14F-4D97-AF65-F5344CB8AC3E}">
        <p14:creationId xmlns:p14="http://schemas.microsoft.com/office/powerpoint/2010/main" val="2712643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260649"/>
            <a:ext cx="7772400" cy="1080120"/>
          </a:xfrm>
        </p:spPr>
        <p:txBody>
          <a:bodyPr/>
          <a:lstStyle/>
          <a:p>
            <a:r>
              <a:rPr lang="es-ES" dirty="0">
                <a:solidFill>
                  <a:prstClr val="black"/>
                </a:solidFill>
              </a:rPr>
              <a:t>Prevención del riesgo</a:t>
            </a:r>
            <a:endParaRPr lang="es-AR" dirty="0"/>
          </a:p>
        </p:txBody>
      </p:sp>
      <p:sp>
        <p:nvSpPr>
          <p:cNvPr id="6" name="5 Subtítulo"/>
          <p:cNvSpPr>
            <a:spLocks noGrp="1"/>
          </p:cNvSpPr>
          <p:nvPr>
            <p:ph type="subTitle" idx="1"/>
          </p:nvPr>
        </p:nvSpPr>
        <p:spPr>
          <a:xfrm>
            <a:off x="1371600" y="1340768"/>
            <a:ext cx="6400800" cy="4824536"/>
          </a:xfrm>
        </p:spPr>
        <p:txBody>
          <a:bodyPr>
            <a:normAutofit lnSpcReduction="10000"/>
          </a:bodyPr>
          <a:lstStyle/>
          <a:p>
            <a:r>
              <a:rPr lang="es-ES" dirty="0"/>
              <a:t>Diversificación entre entidades</a:t>
            </a:r>
          </a:p>
          <a:p>
            <a:r>
              <a:rPr lang="es-ES" dirty="0"/>
              <a:t>(para compromisos de montos muy grandes – obras de infraestructura)</a:t>
            </a:r>
          </a:p>
          <a:p>
            <a:r>
              <a:rPr lang="es-ES" dirty="0"/>
              <a:t>Análisis de la operación y del cliente</a:t>
            </a:r>
          </a:p>
          <a:p>
            <a:r>
              <a:rPr lang="es-ES" dirty="0"/>
              <a:t>Sector especializado que analiza elementos prescindiendo de la operación (</a:t>
            </a:r>
            <a:r>
              <a:rPr lang="es-ES" dirty="0" err="1"/>
              <a:t>ej</a:t>
            </a:r>
            <a:r>
              <a:rPr lang="es-ES" dirty="0"/>
              <a:t>: balances e información contable) y la operación misma.</a:t>
            </a:r>
          </a:p>
          <a:p>
            <a:r>
              <a:rPr lang="es-ES" dirty="0"/>
              <a:t>Garantías (</a:t>
            </a:r>
            <a:r>
              <a:rPr lang="es-ES" dirty="0" err="1"/>
              <a:t>ej</a:t>
            </a:r>
            <a:r>
              <a:rPr lang="es-ES" dirty="0"/>
              <a:t>: prenda e hipotecas)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41</a:t>
            </a:fld>
            <a:endParaRPr lang="es-AR"/>
          </a:p>
        </p:txBody>
      </p:sp>
    </p:spTree>
    <p:extLst>
      <p:ext uri="{BB962C8B-B14F-4D97-AF65-F5344CB8AC3E}">
        <p14:creationId xmlns:p14="http://schemas.microsoft.com/office/powerpoint/2010/main" val="2280920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96752"/>
            <a:ext cx="7772400" cy="1470025"/>
          </a:xfrm>
        </p:spPr>
        <p:txBody>
          <a:bodyPr/>
          <a:lstStyle/>
          <a:p>
            <a:r>
              <a:rPr lang="es-ES" dirty="0"/>
              <a:t>Tipos de Dinero</a:t>
            </a:r>
            <a:br>
              <a:rPr lang="es-ES" dirty="0"/>
            </a:br>
            <a:endParaRPr lang="es-AR" dirty="0"/>
          </a:p>
        </p:txBody>
      </p:sp>
      <p:sp>
        <p:nvSpPr>
          <p:cNvPr id="6" name="5 Subtítulo"/>
          <p:cNvSpPr>
            <a:spLocks noGrp="1"/>
          </p:cNvSpPr>
          <p:nvPr>
            <p:ph type="subTitle" idx="1"/>
          </p:nvPr>
        </p:nvSpPr>
        <p:spPr>
          <a:xfrm>
            <a:off x="1187624" y="3140968"/>
            <a:ext cx="6400800" cy="1752600"/>
          </a:xfrm>
        </p:spPr>
        <p:txBody>
          <a:bodyPr/>
          <a:lstStyle/>
          <a:p>
            <a:r>
              <a:rPr lang="es-ES" dirty="0"/>
              <a:t>Moneda metálica.</a:t>
            </a:r>
          </a:p>
          <a:p>
            <a:r>
              <a:rPr lang="es-ES" dirty="0"/>
              <a:t>Moneda fiduciaria.</a:t>
            </a:r>
          </a:p>
          <a:p>
            <a:r>
              <a:rPr lang="es-ES" dirty="0"/>
              <a:t>Moneda electrónica (E-Money).</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42</a:t>
            </a:fld>
            <a:endParaRPr lang="es-AR"/>
          </a:p>
        </p:txBody>
      </p:sp>
    </p:spTree>
    <p:extLst>
      <p:ext uri="{BB962C8B-B14F-4D97-AF65-F5344CB8AC3E}">
        <p14:creationId xmlns:p14="http://schemas.microsoft.com/office/powerpoint/2010/main" val="75541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683568" y="116632"/>
            <a:ext cx="7772400" cy="1470025"/>
          </a:xfrm>
        </p:spPr>
        <p:txBody>
          <a:bodyPr/>
          <a:lstStyle/>
          <a:p>
            <a:r>
              <a:rPr lang="es-ES" dirty="0"/>
              <a:t>Funciones del dinero</a:t>
            </a:r>
            <a:endParaRPr lang="es-AR" dirty="0"/>
          </a:p>
        </p:txBody>
      </p:sp>
      <p:sp>
        <p:nvSpPr>
          <p:cNvPr id="6" name="5 Subtítulo"/>
          <p:cNvSpPr>
            <a:spLocks noGrp="1"/>
          </p:cNvSpPr>
          <p:nvPr>
            <p:ph type="subTitle" idx="1"/>
          </p:nvPr>
        </p:nvSpPr>
        <p:spPr>
          <a:xfrm>
            <a:off x="1331640" y="1628800"/>
            <a:ext cx="6400800" cy="4824536"/>
          </a:xfrm>
        </p:spPr>
        <p:txBody>
          <a:bodyPr/>
          <a:lstStyle/>
          <a:p>
            <a:pPr algn="just"/>
            <a:r>
              <a:rPr lang="es-ES" dirty="0"/>
              <a:t>Complementariedad entre oferta y demanda.</a:t>
            </a:r>
          </a:p>
          <a:p>
            <a:pPr algn="just"/>
            <a:r>
              <a:rPr lang="es-ES" dirty="0"/>
              <a:t>Unidad de cuenta/Unidad de valor.</a:t>
            </a:r>
          </a:p>
          <a:p>
            <a:pPr algn="just"/>
            <a:r>
              <a:rPr lang="es-ES" dirty="0"/>
              <a:t>Separación permuta en compra y venta.</a:t>
            </a:r>
          </a:p>
          <a:p>
            <a:pPr algn="just"/>
            <a:r>
              <a:rPr lang="es-ES" dirty="0"/>
              <a:t>Divisibilidad.</a:t>
            </a:r>
          </a:p>
          <a:p>
            <a:pPr algn="just"/>
            <a:r>
              <a:rPr lang="es-ES" dirty="0"/>
              <a:t>Resguardo de valor.</a:t>
            </a:r>
          </a:p>
          <a:p>
            <a:pPr algn="just"/>
            <a:r>
              <a:rPr lang="es-ES" dirty="0"/>
              <a:t>Medio legal de pago.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43</a:t>
            </a:fld>
            <a:endParaRPr lang="es-AR"/>
          </a:p>
        </p:txBody>
      </p:sp>
    </p:spTree>
    <p:extLst>
      <p:ext uri="{BB962C8B-B14F-4D97-AF65-F5344CB8AC3E}">
        <p14:creationId xmlns:p14="http://schemas.microsoft.com/office/powerpoint/2010/main" val="1121029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Referencias bibliográficas</a:t>
            </a:r>
            <a:endParaRPr lang="es-AR" dirty="0"/>
          </a:p>
        </p:txBody>
      </p:sp>
      <p:sp>
        <p:nvSpPr>
          <p:cNvPr id="3" name="2 Marcador de contenido"/>
          <p:cNvSpPr>
            <a:spLocks noGrp="1"/>
          </p:cNvSpPr>
          <p:nvPr>
            <p:ph idx="1"/>
          </p:nvPr>
        </p:nvSpPr>
        <p:spPr/>
        <p:txBody>
          <a:bodyPr>
            <a:normAutofit/>
          </a:bodyPr>
          <a:lstStyle/>
          <a:p>
            <a:pPr marL="0" indent="0">
              <a:buNone/>
            </a:pPr>
            <a:r>
              <a:rPr lang="es-ES" sz="2000" dirty="0"/>
              <a:t>Técnica y Organización Bancarias. Alfredo C. </a:t>
            </a:r>
            <a:r>
              <a:rPr lang="es-ES" sz="2000" dirty="0" err="1"/>
              <a:t>Rodriguez</a:t>
            </a:r>
            <a:r>
              <a:rPr lang="es-ES" sz="2000" dirty="0"/>
              <a:t>. Ediciones Macchi. Pág. 1/60 ; 67/80.</a:t>
            </a:r>
          </a:p>
          <a:p>
            <a:pPr marL="0" indent="0">
              <a:buNone/>
            </a:pPr>
            <a:r>
              <a:rPr lang="es-ES" sz="2000" dirty="0"/>
              <a:t>Gestión Bancaria: los nuevos retos en un entorno global. Buenos Aires. McGraw-Hill.</a:t>
            </a:r>
          </a:p>
          <a:p>
            <a:pPr marL="0" indent="0">
              <a:buNone/>
            </a:pPr>
            <a:r>
              <a:rPr lang="es-ES" sz="2000" dirty="0"/>
              <a:t>E-Money. Rodolfo P. </a:t>
            </a:r>
            <a:r>
              <a:rPr lang="es-ES" sz="2000" dirty="0" err="1"/>
              <a:t>Ragoni</a:t>
            </a:r>
            <a:r>
              <a:rPr lang="es-ES" sz="2000" dirty="0"/>
              <a:t>. Prentice Hall. Pág.1/35.</a:t>
            </a:r>
          </a:p>
          <a:p>
            <a:pPr marL="0" indent="0">
              <a:buNone/>
            </a:pPr>
            <a:r>
              <a:rPr lang="es-AR" sz="2000" dirty="0">
                <a:solidFill>
                  <a:schemeClr val="tx1">
                    <a:lumMod val="75000"/>
                    <a:lumOff val="25000"/>
                  </a:schemeClr>
                </a:solidFill>
                <a:hlinkClick r:id="rId2"/>
              </a:rPr>
              <a:t>https://es.wikipedia.org/wiki/Producto_interno_bruto</a:t>
            </a:r>
            <a:r>
              <a:rPr lang="es-AR" sz="2000" dirty="0">
                <a:solidFill>
                  <a:schemeClr val="tx1">
                    <a:lumMod val="75000"/>
                    <a:lumOff val="25000"/>
                  </a:schemeClr>
                </a:solidFill>
              </a:rPr>
              <a:t>.</a:t>
            </a:r>
          </a:p>
          <a:p>
            <a:pPr marL="0" indent="0">
              <a:buNone/>
            </a:pPr>
            <a:r>
              <a:rPr lang="es-AR" sz="2000" dirty="0"/>
              <a:t>https</a:t>
            </a:r>
            <a:r>
              <a:rPr lang="es-AR" sz="2000"/>
              <a:t>://economipedia.com/definiciones/producto-interior-bruto-pib.html</a:t>
            </a:r>
            <a:endParaRPr lang="es-AR" sz="2000"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44</a:t>
            </a:fld>
            <a:endParaRPr lang="es-AR"/>
          </a:p>
        </p:txBody>
      </p:sp>
    </p:spTree>
    <p:extLst>
      <p:ext uri="{BB962C8B-B14F-4D97-AF65-F5344CB8AC3E}">
        <p14:creationId xmlns:p14="http://schemas.microsoft.com/office/powerpoint/2010/main" val="46560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200" dirty="0">
                <a:solidFill>
                  <a:prstClr val="black"/>
                </a:solidFill>
                <a:ea typeface="+mn-ea"/>
                <a:cs typeface="+mn-cs"/>
              </a:rPr>
              <a:t>Crecimiento y desarrollo</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ES" dirty="0"/>
              <a:t>La desigualdad deprime a la gente más que la pobreza. (Informe del BID).</a:t>
            </a:r>
          </a:p>
          <a:p>
            <a:pPr marL="0" indent="0">
              <a:buNone/>
            </a:pPr>
            <a:r>
              <a:rPr lang="es-ES" dirty="0"/>
              <a:t>Etiopía: US $ 345  de ingreso per cápita&gt; tiene el mayor porcentaje de gente deprimida (+ del 50%).</a:t>
            </a:r>
          </a:p>
          <a:p>
            <a:pPr marL="0" indent="0">
              <a:buNone/>
            </a:pPr>
            <a:r>
              <a:rPr lang="es-ES" dirty="0"/>
              <a:t>Mauritania: US $ 921, tiene el 2,7%.</a:t>
            </a:r>
          </a:p>
          <a:p>
            <a:pPr marL="0" indent="0">
              <a:buNone/>
            </a:pPr>
            <a:r>
              <a:rPr lang="es-ES" dirty="0"/>
              <a:t>El rápido crecimiento económico no se traslada a la satisfacción de las personas tan rápidamente.</a:t>
            </a:r>
          </a:p>
          <a:p>
            <a:pPr marL="0" indent="0">
              <a:buNone/>
            </a:pPr>
            <a:r>
              <a:rPr lang="es-ES" dirty="0"/>
              <a:t>Los altos ingresos restan posibilidad de depresión (recursos para afrontar situaciones estresantes), pero el factor de mayor importancia fue el desempleo.</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5</a:t>
            </a:fld>
            <a:endParaRPr lang="es-AR"/>
          </a:p>
        </p:txBody>
      </p:sp>
    </p:spTree>
    <p:extLst>
      <p:ext uri="{BB962C8B-B14F-4D97-AF65-F5344CB8AC3E}">
        <p14:creationId xmlns:p14="http://schemas.microsoft.com/office/powerpoint/2010/main" val="84257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Desarrollo</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Distribución de la riqueza. Desigualdad del ingreso y su impacto en la economía (mayor nivel en 30 años. Hoy el ingreso del 10% de la población más rica es 9,5 veces más alto que el 10% más pobre (1980 era 7 veces).</a:t>
            </a:r>
          </a:p>
          <a:p>
            <a:r>
              <a:rPr lang="es-ES" dirty="0"/>
              <a:t>Desigualdad tiene incidencia negativa importante sobre el crecimiento de mediano plazo.</a:t>
            </a:r>
          </a:p>
          <a:p>
            <a:r>
              <a:rPr lang="es-ES" dirty="0"/>
              <a:t>El 40% de los más desfavorecidos corren el riesgo de no beneficiarse con el crecimiento ni aportar a él porque la desigualdad de ingresos compromete la posibilidad de instruirse.</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6</a:t>
            </a:fld>
            <a:endParaRPr lang="es-AR"/>
          </a:p>
        </p:txBody>
      </p:sp>
    </p:spTree>
    <p:extLst>
      <p:ext uri="{BB962C8B-B14F-4D97-AF65-F5344CB8AC3E}">
        <p14:creationId xmlns:p14="http://schemas.microsoft.com/office/powerpoint/2010/main" val="43418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Un tercio de la población del plantea está en la pobreza.(PNUD)</a:t>
            </a:r>
            <a:endParaRPr lang="es-AR" dirty="0"/>
          </a:p>
        </p:txBody>
      </p:sp>
      <p:sp>
        <p:nvSpPr>
          <p:cNvPr id="3" name="2 Marcador de contenido"/>
          <p:cNvSpPr>
            <a:spLocks noGrp="1"/>
          </p:cNvSpPr>
          <p:nvPr>
            <p:ph idx="1"/>
          </p:nvPr>
        </p:nvSpPr>
        <p:spPr/>
        <p:txBody>
          <a:bodyPr/>
          <a:lstStyle/>
          <a:p>
            <a:r>
              <a:rPr lang="es-ES" dirty="0"/>
              <a:t>Más de 2.220 millones de personas son pobres o están al borde y 1.200 millones viven con 1,25 dólares  o menos al día.</a:t>
            </a:r>
          </a:p>
          <a:p>
            <a:r>
              <a:rPr lang="es-ES" dirty="0"/>
              <a:t>La mitad de la fuerza laboral mundial tiene puestos de trabajo “informales” o precarios mientras que el 80% de la población del mundo no tiene jubilación ni seguro de desempleo.</a:t>
            </a:r>
          </a:p>
          <a:p>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7</a:t>
            </a:fld>
            <a:endParaRPr lang="es-AR"/>
          </a:p>
        </p:txBody>
      </p:sp>
    </p:spTree>
    <p:extLst>
      <p:ext uri="{BB962C8B-B14F-4D97-AF65-F5344CB8AC3E}">
        <p14:creationId xmlns:p14="http://schemas.microsoft.com/office/powerpoint/2010/main" val="48513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Alertan que en 8 meses el planeta agotó su “stock” anual de recursos. (WWF)</a:t>
            </a:r>
            <a:endParaRPr lang="es-AR" dirty="0"/>
          </a:p>
        </p:txBody>
      </p:sp>
      <p:sp>
        <p:nvSpPr>
          <p:cNvPr id="3" name="2 Marcador de contenido"/>
          <p:cNvSpPr>
            <a:spLocks noGrp="1"/>
          </p:cNvSpPr>
          <p:nvPr>
            <p:ph idx="1"/>
          </p:nvPr>
        </p:nvSpPr>
        <p:spPr/>
        <p:txBody>
          <a:bodyPr>
            <a:normAutofit fontScale="77500" lnSpcReduction="20000"/>
          </a:bodyPr>
          <a:lstStyle/>
          <a:p>
            <a:r>
              <a:rPr lang="es-ES" dirty="0"/>
              <a:t>El consumo humano es hoy superior a la capacidad de la naturaleza de renovar recursos. En base a un estudio que calcula la demanda de la humanidad por alimentos, materias primas y absorción de gas carbónico, entre otros y la compara con la capacidad de reposición de estos recursos naturales. En 8 meses utilizó los recursos que la naturaleza es capaz de reponer en un año. Esta situación supone elevar la “deuda ecológica” lo que se refleja en reducción de bosques, pérdida de la biodiversidad, colapso de los recursos de pesca, escasez de alimentos, disminución de la productividad del suelo y acumulación de gas carbónico en la atmosfera, lo que además de dañar el medio ambiente debilita la economía.</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8</a:t>
            </a:fld>
            <a:endParaRPr lang="es-AR"/>
          </a:p>
        </p:txBody>
      </p:sp>
    </p:spTree>
    <p:extLst>
      <p:ext uri="{BB962C8B-B14F-4D97-AF65-F5344CB8AC3E}">
        <p14:creationId xmlns:p14="http://schemas.microsoft.com/office/powerpoint/2010/main" val="373596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“Huella ecológica”</a:t>
            </a:r>
            <a:endParaRPr lang="es-AR" dirty="0"/>
          </a:p>
        </p:txBody>
      </p:sp>
      <p:sp>
        <p:nvSpPr>
          <p:cNvPr id="3" name="2 Marcador de contenido"/>
          <p:cNvSpPr>
            <a:spLocks noGrp="1"/>
          </p:cNvSpPr>
          <p:nvPr>
            <p:ph idx="1"/>
          </p:nvPr>
        </p:nvSpPr>
        <p:spPr/>
        <p:txBody>
          <a:bodyPr/>
          <a:lstStyle/>
          <a:p>
            <a:r>
              <a:rPr lang="es-ES" dirty="0"/>
              <a:t>Se define como “huella ecológica a la demanda de recursos biológicos globales que produce el planeta en un año. Si la huella ecológica es mayor que la </a:t>
            </a:r>
            <a:r>
              <a:rPr lang="es-ES" dirty="0" err="1"/>
              <a:t>bio</a:t>
            </a:r>
            <a:r>
              <a:rPr lang="es-ES" dirty="0"/>
              <a:t>-capacidad de generar esos recursos, se genera un “déficit ecológico”. Ese exceso de consumo se resuelve con recursos de otros territorios o en detrimento de generaciones futuras.</a:t>
            </a:r>
            <a:endParaRPr lang="es-AR" dirty="0"/>
          </a:p>
        </p:txBody>
      </p:sp>
      <p:sp>
        <p:nvSpPr>
          <p:cNvPr id="4" name="3 Marcador de número de diapositiva"/>
          <p:cNvSpPr>
            <a:spLocks noGrp="1"/>
          </p:cNvSpPr>
          <p:nvPr>
            <p:ph type="sldNum" sz="quarter" idx="12"/>
          </p:nvPr>
        </p:nvSpPr>
        <p:spPr/>
        <p:txBody>
          <a:bodyPr/>
          <a:lstStyle/>
          <a:p>
            <a:fld id="{BF75250A-EA15-4AE1-BEA2-741B3C46C02C}" type="slidenum">
              <a:rPr lang="es-AR" smtClean="0"/>
              <a:t>9</a:t>
            </a:fld>
            <a:endParaRPr lang="es-AR"/>
          </a:p>
        </p:txBody>
      </p:sp>
    </p:spTree>
    <p:extLst>
      <p:ext uri="{BB962C8B-B14F-4D97-AF65-F5344CB8AC3E}">
        <p14:creationId xmlns:p14="http://schemas.microsoft.com/office/powerpoint/2010/main" val="984814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3097</Words>
  <Application>Microsoft Office PowerPoint</Application>
  <PresentationFormat>Presentación en pantalla (4:3)</PresentationFormat>
  <Paragraphs>252</Paragraphs>
  <Slides>44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Tema de Office</vt:lpstr>
      <vt:lpstr>Producto Bruto Interno</vt:lpstr>
      <vt:lpstr> Producto Bruto Interno Sectores:  Primario    Secundario      Terciario </vt:lpstr>
      <vt:lpstr>China primera potencia comercial</vt:lpstr>
      <vt:lpstr>China desplazó a EEUU y tiene la mayor economía del mundo.</vt:lpstr>
      <vt:lpstr>Crecimiento y desarrollo</vt:lpstr>
      <vt:lpstr>Desarrollo</vt:lpstr>
      <vt:lpstr>Un tercio de la población del plantea está en la pobreza.(PNUD)</vt:lpstr>
      <vt:lpstr>Alertan que en 8 meses el planeta agotó su “stock” anual de recursos. (WWF)</vt:lpstr>
      <vt:lpstr>“Huella ecológica”</vt:lpstr>
      <vt:lpstr>Riqueza concentrada</vt:lpstr>
      <vt:lpstr>Riqueza concentrada</vt:lpstr>
      <vt:lpstr>Coeficiente de Gini</vt:lpstr>
      <vt:lpstr>PBI</vt:lpstr>
      <vt:lpstr>Inclusión de los recursos financieros dentro del PBI</vt:lpstr>
      <vt:lpstr>Bancarización Concepto</vt:lpstr>
      <vt:lpstr>Bancarización</vt:lpstr>
      <vt:lpstr>Banco Central de la República Argentina</vt:lpstr>
      <vt:lpstr>La mitad de los argentinos aún no tiene cuenta bancaria. Estudio del Banco Mundial.</vt:lpstr>
      <vt:lpstr>Bancarización</vt:lpstr>
      <vt:lpstr>Bancarización</vt:lpstr>
      <vt:lpstr>Variables microeconómicas que inciden el la bancarización</vt:lpstr>
      <vt:lpstr>A   Algunas variables y criterios pertinentes para la medición de la bancarización  </vt:lpstr>
      <vt:lpstr>Creación secundaria del dinero</vt:lpstr>
      <vt:lpstr>Bancarización  Entidades financieras</vt:lpstr>
      <vt:lpstr>Entidades Financieras Características</vt:lpstr>
      <vt:lpstr>Entidades Financieras Clases</vt:lpstr>
      <vt:lpstr>Contabilidad </vt:lpstr>
      <vt:lpstr>Ecuación básica patrimonial Activo – Pasivo= Patrimonio Neto</vt:lpstr>
      <vt:lpstr>Rubros contables - Balance</vt:lpstr>
      <vt:lpstr>Rubros contables – E.Resultados Clasificación Según naturaleza: Atribuíbles al período o a ejercicios anteriores. En ejercicio: ordinarios y extraordinarios. Resultados positivos y negativos. </vt:lpstr>
      <vt:lpstr>Indicadores</vt:lpstr>
      <vt:lpstr>Ej.indicadores/coeficientes</vt:lpstr>
      <vt:lpstr>Ej.indicadores/coeficientes</vt:lpstr>
      <vt:lpstr>Riesgo Concepto: Posibilidad de sufrir un daño o perjuicio.</vt:lpstr>
      <vt:lpstr>1er. Nivel: actividad bancaria versus actividad no bancaria. </vt:lpstr>
      <vt:lpstr>2do. Nivel: en la actividad bancaria propiamente dicha. </vt:lpstr>
      <vt:lpstr>3er. Nivel: Crédito y riesgo. </vt:lpstr>
      <vt:lpstr>Factores de riesgo</vt:lpstr>
      <vt:lpstr>Factores de riesgo</vt:lpstr>
      <vt:lpstr>Prevención del riesgo</vt:lpstr>
      <vt:lpstr>Prevención del riesgo</vt:lpstr>
      <vt:lpstr>Tipos de Dinero </vt:lpstr>
      <vt:lpstr>Funciones del dinero</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Bruto Interno</dc:title>
  <dc:creator>Amadeo</dc:creator>
  <cp:lastModifiedBy>Fazzito, Franco</cp:lastModifiedBy>
  <cp:revision>142</cp:revision>
  <dcterms:created xsi:type="dcterms:W3CDTF">2020-03-26T17:49:01Z</dcterms:created>
  <dcterms:modified xsi:type="dcterms:W3CDTF">2021-10-14T15:35:13Z</dcterms:modified>
</cp:coreProperties>
</file>