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504" r:id="rId2"/>
  </p:sldMasterIdLst>
  <p:notesMasterIdLst>
    <p:notesMasterId r:id="rId58"/>
  </p:notesMasterIdLst>
  <p:handoutMasterIdLst>
    <p:handoutMasterId r:id="rId59"/>
  </p:handoutMasterIdLst>
  <p:sldIdLst>
    <p:sldId id="912" r:id="rId3"/>
    <p:sldId id="835" r:id="rId4"/>
    <p:sldId id="880" r:id="rId5"/>
    <p:sldId id="816" r:id="rId6"/>
    <p:sldId id="905" r:id="rId7"/>
    <p:sldId id="836" r:id="rId8"/>
    <p:sldId id="881" r:id="rId9"/>
    <p:sldId id="837" r:id="rId10"/>
    <p:sldId id="906" r:id="rId11"/>
    <p:sldId id="882" r:id="rId12"/>
    <p:sldId id="886" r:id="rId13"/>
    <p:sldId id="839" r:id="rId14"/>
    <p:sldId id="887" r:id="rId15"/>
    <p:sldId id="883" r:id="rId16"/>
    <p:sldId id="888" r:id="rId17"/>
    <p:sldId id="907" r:id="rId18"/>
    <p:sldId id="838" r:id="rId19"/>
    <p:sldId id="841" r:id="rId20"/>
    <p:sldId id="908" r:id="rId21"/>
    <p:sldId id="889" r:id="rId22"/>
    <p:sldId id="873" r:id="rId23"/>
    <p:sldId id="909" r:id="rId24"/>
    <p:sldId id="891" r:id="rId25"/>
    <p:sldId id="892" r:id="rId26"/>
    <p:sldId id="893" r:id="rId27"/>
    <p:sldId id="894" r:id="rId28"/>
    <p:sldId id="910" r:id="rId29"/>
    <p:sldId id="911" r:id="rId30"/>
    <p:sldId id="844" r:id="rId31"/>
    <p:sldId id="884" r:id="rId32"/>
    <p:sldId id="846" r:id="rId33"/>
    <p:sldId id="847" r:id="rId34"/>
    <p:sldId id="913" r:id="rId35"/>
    <p:sldId id="848" r:id="rId36"/>
    <p:sldId id="849" r:id="rId37"/>
    <p:sldId id="850" r:id="rId38"/>
    <p:sldId id="851" r:id="rId39"/>
    <p:sldId id="879" r:id="rId40"/>
    <p:sldId id="852" r:id="rId41"/>
    <p:sldId id="853" r:id="rId42"/>
    <p:sldId id="854" r:id="rId43"/>
    <p:sldId id="855" r:id="rId44"/>
    <p:sldId id="856" r:id="rId45"/>
    <p:sldId id="857" r:id="rId46"/>
    <p:sldId id="858" r:id="rId47"/>
    <p:sldId id="859" r:id="rId48"/>
    <p:sldId id="903" r:id="rId49"/>
    <p:sldId id="904" r:id="rId50"/>
    <p:sldId id="860" r:id="rId51"/>
    <p:sldId id="878" r:id="rId52"/>
    <p:sldId id="861" r:id="rId53"/>
    <p:sldId id="862" r:id="rId54"/>
    <p:sldId id="863" r:id="rId55"/>
    <p:sldId id="864" r:id="rId56"/>
    <p:sldId id="914" r:id="rId5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4" clrIdx="0"/>
  <p:cmAuthor id="1" name="carykell" initials="c"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7A4"/>
    <a:srgbClr val="3E8DC5"/>
    <a:srgbClr val="000000"/>
    <a:srgbClr val="C0C0C4"/>
    <a:srgbClr val="67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31" autoAdjust="0"/>
    <p:restoredTop sz="89015" autoAdjust="0"/>
  </p:normalViewPr>
  <p:slideViewPr>
    <p:cSldViewPr snapToGrid="0">
      <p:cViewPr>
        <p:scale>
          <a:sx n="60" d="100"/>
          <a:sy n="60" d="100"/>
        </p:scale>
        <p:origin x="-1878" y="-300"/>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5562"/>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‹Nº›</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‹Nº›</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1179190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284189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7.1.2.2 </a:t>
            </a:r>
            <a:r>
              <a:rPr lang="en-US" b="1" dirty="0" smtClean="0">
                <a:ea typeface="ＭＳ Ｐゴシック" pitchFamily="34" charset="-128"/>
              </a:rPr>
              <a:t>Remote</a:t>
            </a:r>
            <a:r>
              <a:rPr lang="en-US" b="1" baseline="0" dirty="0" smtClean="0">
                <a:ea typeface="ＭＳ Ｐゴシック" pitchFamily="34" charset="-128"/>
              </a:rPr>
              <a:t> Access VPNs</a:t>
            </a:r>
            <a:endParaRPr lang="en-US" b="1" dirty="0" smtClean="0"/>
          </a:p>
          <a:p>
            <a:pPr>
              <a:buFontTx/>
              <a:buNone/>
            </a:pPr>
            <a:endParaRPr lang="en-US" b="1" dirty="0" smtClean="0"/>
          </a:p>
        </p:txBody>
      </p:sp>
    </p:spTree>
    <p:extLst>
      <p:ext uri="{BB962C8B-B14F-4D97-AF65-F5344CB8AC3E}">
        <p14:creationId xmlns:p14="http://schemas.microsoft.com/office/powerpoint/2010/main" val="622708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7.1.2.2 </a:t>
            </a:r>
            <a:r>
              <a:rPr lang="en-US" b="1" dirty="0" smtClean="0">
                <a:ea typeface="ＭＳ Ｐゴシック" pitchFamily="34" charset="-128"/>
              </a:rPr>
              <a:t>Remote</a:t>
            </a:r>
            <a:r>
              <a:rPr lang="en-US" b="1" baseline="0" dirty="0" smtClean="0">
                <a:ea typeface="ＭＳ Ｐゴシック" pitchFamily="34" charset="-128"/>
              </a:rPr>
              <a:t> Access VPNs</a:t>
            </a:r>
            <a:endParaRPr lang="en-US" b="1" dirty="0" smtClean="0"/>
          </a:p>
          <a:p>
            <a:pPr>
              <a:buFontTx/>
              <a:buNone/>
            </a:pPr>
            <a:endParaRPr lang="en-US" b="1" dirty="0" smtClean="0"/>
          </a:p>
        </p:txBody>
      </p:sp>
    </p:spTree>
    <p:extLst>
      <p:ext uri="{BB962C8B-B14F-4D97-AF65-F5344CB8AC3E}">
        <p14:creationId xmlns:p14="http://schemas.microsoft.com/office/powerpoint/2010/main" val="2936060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7.2 Site-to-Site</a:t>
            </a:r>
            <a:r>
              <a:rPr lang="en-US" b="1" baseline="0" dirty="0" smtClean="0"/>
              <a:t> GRE Tunnels</a:t>
            </a:r>
            <a:endParaRPr lang="en-GB" b="1" dirty="0" smtClean="0"/>
          </a:p>
        </p:txBody>
      </p:sp>
    </p:spTree>
    <p:extLst>
      <p:ext uri="{BB962C8B-B14F-4D97-AF65-F5344CB8AC3E}">
        <p14:creationId xmlns:p14="http://schemas.microsoft.com/office/powerpoint/2010/main" val="3389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7.2.1.1 </a:t>
            </a:r>
            <a:r>
              <a:rPr lang="en-US" b="1" dirty="0" smtClean="0">
                <a:ea typeface="ＭＳ Ｐゴシック" pitchFamily="34" charset="-128"/>
              </a:rPr>
              <a:t>Introduction</a:t>
            </a:r>
            <a:r>
              <a:rPr lang="en-US" b="1" baseline="0" dirty="0" smtClean="0">
                <a:ea typeface="ＭＳ Ｐゴシック" pitchFamily="34" charset="-128"/>
              </a:rPr>
              <a:t> to GRE</a:t>
            </a:r>
            <a:endParaRPr lang="en-US" b="1" dirty="0" smtClean="0"/>
          </a:p>
          <a:p>
            <a:pPr>
              <a:buFontTx/>
              <a:buNone/>
            </a:pPr>
            <a:endParaRPr lang="en-US" b="1" dirty="0" smtClean="0"/>
          </a:p>
        </p:txBody>
      </p:sp>
    </p:spTree>
    <p:extLst>
      <p:ext uri="{BB962C8B-B14F-4D97-AF65-F5344CB8AC3E}">
        <p14:creationId xmlns:p14="http://schemas.microsoft.com/office/powerpoint/2010/main" val="1230912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7.2.1.2 </a:t>
            </a:r>
            <a:r>
              <a:rPr lang="en-US" b="1" dirty="0" smtClean="0">
                <a:ea typeface="ＭＳ Ｐゴシック" pitchFamily="34" charset="-128"/>
              </a:rPr>
              <a:t>Characteristics of </a:t>
            </a:r>
            <a:r>
              <a:rPr lang="en-US" b="1" baseline="0" dirty="0" smtClean="0">
                <a:ea typeface="ＭＳ Ｐゴシック" pitchFamily="34" charset="-128"/>
              </a:rPr>
              <a:t>GRE</a:t>
            </a:r>
            <a:endParaRPr lang="en-US" b="1" dirty="0" smtClean="0"/>
          </a:p>
          <a:p>
            <a:pPr>
              <a:buFontTx/>
              <a:buNone/>
            </a:pPr>
            <a:endParaRPr lang="en-US" b="1" dirty="0" smtClean="0"/>
          </a:p>
        </p:txBody>
      </p:sp>
    </p:spTree>
    <p:extLst>
      <p:ext uri="{BB962C8B-B14F-4D97-AF65-F5344CB8AC3E}">
        <p14:creationId xmlns:p14="http://schemas.microsoft.com/office/powerpoint/2010/main" val="934193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7.2.1.2 </a:t>
            </a:r>
            <a:r>
              <a:rPr lang="en-US" b="1" dirty="0" smtClean="0">
                <a:ea typeface="ＭＳ Ｐゴシック" pitchFamily="34" charset="-128"/>
              </a:rPr>
              <a:t>Characteristics of </a:t>
            </a:r>
            <a:r>
              <a:rPr lang="en-US" b="1" baseline="0" dirty="0" smtClean="0">
                <a:ea typeface="ＭＳ Ｐゴシック" pitchFamily="34" charset="-128"/>
              </a:rPr>
              <a:t>GRE</a:t>
            </a:r>
            <a:endParaRPr lang="en-US" b="1" dirty="0" smtClean="0"/>
          </a:p>
          <a:p>
            <a:pPr>
              <a:buFontTx/>
              <a:buNone/>
            </a:pPr>
            <a:endParaRPr lang="en-US" b="1" dirty="0" smtClean="0"/>
          </a:p>
        </p:txBody>
      </p:sp>
    </p:spTree>
    <p:extLst>
      <p:ext uri="{BB962C8B-B14F-4D97-AF65-F5344CB8AC3E}">
        <p14:creationId xmlns:p14="http://schemas.microsoft.com/office/powerpoint/2010/main" val="934193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7.2.1.2 </a:t>
            </a:r>
            <a:r>
              <a:rPr lang="en-US" b="1" dirty="0" smtClean="0">
                <a:ea typeface="ＭＳ Ｐゴシック" pitchFamily="34" charset="-128"/>
              </a:rPr>
              <a:t>Characteristics of </a:t>
            </a:r>
            <a:r>
              <a:rPr lang="en-US" b="1" baseline="0" dirty="0" smtClean="0">
                <a:ea typeface="ＭＳ Ｐゴシック" pitchFamily="34" charset="-128"/>
              </a:rPr>
              <a:t>GRE</a:t>
            </a:r>
            <a:endParaRPr lang="en-US" b="1" dirty="0" smtClean="0"/>
          </a:p>
          <a:p>
            <a:pPr>
              <a:buFontTx/>
              <a:buNone/>
            </a:pPr>
            <a:endParaRPr lang="en-US" b="1" dirty="0" smtClean="0"/>
          </a:p>
        </p:txBody>
      </p:sp>
    </p:spTree>
    <p:extLst>
      <p:ext uri="{BB962C8B-B14F-4D97-AF65-F5344CB8AC3E}">
        <p14:creationId xmlns:p14="http://schemas.microsoft.com/office/powerpoint/2010/main" val="1037487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extLst>
      <p:ext uri="{BB962C8B-B14F-4D97-AF65-F5344CB8AC3E}">
        <p14:creationId xmlns:p14="http://schemas.microsoft.com/office/powerpoint/2010/main" val="2353602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2400">
                <a:solidFill>
                  <a:schemeClr val="tx1"/>
                </a:solidFill>
                <a:latin typeface="Arial" pitchFamily="34" charset="0"/>
              </a:defRPr>
            </a:lvl1pPr>
            <a:lvl2pPr marL="742950" indent="-285750" defTabSz="903288" eaLnBrk="0" hangingPunct="0">
              <a:defRPr sz="2400">
                <a:solidFill>
                  <a:schemeClr val="tx1"/>
                </a:solidFill>
                <a:latin typeface="Arial" pitchFamily="34" charset="0"/>
              </a:defRPr>
            </a:lvl2pPr>
            <a:lvl3pPr marL="1143000" indent="-228600" defTabSz="903288" eaLnBrk="0" hangingPunct="0">
              <a:defRPr sz="2400">
                <a:solidFill>
                  <a:schemeClr val="tx1"/>
                </a:solidFill>
                <a:latin typeface="Arial" pitchFamily="34" charset="0"/>
              </a:defRPr>
            </a:lvl3pPr>
            <a:lvl4pPr marL="1600200" indent="-228600" defTabSz="903288" eaLnBrk="0" hangingPunct="0">
              <a:defRPr sz="2400">
                <a:solidFill>
                  <a:schemeClr val="tx1"/>
                </a:solidFill>
                <a:latin typeface="Arial" pitchFamily="34" charset="0"/>
              </a:defRPr>
            </a:lvl4pPr>
            <a:lvl5pPr marL="2057400" indent="-228600" defTabSz="903288" eaLnBrk="0" hangingPunct="0">
              <a:defRPr sz="2400">
                <a:solidFill>
                  <a:schemeClr val="tx1"/>
                </a:solidFill>
                <a:latin typeface="Arial" pitchFamily="34" charset="0"/>
              </a:defRPr>
            </a:lvl5pPr>
            <a:lvl6pPr marL="2514600" indent="-228600" defTabSz="903288" eaLnBrk="0" fontAlgn="base" hangingPunct="0">
              <a:spcBef>
                <a:spcPct val="0"/>
              </a:spcBef>
              <a:spcAft>
                <a:spcPct val="0"/>
              </a:spcAft>
              <a:defRPr sz="2400">
                <a:solidFill>
                  <a:schemeClr val="tx1"/>
                </a:solidFill>
                <a:latin typeface="Arial" pitchFamily="34" charset="0"/>
              </a:defRPr>
            </a:lvl6pPr>
            <a:lvl7pPr marL="2971800" indent="-228600" defTabSz="903288" eaLnBrk="0" fontAlgn="base" hangingPunct="0">
              <a:spcBef>
                <a:spcPct val="0"/>
              </a:spcBef>
              <a:spcAft>
                <a:spcPct val="0"/>
              </a:spcAft>
              <a:defRPr sz="2400">
                <a:solidFill>
                  <a:schemeClr val="tx1"/>
                </a:solidFill>
                <a:latin typeface="Arial" pitchFamily="34" charset="0"/>
              </a:defRPr>
            </a:lvl7pPr>
            <a:lvl8pPr marL="3429000" indent="-228600" defTabSz="903288" eaLnBrk="0" fontAlgn="base" hangingPunct="0">
              <a:spcBef>
                <a:spcPct val="0"/>
              </a:spcBef>
              <a:spcAft>
                <a:spcPct val="0"/>
              </a:spcAft>
              <a:defRPr sz="2400">
                <a:solidFill>
                  <a:schemeClr val="tx1"/>
                </a:solidFill>
                <a:latin typeface="Arial" pitchFamily="34" charset="0"/>
              </a:defRPr>
            </a:lvl8pPr>
            <a:lvl9pPr marL="3886200" indent="-228600" defTabSz="903288" eaLnBrk="0" fontAlgn="base" hangingPunct="0">
              <a:spcBef>
                <a:spcPct val="0"/>
              </a:spcBef>
              <a:spcAft>
                <a:spcPct val="0"/>
              </a:spcAft>
              <a:defRPr sz="2400">
                <a:solidFill>
                  <a:schemeClr val="tx1"/>
                </a:solidFill>
                <a:latin typeface="Arial" pitchFamily="34" charset="0"/>
              </a:defRPr>
            </a:lvl9pPr>
          </a:lstStyle>
          <a:p>
            <a:fld id="{4115C118-C05D-4DA8-B842-3CEF3ABA79C2}" type="slidenum">
              <a:rPr lang="en-US" altLang="es-AR" sz="800" smtClean="0"/>
              <a:pPr/>
              <a:t>23</a:t>
            </a:fld>
            <a:endParaRPr lang="en-US" altLang="es-AR" sz="800" smtClean="0"/>
          </a:p>
        </p:txBody>
      </p:sp>
      <p:sp>
        <p:nvSpPr>
          <p:cNvPr id="267267" name="Rectangle 2"/>
          <p:cNvSpPr>
            <a:spLocks noGrp="1" noRot="1" noChangeAspect="1" noChangeArrowheads="1" noTextEdit="1"/>
          </p:cNvSpPr>
          <p:nvPr>
            <p:ph type="sldImg"/>
          </p:nvPr>
        </p:nvSpPr>
        <p:spPr>
          <a:xfrm>
            <a:off x="1181100" y="698500"/>
            <a:ext cx="4648200" cy="3486150"/>
          </a:xfrm>
          <a:ln/>
        </p:spPr>
      </p:sp>
      <p:sp>
        <p:nvSpPr>
          <p:cNvPr id="267268" name="Rectangle 3"/>
          <p:cNvSpPr>
            <a:spLocks noGrp="1" noChangeArrowheads="1"/>
          </p:cNvSpPr>
          <p:nvPr>
            <p:ph type="body" idx="1"/>
          </p:nvPr>
        </p:nvSpPr>
        <p:spPr>
          <a:xfrm>
            <a:off x="935038" y="4416425"/>
            <a:ext cx="5140325"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7.1 VPNs</a:t>
            </a:r>
            <a:endParaRPr lang="en-GB" b="1" dirty="0" smtClean="0"/>
          </a:p>
        </p:txBody>
      </p:sp>
    </p:spTree>
    <p:extLst>
      <p:ext uri="{BB962C8B-B14F-4D97-AF65-F5344CB8AC3E}">
        <p14:creationId xmlns:p14="http://schemas.microsoft.com/office/powerpoint/2010/main" val="1833890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2400">
                <a:solidFill>
                  <a:schemeClr val="tx1"/>
                </a:solidFill>
                <a:latin typeface="Arial" pitchFamily="34" charset="0"/>
              </a:defRPr>
            </a:lvl1pPr>
            <a:lvl2pPr marL="742950" indent="-285750" defTabSz="903288" eaLnBrk="0" hangingPunct="0">
              <a:defRPr sz="2400">
                <a:solidFill>
                  <a:schemeClr val="tx1"/>
                </a:solidFill>
                <a:latin typeface="Arial" pitchFamily="34" charset="0"/>
              </a:defRPr>
            </a:lvl2pPr>
            <a:lvl3pPr marL="1143000" indent="-228600" defTabSz="903288" eaLnBrk="0" hangingPunct="0">
              <a:defRPr sz="2400">
                <a:solidFill>
                  <a:schemeClr val="tx1"/>
                </a:solidFill>
                <a:latin typeface="Arial" pitchFamily="34" charset="0"/>
              </a:defRPr>
            </a:lvl3pPr>
            <a:lvl4pPr marL="1600200" indent="-228600" defTabSz="903288" eaLnBrk="0" hangingPunct="0">
              <a:defRPr sz="2400">
                <a:solidFill>
                  <a:schemeClr val="tx1"/>
                </a:solidFill>
                <a:latin typeface="Arial" pitchFamily="34" charset="0"/>
              </a:defRPr>
            </a:lvl4pPr>
            <a:lvl5pPr marL="2057400" indent="-228600" defTabSz="903288" eaLnBrk="0" hangingPunct="0">
              <a:defRPr sz="2400">
                <a:solidFill>
                  <a:schemeClr val="tx1"/>
                </a:solidFill>
                <a:latin typeface="Arial" pitchFamily="34" charset="0"/>
              </a:defRPr>
            </a:lvl5pPr>
            <a:lvl6pPr marL="2514600" indent="-228600" defTabSz="903288" eaLnBrk="0" fontAlgn="base" hangingPunct="0">
              <a:spcBef>
                <a:spcPct val="0"/>
              </a:spcBef>
              <a:spcAft>
                <a:spcPct val="0"/>
              </a:spcAft>
              <a:defRPr sz="2400">
                <a:solidFill>
                  <a:schemeClr val="tx1"/>
                </a:solidFill>
                <a:latin typeface="Arial" pitchFamily="34" charset="0"/>
              </a:defRPr>
            </a:lvl6pPr>
            <a:lvl7pPr marL="2971800" indent="-228600" defTabSz="903288" eaLnBrk="0" fontAlgn="base" hangingPunct="0">
              <a:spcBef>
                <a:spcPct val="0"/>
              </a:spcBef>
              <a:spcAft>
                <a:spcPct val="0"/>
              </a:spcAft>
              <a:defRPr sz="2400">
                <a:solidFill>
                  <a:schemeClr val="tx1"/>
                </a:solidFill>
                <a:latin typeface="Arial" pitchFamily="34" charset="0"/>
              </a:defRPr>
            </a:lvl7pPr>
            <a:lvl8pPr marL="3429000" indent="-228600" defTabSz="903288" eaLnBrk="0" fontAlgn="base" hangingPunct="0">
              <a:spcBef>
                <a:spcPct val="0"/>
              </a:spcBef>
              <a:spcAft>
                <a:spcPct val="0"/>
              </a:spcAft>
              <a:defRPr sz="2400">
                <a:solidFill>
                  <a:schemeClr val="tx1"/>
                </a:solidFill>
                <a:latin typeface="Arial" pitchFamily="34" charset="0"/>
              </a:defRPr>
            </a:lvl8pPr>
            <a:lvl9pPr marL="3886200" indent="-228600" defTabSz="903288" eaLnBrk="0" fontAlgn="base" hangingPunct="0">
              <a:spcBef>
                <a:spcPct val="0"/>
              </a:spcBef>
              <a:spcAft>
                <a:spcPct val="0"/>
              </a:spcAft>
              <a:defRPr sz="2400">
                <a:solidFill>
                  <a:schemeClr val="tx1"/>
                </a:solidFill>
                <a:latin typeface="Arial" pitchFamily="34" charset="0"/>
              </a:defRPr>
            </a:lvl9pPr>
          </a:lstStyle>
          <a:p>
            <a:fld id="{E0C69F1D-1D5C-4DCD-A035-4E4D98EF69AC}" type="slidenum">
              <a:rPr lang="en-US" altLang="es-AR" sz="800" smtClean="0"/>
              <a:pPr/>
              <a:t>24</a:t>
            </a:fld>
            <a:endParaRPr lang="en-US" altLang="es-AR" sz="800" smtClean="0"/>
          </a:p>
        </p:txBody>
      </p:sp>
      <p:sp>
        <p:nvSpPr>
          <p:cNvPr id="268291" name="Rectangle 2"/>
          <p:cNvSpPr>
            <a:spLocks noGrp="1" noRot="1" noChangeAspect="1" noChangeArrowheads="1" noTextEdit="1"/>
          </p:cNvSpPr>
          <p:nvPr>
            <p:ph type="sldImg"/>
          </p:nvPr>
        </p:nvSpPr>
        <p:spPr>
          <a:xfrm>
            <a:off x="1181100" y="698500"/>
            <a:ext cx="4648200" cy="3486150"/>
          </a:xfrm>
          <a:ln/>
        </p:spPr>
      </p:sp>
      <p:sp>
        <p:nvSpPr>
          <p:cNvPr id="268292" name="Rectangle 3"/>
          <p:cNvSpPr>
            <a:spLocks noGrp="1" noChangeArrowheads="1"/>
          </p:cNvSpPr>
          <p:nvPr>
            <p:ph type="body" idx="1"/>
          </p:nvPr>
        </p:nvSpPr>
        <p:spPr>
          <a:xfrm>
            <a:off x="935038" y="4416425"/>
            <a:ext cx="5140325"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2400">
                <a:solidFill>
                  <a:schemeClr val="tx1"/>
                </a:solidFill>
                <a:latin typeface="Arial" pitchFamily="34" charset="0"/>
              </a:defRPr>
            </a:lvl1pPr>
            <a:lvl2pPr marL="742950" indent="-285750" defTabSz="903288" eaLnBrk="0" hangingPunct="0">
              <a:defRPr sz="2400">
                <a:solidFill>
                  <a:schemeClr val="tx1"/>
                </a:solidFill>
                <a:latin typeface="Arial" pitchFamily="34" charset="0"/>
              </a:defRPr>
            </a:lvl2pPr>
            <a:lvl3pPr marL="1143000" indent="-228600" defTabSz="903288" eaLnBrk="0" hangingPunct="0">
              <a:defRPr sz="2400">
                <a:solidFill>
                  <a:schemeClr val="tx1"/>
                </a:solidFill>
                <a:latin typeface="Arial" pitchFamily="34" charset="0"/>
              </a:defRPr>
            </a:lvl3pPr>
            <a:lvl4pPr marL="1600200" indent="-228600" defTabSz="903288" eaLnBrk="0" hangingPunct="0">
              <a:defRPr sz="2400">
                <a:solidFill>
                  <a:schemeClr val="tx1"/>
                </a:solidFill>
                <a:latin typeface="Arial" pitchFamily="34" charset="0"/>
              </a:defRPr>
            </a:lvl4pPr>
            <a:lvl5pPr marL="2057400" indent="-228600" defTabSz="903288" eaLnBrk="0" hangingPunct="0">
              <a:defRPr sz="2400">
                <a:solidFill>
                  <a:schemeClr val="tx1"/>
                </a:solidFill>
                <a:latin typeface="Arial" pitchFamily="34" charset="0"/>
              </a:defRPr>
            </a:lvl5pPr>
            <a:lvl6pPr marL="2514600" indent="-228600" defTabSz="903288" eaLnBrk="0" fontAlgn="base" hangingPunct="0">
              <a:spcBef>
                <a:spcPct val="0"/>
              </a:spcBef>
              <a:spcAft>
                <a:spcPct val="0"/>
              </a:spcAft>
              <a:defRPr sz="2400">
                <a:solidFill>
                  <a:schemeClr val="tx1"/>
                </a:solidFill>
                <a:latin typeface="Arial" pitchFamily="34" charset="0"/>
              </a:defRPr>
            </a:lvl6pPr>
            <a:lvl7pPr marL="2971800" indent="-228600" defTabSz="903288" eaLnBrk="0" fontAlgn="base" hangingPunct="0">
              <a:spcBef>
                <a:spcPct val="0"/>
              </a:spcBef>
              <a:spcAft>
                <a:spcPct val="0"/>
              </a:spcAft>
              <a:defRPr sz="2400">
                <a:solidFill>
                  <a:schemeClr val="tx1"/>
                </a:solidFill>
                <a:latin typeface="Arial" pitchFamily="34" charset="0"/>
              </a:defRPr>
            </a:lvl7pPr>
            <a:lvl8pPr marL="3429000" indent="-228600" defTabSz="903288" eaLnBrk="0" fontAlgn="base" hangingPunct="0">
              <a:spcBef>
                <a:spcPct val="0"/>
              </a:spcBef>
              <a:spcAft>
                <a:spcPct val="0"/>
              </a:spcAft>
              <a:defRPr sz="2400">
                <a:solidFill>
                  <a:schemeClr val="tx1"/>
                </a:solidFill>
                <a:latin typeface="Arial" pitchFamily="34" charset="0"/>
              </a:defRPr>
            </a:lvl8pPr>
            <a:lvl9pPr marL="3886200" indent="-228600" defTabSz="903288" eaLnBrk="0" fontAlgn="base" hangingPunct="0">
              <a:spcBef>
                <a:spcPct val="0"/>
              </a:spcBef>
              <a:spcAft>
                <a:spcPct val="0"/>
              </a:spcAft>
              <a:defRPr sz="2400">
                <a:solidFill>
                  <a:schemeClr val="tx1"/>
                </a:solidFill>
                <a:latin typeface="Arial" pitchFamily="34" charset="0"/>
              </a:defRPr>
            </a:lvl9pPr>
          </a:lstStyle>
          <a:p>
            <a:fld id="{535A7DC0-C017-4467-A513-C34A2F1F924C}" type="slidenum">
              <a:rPr lang="en-US" altLang="es-AR" sz="800" smtClean="0"/>
              <a:pPr/>
              <a:t>25</a:t>
            </a:fld>
            <a:endParaRPr lang="en-US" altLang="es-AR" sz="800" smtClean="0"/>
          </a:p>
        </p:txBody>
      </p:sp>
      <p:sp>
        <p:nvSpPr>
          <p:cNvPr id="269315" name="Rectangle 2"/>
          <p:cNvSpPr>
            <a:spLocks noGrp="1" noRot="1" noChangeAspect="1" noChangeArrowheads="1" noTextEdit="1"/>
          </p:cNvSpPr>
          <p:nvPr>
            <p:ph type="sldImg"/>
          </p:nvPr>
        </p:nvSpPr>
        <p:spPr>
          <a:xfrm>
            <a:off x="1181100" y="698500"/>
            <a:ext cx="4648200" cy="3486150"/>
          </a:xfrm>
          <a:ln/>
        </p:spPr>
      </p:sp>
      <p:sp>
        <p:nvSpPr>
          <p:cNvPr id="269316" name="Rectangle 3"/>
          <p:cNvSpPr>
            <a:spLocks noGrp="1" noChangeArrowheads="1"/>
          </p:cNvSpPr>
          <p:nvPr>
            <p:ph type="body" idx="1"/>
          </p:nvPr>
        </p:nvSpPr>
        <p:spPr>
          <a:xfrm>
            <a:off x="935038" y="4416425"/>
            <a:ext cx="5140325"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2400">
                <a:solidFill>
                  <a:schemeClr val="tx1"/>
                </a:solidFill>
                <a:latin typeface="Arial" pitchFamily="34" charset="0"/>
              </a:defRPr>
            </a:lvl1pPr>
            <a:lvl2pPr marL="742950" indent="-285750" defTabSz="903288" eaLnBrk="0" hangingPunct="0">
              <a:defRPr sz="2400">
                <a:solidFill>
                  <a:schemeClr val="tx1"/>
                </a:solidFill>
                <a:latin typeface="Arial" pitchFamily="34" charset="0"/>
              </a:defRPr>
            </a:lvl2pPr>
            <a:lvl3pPr marL="1143000" indent="-228600" defTabSz="903288" eaLnBrk="0" hangingPunct="0">
              <a:defRPr sz="2400">
                <a:solidFill>
                  <a:schemeClr val="tx1"/>
                </a:solidFill>
                <a:latin typeface="Arial" pitchFamily="34" charset="0"/>
              </a:defRPr>
            </a:lvl3pPr>
            <a:lvl4pPr marL="1600200" indent="-228600" defTabSz="903288" eaLnBrk="0" hangingPunct="0">
              <a:defRPr sz="2400">
                <a:solidFill>
                  <a:schemeClr val="tx1"/>
                </a:solidFill>
                <a:latin typeface="Arial" pitchFamily="34" charset="0"/>
              </a:defRPr>
            </a:lvl4pPr>
            <a:lvl5pPr marL="2057400" indent="-228600" defTabSz="903288" eaLnBrk="0" hangingPunct="0">
              <a:defRPr sz="2400">
                <a:solidFill>
                  <a:schemeClr val="tx1"/>
                </a:solidFill>
                <a:latin typeface="Arial" pitchFamily="34" charset="0"/>
              </a:defRPr>
            </a:lvl5pPr>
            <a:lvl6pPr marL="2514600" indent="-228600" defTabSz="903288" eaLnBrk="0" fontAlgn="base" hangingPunct="0">
              <a:spcBef>
                <a:spcPct val="0"/>
              </a:spcBef>
              <a:spcAft>
                <a:spcPct val="0"/>
              </a:spcAft>
              <a:defRPr sz="2400">
                <a:solidFill>
                  <a:schemeClr val="tx1"/>
                </a:solidFill>
                <a:latin typeface="Arial" pitchFamily="34" charset="0"/>
              </a:defRPr>
            </a:lvl6pPr>
            <a:lvl7pPr marL="2971800" indent="-228600" defTabSz="903288" eaLnBrk="0" fontAlgn="base" hangingPunct="0">
              <a:spcBef>
                <a:spcPct val="0"/>
              </a:spcBef>
              <a:spcAft>
                <a:spcPct val="0"/>
              </a:spcAft>
              <a:defRPr sz="2400">
                <a:solidFill>
                  <a:schemeClr val="tx1"/>
                </a:solidFill>
                <a:latin typeface="Arial" pitchFamily="34" charset="0"/>
              </a:defRPr>
            </a:lvl7pPr>
            <a:lvl8pPr marL="3429000" indent="-228600" defTabSz="903288" eaLnBrk="0" fontAlgn="base" hangingPunct="0">
              <a:spcBef>
                <a:spcPct val="0"/>
              </a:spcBef>
              <a:spcAft>
                <a:spcPct val="0"/>
              </a:spcAft>
              <a:defRPr sz="2400">
                <a:solidFill>
                  <a:schemeClr val="tx1"/>
                </a:solidFill>
                <a:latin typeface="Arial" pitchFamily="34" charset="0"/>
              </a:defRPr>
            </a:lvl8pPr>
            <a:lvl9pPr marL="3886200" indent="-228600" defTabSz="903288" eaLnBrk="0" fontAlgn="base" hangingPunct="0">
              <a:spcBef>
                <a:spcPct val="0"/>
              </a:spcBef>
              <a:spcAft>
                <a:spcPct val="0"/>
              </a:spcAft>
              <a:defRPr sz="2400">
                <a:solidFill>
                  <a:schemeClr val="tx1"/>
                </a:solidFill>
                <a:latin typeface="Arial" pitchFamily="34" charset="0"/>
              </a:defRPr>
            </a:lvl9pPr>
          </a:lstStyle>
          <a:p>
            <a:fld id="{D35F212A-BF18-4FD9-A34C-99C3703E8337}" type="slidenum">
              <a:rPr lang="en-US" altLang="es-AR" sz="800" smtClean="0"/>
              <a:pPr/>
              <a:t>26</a:t>
            </a:fld>
            <a:endParaRPr lang="en-US" altLang="es-AR" sz="800" smtClean="0"/>
          </a:p>
        </p:txBody>
      </p:sp>
      <p:sp>
        <p:nvSpPr>
          <p:cNvPr id="270339" name="Rectangle 2"/>
          <p:cNvSpPr>
            <a:spLocks noGrp="1" noRot="1" noChangeAspect="1" noChangeArrowheads="1" noTextEdit="1"/>
          </p:cNvSpPr>
          <p:nvPr>
            <p:ph type="sldImg"/>
          </p:nvPr>
        </p:nvSpPr>
        <p:spPr>
          <a:xfrm>
            <a:off x="1181100" y="698500"/>
            <a:ext cx="4648200" cy="3486150"/>
          </a:xfrm>
          <a:ln/>
        </p:spPr>
      </p:sp>
      <p:sp>
        <p:nvSpPr>
          <p:cNvPr id="270340" name="Rectangle 3"/>
          <p:cNvSpPr>
            <a:spLocks noGrp="1" noChangeArrowheads="1"/>
          </p:cNvSpPr>
          <p:nvPr>
            <p:ph type="body" idx="1"/>
          </p:nvPr>
        </p:nvSpPr>
        <p:spPr>
          <a:xfrm>
            <a:off x="935038" y="4416425"/>
            <a:ext cx="5140325"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extLst>
      <p:ext uri="{BB962C8B-B14F-4D97-AF65-F5344CB8AC3E}">
        <p14:creationId xmlns:p14="http://schemas.microsoft.com/office/powerpoint/2010/main" val="2353602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extLst>
      <p:ext uri="{BB962C8B-B14F-4D97-AF65-F5344CB8AC3E}">
        <p14:creationId xmlns:p14="http://schemas.microsoft.com/office/powerpoint/2010/main" val="1317547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259163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endParaRPr lang="en-GB" b="1" dirty="0" smtClean="0"/>
          </a:p>
        </p:txBody>
      </p:sp>
    </p:spTree>
    <p:extLst>
      <p:ext uri="{BB962C8B-B14F-4D97-AF65-F5344CB8AC3E}">
        <p14:creationId xmlns:p14="http://schemas.microsoft.com/office/powerpoint/2010/main" val="3795914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extLst>
      <p:ext uri="{BB962C8B-B14F-4D97-AF65-F5344CB8AC3E}">
        <p14:creationId xmlns:p14="http://schemas.microsoft.com/office/powerpoint/2010/main" val="3789609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extLst>
      <p:ext uri="{BB962C8B-B14F-4D97-AF65-F5344CB8AC3E}">
        <p14:creationId xmlns:p14="http://schemas.microsoft.com/office/powerpoint/2010/main" val="2177580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extLst>
      <p:ext uri="{BB962C8B-B14F-4D97-AF65-F5344CB8AC3E}">
        <p14:creationId xmlns:p14="http://schemas.microsoft.com/office/powerpoint/2010/main" val="217758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7.1.1.1 </a:t>
            </a:r>
            <a:r>
              <a:rPr lang="en-US" b="1" dirty="0" smtClean="0">
                <a:ea typeface="ＭＳ Ｐゴシック" pitchFamily="34" charset="-128"/>
              </a:rPr>
              <a:t>Introducing</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269041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extLst>
      <p:ext uri="{BB962C8B-B14F-4D97-AF65-F5344CB8AC3E}">
        <p14:creationId xmlns:p14="http://schemas.microsoft.com/office/powerpoint/2010/main" val="1717078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7.3.1.2 </a:t>
            </a:r>
            <a:r>
              <a:rPr lang="en-US" b="1" dirty="0" smtClean="0">
                <a:ea typeface="ＭＳ Ｐゴシック" pitchFamily="34" charset="-128"/>
              </a:rPr>
              <a:t>IPsec Security Services</a:t>
            </a:r>
            <a:endParaRPr lang="en-US" b="1" dirty="0" smtClean="0"/>
          </a:p>
          <a:p>
            <a:pPr>
              <a:buFontTx/>
              <a:buNone/>
            </a:pPr>
            <a:endParaRPr lang="en-US" b="1" dirty="0" smtClean="0"/>
          </a:p>
        </p:txBody>
      </p:sp>
    </p:spTree>
    <p:extLst>
      <p:ext uri="{BB962C8B-B14F-4D97-AF65-F5344CB8AC3E}">
        <p14:creationId xmlns:p14="http://schemas.microsoft.com/office/powerpoint/2010/main" val="1176605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7.3.2.1 </a:t>
            </a:r>
            <a:r>
              <a:rPr lang="en-US" b="1" dirty="0" smtClean="0">
                <a:ea typeface="ＭＳ Ｐゴシック" pitchFamily="34" charset="-128"/>
              </a:rPr>
              <a:t>Confidentiality</a:t>
            </a:r>
            <a:r>
              <a:rPr lang="en-US" b="1" baseline="0" dirty="0" smtClean="0">
                <a:ea typeface="ＭＳ Ｐゴシック" pitchFamily="34" charset="-128"/>
              </a:rPr>
              <a:t> with Encryption</a:t>
            </a:r>
            <a:endParaRPr lang="en-US" b="1" dirty="0" smtClean="0"/>
          </a:p>
          <a:p>
            <a:pPr>
              <a:buFontTx/>
              <a:buNone/>
            </a:pPr>
            <a:endParaRPr lang="en-US" b="1" dirty="0" smtClean="0"/>
          </a:p>
        </p:txBody>
      </p:sp>
    </p:spTree>
    <p:extLst>
      <p:ext uri="{BB962C8B-B14F-4D97-AF65-F5344CB8AC3E}">
        <p14:creationId xmlns:p14="http://schemas.microsoft.com/office/powerpoint/2010/main" val="2979395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a:t>
            </a:r>
            <a:r>
              <a:rPr lang="en-US" b="1" dirty="0" smtClean="0">
                <a:ea typeface="ＭＳ Ｐゴシック" pitchFamily="34" charset="-128"/>
              </a:rPr>
              <a:t>Encryption Algorithms</a:t>
            </a:r>
            <a:endParaRPr lang="en-US" b="1" dirty="0" smtClean="0"/>
          </a:p>
        </p:txBody>
      </p:sp>
    </p:spTree>
    <p:extLst>
      <p:ext uri="{BB962C8B-B14F-4D97-AF65-F5344CB8AC3E}">
        <p14:creationId xmlns:p14="http://schemas.microsoft.com/office/powerpoint/2010/main" val="4027384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extLst>
      <p:ext uri="{BB962C8B-B14F-4D97-AF65-F5344CB8AC3E}">
        <p14:creationId xmlns:p14="http://schemas.microsoft.com/office/powerpoint/2010/main" val="674678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extLst>
      <p:ext uri="{BB962C8B-B14F-4D97-AF65-F5344CB8AC3E}">
        <p14:creationId xmlns:p14="http://schemas.microsoft.com/office/powerpoint/2010/main" val="1240312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7.3.2.3 </a:t>
            </a:r>
            <a:r>
              <a:rPr lang="en-US" b="1" dirty="0" smtClean="0">
                <a:ea typeface="ＭＳ Ｐゴシック" pitchFamily="34" charset="-128"/>
              </a:rPr>
              <a:t>Diffie-Hellman Key Exchange</a:t>
            </a:r>
            <a:endParaRPr lang="en-US" b="1" dirty="0" smtClean="0"/>
          </a:p>
        </p:txBody>
      </p:sp>
    </p:spTree>
    <p:extLst>
      <p:ext uri="{BB962C8B-B14F-4D97-AF65-F5344CB8AC3E}">
        <p14:creationId xmlns:p14="http://schemas.microsoft.com/office/powerpoint/2010/main" val="3596492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7.3.2.3 </a:t>
            </a:r>
            <a:r>
              <a:rPr lang="en-US" b="1" dirty="0" smtClean="0">
                <a:ea typeface="ＭＳ Ｐゴシック" pitchFamily="34" charset="-128"/>
              </a:rPr>
              <a:t>Diffie-Hellman Key Exchange</a:t>
            </a:r>
            <a:endParaRPr lang="en-US" b="1" dirty="0" smtClean="0"/>
          </a:p>
        </p:txBody>
      </p:sp>
    </p:spTree>
    <p:extLst>
      <p:ext uri="{BB962C8B-B14F-4D97-AF65-F5344CB8AC3E}">
        <p14:creationId xmlns:p14="http://schemas.microsoft.com/office/powerpoint/2010/main" val="468703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extLst>
      <p:ext uri="{BB962C8B-B14F-4D97-AF65-F5344CB8AC3E}">
        <p14:creationId xmlns:p14="http://schemas.microsoft.com/office/powerpoint/2010/main" val="889541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extLst>
      <p:ext uri="{BB962C8B-B14F-4D97-AF65-F5344CB8AC3E}">
        <p14:creationId xmlns:p14="http://schemas.microsoft.com/office/powerpoint/2010/main" val="858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7.1.1.1 </a:t>
            </a:r>
            <a:r>
              <a:rPr lang="en-US" b="1" dirty="0" smtClean="0">
                <a:ea typeface="ＭＳ Ｐゴシック" pitchFamily="34" charset="-128"/>
              </a:rPr>
              <a:t>Introducing</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2690413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extLst>
      <p:ext uri="{BB962C8B-B14F-4D97-AF65-F5344CB8AC3E}">
        <p14:creationId xmlns:p14="http://schemas.microsoft.com/office/powerpoint/2010/main" val="123748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31565495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18934346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pPr>
              <a:defRPr/>
            </a:pPr>
            <a:fld id="{FB004549-1125-4930-988B-40FFE37DB1EA}" type="slidenum">
              <a:rPr lang="en-US" smtClean="0"/>
              <a:pPr>
                <a:defRPr/>
              </a:pPr>
              <a:t>48</a:t>
            </a:fld>
            <a:endParaRPr lang="en-US" dirty="0"/>
          </a:p>
        </p:txBody>
      </p:sp>
    </p:spTree>
    <p:extLst>
      <p:ext uri="{BB962C8B-B14F-4D97-AF65-F5344CB8AC3E}">
        <p14:creationId xmlns:p14="http://schemas.microsoft.com/office/powerpoint/2010/main" val="2272542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22818027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3101326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30400984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3106396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2225548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39453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extLst>
      <p:ext uri="{BB962C8B-B14F-4D97-AF65-F5344CB8AC3E}">
        <p14:creationId xmlns:p14="http://schemas.microsoft.com/office/powerpoint/2010/main" val="2457143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extLst>
      <p:ext uri="{BB962C8B-B14F-4D97-AF65-F5344CB8AC3E}">
        <p14:creationId xmlns:p14="http://schemas.microsoft.com/office/powerpoint/2010/main" val="216449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94948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949489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extLst>
      <p:ext uri="{BB962C8B-B14F-4D97-AF65-F5344CB8AC3E}">
        <p14:creationId xmlns:p14="http://schemas.microsoft.com/office/powerpoint/2010/main" val="687927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‹Nº›</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0000"/>
                </a:lnSpc>
                <a:defRPr/>
              </a:pPr>
              <a:endParaRPr lang="es-AR" altLang="es-AR" smtClean="0">
                <a:solidFill>
                  <a:srgbClr val="000000"/>
                </a:solidFill>
                <a:latin typeface="Times New Roman" panose="02020603050405020304"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0000"/>
                  </a:lnSpc>
                  <a:defRPr/>
                </a:pPr>
                <a:endParaRPr lang="es-AR" altLang="es-AR" smtClean="0">
                  <a:solidFill>
                    <a:srgbClr val="000000"/>
                  </a:solidFill>
                  <a:latin typeface="Times New Roman" panose="02020603050405020304"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0000"/>
                  </a:lnSpc>
                  <a:defRPr/>
                </a:pPr>
                <a:endParaRPr lang="es-AR" altLang="es-AR" smtClean="0">
                  <a:solidFill>
                    <a:srgbClr val="000000"/>
                  </a:solidFill>
                  <a:latin typeface="Times New Roman" panose="02020603050405020304"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pPr>
                <a:endParaRPr lang="es-AR" sz="1800" smtClean="0">
                  <a:solidFill>
                    <a:srgbClr val="000000"/>
                  </a:solidFill>
                </a:endParaRPr>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0000"/>
                  </a:lnSpc>
                  <a:defRPr/>
                </a:pPr>
                <a:endParaRPr lang="es-AR" altLang="es-AR" smtClean="0">
                  <a:solidFill>
                    <a:srgbClr val="000000"/>
                  </a:solidFill>
                  <a:latin typeface="Times New Roman" panose="02020603050405020304"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pPr>
                <a:endParaRPr lang="es-AR" sz="1800" smtClean="0">
                  <a:solidFill>
                    <a:srgbClr val="000000"/>
                  </a:solidFill>
                </a:endParaRPr>
              </a:p>
            </p:txBody>
          </p:sp>
        </p:grpSp>
      </p:grpSp>
      <p:sp>
        <p:nvSpPr>
          <p:cNvPr id="45067" name="Rectangle 11"/>
          <p:cNvSpPr>
            <a:spLocks noGrp="1" noChangeArrowheads="1"/>
          </p:cNvSpPr>
          <p:nvPr>
            <p:ph type="ctrTitle"/>
          </p:nvPr>
        </p:nvSpPr>
        <p:spPr>
          <a:xfrm>
            <a:off x="2057400" y="1143000"/>
            <a:ext cx="6629400" cy="2209800"/>
          </a:xfrm>
        </p:spPr>
        <p:txBody>
          <a:bodyPr/>
          <a:lstStyle>
            <a:lvl1pPr>
              <a:defRPr sz="4800" noProof="1"/>
            </a:lvl1pPr>
          </a:lstStyle>
          <a:p>
            <a:pPr lvl="0"/>
            <a:r>
              <a:rPr lang="es-AR" altLang="es-AR" noProof="1" smtClean="0"/>
              <a:t>Haga clic para cambiar el estilo de título	</a:t>
            </a:r>
          </a:p>
        </p:txBody>
      </p:sp>
      <p:sp>
        <p:nvSpPr>
          <p:cNvPr id="4506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noProof="1"/>
            </a:lvl1pPr>
          </a:lstStyle>
          <a:p>
            <a:pPr lvl="0"/>
            <a:r>
              <a:rPr lang="es-AR" altLang="es-AR" noProof="1" smtClean="0"/>
              <a:t>Haga clic para modificar el estilo de subtítulo del patrón</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s-ES" altLang="es-AR">
              <a:solidFill>
                <a:srgbClr val="000000"/>
              </a:solidFill>
            </a:endParaRPr>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s-AR" altLang="es-AR">
              <a:solidFill>
                <a:srgbClr val="000000"/>
              </a:solidFill>
            </a:endParaRPr>
          </a:p>
        </p:txBody>
      </p:sp>
      <p:sp>
        <p:nvSpPr>
          <p:cNvPr id="15" name="Rectangle 15"/>
          <p:cNvSpPr>
            <a:spLocks noGrp="1" noChangeArrowheads="1"/>
          </p:cNvSpPr>
          <p:nvPr>
            <p:ph type="sldNum" sz="quarter" idx="12"/>
          </p:nvPr>
        </p:nvSpPr>
        <p:spPr/>
        <p:txBody>
          <a:bodyPr/>
          <a:lstStyle>
            <a:lvl1pPr>
              <a:defRPr smtClean="0"/>
            </a:lvl1pPr>
          </a:lstStyle>
          <a:p>
            <a:pPr>
              <a:defRPr/>
            </a:pPr>
            <a:fld id="{D3E54BB2-AD6B-4E9D-9540-50EE9D15699A}"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35404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C9173DBD-BEFC-4A53-853D-3023F00EEE3B}"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3899108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DBC6BCD6-E00A-4E2A-B955-A9053F6FA6AB}"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3312549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FE2ABEE8-C0A8-4274-A8AB-35352F50FDF9}"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2180790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9" name="Rectangle 11"/>
          <p:cNvSpPr>
            <a:spLocks noGrp="1" noChangeArrowheads="1"/>
          </p:cNvSpPr>
          <p:nvPr>
            <p:ph type="sldNum" sz="quarter" idx="12"/>
          </p:nvPr>
        </p:nvSpPr>
        <p:spPr>
          <a:ln/>
        </p:spPr>
        <p:txBody>
          <a:bodyPr/>
          <a:lstStyle>
            <a:lvl1pPr>
              <a:defRPr/>
            </a:lvl1pPr>
          </a:lstStyle>
          <a:p>
            <a:pPr>
              <a:defRPr/>
            </a:pPr>
            <a:fld id="{B2AF6A47-7137-4FCA-B3A1-865DC7B1955C}"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204147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5" name="Rectangle 11"/>
          <p:cNvSpPr>
            <a:spLocks noGrp="1" noChangeArrowheads="1"/>
          </p:cNvSpPr>
          <p:nvPr>
            <p:ph type="sldNum" sz="quarter" idx="12"/>
          </p:nvPr>
        </p:nvSpPr>
        <p:spPr>
          <a:ln/>
        </p:spPr>
        <p:txBody>
          <a:bodyPr/>
          <a:lstStyle>
            <a:lvl1pPr>
              <a:defRPr/>
            </a:lvl1pPr>
          </a:lstStyle>
          <a:p>
            <a:pPr>
              <a:defRPr/>
            </a:pPr>
            <a:fld id="{A958C2BE-F397-4D9F-BA67-6D4DDE233A41}"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2406719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4" name="Rectangle 11"/>
          <p:cNvSpPr>
            <a:spLocks noGrp="1" noChangeArrowheads="1"/>
          </p:cNvSpPr>
          <p:nvPr>
            <p:ph type="sldNum" sz="quarter" idx="12"/>
          </p:nvPr>
        </p:nvSpPr>
        <p:spPr>
          <a:ln/>
        </p:spPr>
        <p:txBody>
          <a:bodyPr/>
          <a:lstStyle>
            <a:lvl1pPr>
              <a:defRPr/>
            </a:lvl1pPr>
          </a:lstStyle>
          <a:p>
            <a:pPr>
              <a:defRPr/>
            </a:pPr>
            <a:fld id="{0BCA04B3-1A8B-4D00-8868-834375935888}"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229028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7EFEAD02-DB3E-4372-A791-767D216C1E98}"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642904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3CF8670D-C59C-4E9C-848C-13F96257781B}"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1188579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61407427-5284-40D7-AC52-84ED1C455F6A}"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22944232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43700" y="277813"/>
            <a:ext cx="1943100" cy="5853112"/>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914400" y="277813"/>
            <a:ext cx="56769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AE983794-F919-4108-9960-5F954D911B04}"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188405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reserve="1">
  <p:cSld name="Título y texto encima de l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7813"/>
            <a:ext cx="7772400"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914400" y="1600200"/>
            <a:ext cx="7772400" cy="21891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914400" y="3941763"/>
            <a:ext cx="7772400" cy="21891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5EBA2878-54EC-488A-8BFE-BEA1D6114444}"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20894537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7813"/>
            <a:ext cx="7772400" cy="1143000"/>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914400" y="1600200"/>
            <a:ext cx="7772400" cy="4530725"/>
          </a:xfrm>
        </p:spPr>
        <p:txBody>
          <a:bodyPr/>
          <a:lstStyle/>
          <a:p>
            <a:pPr lvl="0"/>
            <a:endParaRPr lang="es-AR"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D9DEB8FA-AF85-40BA-8D22-CB69B15876AA}"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38181808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7813"/>
            <a:ext cx="7772400"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914400" y="1600200"/>
            <a:ext cx="38100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876800" y="1600200"/>
            <a:ext cx="38100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9"/>
          <p:cNvSpPr>
            <a:spLocks noGrp="1" noChangeArrowheads="1"/>
          </p:cNvSpPr>
          <p:nvPr>
            <p:ph type="dt" sz="half" idx="10"/>
          </p:nvPr>
        </p:nvSpPr>
        <p:spPr>
          <a:ln/>
        </p:spPr>
        <p:txBody>
          <a:bodyPr/>
          <a:lstStyle>
            <a:lvl1pPr>
              <a:defRPr/>
            </a:lvl1pPr>
          </a:lstStyle>
          <a:p>
            <a:pPr>
              <a:defRPr/>
            </a:pPr>
            <a:endParaRPr lang="es-ES" altLang="es-AR">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s-AR" altLang="es-AR">
              <a:solidFill>
                <a:srgbClr val="000000"/>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8749AE01-997D-4079-9720-827E23A7720B}" type="slidenum">
              <a:rPr altLang="es-AR">
                <a:solidFill>
                  <a:srgbClr val="000000"/>
                </a:solidFill>
              </a:rPr>
              <a:pPr>
                <a:defRPr/>
              </a:pPr>
              <a:t>‹Nº›</a:t>
            </a:fld>
            <a:endParaRPr lang="es-AR" altLang="es-AR">
              <a:solidFill>
                <a:srgbClr val="000000"/>
              </a:solidFill>
            </a:endParaRPr>
          </a:p>
        </p:txBody>
      </p:sp>
    </p:spTree>
    <p:extLst>
      <p:ext uri="{BB962C8B-B14F-4D97-AF65-F5344CB8AC3E}">
        <p14:creationId xmlns:p14="http://schemas.microsoft.com/office/powerpoint/2010/main" val="1130838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 Rows Graphic Bottom">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549021"/>
          </a:xfrm>
          <a:prstGeom prst="rect">
            <a:avLst/>
          </a:prstGeom>
        </p:spPr>
        <p:txBody>
          <a:bodyPr>
            <a:normAutofit/>
          </a:bodyPr>
          <a:lstStyle>
            <a:lvl1pPr>
              <a:defRPr baseline="0"/>
            </a:lvl1pPr>
          </a:lstStyle>
          <a:p>
            <a:r>
              <a:rPr lang="es-ES" smtClean="0"/>
              <a:t>Haga clic para modificar el estilo de título del patrón</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42901922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22208" cy="549021"/>
          </a:xfrm>
          <a:prstGeom prst="rect">
            <a:avLst/>
          </a:prstGeom>
        </p:spPr>
        <p:txBody>
          <a:bodyPr>
            <a:normAutofit/>
          </a:bodyPr>
          <a:lstStyle>
            <a:lvl1pPr>
              <a:defRPr/>
            </a:lvl1pPr>
          </a:lstStyle>
          <a:p>
            <a:r>
              <a:rPr lang="es-ES" smtClean="0"/>
              <a:t>Haga clic para modificar el estilo de título del patrón</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878887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549021"/>
          </a:xfrm>
          <a:prstGeom prst="rect">
            <a:avLst/>
          </a:prstGeom>
        </p:spPr>
        <p:txBody>
          <a:bodyPr>
            <a:normAutofit/>
          </a:bodyPr>
          <a:lstStyle>
            <a:lvl1pPr>
              <a:defRPr baseline="0"/>
            </a:lvl1pPr>
          </a:lstStyle>
          <a:p>
            <a:r>
              <a:rPr lang="es-ES" smtClean="0"/>
              <a:t>Haga clic para modificar el estilo de título del patrón</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82244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22208" cy="549021"/>
          </a:xfrm>
          <a:prstGeom prst="rect">
            <a:avLst/>
          </a:prstGeom>
        </p:spPr>
        <p:txBody>
          <a:bodyPr>
            <a:normAutofit/>
          </a:bodyPr>
          <a:lstStyle>
            <a:lvl1pPr>
              <a:defRPr/>
            </a:lvl1pPr>
          </a:lstStyle>
          <a:p>
            <a:r>
              <a:rPr lang="es-ES" smtClean="0"/>
              <a:t>Haga clic para modificar el estilo de título del patrón</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s-ES" smtClean="0"/>
              <a:t>Haga clic para modificar el estilo de texto del patrón</a:t>
            </a:r>
          </a:p>
        </p:txBody>
      </p:sp>
      <p:sp>
        <p:nvSpPr>
          <p:cNvPr id="11" name="Text Placeholder 9"/>
          <p:cNvSpPr>
            <a:spLocks noGrp="1"/>
          </p:cNvSpPr>
          <p:nvPr>
            <p:ph type="body" sz="quarter" idx="1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s-ES" smtClean="0"/>
              <a:t>Haga clic para modificar el estilo de texto del patrón</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39396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‹Nº›</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0000"/>
                </a:lnSpc>
                <a:defRPr/>
              </a:pPr>
              <a:endParaRPr lang="es-AR" altLang="es-AR" smtClean="0">
                <a:solidFill>
                  <a:srgbClr val="000000"/>
                </a:solidFill>
                <a:latin typeface="Times New Roman" panose="02020603050405020304"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0000"/>
                  </a:lnSpc>
                  <a:defRPr/>
                </a:pPr>
                <a:endParaRPr lang="es-AR" altLang="es-AR" smtClean="0">
                  <a:solidFill>
                    <a:srgbClr val="000000"/>
                  </a:solidFill>
                  <a:latin typeface="Times New Roman" panose="02020603050405020304"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pPr>
                <a:endParaRPr lang="es-AR" sz="1800" smtClean="0">
                  <a:solidFill>
                    <a:srgbClr val="000000"/>
                  </a:solidFill>
                </a:endParaRPr>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AR" altLang="es-AR" noProof="1" smtClean="0"/>
              <a:t>Haga clic para cambiar el estilo de título	</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AR" altLang="es-AR" noProof="1" smtClean="0"/>
              <a:t>Haga clic para modificar el estilo de texto del patrón</a:t>
            </a:r>
          </a:p>
          <a:p>
            <a:pPr lvl="1"/>
            <a:r>
              <a:rPr lang="es-AR" altLang="es-AR" noProof="1" smtClean="0"/>
              <a:t>Segundo nivel</a:t>
            </a:r>
          </a:p>
          <a:p>
            <a:pPr lvl="2"/>
            <a:r>
              <a:rPr lang="es-AR" altLang="es-AR" noProof="1" smtClean="0"/>
              <a:t>Tercer nivel</a:t>
            </a:r>
          </a:p>
          <a:p>
            <a:pPr lvl="3"/>
            <a:r>
              <a:rPr lang="es-AR" altLang="es-AR" noProof="1" smtClean="0"/>
              <a:t>Cuarto nivel</a:t>
            </a:r>
          </a:p>
          <a:p>
            <a:pPr lvl="4"/>
            <a:r>
              <a:rPr lang="es-AR" altLang="es-AR" noProof="1" smtClean="0"/>
              <a:t>Quinto nivel</a:t>
            </a:r>
          </a:p>
        </p:txBody>
      </p:sp>
      <p:sp>
        <p:nvSpPr>
          <p:cNvPr id="44041"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noProof="1">
                <a:latin typeface="Arial" panose="020B0604020202020204" pitchFamily="34" charset="0"/>
              </a:defRPr>
            </a:lvl1pPr>
          </a:lstStyle>
          <a:p>
            <a:pPr algn="l">
              <a:lnSpc>
                <a:spcPct val="100000"/>
              </a:lnSpc>
              <a:defRPr/>
            </a:pPr>
            <a:endParaRPr lang="es-ES" altLang="es-AR">
              <a:solidFill>
                <a:srgbClr val="000000"/>
              </a:solidFill>
            </a:endParaRPr>
          </a:p>
        </p:txBody>
      </p:sp>
      <p:sp>
        <p:nvSpPr>
          <p:cNvPr id="44042"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noProof="1">
                <a:latin typeface="Arial" panose="020B0604020202020204" pitchFamily="34" charset="0"/>
              </a:defRPr>
            </a:lvl1pPr>
          </a:lstStyle>
          <a:p>
            <a:pPr>
              <a:lnSpc>
                <a:spcPct val="100000"/>
              </a:lnSpc>
              <a:defRPr/>
            </a:pPr>
            <a:endParaRPr lang="es-AR" altLang="es-AR">
              <a:solidFill>
                <a:srgbClr val="000000"/>
              </a:solidFill>
            </a:endParaRPr>
          </a:p>
        </p:txBody>
      </p:sp>
      <p:sp>
        <p:nvSpPr>
          <p:cNvPr id="44043"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noProof="1" smtClean="0"/>
            </a:lvl1pPr>
          </a:lstStyle>
          <a:p>
            <a:pPr>
              <a:lnSpc>
                <a:spcPct val="100000"/>
              </a:lnSpc>
              <a:defRPr/>
            </a:pPr>
            <a:fld id="{7DA25C34-32BE-4A29-863D-168A4B9E8AEA}" type="slidenum">
              <a:rPr altLang="es-AR">
                <a:solidFill>
                  <a:srgbClr val="000000"/>
                </a:solidFill>
              </a:rPr>
              <a:pPr>
                <a:lnSpc>
                  <a:spcPct val="100000"/>
                </a:lnSpc>
                <a:defRPr/>
              </a:pPr>
              <a:t>‹Nº›</a:t>
            </a:fld>
            <a:endParaRPr lang="es-AR" altLang="es-AR">
              <a:solidFill>
                <a:srgbClr val="000000"/>
              </a:solidFill>
            </a:endParaRPr>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pPr>
            <a:endParaRPr lang="es-AR" sz="1800" smtClean="0">
              <a:solidFill>
                <a:srgbClr val="000000"/>
              </a:solidFill>
            </a:endParaRPr>
          </a:p>
        </p:txBody>
      </p:sp>
    </p:spTree>
    <p:extLst>
      <p:ext uri="{BB962C8B-B14F-4D97-AF65-F5344CB8AC3E}">
        <p14:creationId xmlns:p14="http://schemas.microsoft.com/office/powerpoint/2010/main" val="2625382906"/>
      </p:ext>
    </p:extLst>
  </p:cSld>
  <p:clrMap bg1="lt1" tx1="dk1" bg2="lt2" tx2="dk2" accent1="accent1" accent2="accent2" accent3="accent3" accent4="accent4" accent5="accent5" accent6="accent6" hlink="hlink" folHlink="folHlink"/>
  <p:sldLayoutIdLst>
    <p:sldLayoutId id="2147484505" r:id="rId1"/>
    <p:sldLayoutId id="2147484506" r:id="rId2"/>
    <p:sldLayoutId id="2147484507" r:id="rId3"/>
    <p:sldLayoutId id="2147484508" r:id="rId4"/>
    <p:sldLayoutId id="2147484509" r:id="rId5"/>
    <p:sldLayoutId id="2147484510" r:id="rId6"/>
    <p:sldLayoutId id="2147484511" r:id="rId7"/>
    <p:sldLayoutId id="2147484512" r:id="rId8"/>
    <p:sldLayoutId id="2147484513" r:id="rId9"/>
    <p:sldLayoutId id="2147484514" r:id="rId10"/>
    <p:sldLayoutId id="2147484515" r:id="rId11"/>
    <p:sldLayoutId id="2147484516" r:id="rId12"/>
    <p:sldLayoutId id="2147484517" r:id="rId13"/>
    <p:sldLayoutId id="2147484518" r:id="rId14"/>
    <p:sldLayoutId id="2147484519" r:id="rId15"/>
    <p:sldLayoutId id="2147484520" r:id="rId16"/>
    <p:sldLayoutId id="2147484521" r:id="rId17"/>
    <p:sldLayoutId id="2147484522" r:id="rId18"/>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3.xml"/><Relationship Id="rId1" Type="http://schemas.openxmlformats.org/officeDocument/2006/relationships/slideLayout" Target="../slideLayouts/slideLayout14.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ZZ_logo-U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476250"/>
            <a:ext cx="316865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p:cNvSpPr txBox="1">
            <a:spLocks noChangeArrowheads="1"/>
          </p:cNvSpPr>
          <p:nvPr/>
        </p:nvSpPr>
        <p:spPr bwMode="auto">
          <a:xfrm>
            <a:off x="1547813" y="4437063"/>
            <a:ext cx="687097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0000"/>
              </a:lnSpc>
              <a:spcBef>
                <a:spcPct val="50000"/>
              </a:spcBef>
            </a:pPr>
            <a:r>
              <a:rPr lang="es-ES" altLang="es-AR" sz="2800" dirty="0" smtClean="0">
                <a:solidFill>
                  <a:srgbClr val="000000"/>
                </a:solidFill>
              </a:rPr>
              <a:t>REDES </a:t>
            </a:r>
            <a:r>
              <a:rPr lang="es-ES" altLang="es-AR" sz="2800" dirty="0" smtClean="0">
                <a:solidFill>
                  <a:srgbClr val="000000"/>
                </a:solidFill>
              </a:rPr>
              <a:t>ADMINISTRATIVAS</a:t>
            </a:r>
          </a:p>
          <a:p>
            <a:pPr eaLnBrk="1" hangingPunct="1">
              <a:lnSpc>
                <a:spcPct val="100000"/>
              </a:lnSpc>
              <a:spcBef>
                <a:spcPct val="50000"/>
              </a:spcBef>
            </a:pPr>
            <a:r>
              <a:rPr lang="es-ES" altLang="es-AR" sz="1800" b="1" dirty="0" smtClean="0">
                <a:solidFill>
                  <a:srgbClr val="000000"/>
                </a:solidFill>
              </a:rPr>
              <a:t>Unidad </a:t>
            </a:r>
            <a:r>
              <a:rPr lang="es-ES" altLang="es-AR" sz="1800" b="1" dirty="0" smtClean="0">
                <a:solidFill>
                  <a:srgbClr val="000000"/>
                </a:solidFill>
              </a:rPr>
              <a:t>4: </a:t>
            </a:r>
            <a:r>
              <a:rPr lang="es-ES" sz="1800" b="1" dirty="0" smtClean="0">
                <a:solidFill>
                  <a:srgbClr val="000000"/>
                </a:solidFill>
              </a:rPr>
              <a:t>Conectividad   </a:t>
            </a:r>
            <a:r>
              <a:rPr lang="es-ES" sz="1800" b="1" dirty="0" err="1" smtClean="0">
                <a:solidFill>
                  <a:srgbClr val="000000"/>
                </a:solidFill>
              </a:rPr>
              <a:t>site-to-site</a:t>
            </a:r>
            <a:endParaRPr lang="es-ES" altLang="es-AR" sz="1800" b="1" dirty="0" smtClean="0">
              <a:solidFill>
                <a:srgbClr val="000000"/>
              </a:solidFill>
            </a:endParaRPr>
          </a:p>
          <a:p>
            <a:pPr eaLnBrk="1" hangingPunct="1">
              <a:lnSpc>
                <a:spcPct val="100000"/>
              </a:lnSpc>
              <a:spcBef>
                <a:spcPct val="50000"/>
              </a:spcBef>
            </a:pPr>
            <a:r>
              <a:rPr lang="es-ES" altLang="es-AR" sz="1800" b="1" dirty="0" smtClean="0">
                <a:solidFill>
                  <a:srgbClr val="000000"/>
                </a:solidFill>
              </a:rPr>
              <a:t>Clase 6</a:t>
            </a:r>
            <a:endParaRPr lang="es-ES" altLang="es-AR" sz="1800" b="1" noProof="1" smtClean="0">
              <a:solidFill>
                <a:srgbClr val="000000"/>
              </a:solidFill>
            </a:endParaRPr>
          </a:p>
        </p:txBody>
      </p:sp>
      <p:sp>
        <p:nvSpPr>
          <p:cNvPr id="6148" name="Text Box 4"/>
          <p:cNvSpPr txBox="1">
            <a:spLocks noChangeArrowheads="1"/>
          </p:cNvSpPr>
          <p:nvPr/>
        </p:nvSpPr>
        <p:spPr bwMode="auto">
          <a:xfrm>
            <a:off x="611188" y="5661025"/>
            <a:ext cx="8137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lnSpc>
                <a:spcPct val="100000"/>
              </a:lnSpc>
              <a:spcBef>
                <a:spcPct val="50000"/>
              </a:spcBef>
            </a:pPr>
            <a:r>
              <a:rPr lang="es-ES" altLang="es-AR" sz="1800" dirty="0" smtClean="0">
                <a:solidFill>
                  <a:srgbClr val="000000"/>
                </a:solidFill>
              </a:rPr>
              <a:t>Ing. Jorge Colombo						</a:t>
            </a:r>
            <a:r>
              <a:rPr lang="es-ES" altLang="es-AR" sz="1800" dirty="0" smtClean="0">
                <a:solidFill>
                  <a:srgbClr val="000000"/>
                </a:solidFill>
              </a:rPr>
              <a:t>2021</a:t>
            </a:r>
            <a:endParaRPr lang="es-ES" altLang="es-AR" sz="1800" noProof="1" smtClean="0">
              <a:solidFill>
                <a:srgbClr val="000000"/>
              </a:solidFill>
            </a:endParaRPr>
          </a:p>
        </p:txBody>
      </p:sp>
    </p:spTree>
    <p:extLst>
      <p:ext uri="{BB962C8B-B14F-4D97-AF65-F5344CB8AC3E}">
        <p14:creationId xmlns:p14="http://schemas.microsoft.com/office/powerpoint/2010/main" val="2509791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19781" y="450171"/>
            <a:ext cx="8145462" cy="838200"/>
          </a:xfrm>
        </p:spPr>
        <p:txBody>
          <a:bodyPr>
            <a:normAutofit fontScale="90000"/>
          </a:bodyPr>
          <a:lstStyle/>
          <a:p>
            <a:pPr eaLnBrk="1" hangingPunct="1"/>
            <a:r>
              <a:rPr lang="es-CL" dirty="0" smtClean="0"/>
              <a:t>VPN </a:t>
            </a:r>
            <a:r>
              <a:rPr lang="es-CL" dirty="0"/>
              <a:t>de </a:t>
            </a:r>
            <a:r>
              <a:rPr lang="es-CL" dirty="0" smtClean="0"/>
              <a:t>Sitio </a:t>
            </a:r>
            <a:r>
              <a:rPr lang="es-CL" dirty="0"/>
              <a:t>a </a:t>
            </a:r>
            <a:r>
              <a:rPr lang="es-CL" dirty="0" smtClean="0"/>
              <a:t>Sitio (</a:t>
            </a:r>
            <a:r>
              <a:rPr lang="es-CL" dirty="0" err="1"/>
              <a:t>Side</a:t>
            </a:r>
            <a:r>
              <a:rPr lang="es-CL" dirty="0"/>
              <a:t> to </a:t>
            </a:r>
            <a:r>
              <a:rPr lang="es-CL" dirty="0" err="1"/>
              <a:t>Side</a:t>
            </a:r>
            <a:r>
              <a:rPr lang="es-CL" dirty="0"/>
              <a:t>) (cont.)</a:t>
            </a:r>
            <a:endParaRPr lang="en-US" dirty="0"/>
          </a:p>
        </p:txBody>
      </p:sp>
      <p:sp>
        <p:nvSpPr>
          <p:cNvPr id="2" name="Content Placeholder 1"/>
          <p:cNvSpPr>
            <a:spLocks noGrp="1"/>
          </p:cNvSpPr>
          <p:nvPr>
            <p:ph idx="1"/>
          </p:nvPr>
        </p:nvSpPr>
        <p:spPr>
          <a:xfrm>
            <a:off x="461720" y="1509486"/>
            <a:ext cx="8174280" cy="5348514"/>
          </a:xfrm>
        </p:spPr>
        <p:txBody>
          <a:bodyPr/>
          <a:lstStyle/>
          <a:p>
            <a:r>
              <a:rPr lang="es-CL" sz="2000" dirty="0"/>
              <a:t>L</a:t>
            </a:r>
            <a:r>
              <a:rPr lang="es-CL" sz="2000" dirty="0" smtClean="0"/>
              <a:t>os </a:t>
            </a:r>
            <a:r>
              <a:rPr lang="es-CL" sz="2000" dirty="0"/>
              <a:t>hosts terminales envían y reciben tráfico TCP/IP normal a través de un “</a:t>
            </a:r>
            <a:r>
              <a:rPr lang="es-CL" sz="2000" dirty="0" err="1"/>
              <a:t>gateway</a:t>
            </a:r>
            <a:r>
              <a:rPr lang="es-CL" sz="2000" dirty="0"/>
              <a:t>” VPN</a:t>
            </a:r>
            <a:r>
              <a:rPr lang="en-US" sz="2000" dirty="0" smtClean="0"/>
              <a:t>.</a:t>
            </a:r>
          </a:p>
          <a:p>
            <a:r>
              <a:rPr lang="es-CL" sz="2000" dirty="0"/>
              <a:t>El </a:t>
            </a:r>
            <a:r>
              <a:rPr lang="es-CL" sz="2000" dirty="0" err="1"/>
              <a:t>gateway</a:t>
            </a:r>
            <a:r>
              <a:rPr lang="es-CL" sz="2000" dirty="0"/>
              <a:t> VPN es el responsable de encapsular y cifrar el tráfico saliente para todo el tráfico de un sitio en </a:t>
            </a:r>
            <a:r>
              <a:rPr lang="es-CL" sz="2000" dirty="0" smtClean="0"/>
              <a:t>particular</a:t>
            </a:r>
            <a:endParaRPr lang="en-US" sz="2000" dirty="0" smtClean="0"/>
          </a:p>
          <a:p>
            <a:r>
              <a:rPr lang="es-CL" sz="2000" dirty="0"/>
              <a:t>Después, el </a:t>
            </a:r>
            <a:r>
              <a:rPr lang="es-CL" sz="2000" dirty="0" err="1"/>
              <a:t>gateway</a:t>
            </a:r>
            <a:r>
              <a:rPr lang="es-CL" sz="2000" dirty="0"/>
              <a:t> VPN lo envía por un túnel VPN a través de Internet a un </a:t>
            </a:r>
            <a:r>
              <a:rPr lang="es-CL" sz="2000" dirty="0" err="1"/>
              <a:t>gateway</a:t>
            </a:r>
            <a:r>
              <a:rPr lang="es-CL" sz="2000" dirty="0"/>
              <a:t> VPN de peer en el sitio de destino</a:t>
            </a:r>
            <a:r>
              <a:rPr lang="en-US" sz="2000" dirty="0" smtClean="0"/>
              <a:t>.</a:t>
            </a:r>
          </a:p>
          <a:p>
            <a:r>
              <a:rPr lang="es-CL" sz="2000" dirty="0"/>
              <a:t>Al recibirlo, el </a:t>
            </a:r>
            <a:r>
              <a:rPr lang="es-CL" sz="2000" dirty="0" err="1"/>
              <a:t>gateway</a:t>
            </a:r>
            <a:r>
              <a:rPr lang="es-CL" sz="2000" dirty="0"/>
              <a:t> VPN de peer elimina los encabezados, descifra el contenido y transmite el paquete hacia el host de destino dentro de su red privada</a:t>
            </a:r>
            <a:r>
              <a:rPr lang="en-US" sz="2000" dirty="0" smtClean="0"/>
              <a:t>.</a:t>
            </a:r>
            <a:endParaRPr lang="en-US" sz="2000" dirty="0"/>
          </a:p>
        </p:txBody>
      </p:sp>
    </p:spTree>
    <p:extLst>
      <p:ext uri="{BB962C8B-B14F-4D97-AF65-F5344CB8AC3E}">
        <p14:creationId xmlns:p14="http://schemas.microsoft.com/office/powerpoint/2010/main" val="1621978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fontScale="90000"/>
          </a:bodyPr>
          <a:lstStyle/>
          <a:p>
            <a:r>
              <a:rPr lang="es-CL" smtClean="0"/>
              <a:t>VPN de Sitio a Sitio (Side to Side) (cont.)</a:t>
            </a:r>
            <a:endParaRPr lang="en-US" dirty="0" smtClean="0"/>
          </a:p>
        </p:txBody>
      </p:sp>
      <p:pic>
        <p:nvPicPr>
          <p:cNvPr id="4" name="Imagen 3"/>
          <p:cNvPicPr>
            <a:picLocks noChangeAspect="1"/>
          </p:cNvPicPr>
          <p:nvPr/>
        </p:nvPicPr>
        <p:blipFill>
          <a:blip r:embed="rId3"/>
          <a:stretch>
            <a:fillRect/>
          </a:stretch>
        </p:blipFill>
        <p:spPr>
          <a:xfrm>
            <a:off x="506450" y="2090377"/>
            <a:ext cx="7972123" cy="3499540"/>
          </a:xfrm>
          <a:prstGeom prst="rect">
            <a:avLst/>
          </a:prstGeom>
        </p:spPr>
      </p:pic>
    </p:spTree>
    <p:extLst>
      <p:ext uri="{BB962C8B-B14F-4D97-AF65-F5344CB8AC3E}">
        <p14:creationId xmlns:p14="http://schemas.microsoft.com/office/powerpoint/2010/main" val="228485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normAutofit/>
          </a:bodyPr>
          <a:lstStyle/>
          <a:p>
            <a:pPr eaLnBrk="1" hangingPunct="1"/>
            <a:r>
              <a:rPr lang="es-CL" dirty="0" smtClean="0"/>
              <a:t>VPN </a:t>
            </a:r>
            <a:r>
              <a:rPr lang="es-CL" dirty="0"/>
              <a:t>de </a:t>
            </a:r>
            <a:r>
              <a:rPr lang="es-CL" dirty="0" smtClean="0"/>
              <a:t>Acceso Remoto</a:t>
            </a:r>
            <a:endParaRPr lang="en-US" dirty="0" smtClean="0">
              <a:ea typeface="ＭＳ Ｐゴシック" pitchFamily="34" charset="-128"/>
            </a:endParaRPr>
          </a:p>
        </p:txBody>
      </p:sp>
      <p:sp>
        <p:nvSpPr>
          <p:cNvPr id="2" name="Content Placeholder 1"/>
          <p:cNvSpPr>
            <a:spLocks noGrp="1"/>
          </p:cNvSpPr>
          <p:nvPr>
            <p:ph idx="1"/>
          </p:nvPr>
        </p:nvSpPr>
        <p:spPr>
          <a:xfrm>
            <a:off x="345605" y="1454380"/>
            <a:ext cx="8798395" cy="5403620"/>
          </a:xfrm>
        </p:spPr>
        <p:txBody>
          <a:bodyPr/>
          <a:lstStyle/>
          <a:p>
            <a:r>
              <a:rPr lang="es-CL" sz="2000" dirty="0"/>
              <a:t>A</a:t>
            </a:r>
            <a:r>
              <a:rPr lang="es-CL" sz="2000" dirty="0" smtClean="0"/>
              <a:t>dmite </a:t>
            </a:r>
            <a:r>
              <a:rPr lang="es-CL" sz="2000" dirty="0"/>
              <a:t>las necesidades de los empleados a distancia, de los usuarios móviles y del tráfico de extranet de cliente a empresa</a:t>
            </a:r>
            <a:r>
              <a:rPr lang="en-US" sz="2000" dirty="0" smtClean="0"/>
              <a:t>.</a:t>
            </a:r>
          </a:p>
          <a:p>
            <a:r>
              <a:rPr lang="es-CL" sz="2000" dirty="0"/>
              <a:t>A</a:t>
            </a:r>
            <a:r>
              <a:rPr lang="es-CL" sz="2000" dirty="0" smtClean="0"/>
              <a:t>dmiten </a:t>
            </a:r>
            <a:r>
              <a:rPr lang="es-CL" sz="2000" dirty="0"/>
              <a:t>una arquitectura cliente/servidor, en la que el cliente VPN (host remoto) obtiene acceso seguro a la red empresarial mediante un dispositivo del servidor VPN en el perímetro de la red</a:t>
            </a:r>
            <a:r>
              <a:rPr lang="en-US" sz="2000" dirty="0" smtClean="0"/>
              <a:t>.</a:t>
            </a:r>
            <a:endParaRPr lang="en-US" sz="2000" dirty="0"/>
          </a:p>
          <a:p>
            <a:r>
              <a:rPr lang="es-CL" sz="2000" dirty="0"/>
              <a:t>S</a:t>
            </a:r>
            <a:r>
              <a:rPr lang="es-CL" sz="2000" dirty="0" smtClean="0"/>
              <a:t>e </a:t>
            </a:r>
            <a:r>
              <a:rPr lang="es-CL" sz="2000" dirty="0"/>
              <a:t>utilizan para conectar hosts individuales que deben acceder a la red de su empresa de forma segura a través de Internet</a:t>
            </a:r>
            <a:r>
              <a:rPr lang="en-US" sz="2000" dirty="0" smtClean="0"/>
              <a:t>.</a:t>
            </a:r>
            <a:endParaRPr lang="en-US" sz="2000" dirty="0"/>
          </a:p>
          <a:p>
            <a:r>
              <a:rPr lang="es-CL" sz="2000" dirty="0"/>
              <a:t>Es posible que se deba instalar un software de cliente VPN en la terminal del usuario </a:t>
            </a:r>
            <a:r>
              <a:rPr lang="es-CL" sz="2000" dirty="0" smtClean="0"/>
              <a:t>móvil</a:t>
            </a:r>
            <a:endParaRPr lang="en-US" sz="2000" dirty="0" smtClean="0"/>
          </a:p>
        </p:txBody>
      </p:sp>
    </p:spTree>
    <p:extLst>
      <p:ext uri="{BB962C8B-B14F-4D97-AF65-F5344CB8AC3E}">
        <p14:creationId xmlns:p14="http://schemas.microsoft.com/office/powerpoint/2010/main" val="960321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32695" y="392113"/>
            <a:ext cx="8145462" cy="838200"/>
          </a:xfrm>
        </p:spPr>
        <p:txBody>
          <a:bodyPr>
            <a:normAutofit/>
          </a:bodyPr>
          <a:lstStyle/>
          <a:p>
            <a:pPr eaLnBrk="1" hangingPunct="1"/>
            <a:r>
              <a:rPr lang="es-CL" dirty="0" smtClean="0"/>
              <a:t>VPN </a:t>
            </a:r>
            <a:r>
              <a:rPr lang="es-CL" dirty="0"/>
              <a:t>de </a:t>
            </a:r>
            <a:r>
              <a:rPr lang="es-CL" dirty="0" smtClean="0"/>
              <a:t>Acceso Remoto (cont.)</a:t>
            </a:r>
            <a:endParaRPr lang="en-US" dirty="0" smtClean="0">
              <a:ea typeface="ＭＳ Ｐゴシック" pitchFamily="34" charset="-128"/>
            </a:endParaRPr>
          </a:p>
        </p:txBody>
      </p:sp>
      <p:pic>
        <p:nvPicPr>
          <p:cNvPr id="3" name="Imagen 2"/>
          <p:cNvPicPr>
            <a:picLocks noChangeAspect="1"/>
          </p:cNvPicPr>
          <p:nvPr/>
        </p:nvPicPr>
        <p:blipFill>
          <a:blip r:embed="rId3"/>
          <a:stretch>
            <a:fillRect/>
          </a:stretch>
        </p:blipFill>
        <p:spPr>
          <a:xfrm>
            <a:off x="453254" y="2026129"/>
            <a:ext cx="7904344" cy="3460271"/>
          </a:xfrm>
          <a:prstGeom prst="rect">
            <a:avLst/>
          </a:prstGeom>
        </p:spPr>
      </p:pic>
    </p:spTree>
    <p:extLst>
      <p:ext uri="{BB962C8B-B14F-4D97-AF65-F5344CB8AC3E}">
        <p14:creationId xmlns:p14="http://schemas.microsoft.com/office/powerpoint/2010/main" val="120906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66193" y="1143000"/>
            <a:ext cx="7220607" cy="2209800"/>
          </a:xfrm>
        </p:spPr>
        <p:txBody>
          <a:bodyPr/>
          <a:lstStyle/>
          <a:p>
            <a:r>
              <a:rPr lang="es-CL" dirty="0" smtClean="0"/>
              <a:t>Túneles GRE de </a:t>
            </a:r>
            <a:r>
              <a:rPr lang="es-CL" dirty="0" err="1" smtClean="0"/>
              <a:t>Site-to-Site</a:t>
            </a:r>
            <a:endParaRPr lang="es-CL" dirty="0"/>
          </a:p>
        </p:txBody>
      </p:sp>
      <p:sp>
        <p:nvSpPr>
          <p:cNvPr id="3" name="2 Subtítulo"/>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1915260488"/>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bwMode="auto">
          <a:xfrm>
            <a:off x="279400" y="365125"/>
            <a:ext cx="8521700"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en-US" altLang="es-AR" smtClean="0"/>
              <a:t>GRE Overview</a:t>
            </a:r>
          </a:p>
        </p:txBody>
      </p:sp>
      <p:sp>
        <p:nvSpPr>
          <p:cNvPr id="118787" name="Content Placeholder 2"/>
          <p:cNvSpPr>
            <a:spLocks noGrp="1"/>
          </p:cNvSpPr>
          <p:nvPr>
            <p:ph idx="1"/>
          </p:nvPr>
        </p:nvSpPr>
        <p:spPr>
          <a:xfrm>
            <a:off x="677917" y="1529254"/>
            <a:ext cx="8121596" cy="4935045"/>
          </a:xfrm>
        </p:spPr>
        <p:txBody>
          <a:bodyPr>
            <a:normAutofit fontScale="85000" lnSpcReduction="10000"/>
          </a:bodyPr>
          <a:lstStyle/>
          <a:p>
            <a:pPr eaLnBrk="1" hangingPunct="1">
              <a:defRPr/>
            </a:pPr>
            <a:r>
              <a:rPr lang="es-AR" dirty="0"/>
              <a:t>GRE está diseñada para administrar el transporte del tráfico multiprotocolo y de multidifusión IP entre dos o más sitios, que probablemente solo tengan conectividad IP. </a:t>
            </a:r>
            <a:endParaRPr lang="es-AR" dirty="0" smtClean="0"/>
          </a:p>
          <a:p>
            <a:pPr eaLnBrk="1" hangingPunct="1">
              <a:defRPr/>
            </a:pPr>
            <a:r>
              <a:rPr lang="es-AR" dirty="0" smtClean="0"/>
              <a:t>Puede </a:t>
            </a:r>
            <a:r>
              <a:rPr lang="es-AR" dirty="0"/>
              <a:t>encapsular varios tipos de paquete de protocolo dentro de un túnel IP</a:t>
            </a:r>
            <a:r>
              <a:rPr lang="es-AR" dirty="0" smtClean="0"/>
              <a:t>.</a:t>
            </a:r>
          </a:p>
          <a:p>
            <a:r>
              <a:rPr lang="es-AR" dirty="0"/>
              <a:t>Como se muestra en la ilustración, una interfaz de túnel admite un encabezado para cada uno de los siguientes protocolos:</a:t>
            </a:r>
          </a:p>
          <a:p>
            <a:pPr marL="800100" lvl="1" indent="-342900">
              <a:buFont typeface="Arial" panose="020B0604020202020204" pitchFamily="34" charset="0"/>
              <a:buChar char="•"/>
            </a:pPr>
            <a:r>
              <a:rPr lang="es-AR" dirty="0"/>
              <a:t>Un protocolo encapsulado (o protocolo de pasajeros), como IPv4, </a:t>
            </a:r>
            <a:r>
              <a:rPr lang="es-AR" dirty="0" smtClean="0"/>
              <a:t>IPv6</a:t>
            </a:r>
            <a:endParaRPr lang="es-AR" dirty="0"/>
          </a:p>
          <a:p>
            <a:pPr marL="800100" lvl="1" indent="-342900">
              <a:buFont typeface="Arial" panose="020B0604020202020204" pitchFamily="34" charset="0"/>
              <a:buChar char="•"/>
            </a:pPr>
            <a:r>
              <a:rPr lang="es-AR" dirty="0"/>
              <a:t>Un protocolo de encapsulación (o portadora), como GRE</a:t>
            </a:r>
          </a:p>
          <a:p>
            <a:pPr marL="800100" lvl="1" indent="-342900">
              <a:buFont typeface="Arial" panose="020B0604020202020204" pitchFamily="34" charset="0"/>
              <a:buChar char="•"/>
            </a:pPr>
            <a:r>
              <a:rPr lang="es-AR" dirty="0"/>
              <a:t>Un protocolo de entrega de transporte, como IP, que es el protocolo que transporta al protocolo encapsulado</a:t>
            </a:r>
          </a:p>
          <a:p>
            <a:pPr eaLnBrk="1" hangingPunct="1">
              <a:defRPr/>
            </a:pPr>
            <a:endParaRPr lang="en-US" dirty="0" smtClean="0"/>
          </a:p>
          <a:p>
            <a:pPr lvl="1" eaLnBrk="1" hangingPunct="1">
              <a:defRPr/>
            </a:pPr>
            <a:endParaRPr lang="en-US" dirty="0" smtClean="0"/>
          </a:p>
        </p:txBody>
      </p:sp>
    </p:spTree>
    <p:extLst>
      <p:ext uri="{BB962C8B-B14F-4D97-AF65-F5344CB8AC3E}">
        <p14:creationId xmlns:p14="http://schemas.microsoft.com/office/powerpoint/2010/main" val="722844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bwMode="auto">
          <a:xfrm>
            <a:off x="279400" y="365125"/>
            <a:ext cx="8521700"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en-US" altLang="es-AR" smtClean="0"/>
              <a:t>GRE Overview</a:t>
            </a:r>
          </a:p>
        </p:txBody>
      </p:sp>
      <p:sp>
        <p:nvSpPr>
          <p:cNvPr id="118787" name="Content Placeholder 2"/>
          <p:cNvSpPr>
            <a:spLocks noGrp="1"/>
          </p:cNvSpPr>
          <p:nvPr>
            <p:ph idx="1"/>
          </p:nvPr>
        </p:nvSpPr>
        <p:spPr>
          <a:xfrm>
            <a:off x="623888" y="1481958"/>
            <a:ext cx="8346692" cy="4935045"/>
          </a:xfrm>
        </p:spPr>
        <p:txBody>
          <a:bodyPr>
            <a:normAutofit fontScale="85000" lnSpcReduction="20000"/>
          </a:bodyPr>
          <a:lstStyle/>
          <a:p>
            <a:pPr eaLnBrk="1" hangingPunct="1">
              <a:defRPr/>
            </a:pPr>
            <a:r>
              <a:rPr lang="es-ES" dirty="0" smtClean="0"/>
              <a:t>Protocolo de túnel desarrollado por Cisco</a:t>
            </a:r>
            <a:r>
              <a:rPr lang="en-US" dirty="0" smtClean="0"/>
              <a:t>. </a:t>
            </a:r>
          </a:p>
          <a:p>
            <a:pPr eaLnBrk="1" hangingPunct="1">
              <a:defRPr/>
            </a:pPr>
            <a:r>
              <a:rPr lang="es-ES" dirty="0" smtClean="0"/>
              <a:t>Puede encapsular una amplia variedad de paquetes de protocolo de capa de red  dentro de los túneles IP</a:t>
            </a:r>
            <a:r>
              <a:rPr lang="en-US" dirty="0" smtClean="0"/>
              <a:t>. </a:t>
            </a:r>
          </a:p>
          <a:p>
            <a:pPr lvl="1" eaLnBrk="1" hangingPunct="1">
              <a:defRPr/>
            </a:pPr>
            <a:r>
              <a:rPr lang="es-ES" dirty="0" smtClean="0"/>
              <a:t>GRE es comúnmente implementado con IPsec para soportar </a:t>
            </a:r>
            <a:r>
              <a:rPr lang="es-ES" dirty="0" err="1" smtClean="0"/>
              <a:t>IGPs</a:t>
            </a:r>
            <a:r>
              <a:rPr lang="en-US" dirty="0" smtClean="0"/>
              <a:t>.</a:t>
            </a:r>
          </a:p>
          <a:p>
            <a:pPr eaLnBrk="1" hangingPunct="1">
              <a:defRPr/>
            </a:pPr>
            <a:r>
              <a:rPr lang="en-US" dirty="0" smtClean="0"/>
              <a:t>GRE </a:t>
            </a:r>
            <a:r>
              <a:rPr lang="es-ES" dirty="0" smtClean="0"/>
              <a:t>es sólo un protocolo de encapsulado</a:t>
            </a:r>
            <a:r>
              <a:rPr lang="en-US" dirty="0" smtClean="0"/>
              <a:t>. </a:t>
            </a:r>
          </a:p>
          <a:p>
            <a:pPr lvl="1" eaLnBrk="1" hangingPunct="1">
              <a:defRPr/>
            </a:pPr>
            <a:r>
              <a:rPr lang="en-US" dirty="0" smtClean="0"/>
              <a:t>By default, </a:t>
            </a:r>
            <a:r>
              <a:rPr lang="es-ES" dirty="0" smtClean="0"/>
              <a:t>el tráfico va en texto claro</a:t>
            </a:r>
            <a:r>
              <a:rPr lang="en-US" dirty="0" smtClean="0"/>
              <a:t>. </a:t>
            </a:r>
          </a:p>
          <a:p>
            <a:pPr eaLnBrk="1" hangingPunct="1">
              <a:defRPr/>
            </a:pPr>
            <a:r>
              <a:rPr lang="es-ES" dirty="0" smtClean="0"/>
              <a:t>Por lo tanto, los túneles GRE no proporciona servicios de cifrado.</a:t>
            </a:r>
            <a:r>
              <a:rPr lang="en-US" dirty="0" smtClean="0"/>
              <a:t>.</a:t>
            </a:r>
          </a:p>
          <a:p>
            <a:pPr lvl="1" eaLnBrk="1" hangingPunct="1">
              <a:defRPr/>
            </a:pPr>
            <a:r>
              <a:rPr lang="es-ES" dirty="0" smtClean="0"/>
              <a:t>IPsec también debe estar configurado para cifrar el tráfico de enrutamiento</a:t>
            </a:r>
            <a:r>
              <a:rPr lang="en-US" dirty="0" smtClean="0"/>
              <a:t>.</a:t>
            </a:r>
          </a:p>
          <a:p>
            <a:pPr eaLnBrk="1" hangingPunct="1">
              <a:defRPr/>
            </a:pPr>
            <a:r>
              <a:rPr lang="en-US" b="1" dirty="0" smtClean="0"/>
              <a:t>Note:</a:t>
            </a:r>
          </a:p>
          <a:p>
            <a:pPr lvl="1" eaLnBrk="1" hangingPunct="1">
              <a:defRPr/>
            </a:pPr>
            <a:r>
              <a:rPr lang="es-ES" dirty="0" smtClean="0"/>
              <a:t>IPsec </a:t>
            </a:r>
            <a:r>
              <a:rPr lang="es-ES" dirty="0" smtClean="0"/>
              <a:t>se diseñó para túnel IP </a:t>
            </a:r>
            <a:r>
              <a:rPr lang="es-ES" dirty="0" err="1" smtClean="0"/>
              <a:t>unicast</a:t>
            </a:r>
            <a:r>
              <a:rPr lang="es-ES" dirty="0" smtClean="0"/>
              <a:t> (difusión o multidifusión soporte multiprotocolo)</a:t>
            </a:r>
          </a:p>
          <a:p>
            <a:pPr eaLnBrk="1" hangingPunct="1">
              <a:defRPr/>
            </a:pPr>
            <a:endParaRPr lang="en-US" dirty="0" smtClean="0"/>
          </a:p>
          <a:p>
            <a:pPr lvl="1" eaLnBrk="1" hangingPunct="1">
              <a:defRPr/>
            </a:pPr>
            <a:endParaRPr lang="en-US" dirty="0" smtClean="0"/>
          </a:p>
        </p:txBody>
      </p:sp>
    </p:spTree>
    <p:extLst>
      <p:ext uri="{BB962C8B-B14F-4D97-AF65-F5344CB8AC3E}">
        <p14:creationId xmlns:p14="http://schemas.microsoft.com/office/powerpoint/2010/main" val="1146944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5" y="406628"/>
            <a:ext cx="8145462" cy="838200"/>
          </a:xfrm>
        </p:spPr>
        <p:txBody>
          <a:bodyPr>
            <a:normAutofit/>
          </a:bodyPr>
          <a:lstStyle/>
          <a:p>
            <a:pPr eaLnBrk="1" hangingPunct="1"/>
            <a:r>
              <a:rPr lang="es-CL" dirty="0" smtClean="0"/>
              <a:t>Introducción a</a:t>
            </a:r>
            <a:r>
              <a:rPr lang="es-CL" dirty="0"/>
              <a:t> </a:t>
            </a:r>
            <a:r>
              <a:rPr lang="es-CL" dirty="0" smtClean="0"/>
              <a:t>G</a:t>
            </a:r>
            <a:r>
              <a:rPr lang="en-US" dirty="0" smtClean="0">
                <a:ea typeface="ＭＳ Ｐゴシック" pitchFamily="34" charset="-128"/>
              </a:rPr>
              <a:t>RE</a:t>
            </a:r>
          </a:p>
        </p:txBody>
      </p:sp>
      <p:sp>
        <p:nvSpPr>
          <p:cNvPr id="4" name="Rectangle 3"/>
          <p:cNvSpPr/>
          <p:nvPr/>
        </p:nvSpPr>
        <p:spPr>
          <a:xfrm>
            <a:off x="5885216" y="1694411"/>
            <a:ext cx="3019245" cy="4785926"/>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s-CL" sz="2000" dirty="0"/>
              <a:t>P</a:t>
            </a:r>
            <a:r>
              <a:rPr lang="es-CL" sz="2000" dirty="0" smtClean="0"/>
              <a:t>rotocolo </a:t>
            </a:r>
            <a:r>
              <a:rPr lang="es-CL" sz="2000" dirty="0"/>
              <a:t>de tunneling de VPN de sitio a sitio básico y no </a:t>
            </a:r>
            <a:r>
              <a:rPr lang="es-CL" sz="2000" dirty="0" smtClean="0"/>
              <a:t>seguro </a:t>
            </a:r>
            <a:r>
              <a:rPr lang="es-CL" sz="2000" dirty="0"/>
              <a:t>desarrollado por </a:t>
            </a:r>
            <a:r>
              <a:rPr lang="en-US" sz="2000" dirty="0" smtClean="0">
                <a:latin typeface="+mn-lt"/>
              </a:rPr>
              <a:t>Cisco </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P</a:t>
            </a:r>
            <a:r>
              <a:rPr lang="es-CL" sz="2000" dirty="0" smtClean="0"/>
              <a:t>uede </a:t>
            </a:r>
            <a:r>
              <a:rPr lang="es-CL" sz="2000" dirty="0"/>
              <a:t>encapsular una amplia variedad de tipos de paquete de protocolo dentro de túneles </a:t>
            </a:r>
            <a:r>
              <a:rPr lang="es-CL" sz="2000" dirty="0" smtClean="0"/>
              <a:t>IP</a:t>
            </a:r>
          </a:p>
          <a:p>
            <a:pPr marL="236538" indent="-236538" algn="l" defTabSz="814388">
              <a:lnSpc>
                <a:spcPct val="95000"/>
              </a:lnSpc>
              <a:spcBef>
                <a:spcPct val="50000"/>
              </a:spcBef>
              <a:buClr>
                <a:srgbClr val="708CA1"/>
              </a:buClr>
              <a:buFont typeface="Wingdings" pitchFamily="2" charset="2"/>
              <a:buChar char="§"/>
            </a:pPr>
            <a:r>
              <a:rPr lang="es-CL" sz="2000" dirty="0"/>
              <a:t>C</a:t>
            </a:r>
            <a:r>
              <a:rPr lang="es-CL" sz="2000" dirty="0" smtClean="0"/>
              <a:t>rea </a:t>
            </a:r>
            <a:r>
              <a:rPr lang="es-CL" sz="2000" dirty="0"/>
              <a:t>un enlace virtual punto a punto a los routers Cisco en puntos remotos a través de una internetwork IP</a:t>
            </a:r>
            <a:endParaRPr lang="en-US" sz="2000" dirty="0">
              <a:latin typeface="+mn-lt"/>
            </a:endParaRPr>
          </a:p>
        </p:txBody>
      </p:sp>
      <p:pic>
        <p:nvPicPr>
          <p:cNvPr id="2" name="Imagen 1"/>
          <p:cNvPicPr>
            <a:picLocks noChangeAspect="1"/>
          </p:cNvPicPr>
          <p:nvPr/>
        </p:nvPicPr>
        <p:blipFill>
          <a:blip r:embed="rId3"/>
          <a:stretch>
            <a:fillRect/>
          </a:stretch>
        </p:blipFill>
        <p:spPr>
          <a:xfrm>
            <a:off x="335093" y="1875795"/>
            <a:ext cx="5550123" cy="3921156"/>
          </a:xfrm>
          <a:prstGeom prst="rect">
            <a:avLst/>
          </a:prstGeom>
        </p:spPr>
      </p:pic>
    </p:spTree>
    <p:extLst>
      <p:ext uri="{BB962C8B-B14F-4D97-AF65-F5344CB8AC3E}">
        <p14:creationId xmlns:p14="http://schemas.microsoft.com/office/powerpoint/2010/main" val="1465894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35656"/>
            <a:ext cx="8145462" cy="838200"/>
          </a:xfrm>
        </p:spPr>
        <p:txBody>
          <a:bodyPr>
            <a:normAutofit/>
          </a:bodyPr>
          <a:lstStyle/>
          <a:p>
            <a:r>
              <a:rPr lang="es-CL" dirty="0" smtClean="0"/>
              <a:t>Características </a:t>
            </a:r>
            <a:r>
              <a:rPr lang="es-CL" dirty="0"/>
              <a:t>de GRE</a:t>
            </a:r>
          </a:p>
        </p:txBody>
      </p:sp>
      <p:pic>
        <p:nvPicPr>
          <p:cNvPr id="2" name="Imagen 1"/>
          <p:cNvPicPr>
            <a:picLocks noChangeAspect="1"/>
          </p:cNvPicPr>
          <p:nvPr/>
        </p:nvPicPr>
        <p:blipFill>
          <a:blip r:embed="rId3"/>
          <a:stretch>
            <a:fillRect/>
          </a:stretch>
        </p:blipFill>
        <p:spPr>
          <a:xfrm>
            <a:off x="1418122" y="1650250"/>
            <a:ext cx="6148779" cy="4560768"/>
          </a:xfrm>
          <a:prstGeom prst="rect">
            <a:avLst/>
          </a:prstGeom>
        </p:spPr>
      </p:pic>
    </p:spTree>
    <p:extLst>
      <p:ext uri="{BB962C8B-B14F-4D97-AF65-F5344CB8AC3E}">
        <p14:creationId xmlns:p14="http://schemas.microsoft.com/office/powerpoint/2010/main" val="109790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35656"/>
            <a:ext cx="8145462" cy="838200"/>
          </a:xfrm>
        </p:spPr>
        <p:txBody>
          <a:bodyPr>
            <a:normAutofit/>
          </a:bodyPr>
          <a:lstStyle/>
          <a:p>
            <a:r>
              <a:rPr lang="es-CL" dirty="0" smtClean="0"/>
              <a:t>Características </a:t>
            </a:r>
            <a:r>
              <a:rPr lang="es-CL" dirty="0"/>
              <a:t>de GRE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53" y="2101054"/>
            <a:ext cx="7104826" cy="3842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440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0753" y="348345"/>
            <a:ext cx="8145462" cy="827314"/>
          </a:xfrm>
        </p:spPr>
        <p:txBody>
          <a:bodyPr/>
          <a:lstStyle/>
          <a:p>
            <a:pPr eaLnBrk="1" hangingPunct="1"/>
            <a:r>
              <a:rPr lang="en-US" dirty="0" err="1" smtClean="0">
                <a:ea typeface="ＭＳ Ｐゴシック" pitchFamily="34" charset="-128"/>
              </a:rPr>
              <a:t>Introducción</a:t>
            </a:r>
            <a:endParaRPr lang="en-US" dirty="0" smtClean="0">
              <a:ea typeface="ＭＳ Ｐゴシック" pitchFamily="34" charset="-128"/>
            </a:endParaRPr>
          </a:p>
        </p:txBody>
      </p:sp>
      <p:sp>
        <p:nvSpPr>
          <p:cNvPr id="6147" name="Rectangle 3"/>
          <p:cNvSpPr>
            <a:spLocks noGrp="1" noChangeArrowheads="1"/>
          </p:cNvSpPr>
          <p:nvPr>
            <p:ph idx="1"/>
          </p:nvPr>
        </p:nvSpPr>
        <p:spPr>
          <a:xfrm>
            <a:off x="508000" y="1576551"/>
            <a:ext cx="8171543" cy="5070991"/>
          </a:xfrm>
        </p:spPr>
        <p:txBody>
          <a:bodyPr/>
          <a:lstStyle/>
          <a:p>
            <a:r>
              <a:rPr lang="es-CL" sz="2000" dirty="0"/>
              <a:t>La seguridad es un motivo de preocupación cuando se utiliza Internet pública para realizar negocios</a:t>
            </a:r>
            <a:r>
              <a:rPr lang="en-US" sz="2000" dirty="0" smtClean="0"/>
              <a:t>. </a:t>
            </a:r>
          </a:p>
          <a:p>
            <a:r>
              <a:rPr lang="es-CL" sz="2000" dirty="0"/>
              <a:t>Las redes virtuales privadas (VPN) se utilizan para garantizar la seguridad de los datos a través de Internet</a:t>
            </a:r>
            <a:r>
              <a:rPr lang="en-US" sz="2000" dirty="0" smtClean="0"/>
              <a:t>. </a:t>
            </a:r>
          </a:p>
          <a:p>
            <a:r>
              <a:rPr lang="es-CL" sz="2000" dirty="0"/>
              <a:t>Una VPN se utiliza para crear un túnel privado a través de una red pública</a:t>
            </a:r>
            <a:r>
              <a:rPr lang="en-US" sz="2000" dirty="0" smtClean="0"/>
              <a:t>. </a:t>
            </a:r>
          </a:p>
          <a:p>
            <a:r>
              <a:rPr lang="es-CL" sz="2000" dirty="0"/>
              <a:t>Se puede proporcionar seguridad a los datos mediante el uso de cifrado en este túnel a través de Internet y con autenticación para proteger los datos contra el acceso no autorizado</a:t>
            </a:r>
            <a:r>
              <a:rPr lang="en-US" sz="2000" dirty="0" smtClean="0"/>
              <a:t>.</a:t>
            </a:r>
            <a:endParaRPr lang="en-US" sz="2000" dirty="0"/>
          </a:p>
          <a:p>
            <a:r>
              <a:rPr lang="es-CL" sz="2000" dirty="0"/>
              <a:t>En este capítulo, se explican los conceptos y los procesos relacionados con las VPN, así como los beneficios de las implementaciones de VPN y los protocolos subyacentes requeridos para configurar las VPN</a:t>
            </a:r>
            <a:r>
              <a:rPr lang="en-US" sz="2000" dirty="0" smtClean="0"/>
              <a:t>.</a:t>
            </a:r>
            <a:endParaRPr lang="en-US" sz="2000" dirty="0"/>
          </a:p>
          <a:p>
            <a:endParaRPr lang="en-US" sz="2000" dirty="0" smtClean="0"/>
          </a:p>
          <a:p>
            <a:endParaRPr lang="en-US" sz="2000" dirty="0" smtClean="0"/>
          </a:p>
          <a:p>
            <a:endParaRPr lang="en-US" sz="2000" dirty="0" smtClean="0"/>
          </a:p>
        </p:txBody>
      </p:sp>
    </p:spTree>
    <p:extLst>
      <p:ext uri="{BB962C8B-B14F-4D97-AF65-F5344CB8AC3E}">
        <p14:creationId xmlns:p14="http://schemas.microsoft.com/office/powerpoint/2010/main" val="1039132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bwMode="auto">
          <a:xfrm>
            <a:off x="682739" y="459718"/>
            <a:ext cx="8032897"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s-AR" dirty="0" err="1"/>
              <a:t>Envío</a:t>
            </a:r>
            <a:r>
              <a:rPr lang="en-US" altLang="es-AR" dirty="0"/>
              <a:t> de </a:t>
            </a:r>
            <a:r>
              <a:rPr lang="en-US" altLang="es-AR" dirty="0" err="1"/>
              <a:t>tráfico</a:t>
            </a:r>
            <a:r>
              <a:rPr lang="en-US" altLang="es-AR" dirty="0"/>
              <a:t> IGP a </a:t>
            </a:r>
            <a:r>
              <a:rPr lang="en-US" altLang="es-AR" dirty="0" err="1"/>
              <a:t>través</a:t>
            </a:r>
            <a:r>
              <a:rPr lang="en-US" altLang="es-AR" dirty="0"/>
              <a:t> de IPsec</a:t>
            </a:r>
            <a:endParaRPr lang="en-US" altLang="es-AR" dirty="0" smtClean="0"/>
          </a:p>
        </p:txBody>
      </p:sp>
      <p:sp>
        <p:nvSpPr>
          <p:cNvPr id="119811" name="Content Placeholder 2"/>
          <p:cNvSpPr>
            <a:spLocks noGrp="1"/>
          </p:cNvSpPr>
          <p:nvPr>
            <p:ph idx="1"/>
          </p:nvPr>
        </p:nvSpPr>
        <p:spPr>
          <a:xfrm>
            <a:off x="740979" y="1488974"/>
            <a:ext cx="8065558" cy="2610069"/>
          </a:xfrm>
        </p:spPr>
        <p:txBody>
          <a:bodyPr/>
          <a:lstStyle/>
          <a:p>
            <a:pPr eaLnBrk="1" hangingPunct="1"/>
            <a:r>
              <a:rPr lang="es-ES" altLang="es-AR" sz="2400" dirty="0" smtClean="0"/>
              <a:t>Los protocolos de enrutamiento son encapsulados con un encabezado GRE.</a:t>
            </a:r>
            <a:r>
              <a:rPr lang="en-US" altLang="es-AR" sz="2400" dirty="0" smtClean="0"/>
              <a:t>.</a:t>
            </a:r>
          </a:p>
          <a:p>
            <a:pPr eaLnBrk="1" hangingPunct="1"/>
            <a:r>
              <a:rPr lang="es-ES" altLang="es-AR" sz="2400" dirty="0" smtClean="0"/>
              <a:t>El paquete encapsulado por GRE se encapsula a continuación con IPsec.</a:t>
            </a:r>
            <a:r>
              <a:rPr lang="en-US" altLang="es-AR" sz="2400" dirty="0" smtClean="0"/>
              <a:t>.</a:t>
            </a:r>
          </a:p>
          <a:p>
            <a:pPr eaLnBrk="1" hangingPunct="1"/>
            <a:r>
              <a:rPr lang="es-AR" altLang="es-AR" sz="2400" dirty="0" smtClean="0"/>
              <a:t>Por lo tanto, </a:t>
            </a:r>
            <a:r>
              <a:rPr lang="es-AR" altLang="es-AR" sz="2400" dirty="0" err="1" smtClean="0"/>
              <a:t>IPsec</a:t>
            </a:r>
            <a:r>
              <a:rPr lang="es-AR" altLang="es-AR" sz="2400" dirty="0" smtClean="0"/>
              <a:t> cifra el paquete GRE que contiene la actualización de enrutamiento.</a:t>
            </a:r>
            <a:r>
              <a:rPr lang="en-US" altLang="es-AR" sz="2400" dirty="0" smtClean="0"/>
              <a:t>.</a:t>
            </a:r>
          </a:p>
        </p:txBody>
      </p:sp>
      <p:grpSp>
        <p:nvGrpSpPr>
          <p:cNvPr id="119812" name="Group 27"/>
          <p:cNvGrpSpPr>
            <a:grpSpLocks/>
          </p:cNvGrpSpPr>
          <p:nvPr/>
        </p:nvGrpSpPr>
        <p:grpSpPr bwMode="auto">
          <a:xfrm>
            <a:off x="244475" y="4282421"/>
            <a:ext cx="8685213" cy="2127250"/>
            <a:chOff x="245193" y="4017963"/>
            <a:chExt cx="8684489" cy="2297112"/>
          </a:xfrm>
        </p:grpSpPr>
        <p:sp>
          <p:nvSpPr>
            <p:cNvPr id="54" name="AutoShape 29"/>
            <p:cNvSpPr>
              <a:spLocks noChangeArrowheads="1"/>
            </p:cNvSpPr>
            <p:nvPr/>
          </p:nvSpPr>
          <p:spPr bwMode="auto">
            <a:xfrm>
              <a:off x="6537518" y="4187825"/>
              <a:ext cx="2392164" cy="1835150"/>
            </a:xfrm>
            <a:prstGeom prst="rightArrow">
              <a:avLst>
                <a:gd name="adj1" fmla="val 50000"/>
                <a:gd name="adj2" fmla="val 49642"/>
              </a:avLst>
            </a:prstGeom>
            <a:solidFill>
              <a:schemeClr val="bg2">
                <a:lumMod val="50000"/>
                <a:lumOff val="50000"/>
              </a:schemeClr>
            </a:solidFill>
            <a:ln w="19050" algn="ctr">
              <a:solidFill>
                <a:schemeClr val="tx1"/>
              </a:solidFill>
              <a:miter lim="800000"/>
              <a:headEnd type="none" w="sm" len="sm"/>
              <a:tailEnd/>
            </a:ln>
          </p:spPr>
          <p:txBody>
            <a:bodyPr wrap="none" lIns="73025" tIns="36511" rIns="73025" bIns="36511" anchor="ctr"/>
            <a:lstStyle/>
            <a:p>
              <a:pPr algn="ctr" eaLnBrk="0" hangingPunct="0">
                <a:lnSpc>
                  <a:spcPct val="90000"/>
                </a:lnSpc>
                <a:defRPr/>
              </a:pPr>
              <a:endParaRPr lang="en-US" sz="3000" b="1" i="1" dirty="0">
                <a:latin typeface="Arial" charset="0"/>
                <a:ea typeface="MS PGothic" pitchFamily="34" charset="-128"/>
              </a:endParaRPr>
            </a:p>
          </p:txBody>
        </p:sp>
        <p:grpSp>
          <p:nvGrpSpPr>
            <p:cNvPr id="119814" name="Group 58"/>
            <p:cNvGrpSpPr>
              <a:grpSpLocks/>
            </p:cNvGrpSpPr>
            <p:nvPr/>
          </p:nvGrpSpPr>
          <p:grpSpPr bwMode="auto">
            <a:xfrm>
              <a:off x="4214813" y="4017963"/>
              <a:ext cx="2228850" cy="2297112"/>
              <a:chOff x="4214813" y="4017963"/>
              <a:chExt cx="2228850" cy="2297112"/>
            </a:xfrm>
          </p:grpSpPr>
          <p:sp>
            <p:nvSpPr>
              <p:cNvPr id="119820" name="Oval 7"/>
              <p:cNvSpPr>
                <a:spLocks noChangeArrowheads="1"/>
              </p:cNvSpPr>
              <p:nvPr/>
            </p:nvSpPr>
            <p:spPr bwMode="auto">
              <a:xfrm>
                <a:off x="4214813" y="4029075"/>
                <a:ext cx="292100" cy="2286000"/>
              </a:xfrm>
              <a:prstGeom prst="ellipse">
                <a:avLst/>
              </a:prstGeom>
              <a:solidFill>
                <a:srgbClr val="47B0D5"/>
              </a:solidFill>
              <a:ln w="38100">
                <a:solidFill>
                  <a:schemeClr val="tx1"/>
                </a:solidFill>
                <a:round/>
                <a:headEnd type="none" w="sm" len="sm"/>
                <a:tailEnd/>
              </a:ln>
            </p:spPr>
            <p:txBody>
              <a:bodyPr wrap="none" anchor="ct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endParaRPr lang="es-AR" altLang="es-AR" sz="3000" b="1" i="1">
                  <a:ea typeface="MS PGothic" pitchFamily="34" charset="-128"/>
                </a:endParaRPr>
              </a:p>
            </p:txBody>
          </p:sp>
          <p:sp>
            <p:nvSpPr>
              <p:cNvPr id="119821" name="Line 9"/>
              <p:cNvSpPr>
                <a:spLocks noChangeShapeType="1"/>
              </p:cNvSpPr>
              <p:nvPr/>
            </p:nvSpPr>
            <p:spPr bwMode="auto">
              <a:xfrm>
                <a:off x="4354513" y="4029075"/>
                <a:ext cx="241300" cy="0"/>
              </a:xfrm>
              <a:prstGeom prst="line">
                <a:avLst/>
              </a:prstGeom>
              <a:noFill/>
              <a:ln w="38100">
                <a:solidFill>
                  <a:schemeClr val="tx1"/>
                </a:solidFill>
                <a:round/>
                <a:headEnd type="none" w="sm" len="sm"/>
                <a:tailEnd/>
              </a:ln>
              <a:extLst>
                <a:ext uri="{909E8E84-426E-40DD-AFC4-6F175D3DCCD1}">
                  <a14:hiddenFill xmlns:a14="http://schemas.microsoft.com/office/drawing/2010/main">
                    <a:noFill/>
                  </a14:hiddenFill>
                </a:ext>
              </a:extLst>
            </p:spPr>
            <p:txBody>
              <a:bodyPr anchor="ctr">
                <a:spAutoFit/>
              </a:bodyPr>
              <a:lstStyle/>
              <a:p>
                <a:endParaRPr lang="es-AR"/>
              </a:p>
            </p:txBody>
          </p:sp>
          <p:sp>
            <p:nvSpPr>
              <p:cNvPr id="119822" name="Line 10"/>
              <p:cNvSpPr>
                <a:spLocks noChangeShapeType="1"/>
              </p:cNvSpPr>
              <p:nvPr/>
            </p:nvSpPr>
            <p:spPr bwMode="auto">
              <a:xfrm>
                <a:off x="4367213" y="6315075"/>
                <a:ext cx="241300" cy="0"/>
              </a:xfrm>
              <a:prstGeom prst="line">
                <a:avLst/>
              </a:prstGeom>
              <a:noFill/>
              <a:ln w="38100">
                <a:solidFill>
                  <a:schemeClr val="tx1"/>
                </a:solidFill>
                <a:round/>
                <a:headEnd type="none" w="sm" len="sm"/>
                <a:tailEnd/>
              </a:ln>
              <a:extLst>
                <a:ext uri="{909E8E84-426E-40DD-AFC4-6F175D3DCCD1}">
                  <a14:hiddenFill xmlns:a14="http://schemas.microsoft.com/office/drawing/2010/main">
                    <a:noFill/>
                  </a14:hiddenFill>
                </a:ext>
              </a:extLst>
            </p:spPr>
            <p:txBody>
              <a:bodyPr anchor="ctr">
                <a:spAutoFit/>
              </a:bodyPr>
              <a:lstStyle/>
              <a:p>
                <a:endParaRPr lang="es-AR"/>
              </a:p>
            </p:txBody>
          </p:sp>
          <p:sp>
            <p:nvSpPr>
              <p:cNvPr id="119823" name="Arc 12"/>
              <p:cNvSpPr>
                <a:spLocks/>
              </p:cNvSpPr>
              <p:nvPr/>
            </p:nvSpPr>
            <p:spPr bwMode="auto">
              <a:xfrm>
                <a:off x="4610101" y="4041775"/>
                <a:ext cx="178867" cy="11303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s-AR"/>
              </a:p>
            </p:txBody>
          </p:sp>
          <p:sp>
            <p:nvSpPr>
              <p:cNvPr id="119824" name="Arc 13"/>
              <p:cNvSpPr>
                <a:spLocks/>
              </p:cNvSpPr>
              <p:nvPr/>
            </p:nvSpPr>
            <p:spPr bwMode="auto">
              <a:xfrm flipV="1">
                <a:off x="4605858" y="5154612"/>
                <a:ext cx="178867" cy="11557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anchor="ctr">
                <a:spAutoFit/>
              </a:bodyPr>
              <a:lstStyle/>
              <a:p>
                <a:endParaRPr lang="es-AR"/>
              </a:p>
            </p:txBody>
          </p:sp>
          <p:sp>
            <p:nvSpPr>
              <p:cNvPr id="119825" name="Line 14"/>
              <p:cNvSpPr>
                <a:spLocks noChangeShapeType="1"/>
              </p:cNvSpPr>
              <p:nvPr/>
            </p:nvSpPr>
            <p:spPr bwMode="auto">
              <a:xfrm flipV="1">
                <a:off x="4595813" y="5387975"/>
                <a:ext cx="1143000" cy="927100"/>
              </a:xfrm>
              <a:prstGeom prst="line">
                <a:avLst/>
              </a:prstGeom>
              <a:noFill/>
              <a:ln w="38100">
                <a:solidFill>
                  <a:schemeClr val="tx1"/>
                </a:solidFill>
                <a:round/>
                <a:headEnd type="none" w="sm" len="sm"/>
                <a:tailEnd/>
              </a:ln>
              <a:extLst>
                <a:ext uri="{909E8E84-426E-40DD-AFC4-6F175D3DCCD1}">
                  <a14:hiddenFill xmlns:a14="http://schemas.microsoft.com/office/drawing/2010/main">
                    <a:noFill/>
                  </a14:hiddenFill>
                </a:ext>
              </a:extLst>
            </p:spPr>
            <p:txBody>
              <a:bodyPr anchor="ctr">
                <a:spAutoFit/>
              </a:bodyPr>
              <a:lstStyle/>
              <a:p>
                <a:endParaRPr lang="es-AR"/>
              </a:p>
            </p:txBody>
          </p:sp>
          <p:sp>
            <p:nvSpPr>
              <p:cNvPr id="119826" name="Line 15"/>
              <p:cNvSpPr>
                <a:spLocks noChangeShapeType="1"/>
              </p:cNvSpPr>
              <p:nvPr/>
            </p:nvSpPr>
            <p:spPr bwMode="auto">
              <a:xfrm>
                <a:off x="4583114" y="4017963"/>
                <a:ext cx="1147763" cy="942975"/>
              </a:xfrm>
              <a:prstGeom prst="line">
                <a:avLst/>
              </a:prstGeom>
              <a:noFill/>
              <a:ln w="38100">
                <a:solidFill>
                  <a:schemeClr val="tx1"/>
                </a:solidFill>
                <a:round/>
                <a:headEnd type="none" w="sm" len="sm"/>
                <a:tailEnd/>
              </a:ln>
              <a:extLst>
                <a:ext uri="{909E8E84-426E-40DD-AFC4-6F175D3DCCD1}">
                  <a14:hiddenFill xmlns:a14="http://schemas.microsoft.com/office/drawing/2010/main">
                    <a:noFill/>
                  </a14:hiddenFill>
                </a:ext>
              </a:extLst>
            </p:spPr>
            <p:txBody>
              <a:bodyPr anchor="ctr">
                <a:spAutoFit/>
              </a:bodyPr>
              <a:lstStyle/>
              <a:p>
                <a:endParaRPr lang="es-AR"/>
              </a:p>
            </p:txBody>
          </p:sp>
          <p:grpSp>
            <p:nvGrpSpPr>
              <p:cNvPr id="119827" name="Group 16"/>
              <p:cNvGrpSpPr>
                <a:grpSpLocks/>
              </p:cNvGrpSpPr>
              <p:nvPr/>
            </p:nvGrpSpPr>
            <p:grpSpPr bwMode="auto">
              <a:xfrm>
                <a:off x="5673725" y="4913312"/>
                <a:ext cx="88900" cy="520700"/>
                <a:chOff x="3068" y="2168"/>
                <a:chExt cx="120" cy="1432"/>
              </a:xfrm>
            </p:grpSpPr>
            <p:sp>
              <p:nvSpPr>
                <p:cNvPr id="119835" name="Arc 17"/>
                <p:cNvSpPr>
                  <a:spLocks/>
                </p:cNvSpPr>
                <p:nvPr/>
              </p:nvSpPr>
              <p:spPr bwMode="auto">
                <a:xfrm>
                  <a:off x="3068" y="2168"/>
                  <a:ext cx="120" cy="7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s-AR"/>
                </a:p>
              </p:txBody>
            </p:sp>
            <p:sp>
              <p:nvSpPr>
                <p:cNvPr id="119836" name="Arc 18"/>
                <p:cNvSpPr>
                  <a:spLocks/>
                </p:cNvSpPr>
                <p:nvPr/>
              </p:nvSpPr>
              <p:spPr bwMode="auto">
                <a:xfrm flipV="1">
                  <a:off x="3068" y="2872"/>
                  <a:ext cx="120" cy="7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anchor="ctr">
                  <a:spAutoFit/>
                </a:bodyPr>
                <a:lstStyle/>
                <a:p>
                  <a:endParaRPr lang="es-AR"/>
                </a:p>
              </p:txBody>
            </p:sp>
          </p:grpSp>
          <p:grpSp>
            <p:nvGrpSpPr>
              <p:cNvPr id="119828" name="Group 19"/>
              <p:cNvGrpSpPr>
                <a:grpSpLocks/>
              </p:cNvGrpSpPr>
              <p:nvPr/>
            </p:nvGrpSpPr>
            <p:grpSpPr bwMode="auto">
              <a:xfrm>
                <a:off x="6367463" y="5016500"/>
                <a:ext cx="76200" cy="255588"/>
                <a:chOff x="3074" y="2168"/>
                <a:chExt cx="120" cy="1430"/>
              </a:xfrm>
            </p:grpSpPr>
            <p:sp>
              <p:nvSpPr>
                <p:cNvPr id="119833" name="Arc 20"/>
                <p:cNvSpPr>
                  <a:spLocks/>
                </p:cNvSpPr>
                <p:nvPr/>
              </p:nvSpPr>
              <p:spPr bwMode="auto">
                <a:xfrm>
                  <a:off x="3074" y="2168"/>
                  <a:ext cx="120" cy="7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s-AR"/>
                </a:p>
              </p:txBody>
            </p:sp>
            <p:sp>
              <p:nvSpPr>
                <p:cNvPr id="119834" name="Arc 21"/>
                <p:cNvSpPr>
                  <a:spLocks/>
                </p:cNvSpPr>
                <p:nvPr/>
              </p:nvSpPr>
              <p:spPr bwMode="auto">
                <a:xfrm flipV="1">
                  <a:off x="3074" y="2871"/>
                  <a:ext cx="120" cy="7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anchor="ctr">
                  <a:spAutoFit/>
                </a:bodyPr>
                <a:lstStyle/>
                <a:p>
                  <a:endParaRPr lang="es-AR"/>
                </a:p>
              </p:txBody>
            </p:sp>
          </p:grpSp>
          <p:sp>
            <p:nvSpPr>
              <p:cNvPr id="119829" name="Line 22"/>
              <p:cNvSpPr>
                <a:spLocks noChangeShapeType="1"/>
              </p:cNvSpPr>
              <p:nvPr/>
            </p:nvSpPr>
            <p:spPr bwMode="auto">
              <a:xfrm>
                <a:off x="5688013" y="5400675"/>
                <a:ext cx="0" cy="0"/>
              </a:xfrm>
              <a:prstGeom prst="line">
                <a:avLst/>
              </a:prstGeom>
              <a:noFill/>
              <a:ln w="381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spAutoFit/>
              </a:bodyPr>
              <a:lstStyle/>
              <a:p>
                <a:endParaRPr lang="es-AR"/>
              </a:p>
            </p:txBody>
          </p:sp>
          <p:sp>
            <p:nvSpPr>
              <p:cNvPr id="119830" name="Line 23"/>
              <p:cNvSpPr>
                <a:spLocks noChangeShapeType="1"/>
              </p:cNvSpPr>
              <p:nvPr/>
            </p:nvSpPr>
            <p:spPr bwMode="auto">
              <a:xfrm flipV="1">
                <a:off x="5713413" y="5273675"/>
                <a:ext cx="660400" cy="127000"/>
              </a:xfrm>
              <a:prstGeom prst="line">
                <a:avLst/>
              </a:prstGeom>
              <a:noFill/>
              <a:ln w="38100">
                <a:solidFill>
                  <a:schemeClr val="tx1"/>
                </a:solidFill>
                <a:round/>
                <a:headEnd type="none" w="sm" len="sm"/>
                <a:tailEnd/>
              </a:ln>
              <a:extLst>
                <a:ext uri="{909E8E84-426E-40DD-AFC4-6F175D3DCCD1}">
                  <a14:hiddenFill xmlns:a14="http://schemas.microsoft.com/office/drawing/2010/main">
                    <a:noFill/>
                  </a14:hiddenFill>
                </a:ext>
              </a:extLst>
            </p:spPr>
            <p:txBody>
              <a:bodyPr anchor="ctr">
                <a:spAutoFit/>
              </a:bodyPr>
              <a:lstStyle/>
              <a:p>
                <a:endParaRPr lang="es-AR"/>
              </a:p>
            </p:txBody>
          </p:sp>
          <p:sp>
            <p:nvSpPr>
              <p:cNvPr id="119831" name="Line 24"/>
              <p:cNvSpPr>
                <a:spLocks noChangeShapeType="1"/>
              </p:cNvSpPr>
              <p:nvPr/>
            </p:nvSpPr>
            <p:spPr bwMode="auto">
              <a:xfrm>
                <a:off x="5653088" y="4895850"/>
                <a:ext cx="738188" cy="122236"/>
              </a:xfrm>
              <a:prstGeom prst="line">
                <a:avLst/>
              </a:prstGeom>
              <a:noFill/>
              <a:ln w="38100">
                <a:solidFill>
                  <a:schemeClr val="tx1"/>
                </a:solidFill>
                <a:round/>
                <a:headEnd type="none" w="sm" len="sm"/>
                <a:tailEnd/>
              </a:ln>
              <a:extLst>
                <a:ext uri="{909E8E84-426E-40DD-AFC4-6F175D3DCCD1}">
                  <a14:hiddenFill xmlns:a14="http://schemas.microsoft.com/office/drawing/2010/main">
                    <a:noFill/>
                  </a14:hiddenFill>
                </a:ext>
              </a:extLst>
            </p:spPr>
            <p:txBody>
              <a:bodyPr anchor="ctr">
                <a:spAutoFit/>
              </a:bodyPr>
              <a:lstStyle/>
              <a:p>
                <a:endParaRPr lang="es-AR"/>
              </a:p>
            </p:txBody>
          </p:sp>
          <p:sp>
            <p:nvSpPr>
              <p:cNvPr id="119832" name="Text Box 26"/>
              <p:cNvSpPr txBox="1">
                <a:spLocks noChangeArrowheads="1"/>
              </p:cNvSpPr>
              <p:nvPr/>
            </p:nvSpPr>
            <p:spPr bwMode="auto">
              <a:xfrm>
                <a:off x="4813300" y="4727575"/>
                <a:ext cx="78898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r>
                  <a:rPr lang="en-US" altLang="es-AR" sz="1600">
                    <a:ea typeface="MS PGothic" pitchFamily="34" charset="-128"/>
                  </a:rPr>
                  <a:t>IPsec</a:t>
                </a:r>
              </a:p>
              <a:p>
                <a:pPr algn="ctr">
                  <a:lnSpc>
                    <a:spcPct val="90000"/>
                  </a:lnSpc>
                </a:pPr>
                <a:r>
                  <a:rPr lang="en-US" altLang="es-AR" sz="1600">
                    <a:ea typeface="MS PGothic" pitchFamily="34" charset="-128"/>
                  </a:rPr>
                  <a:t>Crypto</a:t>
                </a:r>
              </a:p>
              <a:p>
                <a:pPr algn="ctr">
                  <a:lnSpc>
                    <a:spcPct val="90000"/>
                  </a:lnSpc>
                </a:pPr>
                <a:r>
                  <a:rPr lang="en-US" altLang="es-AR" sz="1600">
                    <a:ea typeface="MS PGothic" pitchFamily="34" charset="-128"/>
                  </a:rPr>
                  <a:t>Map</a:t>
                </a:r>
              </a:p>
            </p:txBody>
          </p:sp>
        </p:grpSp>
        <p:sp>
          <p:nvSpPr>
            <p:cNvPr id="119815" name="AutoShape 25"/>
            <p:cNvSpPr>
              <a:spLocks noChangeArrowheads="1"/>
            </p:cNvSpPr>
            <p:nvPr/>
          </p:nvSpPr>
          <p:spPr bwMode="auto">
            <a:xfrm>
              <a:off x="2286000" y="4546601"/>
              <a:ext cx="2143125" cy="1219200"/>
            </a:xfrm>
            <a:prstGeom prst="rightArrow">
              <a:avLst>
                <a:gd name="adj1" fmla="val 50000"/>
                <a:gd name="adj2" fmla="val 37565"/>
              </a:avLst>
            </a:prstGeom>
            <a:solidFill>
              <a:schemeClr val="hlink"/>
            </a:solidFill>
            <a:ln w="19050">
              <a:solidFill>
                <a:schemeClr val="tx1"/>
              </a:solidFill>
              <a:miter lim="800000"/>
              <a:headEnd type="none" w="sm" len="sm"/>
              <a:tailEnd/>
            </a:ln>
          </p:spPr>
          <p:txBody>
            <a:bodyPr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endParaRPr lang="es-AR" altLang="es-AR" sz="3000" b="1" i="1">
                <a:ea typeface="MS PGothic" pitchFamily="34" charset="-128"/>
              </a:endParaRPr>
            </a:p>
          </p:txBody>
        </p:sp>
        <p:sp>
          <p:nvSpPr>
            <p:cNvPr id="119816" name="Text Box 28"/>
            <p:cNvSpPr txBox="1">
              <a:spLocks noChangeArrowheads="1"/>
            </p:cNvSpPr>
            <p:nvPr/>
          </p:nvSpPr>
          <p:spPr bwMode="auto">
            <a:xfrm>
              <a:off x="2624138" y="4994275"/>
              <a:ext cx="164306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r>
                <a:rPr lang="en-US" altLang="es-AR" sz="1600" b="1">
                  <a:solidFill>
                    <a:schemeClr val="bg1"/>
                  </a:solidFill>
                  <a:ea typeface="MS PGothic" pitchFamily="34" charset="-128"/>
                </a:rPr>
                <a:t>GRE Tunnel</a:t>
              </a:r>
            </a:p>
          </p:txBody>
        </p:sp>
        <p:sp>
          <p:nvSpPr>
            <p:cNvPr id="119817" name="Text Box 30"/>
            <p:cNvSpPr txBox="1">
              <a:spLocks noChangeArrowheads="1"/>
            </p:cNvSpPr>
            <p:nvPr/>
          </p:nvSpPr>
          <p:spPr bwMode="auto">
            <a:xfrm>
              <a:off x="6510338" y="4968875"/>
              <a:ext cx="2406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r>
                <a:rPr lang="en-US" altLang="es-AR" sz="1600">
                  <a:solidFill>
                    <a:schemeClr val="bg1"/>
                  </a:solidFill>
                  <a:ea typeface="MS PGothic" pitchFamily="34" charset="-128"/>
                </a:rPr>
                <a:t>IPsec Encrypted Traffic</a:t>
              </a:r>
            </a:p>
          </p:txBody>
        </p:sp>
        <p:sp>
          <p:nvSpPr>
            <p:cNvPr id="119818" name="AutoShape 32"/>
            <p:cNvSpPr>
              <a:spLocks noChangeArrowheads="1"/>
            </p:cNvSpPr>
            <p:nvPr/>
          </p:nvSpPr>
          <p:spPr bwMode="auto">
            <a:xfrm>
              <a:off x="245193" y="4891088"/>
              <a:ext cx="2460625" cy="520700"/>
            </a:xfrm>
            <a:prstGeom prst="rightArrow">
              <a:avLst>
                <a:gd name="adj1" fmla="val 50000"/>
                <a:gd name="adj2" fmla="val 50319"/>
              </a:avLst>
            </a:prstGeom>
            <a:solidFill>
              <a:srgbClr val="FFC000"/>
            </a:solidFill>
            <a:ln w="9525" algn="ctr">
              <a:solidFill>
                <a:schemeClr val="tx1"/>
              </a:solidFill>
              <a:miter lim="800000"/>
              <a:headEnd type="none" w="sm" len="sm"/>
              <a:tailEnd/>
            </a:ln>
          </p:spPr>
          <p:txBody>
            <a:bodyPr wrap="none" lIns="73025" tIns="36511" rIns="73025" bIns="36511"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endParaRPr lang="es-AR" altLang="es-AR" sz="3000" b="1" i="1">
                <a:ea typeface="MS PGothic" pitchFamily="34" charset="-128"/>
              </a:endParaRPr>
            </a:p>
          </p:txBody>
        </p:sp>
        <p:sp>
          <p:nvSpPr>
            <p:cNvPr id="119819" name="Text Box 31"/>
            <p:cNvSpPr txBox="1">
              <a:spLocks noChangeArrowheads="1"/>
            </p:cNvSpPr>
            <p:nvPr/>
          </p:nvSpPr>
          <p:spPr bwMode="auto">
            <a:xfrm>
              <a:off x="255609" y="5007202"/>
              <a:ext cx="2365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r>
                <a:rPr lang="en-US" altLang="es-AR" sz="1400">
                  <a:ea typeface="MS PGothic" pitchFamily="34" charset="-128"/>
                </a:rPr>
                <a:t>Routing Protocol Updates</a:t>
              </a:r>
            </a:p>
          </p:txBody>
        </p:sp>
      </p:grpSp>
    </p:spTree>
    <p:extLst>
      <p:ext uri="{BB962C8B-B14F-4D97-AF65-F5344CB8AC3E}">
        <p14:creationId xmlns:p14="http://schemas.microsoft.com/office/powerpoint/2010/main" val="3200411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386" y="1448872"/>
            <a:ext cx="8103476" cy="5093702"/>
          </a:xfrm>
          <a:prstGeom prst="rect">
            <a:avLst/>
          </a:prstGeom>
        </p:spPr>
        <p:txBody>
          <a:bodyPr wrap="square">
            <a:spAutoFit/>
          </a:bodyPr>
          <a:lstStyle/>
          <a:p>
            <a:pPr algn="l"/>
            <a:r>
              <a:rPr lang="es-CL" sz="2000" b="1" dirty="0"/>
              <a:t>Las características de GRE son las siguientes</a:t>
            </a:r>
            <a:r>
              <a:rPr lang="en-US" sz="2000" b="1" dirty="0" smtClean="0"/>
              <a:t>:</a:t>
            </a:r>
            <a:endParaRPr lang="en-US" b="1" dirty="0"/>
          </a:p>
          <a:p>
            <a:pPr marL="236538" indent="-236538" algn="l" defTabSz="814388">
              <a:lnSpc>
                <a:spcPct val="95000"/>
              </a:lnSpc>
              <a:spcBef>
                <a:spcPct val="50000"/>
              </a:spcBef>
              <a:buClr>
                <a:srgbClr val="708CA1"/>
              </a:buClr>
              <a:buFont typeface="Wingdings" pitchFamily="2" charset="2"/>
              <a:buChar char="§"/>
            </a:pPr>
            <a:r>
              <a:rPr lang="es-CL" sz="2000" dirty="0"/>
              <a:t>GRE se define como un estándar IETF</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En el encabezado IP externo, se utiliza el número 47 en el campo de protocolo</a:t>
            </a:r>
            <a:r>
              <a:rPr lang="en-US" sz="2000" dirty="0" smtClean="0">
                <a:latin typeface="+mn-lt"/>
              </a:rPr>
              <a:t> </a:t>
            </a:r>
            <a:r>
              <a:rPr lang="es-CL" sz="2000" dirty="0"/>
              <a:t>para indicar que lo que sigue es un encabezado GRE</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La encapsulación de GRE utiliza un campo de tipo de protocolo en el encabezado GRE para admitir la encapsulación de cualquier protocolo de capa 3 del modelo OSI</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GRE en sí misma no tiene estado; de manera predeterminada, no incluye ningún mecanismo de control de flujo</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GRE no incluye ningún mecanismo de seguridad sólido para proteger su contenido</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El encabezado GRE, junto con el encabezado de tunneling </a:t>
            </a:r>
            <a:r>
              <a:rPr lang="es-CL" sz="2000" dirty="0" smtClean="0"/>
              <a:t>IP, </a:t>
            </a:r>
            <a:r>
              <a:rPr lang="es-CL" sz="2000" dirty="0"/>
              <a:t>crea por lo menos 24 bytes de sobrecarga adicional para los paquetes que se envían por túnel</a:t>
            </a:r>
            <a:r>
              <a:rPr lang="en-US" sz="2000" dirty="0" smtClean="0">
                <a:latin typeface="+mn-lt"/>
              </a:rPr>
              <a:t>.</a:t>
            </a:r>
            <a:endParaRPr lang="en-US" sz="2000" dirty="0">
              <a:latin typeface="+mn-lt"/>
            </a:endParaRPr>
          </a:p>
        </p:txBody>
      </p:sp>
      <p:sp>
        <p:nvSpPr>
          <p:cNvPr id="5" name="Rectangle 2"/>
          <p:cNvSpPr>
            <a:spLocks noGrp="1" noChangeArrowheads="1"/>
          </p:cNvSpPr>
          <p:nvPr>
            <p:ph type="title"/>
          </p:nvPr>
        </p:nvSpPr>
        <p:spPr>
          <a:xfrm>
            <a:off x="646385" y="435656"/>
            <a:ext cx="7918857" cy="838200"/>
          </a:xfrm>
        </p:spPr>
        <p:txBody>
          <a:bodyPr>
            <a:normAutofit/>
          </a:bodyPr>
          <a:lstStyle/>
          <a:p>
            <a:r>
              <a:rPr lang="es-CL" dirty="0" smtClean="0"/>
              <a:t>Características </a:t>
            </a:r>
            <a:r>
              <a:rPr lang="es-CL" dirty="0"/>
              <a:t>de GRE</a:t>
            </a:r>
          </a:p>
        </p:txBody>
      </p:sp>
    </p:spTree>
    <p:extLst>
      <p:ext uri="{BB962C8B-B14F-4D97-AF65-F5344CB8AC3E}">
        <p14:creationId xmlns:p14="http://schemas.microsoft.com/office/powerpoint/2010/main" val="1797812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67103" y="392113"/>
            <a:ext cx="7611054" cy="838200"/>
          </a:xfrm>
        </p:spPr>
        <p:txBody>
          <a:bodyPr>
            <a:normAutofit/>
          </a:bodyPr>
          <a:lstStyle/>
          <a:p>
            <a:pPr eaLnBrk="1" hangingPunct="1"/>
            <a:r>
              <a:rPr lang="es-CL" dirty="0" smtClean="0"/>
              <a:t>Configuración </a:t>
            </a:r>
            <a:r>
              <a:rPr lang="es-CL" dirty="0"/>
              <a:t>de T</a:t>
            </a:r>
            <a:r>
              <a:rPr lang="es-CL" dirty="0" smtClean="0"/>
              <a:t>úneles GRE</a:t>
            </a:r>
            <a:endParaRPr lang="en-US" dirty="0" smtClean="0">
              <a:ea typeface="ＭＳ Ｐゴシック" pitchFamily="34" charset="-128"/>
            </a:endParaRPr>
          </a:p>
        </p:txBody>
      </p:sp>
      <p:sp>
        <p:nvSpPr>
          <p:cNvPr id="3" name="2 Rectángulo"/>
          <p:cNvSpPr/>
          <p:nvPr/>
        </p:nvSpPr>
        <p:spPr>
          <a:xfrm>
            <a:off x="516193" y="1735685"/>
            <a:ext cx="8214851" cy="4822262"/>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95000"/>
              </a:lnSpc>
              <a:spcBef>
                <a:spcPct val="50000"/>
              </a:spcBef>
              <a:buClr>
                <a:srgbClr val="708CA1"/>
              </a:buClr>
              <a:buFont typeface="Wingdings" pitchFamily="2" charset="2"/>
              <a:buChar char="§"/>
            </a:pPr>
            <a:r>
              <a:rPr lang="es-AR" sz="2000" dirty="0" smtClean="0">
                <a:latin typeface="+mn-lt"/>
              </a:rPr>
              <a:t>Para </a:t>
            </a:r>
            <a:r>
              <a:rPr lang="es-AR" sz="2000" dirty="0">
                <a:latin typeface="+mn-lt"/>
              </a:rPr>
              <a:t>implementar un túnel GRE, el administrador de red primero debe descubrir las direcciones IP de las terminales. Después, se deben seguir cinco pasos para configurar un túnel GRE:</a:t>
            </a:r>
          </a:p>
          <a:p>
            <a:pPr marL="693738" lvl="1" indent="-236538" algn="l" defTabSz="814388" eaLnBrk="1" hangingPunct="1">
              <a:lnSpc>
                <a:spcPct val="95000"/>
              </a:lnSpc>
              <a:spcBef>
                <a:spcPct val="50000"/>
              </a:spcBef>
              <a:buClr>
                <a:srgbClr val="708CA1"/>
              </a:buClr>
              <a:buFont typeface="Wingdings" pitchFamily="2" charset="2"/>
              <a:buChar char="§"/>
            </a:pPr>
            <a:r>
              <a:rPr lang="es-AR" sz="2000" dirty="0" smtClean="0">
                <a:latin typeface="+mn-lt"/>
              </a:rPr>
              <a:t>Paso </a:t>
            </a:r>
            <a:r>
              <a:rPr lang="es-AR" sz="2000" dirty="0">
                <a:latin typeface="+mn-lt"/>
              </a:rPr>
              <a:t>1. Cree una interfaz de túnel con el comando interface </a:t>
            </a:r>
            <a:r>
              <a:rPr lang="es-AR" sz="2000" dirty="0" err="1">
                <a:latin typeface="+mn-lt"/>
              </a:rPr>
              <a:t>tunnel</a:t>
            </a:r>
            <a:r>
              <a:rPr lang="es-AR" sz="2000" dirty="0">
                <a:latin typeface="+mn-lt"/>
              </a:rPr>
              <a:t> </a:t>
            </a:r>
            <a:r>
              <a:rPr lang="es-AR" sz="2000" dirty="0" err="1">
                <a:latin typeface="+mn-lt"/>
              </a:rPr>
              <a:t>number</a:t>
            </a:r>
            <a:r>
              <a:rPr lang="es-AR" sz="2000" dirty="0">
                <a:latin typeface="+mn-lt"/>
              </a:rPr>
              <a:t>.</a:t>
            </a:r>
          </a:p>
          <a:p>
            <a:pPr marL="693738" lvl="1" indent="-236538" algn="l" defTabSz="814388" eaLnBrk="1" hangingPunct="1">
              <a:lnSpc>
                <a:spcPct val="95000"/>
              </a:lnSpc>
              <a:spcBef>
                <a:spcPct val="50000"/>
              </a:spcBef>
              <a:buClr>
                <a:srgbClr val="708CA1"/>
              </a:buClr>
              <a:buFont typeface="Wingdings" pitchFamily="2" charset="2"/>
              <a:buChar char="§"/>
            </a:pPr>
            <a:r>
              <a:rPr lang="es-AR" sz="2000" dirty="0" smtClean="0">
                <a:latin typeface="+mn-lt"/>
              </a:rPr>
              <a:t>Paso </a:t>
            </a:r>
            <a:r>
              <a:rPr lang="es-AR" sz="2000" dirty="0">
                <a:latin typeface="+mn-lt"/>
              </a:rPr>
              <a:t>2. Especifique la dirección IP de origen del túnel.</a:t>
            </a:r>
          </a:p>
          <a:p>
            <a:pPr marL="693738" lvl="1" indent="-236538" algn="l" defTabSz="814388" eaLnBrk="1" hangingPunct="1">
              <a:lnSpc>
                <a:spcPct val="95000"/>
              </a:lnSpc>
              <a:spcBef>
                <a:spcPct val="50000"/>
              </a:spcBef>
              <a:buClr>
                <a:srgbClr val="708CA1"/>
              </a:buClr>
              <a:buFont typeface="Wingdings" pitchFamily="2" charset="2"/>
              <a:buChar char="§"/>
            </a:pPr>
            <a:r>
              <a:rPr lang="es-AR" sz="2000" dirty="0" smtClean="0">
                <a:latin typeface="+mn-lt"/>
              </a:rPr>
              <a:t>Paso </a:t>
            </a:r>
            <a:r>
              <a:rPr lang="es-AR" sz="2000" dirty="0">
                <a:latin typeface="+mn-lt"/>
              </a:rPr>
              <a:t>3. Especifique la dirección IP de destino del túnel.</a:t>
            </a:r>
          </a:p>
          <a:p>
            <a:pPr marL="693738" lvl="1" indent="-236538" algn="l" defTabSz="814388" eaLnBrk="1" hangingPunct="1">
              <a:lnSpc>
                <a:spcPct val="95000"/>
              </a:lnSpc>
              <a:spcBef>
                <a:spcPct val="50000"/>
              </a:spcBef>
              <a:buClr>
                <a:srgbClr val="708CA1"/>
              </a:buClr>
              <a:buFont typeface="Wingdings" pitchFamily="2" charset="2"/>
              <a:buChar char="§"/>
            </a:pPr>
            <a:r>
              <a:rPr lang="es-AR" sz="2000" dirty="0" smtClean="0">
                <a:latin typeface="+mn-lt"/>
              </a:rPr>
              <a:t>Paso </a:t>
            </a:r>
            <a:r>
              <a:rPr lang="es-AR" sz="2000" dirty="0">
                <a:latin typeface="+mn-lt"/>
              </a:rPr>
              <a:t>4. Configure una dirección IP para la interfaz de túnel.</a:t>
            </a:r>
          </a:p>
          <a:p>
            <a:pPr marL="693738" lvl="1" indent="-236538" algn="l" defTabSz="814388" eaLnBrk="1" hangingPunct="1">
              <a:lnSpc>
                <a:spcPct val="95000"/>
              </a:lnSpc>
              <a:spcBef>
                <a:spcPct val="50000"/>
              </a:spcBef>
              <a:buClr>
                <a:srgbClr val="708CA1"/>
              </a:buClr>
              <a:buFont typeface="Wingdings" pitchFamily="2" charset="2"/>
              <a:buChar char="§"/>
            </a:pPr>
            <a:r>
              <a:rPr lang="es-AR" sz="2000" dirty="0" smtClean="0">
                <a:latin typeface="+mn-lt"/>
              </a:rPr>
              <a:t>Paso </a:t>
            </a:r>
            <a:r>
              <a:rPr lang="es-AR" sz="2000" dirty="0">
                <a:latin typeface="+mn-lt"/>
              </a:rPr>
              <a:t>5. (Optativo) Especifique el modo de túnel GRE como modo de interfaz de túnel. El modo de túnel GRE es el modo predeterminado de interfaz de túnel para el software IOS de Cisco</a:t>
            </a:r>
          </a:p>
        </p:txBody>
      </p:sp>
    </p:spTree>
    <p:extLst>
      <p:ext uri="{BB962C8B-B14F-4D97-AF65-F5344CB8AC3E}">
        <p14:creationId xmlns:p14="http://schemas.microsoft.com/office/powerpoint/2010/main" val="1037406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Text Placeholder 13"/>
          <p:cNvSpPr>
            <a:spLocks noGrp="1"/>
          </p:cNvSpPr>
          <p:nvPr>
            <p:ph type="body" sz="quarter" idx="10"/>
          </p:nvPr>
        </p:nvSpPr>
        <p:spPr/>
        <p:txBody>
          <a:bodyPr/>
          <a:lstStyle/>
          <a:p>
            <a:pPr eaLnBrk="1" hangingPunct="1"/>
            <a:r>
              <a:rPr lang="en-US" altLang="es-AR" smtClean="0"/>
              <a:t>Router(config)#</a:t>
            </a:r>
          </a:p>
        </p:txBody>
      </p:sp>
      <p:sp>
        <p:nvSpPr>
          <p:cNvPr id="123909" name="Text Placeholder 14"/>
          <p:cNvSpPr>
            <a:spLocks noGrp="1"/>
          </p:cNvSpPr>
          <p:nvPr>
            <p:ph type="body" sz="quarter" idx="11"/>
          </p:nvPr>
        </p:nvSpPr>
        <p:spPr>
          <a:xfrm>
            <a:off x="615950" y="1905000"/>
            <a:ext cx="7956550" cy="373063"/>
          </a:xfrm>
          <a:ln>
            <a:miter lim="800000"/>
            <a:headEnd/>
            <a:tailEnd/>
          </a:ln>
        </p:spPr>
        <p:txBody>
          <a:bodyPr/>
          <a:lstStyle/>
          <a:p>
            <a:pPr eaLnBrk="1" hangingPunct="1"/>
            <a:r>
              <a:rPr lang="en-US" altLang="es-AR" smtClean="0"/>
              <a:t>interface tunnel </a:t>
            </a:r>
            <a:r>
              <a:rPr lang="en-US" altLang="es-AR" b="0" i="1" smtClean="0"/>
              <a:t>number</a:t>
            </a:r>
          </a:p>
        </p:txBody>
      </p:sp>
      <p:sp>
        <p:nvSpPr>
          <p:cNvPr id="123910" name="Content Placeholder 6"/>
          <p:cNvSpPr>
            <a:spLocks noGrp="1"/>
          </p:cNvSpPr>
          <p:nvPr>
            <p:ph idx="12"/>
          </p:nvPr>
        </p:nvSpPr>
        <p:spPr>
          <a:xfrm>
            <a:off x="642018" y="2487395"/>
            <a:ext cx="8155142" cy="3716337"/>
          </a:xfrm>
        </p:spPr>
        <p:txBody>
          <a:bodyPr/>
          <a:lstStyle/>
          <a:p>
            <a:pPr eaLnBrk="1" hangingPunct="1"/>
            <a:r>
              <a:rPr lang="es-ES" altLang="es-AR" sz="2600" dirty="0" smtClean="0"/>
              <a:t>Comando crea una interfaz de túnel, que es una virtual.</a:t>
            </a:r>
            <a:r>
              <a:rPr lang="en-US" altLang="es-AR" sz="2600" dirty="0" smtClean="0"/>
              <a:t>. </a:t>
            </a:r>
          </a:p>
          <a:p>
            <a:pPr eaLnBrk="1" hangingPunct="1"/>
            <a:r>
              <a:rPr lang="es-ES" altLang="es-AR" sz="2600" dirty="0" smtClean="0"/>
              <a:t>Una vez en el modo de configuración de interfaz, configurar los parámetros del túnel, incluyendo</a:t>
            </a:r>
            <a:r>
              <a:rPr lang="en-US" altLang="es-AR" sz="2600" dirty="0" smtClean="0"/>
              <a:t>:</a:t>
            </a:r>
          </a:p>
          <a:p>
            <a:pPr lvl="1" eaLnBrk="1" hangingPunct="1"/>
            <a:r>
              <a:rPr lang="en-US" altLang="es-AR" sz="2400" dirty="0" smtClean="0"/>
              <a:t>IP address</a:t>
            </a:r>
          </a:p>
          <a:p>
            <a:pPr lvl="1" eaLnBrk="1" hangingPunct="1"/>
            <a:r>
              <a:rPr lang="en-US" altLang="es-AR" sz="2400" dirty="0" smtClean="0"/>
              <a:t>Tunnel source </a:t>
            </a:r>
          </a:p>
          <a:p>
            <a:pPr lvl="1" eaLnBrk="1" hangingPunct="1"/>
            <a:r>
              <a:rPr lang="en-US" altLang="es-AR" sz="2400" dirty="0" smtClean="0"/>
              <a:t>Tunnel destination</a:t>
            </a:r>
          </a:p>
          <a:p>
            <a:pPr lvl="1" eaLnBrk="1" hangingPunct="1"/>
            <a:r>
              <a:rPr lang="en-US" altLang="es-AR" sz="2400" dirty="0" smtClean="0"/>
              <a:t>Tunnel mode (type of tunnel)</a:t>
            </a:r>
          </a:p>
        </p:txBody>
      </p:sp>
      <p:sp>
        <p:nvSpPr>
          <p:cNvPr id="2" name="1 Marcador de contenido"/>
          <p:cNvSpPr>
            <a:spLocks noGrp="1"/>
          </p:cNvSpPr>
          <p:nvPr>
            <p:ph idx="1"/>
          </p:nvPr>
        </p:nvSpPr>
        <p:spPr>
          <a:xfrm>
            <a:off x="851338" y="394138"/>
            <a:ext cx="7362496" cy="775767"/>
          </a:xfrm>
        </p:spPr>
        <p:txBody>
          <a:bodyPr/>
          <a:lstStyle/>
          <a:p>
            <a:pPr marL="0" indent="0">
              <a:buNone/>
            </a:pPr>
            <a:r>
              <a:rPr kumimoji="0" lang="es-AR" altLang="es-AR" sz="3800" b="0" i="0" u="none" strike="noStrike" kern="0" cap="none" spc="0" normalizeH="0" baseline="0" noProof="0" dirty="0" smtClean="0">
                <a:ln>
                  <a:noFill/>
                </a:ln>
                <a:solidFill>
                  <a:srgbClr val="330033"/>
                </a:solidFill>
                <a:effectLst/>
                <a:uLnTx/>
                <a:uFillTx/>
                <a:latin typeface="Times New Roman"/>
              </a:rPr>
              <a:t>Crear una interfaz de túnel</a:t>
            </a:r>
            <a:endParaRPr lang="es-AR" dirty="0"/>
          </a:p>
        </p:txBody>
      </p:sp>
    </p:spTree>
    <p:extLst>
      <p:ext uri="{BB962C8B-B14F-4D97-AF65-F5344CB8AC3E}">
        <p14:creationId xmlns:p14="http://schemas.microsoft.com/office/powerpoint/2010/main" val="3460231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858272" y="696454"/>
            <a:ext cx="7592042" cy="5490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s-AR" altLang="es-AR" dirty="0" smtClean="0"/>
              <a:t>Identificar </a:t>
            </a:r>
            <a:r>
              <a:rPr lang="es-AR" altLang="es-AR" dirty="0"/>
              <a:t>el origen del túnel GRE</a:t>
            </a:r>
          </a:p>
        </p:txBody>
      </p:sp>
      <p:graphicFrame>
        <p:nvGraphicFramePr>
          <p:cNvPr id="124955" name="Group 27"/>
          <p:cNvGraphicFramePr>
            <a:graphicFrameLocks noGrp="1"/>
          </p:cNvGraphicFramePr>
          <p:nvPr>
            <p:ph idx="1"/>
          </p:nvPr>
        </p:nvGraphicFramePr>
        <p:xfrm>
          <a:off x="587375" y="2786063"/>
          <a:ext cx="7997825" cy="2729549"/>
        </p:xfrm>
        <a:graphic>
          <a:graphicData uri="http://schemas.openxmlformats.org/drawingml/2006/table">
            <a:tbl>
              <a:tblPr/>
              <a:tblGrid>
                <a:gridCol w="3032125"/>
                <a:gridCol w="4965700"/>
              </a:tblGrid>
              <a:tr h="500063">
                <a:tc>
                  <a:txBody>
                    <a:bodyPr/>
                    <a:lstStyle>
                      <a:lvl1pPr defTabSz="814388"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defTabSz="814388" eaLnBrk="0" hangingPunct="0">
                        <a:spcAft>
                          <a:spcPts val="600"/>
                        </a:spcAft>
                        <a:buClr>
                          <a:srgbClr val="708CA1"/>
                        </a:buClr>
                        <a:buFont typeface="Arial" pitchFamily="34" charset="0"/>
                        <a:defRPr>
                          <a:solidFill>
                            <a:schemeClr val="tx1"/>
                          </a:solidFill>
                          <a:latin typeface="Arial" pitchFamily="34" charset="0"/>
                        </a:defRPr>
                      </a:lvl2pPr>
                      <a:lvl3pPr marL="1143000" indent="-228600" defTabSz="814388"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defTabSz="814388" eaLnBrk="0" hangingPunct="0">
                        <a:lnSpc>
                          <a:spcPct val="95000"/>
                        </a:lnSpc>
                        <a:spcBef>
                          <a:spcPct val="35000"/>
                        </a:spcBef>
                        <a:buClr>
                          <a:srgbClr val="708CA1"/>
                        </a:buClr>
                        <a:defRPr>
                          <a:solidFill>
                            <a:schemeClr val="tx1"/>
                          </a:solidFill>
                          <a:latin typeface="Arial" pitchFamily="34" charset="0"/>
                        </a:defRPr>
                      </a:lvl4pPr>
                      <a:lvl5pPr marL="2057400" indent="-228600" defTabSz="814388" eaLnBrk="0" hangingPunct="0">
                        <a:lnSpc>
                          <a:spcPct val="95000"/>
                        </a:lnSpc>
                        <a:spcBef>
                          <a:spcPct val="35000"/>
                        </a:spcBef>
                        <a:buClr>
                          <a:srgbClr val="708CA1"/>
                        </a:buClr>
                        <a:defRPr>
                          <a:solidFill>
                            <a:schemeClr val="tx1"/>
                          </a:solidFill>
                          <a:latin typeface="Arial" pitchFamily="34" charset="0"/>
                        </a:defRPr>
                      </a:lvl5pPr>
                      <a:lvl6pPr marL="25146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814388" rtl="0" eaLnBrk="0" fontAlgn="base" latinLnBrk="0" hangingPunct="0">
                        <a:lnSpc>
                          <a:spcPct val="100000"/>
                        </a:lnSpc>
                        <a:spcBef>
                          <a:spcPct val="0"/>
                        </a:spcBef>
                        <a:spcAft>
                          <a:spcPts val="600"/>
                        </a:spcAft>
                        <a:buClr>
                          <a:schemeClr val="tx2"/>
                        </a:buClr>
                        <a:buSzTx/>
                        <a:buFont typeface="Wingdings" pitchFamily="2" charset="2"/>
                        <a:buNone/>
                        <a:tabLst/>
                      </a:pPr>
                      <a:r>
                        <a:rPr kumimoji="0" lang="en-US" altLang="es-AR" sz="1800" b="1" i="0" u="none" strike="noStrike" cap="none" normalizeH="0" baseline="0" smtClean="0">
                          <a:ln>
                            <a:noFill/>
                          </a:ln>
                          <a:solidFill>
                            <a:srgbClr val="FFFFFF"/>
                          </a:solidFill>
                          <a:effectLst/>
                          <a:latin typeface="Arial" pitchFamily="34" charset="0"/>
                        </a:rPr>
                        <a:t>Parameter</a:t>
                      </a:r>
                    </a:p>
                  </a:txBody>
                  <a:tcPr marL="73025" marR="73025" marT="36512" marB="3651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814388"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defTabSz="814388" eaLnBrk="0" hangingPunct="0">
                        <a:spcAft>
                          <a:spcPts val="600"/>
                        </a:spcAft>
                        <a:buClr>
                          <a:srgbClr val="708CA1"/>
                        </a:buClr>
                        <a:buFont typeface="Arial" pitchFamily="34" charset="0"/>
                        <a:defRPr>
                          <a:solidFill>
                            <a:schemeClr val="tx1"/>
                          </a:solidFill>
                          <a:latin typeface="Arial" pitchFamily="34" charset="0"/>
                        </a:defRPr>
                      </a:lvl2pPr>
                      <a:lvl3pPr marL="1143000" indent="-228600" defTabSz="814388"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defTabSz="814388" eaLnBrk="0" hangingPunct="0">
                        <a:lnSpc>
                          <a:spcPct val="95000"/>
                        </a:lnSpc>
                        <a:spcBef>
                          <a:spcPct val="35000"/>
                        </a:spcBef>
                        <a:buClr>
                          <a:srgbClr val="708CA1"/>
                        </a:buClr>
                        <a:defRPr>
                          <a:solidFill>
                            <a:schemeClr val="tx1"/>
                          </a:solidFill>
                          <a:latin typeface="Arial" pitchFamily="34" charset="0"/>
                        </a:defRPr>
                      </a:lvl4pPr>
                      <a:lvl5pPr marL="2057400" indent="-228600" defTabSz="814388" eaLnBrk="0" hangingPunct="0">
                        <a:lnSpc>
                          <a:spcPct val="95000"/>
                        </a:lnSpc>
                        <a:spcBef>
                          <a:spcPct val="35000"/>
                        </a:spcBef>
                        <a:buClr>
                          <a:srgbClr val="708CA1"/>
                        </a:buClr>
                        <a:defRPr>
                          <a:solidFill>
                            <a:schemeClr val="tx1"/>
                          </a:solidFill>
                          <a:latin typeface="Arial" pitchFamily="34" charset="0"/>
                        </a:defRPr>
                      </a:lvl5pPr>
                      <a:lvl6pPr marL="25146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814388" rtl="0" eaLnBrk="0" fontAlgn="base" latinLnBrk="0" hangingPunct="0">
                        <a:lnSpc>
                          <a:spcPct val="100000"/>
                        </a:lnSpc>
                        <a:spcBef>
                          <a:spcPct val="0"/>
                        </a:spcBef>
                        <a:spcAft>
                          <a:spcPts val="600"/>
                        </a:spcAft>
                        <a:buClr>
                          <a:schemeClr val="tx2"/>
                        </a:buClr>
                        <a:buSzTx/>
                        <a:buFont typeface="Wingdings" pitchFamily="2" charset="2"/>
                        <a:buNone/>
                        <a:tabLst/>
                      </a:pPr>
                      <a:r>
                        <a:rPr kumimoji="0" lang="en-US" altLang="es-AR" sz="1800" b="1" i="0" u="none" strike="noStrike" cap="none" normalizeH="0" baseline="0" smtClean="0">
                          <a:ln>
                            <a:noFill/>
                          </a:ln>
                          <a:solidFill>
                            <a:srgbClr val="FFFFFF"/>
                          </a:solidFill>
                          <a:effectLst/>
                          <a:latin typeface="Arial" pitchFamily="34" charset="0"/>
                        </a:rPr>
                        <a:t>Description</a:t>
                      </a:r>
                    </a:p>
                  </a:txBody>
                  <a:tcPr marL="73025" marR="73025" marT="36512" marB="3651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00063">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ts val="1200"/>
                        </a:lnSpc>
                        <a:spcBef>
                          <a:spcPts val="300"/>
                        </a:spcBef>
                        <a:spcAft>
                          <a:spcPct val="0"/>
                        </a:spcAft>
                        <a:buClrTx/>
                        <a:buSzTx/>
                        <a:buFontTx/>
                        <a:buNone/>
                        <a:tabLst/>
                      </a:pPr>
                      <a:r>
                        <a:rPr kumimoji="0" lang="en-US" altLang="es-AR" sz="1600" b="0" i="1"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ip-address</a:t>
                      </a:r>
                    </a:p>
                  </a:txBody>
                  <a:tcPr marL="76200" marR="76200" marT="76200" marB="50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9E6"/>
                    </a:solidFill>
                  </a:tcPr>
                </a:tc>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AR" sz="1600" b="0" i="0" u="none" strike="noStrike" cap="none" normalizeH="0" baseline="0" smtClean="0">
                          <a:ln>
                            <a:noFill/>
                          </a:ln>
                          <a:solidFill>
                            <a:srgbClr val="000000"/>
                          </a:solidFill>
                          <a:effectLst/>
                          <a:latin typeface="Arial" pitchFamily="34" charset="0"/>
                        </a:rPr>
                        <a:t>Dirección IP para utilizar como dirección de origen para los paquetes en el túnel.</a:t>
                      </a:r>
                      <a:endParaRPr kumimoji="0" lang="en-US" altLang="es-AR" sz="1600" b="0" i="0" u="none" strike="noStrike" cap="none" normalizeH="0" baseline="0" smtClean="0">
                        <a:ln>
                          <a:noFill/>
                        </a:ln>
                        <a:solidFill>
                          <a:srgbClr val="000000"/>
                        </a:solidFill>
                        <a:effectLst/>
                        <a:latin typeface="Arial" pitchFamily="34" charset="0"/>
                      </a:endParaRPr>
                    </a:p>
                  </a:txBody>
                  <a:tcPr marL="76200" marR="76200" marT="76200" marB="50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9E6"/>
                    </a:solidFill>
                  </a:tcPr>
                </a:tc>
              </a:tr>
              <a:tr h="500063">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ts val="1200"/>
                        </a:lnSpc>
                        <a:spcBef>
                          <a:spcPts val="300"/>
                        </a:spcBef>
                        <a:spcAft>
                          <a:spcPct val="0"/>
                        </a:spcAft>
                        <a:buClrTx/>
                        <a:buSzTx/>
                        <a:buFontTx/>
                        <a:buNone/>
                        <a:tabLst/>
                      </a:pPr>
                      <a:r>
                        <a:rPr kumimoji="0" lang="en-US" altLang="es-AR" sz="1600" b="0" i="1"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ipv6-address</a:t>
                      </a:r>
                    </a:p>
                  </a:txBody>
                  <a:tcPr marL="76200" marR="76200" marT="76200" marB="50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3"/>
                    </a:solidFill>
                  </a:tcPr>
                </a:tc>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AR" sz="1600" b="0" i="0" u="none" strike="noStrike" cap="none" normalizeH="0" baseline="0" smtClean="0">
                          <a:ln>
                            <a:noFill/>
                          </a:ln>
                          <a:solidFill>
                            <a:srgbClr val="000000"/>
                          </a:solidFill>
                          <a:effectLst/>
                          <a:latin typeface="Arial" pitchFamily="34" charset="0"/>
                        </a:rPr>
                        <a:t>Dirección </a:t>
                      </a:r>
                      <a:r>
                        <a:rPr kumimoji="0" lang="en-US" altLang="es-AR" sz="1600" b="0" i="0" u="none" strike="noStrike" cap="none" normalizeH="0" baseline="0" smtClean="0">
                          <a:ln>
                            <a:noFill/>
                          </a:ln>
                          <a:solidFill>
                            <a:srgbClr val="000000"/>
                          </a:solidFill>
                          <a:effectLst/>
                          <a:latin typeface="Arial" pitchFamily="34" charset="0"/>
                        </a:rPr>
                        <a:t>IPv6</a:t>
                      </a:r>
                      <a:r>
                        <a:rPr kumimoji="0" lang="es-ES" altLang="es-AR" sz="1600" b="0" i="0" u="none" strike="noStrike" cap="none" normalizeH="0" baseline="0" smtClean="0">
                          <a:ln>
                            <a:noFill/>
                          </a:ln>
                          <a:solidFill>
                            <a:srgbClr val="000000"/>
                          </a:solidFill>
                          <a:effectLst/>
                          <a:latin typeface="Arial" pitchFamily="34" charset="0"/>
                        </a:rPr>
                        <a:t> a usar como la dirección de origen para los paquetes en el túnel</a:t>
                      </a:r>
                      <a:r>
                        <a:rPr kumimoji="0" lang="en-US" altLang="es-AR" sz="1600" b="0" i="0" u="none" strike="noStrike" cap="none" normalizeH="0" baseline="0" smtClean="0">
                          <a:ln>
                            <a:noFill/>
                          </a:ln>
                          <a:solidFill>
                            <a:srgbClr val="000000"/>
                          </a:solidFill>
                          <a:effectLst/>
                          <a:latin typeface="Arial" pitchFamily="34" charset="0"/>
                        </a:rPr>
                        <a:t>.</a:t>
                      </a:r>
                    </a:p>
                  </a:txBody>
                  <a:tcPr marL="76200" marR="76200" marT="76200" marB="50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3"/>
                    </a:solidFill>
                  </a:tcPr>
                </a:tc>
              </a:tr>
              <a:tr h="500063">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ts val="1200"/>
                        </a:lnSpc>
                        <a:spcBef>
                          <a:spcPts val="300"/>
                        </a:spcBef>
                        <a:spcAft>
                          <a:spcPct val="0"/>
                        </a:spcAft>
                        <a:buClrTx/>
                        <a:buSzTx/>
                        <a:buFontTx/>
                        <a:buNone/>
                        <a:tabLst/>
                      </a:pPr>
                      <a:r>
                        <a:rPr kumimoji="0" lang="en-US" altLang="es-AR" sz="1600" b="0" i="1"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interface-type</a:t>
                      </a:r>
                    </a:p>
                  </a:txBody>
                  <a:tcPr marL="76200" marR="76200" marT="76200" marB="50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9E6"/>
                    </a:solidFill>
                  </a:tcPr>
                </a:tc>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AR" sz="1600" b="0" i="0" u="none" strike="noStrike" cap="none" normalizeH="0" baseline="0" smtClean="0">
                          <a:ln>
                            <a:noFill/>
                          </a:ln>
                          <a:solidFill>
                            <a:srgbClr val="000000"/>
                          </a:solidFill>
                          <a:effectLst/>
                          <a:latin typeface="Arial" pitchFamily="34" charset="0"/>
                        </a:rPr>
                        <a:t>Interface type, such as loopback interface.</a:t>
                      </a:r>
                    </a:p>
                  </a:txBody>
                  <a:tcPr marL="76200" marR="76200" marT="76200" marB="50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9E6"/>
                    </a:solidFill>
                  </a:tcPr>
                </a:tc>
              </a:tr>
              <a:tr h="500063">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ts val="1200"/>
                        </a:lnSpc>
                        <a:spcBef>
                          <a:spcPts val="300"/>
                        </a:spcBef>
                        <a:spcAft>
                          <a:spcPct val="0"/>
                        </a:spcAft>
                        <a:buClrTx/>
                        <a:buSzTx/>
                        <a:buFontTx/>
                        <a:buNone/>
                        <a:tabLst/>
                      </a:pPr>
                      <a:r>
                        <a:rPr kumimoji="0" lang="en-US" altLang="es-AR" sz="1600" b="0" i="1"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number</a:t>
                      </a:r>
                    </a:p>
                  </a:txBody>
                  <a:tcPr marL="76200" marR="76200" marT="76200" marB="50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3"/>
                    </a:solidFill>
                  </a:tcPr>
                </a:tc>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AR" sz="1600" b="0" i="0" u="none" strike="noStrike" cap="none" normalizeH="0" baseline="0" smtClean="0">
                          <a:ln>
                            <a:noFill/>
                          </a:ln>
                          <a:solidFill>
                            <a:srgbClr val="000000"/>
                          </a:solidFill>
                          <a:effectLst/>
                          <a:latin typeface="Arial" pitchFamily="34" charset="0"/>
                        </a:rPr>
                        <a:t>Port, connector, or interface card number. </a:t>
                      </a:r>
                    </a:p>
                  </a:txBody>
                  <a:tcPr marL="76200" marR="76200" marT="76200" marB="50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3"/>
                    </a:solidFill>
                  </a:tcPr>
                </a:tc>
              </a:tr>
            </a:tbl>
          </a:graphicData>
        </a:graphic>
      </p:graphicFrame>
      <p:sp>
        <p:nvSpPr>
          <p:cNvPr id="124932" name="Text Placeholder 13"/>
          <p:cNvSpPr>
            <a:spLocks noGrp="1"/>
          </p:cNvSpPr>
          <p:nvPr>
            <p:ph type="body" sz="quarter" idx="10"/>
          </p:nvPr>
        </p:nvSpPr>
        <p:spPr/>
        <p:txBody>
          <a:bodyPr/>
          <a:lstStyle/>
          <a:p>
            <a:pPr eaLnBrk="1" hangingPunct="1"/>
            <a:r>
              <a:rPr lang="en-US" altLang="es-AR" smtClean="0"/>
              <a:t>Router(config-if)#</a:t>
            </a:r>
          </a:p>
        </p:txBody>
      </p:sp>
      <p:sp>
        <p:nvSpPr>
          <p:cNvPr id="124933" name="Text Placeholder 14"/>
          <p:cNvSpPr>
            <a:spLocks noGrp="1"/>
          </p:cNvSpPr>
          <p:nvPr>
            <p:ph type="body" sz="quarter" idx="11"/>
          </p:nvPr>
        </p:nvSpPr>
        <p:spPr>
          <a:xfrm>
            <a:off x="615950" y="1905000"/>
            <a:ext cx="7956550" cy="722313"/>
          </a:xfrm>
          <a:ln>
            <a:miter lim="800000"/>
            <a:headEnd/>
            <a:tailEnd/>
          </a:ln>
        </p:spPr>
        <p:txBody>
          <a:bodyPr/>
          <a:lstStyle/>
          <a:p>
            <a:pPr eaLnBrk="1" hangingPunct="1"/>
            <a:r>
              <a:rPr lang="en-US" altLang="es-AR" smtClean="0"/>
              <a:t>tunnel source {</a:t>
            </a:r>
            <a:r>
              <a:rPr lang="en-US" altLang="es-AR" b="0" i="1" smtClean="0"/>
              <a:t>ip-address </a:t>
            </a:r>
            <a:r>
              <a:rPr lang="en-US" altLang="es-AR" smtClean="0"/>
              <a:t>| </a:t>
            </a:r>
            <a:r>
              <a:rPr lang="en-US" altLang="es-AR" b="0" i="1" smtClean="0"/>
              <a:t>ipv6-address </a:t>
            </a:r>
            <a:r>
              <a:rPr lang="en-US" altLang="es-AR" smtClean="0"/>
              <a:t>| </a:t>
            </a:r>
            <a:r>
              <a:rPr lang="en-US" altLang="es-AR" b="0" i="1" smtClean="0"/>
              <a:t>interface-type interface-number</a:t>
            </a:r>
            <a:r>
              <a:rPr lang="en-US" altLang="es-AR" smtClean="0"/>
              <a:t>}</a:t>
            </a:r>
            <a:endParaRPr lang="en-US" altLang="es-AR" b="0" i="1" smtClean="0"/>
          </a:p>
        </p:txBody>
      </p:sp>
    </p:spTree>
    <p:extLst>
      <p:ext uri="{BB962C8B-B14F-4D97-AF65-F5344CB8AC3E}">
        <p14:creationId xmlns:p14="http://schemas.microsoft.com/office/powerpoint/2010/main" val="1906152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741907" y="664923"/>
            <a:ext cx="7866065" cy="5490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s-AR" altLang="es-AR" dirty="0"/>
              <a:t>Identificar el </a:t>
            </a:r>
            <a:r>
              <a:rPr lang="es-AR" altLang="es-AR" dirty="0" smtClean="0"/>
              <a:t>destino </a:t>
            </a:r>
            <a:r>
              <a:rPr lang="es-AR" altLang="es-AR" dirty="0"/>
              <a:t>del túnel GRE</a:t>
            </a:r>
            <a:endParaRPr lang="en-US" altLang="es-AR" dirty="0" smtClean="0"/>
          </a:p>
        </p:txBody>
      </p:sp>
      <p:sp>
        <p:nvSpPr>
          <p:cNvPr id="125956" name="Text Placeholder 13"/>
          <p:cNvSpPr>
            <a:spLocks noGrp="1"/>
          </p:cNvSpPr>
          <p:nvPr>
            <p:ph type="body" sz="quarter" idx="10"/>
          </p:nvPr>
        </p:nvSpPr>
        <p:spPr/>
        <p:txBody>
          <a:bodyPr/>
          <a:lstStyle/>
          <a:p>
            <a:pPr eaLnBrk="1" hangingPunct="1"/>
            <a:r>
              <a:rPr lang="en-US" altLang="es-AR" dirty="0" smtClean="0"/>
              <a:t>Router(</a:t>
            </a:r>
            <a:r>
              <a:rPr lang="en-US" altLang="es-AR" dirty="0" err="1" smtClean="0"/>
              <a:t>config</a:t>
            </a:r>
            <a:r>
              <a:rPr lang="en-US" altLang="es-AR" dirty="0" smtClean="0"/>
              <a:t>-if)#</a:t>
            </a:r>
          </a:p>
        </p:txBody>
      </p:sp>
      <p:sp>
        <p:nvSpPr>
          <p:cNvPr id="125957" name="Text Placeholder 14"/>
          <p:cNvSpPr>
            <a:spLocks noGrp="1"/>
          </p:cNvSpPr>
          <p:nvPr>
            <p:ph type="body" sz="quarter" idx="11"/>
          </p:nvPr>
        </p:nvSpPr>
        <p:spPr>
          <a:xfrm>
            <a:off x="615950" y="1905000"/>
            <a:ext cx="7956550" cy="693738"/>
          </a:xfrm>
          <a:ln>
            <a:miter lim="800000"/>
            <a:headEnd/>
            <a:tailEnd/>
          </a:ln>
        </p:spPr>
        <p:txBody>
          <a:bodyPr/>
          <a:lstStyle/>
          <a:p>
            <a:pPr eaLnBrk="1" hangingPunct="1"/>
            <a:r>
              <a:rPr lang="en-US" altLang="es-AR" smtClean="0"/>
              <a:t>tunnel destination {</a:t>
            </a:r>
            <a:r>
              <a:rPr lang="en-US" altLang="es-AR" b="0" i="1" smtClean="0"/>
              <a:t>ip-address </a:t>
            </a:r>
            <a:r>
              <a:rPr lang="en-US" altLang="es-AR" smtClean="0"/>
              <a:t>| </a:t>
            </a:r>
            <a:r>
              <a:rPr lang="en-US" altLang="es-AR" b="0" i="1" smtClean="0"/>
              <a:t>ipv6-address </a:t>
            </a:r>
            <a:r>
              <a:rPr lang="en-US" altLang="es-AR" smtClean="0"/>
              <a:t>| </a:t>
            </a:r>
            <a:r>
              <a:rPr lang="en-US" altLang="es-AR" b="0" i="1" smtClean="0"/>
              <a:t>interface-type interface number</a:t>
            </a:r>
            <a:r>
              <a:rPr lang="en-US" altLang="es-AR" smtClean="0"/>
              <a:t>}</a:t>
            </a:r>
            <a:endParaRPr lang="en-US" altLang="es-AR" b="0" i="1" smtClean="0"/>
          </a:p>
        </p:txBody>
      </p:sp>
      <p:graphicFrame>
        <p:nvGraphicFramePr>
          <p:cNvPr id="125979" name="Group 27"/>
          <p:cNvGraphicFramePr>
            <a:graphicFrameLocks noGrp="1"/>
          </p:cNvGraphicFramePr>
          <p:nvPr>
            <p:ph idx="12"/>
            <p:extLst>
              <p:ext uri="{D42A27DB-BD31-4B8C-83A1-F6EECF244321}">
                <p14:modId xmlns:p14="http://schemas.microsoft.com/office/powerpoint/2010/main" val="1335691902"/>
              </p:ext>
            </p:extLst>
          </p:nvPr>
        </p:nvGraphicFramePr>
        <p:xfrm>
          <a:off x="678905" y="3129401"/>
          <a:ext cx="7997825" cy="2729549"/>
        </p:xfrm>
        <a:graphic>
          <a:graphicData uri="http://schemas.openxmlformats.org/drawingml/2006/table">
            <a:tbl>
              <a:tblPr/>
              <a:tblGrid>
                <a:gridCol w="3032125"/>
                <a:gridCol w="4965700"/>
              </a:tblGrid>
              <a:tr h="500063">
                <a:tc>
                  <a:txBody>
                    <a:bodyPr/>
                    <a:lstStyle>
                      <a:lvl1pPr defTabSz="814388"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defTabSz="814388" eaLnBrk="0" hangingPunct="0">
                        <a:spcAft>
                          <a:spcPts val="600"/>
                        </a:spcAft>
                        <a:buClr>
                          <a:srgbClr val="708CA1"/>
                        </a:buClr>
                        <a:buFont typeface="Arial" pitchFamily="34" charset="0"/>
                        <a:defRPr>
                          <a:solidFill>
                            <a:schemeClr val="tx1"/>
                          </a:solidFill>
                          <a:latin typeface="Arial" pitchFamily="34" charset="0"/>
                        </a:defRPr>
                      </a:lvl2pPr>
                      <a:lvl3pPr marL="1143000" indent="-228600" defTabSz="814388"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defTabSz="814388" eaLnBrk="0" hangingPunct="0">
                        <a:lnSpc>
                          <a:spcPct val="95000"/>
                        </a:lnSpc>
                        <a:spcBef>
                          <a:spcPct val="35000"/>
                        </a:spcBef>
                        <a:buClr>
                          <a:srgbClr val="708CA1"/>
                        </a:buClr>
                        <a:defRPr>
                          <a:solidFill>
                            <a:schemeClr val="tx1"/>
                          </a:solidFill>
                          <a:latin typeface="Arial" pitchFamily="34" charset="0"/>
                        </a:defRPr>
                      </a:lvl4pPr>
                      <a:lvl5pPr marL="2057400" indent="-228600" defTabSz="814388" eaLnBrk="0" hangingPunct="0">
                        <a:lnSpc>
                          <a:spcPct val="95000"/>
                        </a:lnSpc>
                        <a:spcBef>
                          <a:spcPct val="35000"/>
                        </a:spcBef>
                        <a:buClr>
                          <a:srgbClr val="708CA1"/>
                        </a:buClr>
                        <a:defRPr>
                          <a:solidFill>
                            <a:schemeClr val="tx1"/>
                          </a:solidFill>
                          <a:latin typeface="Arial" pitchFamily="34" charset="0"/>
                        </a:defRPr>
                      </a:lvl5pPr>
                      <a:lvl6pPr marL="25146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814388" rtl="0" eaLnBrk="0" fontAlgn="base" latinLnBrk="0" hangingPunct="0">
                        <a:lnSpc>
                          <a:spcPct val="100000"/>
                        </a:lnSpc>
                        <a:spcBef>
                          <a:spcPct val="0"/>
                        </a:spcBef>
                        <a:spcAft>
                          <a:spcPts val="600"/>
                        </a:spcAft>
                        <a:buClr>
                          <a:schemeClr val="tx2"/>
                        </a:buClr>
                        <a:buSzTx/>
                        <a:buFont typeface="Wingdings" pitchFamily="2" charset="2"/>
                        <a:buNone/>
                        <a:tabLst/>
                      </a:pPr>
                      <a:r>
                        <a:rPr kumimoji="0" lang="en-US" altLang="es-AR" sz="1800" b="1" i="0" u="none" strike="noStrike" cap="none" normalizeH="0" baseline="0" dirty="0" smtClean="0">
                          <a:ln>
                            <a:noFill/>
                          </a:ln>
                          <a:solidFill>
                            <a:srgbClr val="FFFFFF"/>
                          </a:solidFill>
                          <a:effectLst/>
                          <a:latin typeface="Arial" pitchFamily="34" charset="0"/>
                        </a:rPr>
                        <a:t>Parameter</a:t>
                      </a:r>
                    </a:p>
                  </a:txBody>
                  <a:tcPr marL="73025" marR="73025" marT="36512" marB="3651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814388"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defTabSz="814388" eaLnBrk="0" hangingPunct="0">
                        <a:spcAft>
                          <a:spcPts val="600"/>
                        </a:spcAft>
                        <a:buClr>
                          <a:srgbClr val="708CA1"/>
                        </a:buClr>
                        <a:buFont typeface="Arial" pitchFamily="34" charset="0"/>
                        <a:defRPr>
                          <a:solidFill>
                            <a:schemeClr val="tx1"/>
                          </a:solidFill>
                          <a:latin typeface="Arial" pitchFamily="34" charset="0"/>
                        </a:defRPr>
                      </a:lvl2pPr>
                      <a:lvl3pPr marL="1143000" indent="-228600" defTabSz="814388"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defTabSz="814388" eaLnBrk="0" hangingPunct="0">
                        <a:lnSpc>
                          <a:spcPct val="95000"/>
                        </a:lnSpc>
                        <a:spcBef>
                          <a:spcPct val="35000"/>
                        </a:spcBef>
                        <a:buClr>
                          <a:srgbClr val="708CA1"/>
                        </a:buClr>
                        <a:defRPr>
                          <a:solidFill>
                            <a:schemeClr val="tx1"/>
                          </a:solidFill>
                          <a:latin typeface="Arial" pitchFamily="34" charset="0"/>
                        </a:defRPr>
                      </a:lvl4pPr>
                      <a:lvl5pPr marL="2057400" indent="-228600" defTabSz="814388" eaLnBrk="0" hangingPunct="0">
                        <a:lnSpc>
                          <a:spcPct val="95000"/>
                        </a:lnSpc>
                        <a:spcBef>
                          <a:spcPct val="35000"/>
                        </a:spcBef>
                        <a:buClr>
                          <a:srgbClr val="708CA1"/>
                        </a:buClr>
                        <a:defRPr>
                          <a:solidFill>
                            <a:schemeClr val="tx1"/>
                          </a:solidFill>
                          <a:latin typeface="Arial" pitchFamily="34" charset="0"/>
                        </a:defRPr>
                      </a:lvl5pPr>
                      <a:lvl6pPr marL="25146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defTabSz="814388"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814388" rtl="0" eaLnBrk="0" fontAlgn="base" latinLnBrk="0" hangingPunct="0">
                        <a:lnSpc>
                          <a:spcPct val="100000"/>
                        </a:lnSpc>
                        <a:spcBef>
                          <a:spcPct val="0"/>
                        </a:spcBef>
                        <a:spcAft>
                          <a:spcPts val="600"/>
                        </a:spcAft>
                        <a:buClr>
                          <a:schemeClr val="tx2"/>
                        </a:buClr>
                        <a:buSzTx/>
                        <a:buFont typeface="Wingdings" pitchFamily="2" charset="2"/>
                        <a:buNone/>
                        <a:tabLst/>
                      </a:pPr>
                      <a:r>
                        <a:rPr kumimoji="0" lang="en-US" altLang="es-AR" sz="1800" b="1" i="0" u="none" strike="noStrike" cap="none" normalizeH="0" baseline="0" dirty="0" smtClean="0">
                          <a:ln>
                            <a:noFill/>
                          </a:ln>
                          <a:solidFill>
                            <a:srgbClr val="FFFFFF"/>
                          </a:solidFill>
                          <a:effectLst/>
                          <a:latin typeface="Arial" pitchFamily="34" charset="0"/>
                        </a:rPr>
                        <a:t>Description</a:t>
                      </a:r>
                    </a:p>
                  </a:txBody>
                  <a:tcPr marL="73025" marR="73025" marT="36512" marB="3651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00063">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ts val="1200"/>
                        </a:lnSpc>
                        <a:spcBef>
                          <a:spcPts val="300"/>
                        </a:spcBef>
                        <a:spcAft>
                          <a:spcPct val="0"/>
                        </a:spcAft>
                        <a:buClrTx/>
                        <a:buSzTx/>
                        <a:buFontTx/>
                        <a:buNone/>
                        <a:tabLst/>
                      </a:pPr>
                      <a:r>
                        <a:rPr kumimoji="0" lang="en-US" altLang="es-AR" sz="1600" b="1" i="1"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ip-address</a:t>
                      </a:r>
                    </a:p>
                  </a:txBody>
                  <a:tcPr marL="76200" marR="76200" marT="76200" marB="50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9E6"/>
                    </a:solidFill>
                  </a:tcPr>
                </a:tc>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AR" sz="1600" b="1" i="0" u="none" strike="noStrike" cap="none" normalizeH="0" baseline="0" dirty="0" smtClean="0">
                          <a:ln>
                            <a:noFill/>
                          </a:ln>
                          <a:solidFill>
                            <a:srgbClr val="000000"/>
                          </a:solidFill>
                          <a:effectLst/>
                          <a:latin typeface="Arial" pitchFamily="34" charset="0"/>
                        </a:rPr>
                        <a:t>Dirección IP para utilizar como dirección de destino para los paquetes en el túnel.</a:t>
                      </a:r>
                      <a:endParaRPr kumimoji="0" lang="en-US" altLang="es-AR" sz="1600" b="1" i="0" u="none" strike="noStrike" cap="none" normalizeH="0" baseline="0" dirty="0" smtClean="0">
                        <a:ln>
                          <a:noFill/>
                        </a:ln>
                        <a:solidFill>
                          <a:srgbClr val="000000"/>
                        </a:solidFill>
                        <a:effectLst/>
                        <a:latin typeface="Arial" pitchFamily="34" charset="0"/>
                      </a:endParaRPr>
                    </a:p>
                  </a:txBody>
                  <a:tcPr marL="76200" marR="76200" marT="76200" marB="50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9E6"/>
                    </a:solidFill>
                  </a:tcPr>
                </a:tc>
              </a:tr>
              <a:tr h="500063">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ts val="1200"/>
                        </a:lnSpc>
                        <a:spcBef>
                          <a:spcPts val="300"/>
                        </a:spcBef>
                        <a:spcAft>
                          <a:spcPct val="0"/>
                        </a:spcAft>
                        <a:buClrTx/>
                        <a:buSzTx/>
                        <a:buFontTx/>
                        <a:buNone/>
                        <a:tabLst/>
                      </a:pPr>
                      <a:r>
                        <a:rPr kumimoji="0" lang="en-US" altLang="es-AR" sz="1600" b="1" i="1"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ipv6-address</a:t>
                      </a:r>
                    </a:p>
                  </a:txBody>
                  <a:tcPr marL="76200" marR="76200" marT="76200" marB="50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3"/>
                    </a:solidFill>
                  </a:tcPr>
                </a:tc>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AR" sz="1600" b="1" i="0" u="none" strike="noStrike" cap="none" normalizeH="0" baseline="0" dirty="0" smtClean="0">
                          <a:ln>
                            <a:noFill/>
                          </a:ln>
                          <a:solidFill>
                            <a:srgbClr val="000000"/>
                          </a:solidFill>
                          <a:effectLst/>
                          <a:latin typeface="Arial" pitchFamily="34" charset="0"/>
                        </a:rPr>
                        <a:t>Dirección </a:t>
                      </a:r>
                      <a:r>
                        <a:rPr kumimoji="0" lang="en-US" altLang="es-AR" sz="1600" b="1" i="0" u="none" strike="noStrike" cap="none" normalizeH="0" baseline="0" dirty="0" smtClean="0">
                          <a:ln>
                            <a:noFill/>
                          </a:ln>
                          <a:solidFill>
                            <a:srgbClr val="000000"/>
                          </a:solidFill>
                          <a:effectLst/>
                          <a:latin typeface="Arial" pitchFamily="34" charset="0"/>
                        </a:rPr>
                        <a:t>IPv6</a:t>
                      </a:r>
                      <a:r>
                        <a:rPr kumimoji="0" lang="es-ES" altLang="es-AR" sz="1600" b="1" i="0" u="none" strike="noStrike" cap="none" normalizeH="0" baseline="0" dirty="0" smtClean="0">
                          <a:ln>
                            <a:noFill/>
                          </a:ln>
                          <a:solidFill>
                            <a:srgbClr val="000000"/>
                          </a:solidFill>
                          <a:effectLst/>
                          <a:latin typeface="Arial" pitchFamily="34" charset="0"/>
                        </a:rPr>
                        <a:t> a usar como la dirección de destino para los paquetes en el túnel</a:t>
                      </a:r>
                      <a:r>
                        <a:rPr kumimoji="0" lang="en-US" altLang="es-AR" sz="1600" b="1" i="0" u="none" strike="noStrike" cap="none" normalizeH="0" baseline="0" dirty="0" smtClean="0">
                          <a:ln>
                            <a:noFill/>
                          </a:ln>
                          <a:solidFill>
                            <a:srgbClr val="000000"/>
                          </a:solidFill>
                          <a:effectLst/>
                          <a:latin typeface="Arial" pitchFamily="34" charset="0"/>
                        </a:rPr>
                        <a:t>.</a:t>
                      </a:r>
                    </a:p>
                  </a:txBody>
                  <a:tcPr marL="76200" marR="76200" marT="76200" marB="50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3"/>
                    </a:solidFill>
                  </a:tcPr>
                </a:tc>
              </a:tr>
              <a:tr h="500063">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ts val="1200"/>
                        </a:lnSpc>
                        <a:spcBef>
                          <a:spcPts val="300"/>
                        </a:spcBef>
                        <a:spcAft>
                          <a:spcPct val="0"/>
                        </a:spcAft>
                        <a:buClrTx/>
                        <a:buSzTx/>
                        <a:buFontTx/>
                        <a:buNone/>
                        <a:tabLst/>
                      </a:pPr>
                      <a:r>
                        <a:rPr kumimoji="0" lang="en-US" altLang="es-AR" sz="1600" b="1" i="1"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interface-type</a:t>
                      </a:r>
                    </a:p>
                  </a:txBody>
                  <a:tcPr marL="76200" marR="76200" marT="76200" marB="50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9E6"/>
                    </a:solidFill>
                  </a:tcPr>
                </a:tc>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AR" sz="1600" b="1" i="0" u="none" strike="noStrike" cap="none" normalizeH="0" baseline="0" dirty="0" smtClean="0">
                          <a:ln>
                            <a:noFill/>
                          </a:ln>
                          <a:solidFill>
                            <a:srgbClr val="000000"/>
                          </a:solidFill>
                          <a:effectLst/>
                          <a:latin typeface="Arial" pitchFamily="34" charset="0"/>
                        </a:rPr>
                        <a:t>Interface type, such as loopback interface.</a:t>
                      </a:r>
                    </a:p>
                  </a:txBody>
                  <a:tcPr marL="76200" marR="76200" marT="76200" marB="50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9E6"/>
                    </a:solidFill>
                  </a:tcPr>
                </a:tc>
              </a:tr>
              <a:tr h="500063">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ts val="1200"/>
                        </a:lnSpc>
                        <a:spcBef>
                          <a:spcPts val="300"/>
                        </a:spcBef>
                        <a:spcAft>
                          <a:spcPct val="0"/>
                        </a:spcAft>
                        <a:buClrTx/>
                        <a:buSzTx/>
                        <a:buFontTx/>
                        <a:buNone/>
                        <a:tabLst/>
                      </a:pPr>
                      <a:r>
                        <a:rPr kumimoji="0" lang="en-US" altLang="es-AR" sz="1600" b="1" i="1"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number</a:t>
                      </a:r>
                    </a:p>
                  </a:txBody>
                  <a:tcPr marL="76200" marR="76200" marT="76200" marB="50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3"/>
                    </a:solidFill>
                  </a:tcPr>
                </a:tc>
                <a:tc>
                  <a:txBody>
                    <a:bodyPr/>
                    <a:lstStyle>
                      <a:lvl1pPr eaLnBrk="0" hangingPunct="0">
                        <a:spcAft>
                          <a:spcPts val="600"/>
                        </a:spcAft>
                        <a:buClr>
                          <a:srgbClr val="708CA1"/>
                        </a:buClr>
                        <a:buFont typeface="Wingdings" pitchFamily="2" charset="2"/>
                        <a:defRPr sz="2000">
                          <a:solidFill>
                            <a:schemeClr val="tx1"/>
                          </a:solidFill>
                          <a:latin typeface="Arial" pitchFamily="34" charset="0"/>
                        </a:defRPr>
                      </a:lvl1pPr>
                      <a:lvl2pPr marL="742950" indent="-285750" eaLnBrk="0" hangingPunct="0">
                        <a:spcAft>
                          <a:spcPts val="600"/>
                        </a:spcAft>
                        <a:buClr>
                          <a:srgbClr val="708CA1"/>
                        </a:buClr>
                        <a:buFont typeface="Arial" pitchFamily="34" charset="0"/>
                        <a:defRPr>
                          <a:solidFill>
                            <a:schemeClr val="tx1"/>
                          </a:solidFill>
                          <a:latin typeface="Arial" pitchFamily="34" charset="0"/>
                        </a:defRPr>
                      </a:lvl2pPr>
                      <a:lvl3pPr marL="1143000" indent="-228600" eaLnBrk="0" hangingPunct="0">
                        <a:spcAft>
                          <a:spcPts val="600"/>
                        </a:spcAft>
                        <a:buClr>
                          <a:srgbClr val="708CA1"/>
                        </a:buClr>
                        <a:buFont typeface="Arial" pitchFamily="34" charset="0"/>
                        <a:defRPr sz="1600">
                          <a:solidFill>
                            <a:schemeClr val="tx1"/>
                          </a:solidFill>
                          <a:latin typeface="Arial" pitchFamily="34" charset="0"/>
                        </a:defRPr>
                      </a:lvl3pPr>
                      <a:lvl4pPr marL="1600200" indent="-228600" eaLnBrk="0" hangingPunct="0">
                        <a:lnSpc>
                          <a:spcPct val="95000"/>
                        </a:lnSpc>
                        <a:spcBef>
                          <a:spcPct val="35000"/>
                        </a:spcBef>
                        <a:buClr>
                          <a:srgbClr val="708CA1"/>
                        </a:buClr>
                        <a:defRPr>
                          <a:solidFill>
                            <a:schemeClr val="tx1"/>
                          </a:solidFill>
                          <a:latin typeface="Arial" pitchFamily="34" charset="0"/>
                        </a:defRPr>
                      </a:lvl4pPr>
                      <a:lvl5pPr marL="2057400" indent="-228600" eaLnBrk="0" hangingPunct="0">
                        <a:lnSpc>
                          <a:spcPct val="95000"/>
                        </a:lnSpc>
                        <a:spcBef>
                          <a:spcPct val="35000"/>
                        </a:spcBef>
                        <a:buClr>
                          <a:srgbClr val="708CA1"/>
                        </a:buClr>
                        <a:defRPr>
                          <a:solidFill>
                            <a:schemeClr val="tx1"/>
                          </a:solidFill>
                          <a:latin typeface="Arial" pitchFamily="34" charset="0"/>
                        </a:defRPr>
                      </a:lvl5pPr>
                      <a:lvl6pPr marL="25146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6pPr>
                      <a:lvl7pPr marL="29718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7pPr>
                      <a:lvl8pPr marL="34290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8pPr>
                      <a:lvl9pPr marL="3886200" indent="-228600" eaLnBrk="0" fontAlgn="base" hangingPunct="0">
                        <a:lnSpc>
                          <a:spcPct val="95000"/>
                        </a:lnSpc>
                        <a:spcBef>
                          <a:spcPct val="35000"/>
                        </a:spcBef>
                        <a:spcAft>
                          <a:spcPct val="0"/>
                        </a:spcAft>
                        <a:buClr>
                          <a:srgbClr val="708CA1"/>
                        </a:buClr>
                        <a:defRPr>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AR" sz="1600" b="1" i="0" u="none" strike="noStrike" cap="none" normalizeH="0" baseline="0" dirty="0" smtClean="0">
                          <a:ln>
                            <a:noFill/>
                          </a:ln>
                          <a:solidFill>
                            <a:srgbClr val="000000"/>
                          </a:solidFill>
                          <a:effectLst/>
                          <a:latin typeface="Arial" pitchFamily="34" charset="0"/>
                        </a:rPr>
                        <a:t>Port, connector, or interface card number. </a:t>
                      </a:r>
                    </a:p>
                  </a:txBody>
                  <a:tcPr marL="76200" marR="76200" marT="76200" marB="50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3"/>
                    </a:solidFill>
                  </a:tcPr>
                </a:tc>
              </a:tr>
            </a:tbl>
          </a:graphicData>
        </a:graphic>
      </p:graphicFrame>
    </p:spTree>
    <p:extLst>
      <p:ext uri="{BB962C8B-B14F-4D97-AF65-F5344CB8AC3E}">
        <p14:creationId xmlns:p14="http://schemas.microsoft.com/office/powerpoint/2010/main" val="963472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bwMode="auto">
          <a:xfrm>
            <a:off x="804041" y="664924"/>
            <a:ext cx="7987108" cy="5490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s-AR" altLang="es-AR" dirty="0"/>
              <a:t>Identificar el modo de túnel</a:t>
            </a:r>
            <a:endParaRPr lang="en-US" altLang="es-AR" dirty="0" smtClean="0"/>
          </a:p>
        </p:txBody>
      </p:sp>
      <p:sp>
        <p:nvSpPr>
          <p:cNvPr id="126979" name="Content Placeholder 12"/>
          <p:cNvSpPr>
            <a:spLocks noGrp="1"/>
          </p:cNvSpPr>
          <p:nvPr>
            <p:ph idx="1"/>
          </p:nvPr>
        </p:nvSpPr>
        <p:spPr>
          <a:xfrm>
            <a:off x="647700" y="1686904"/>
            <a:ext cx="7865679" cy="491994"/>
          </a:xfrm>
        </p:spPr>
        <p:txBody>
          <a:bodyPr/>
          <a:lstStyle/>
          <a:p>
            <a:pPr eaLnBrk="1" hangingPunct="1"/>
            <a:r>
              <a:rPr lang="en-US" altLang="es-AR" dirty="0" err="1" smtClean="0"/>
              <a:t>Setear</a:t>
            </a:r>
            <a:r>
              <a:rPr lang="en-US" altLang="es-AR" dirty="0" smtClean="0"/>
              <a:t> </a:t>
            </a:r>
            <a:r>
              <a:rPr lang="es-ES" altLang="es-AR" dirty="0" smtClean="0"/>
              <a:t>el modo de encapsulación para la interfaz de túnel</a:t>
            </a:r>
            <a:r>
              <a:rPr lang="en-US" altLang="es-AR" dirty="0" smtClean="0"/>
              <a:t>.</a:t>
            </a:r>
          </a:p>
        </p:txBody>
      </p:sp>
      <p:sp>
        <p:nvSpPr>
          <p:cNvPr id="126980" name="Text Placeholder 13"/>
          <p:cNvSpPr>
            <a:spLocks noGrp="1"/>
          </p:cNvSpPr>
          <p:nvPr>
            <p:ph type="body" sz="quarter" idx="10"/>
          </p:nvPr>
        </p:nvSpPr>
        <p:spPr>
          <a:xfrm>
            <a:off x="850015" y="2962857"/>
            <a:ext cx="7745412" cy="377078"/>
          </a:xfrm>
        </p:spPr>
        <p:txBody>
          <a:bodyPr/>
          <a:lstStyle/>
          <a:p>
            <a:pPr eaLnBrk="1" hangingPunct="1"/>
            <a:r>
              <a:rPr lang="en-US" altLang="es-AR" dirty="0" smtClean="0"/>
              <a:t>Router(</a:t>
            </a:r>
            <a:r>
              <a:rPr lang="en-US" altLang="es-AR" dirty="0" err="1" smtClean="0"/>
              <a:t>config</a:t>
            </a:r>
            <a:r>
              <a:rPr lang="en-US" altLang="es-AR" dirty="0" smtClean="0"/>
              <a:t>-if)#</a:t>
            </a:r>
          </a:p>
        </p:txBody>
      </p:sp>
      <p:sp>
        <p:nvSpPr>
          <p:cNvPr id="126981" name="Text Placeholder 14"/>
          <p:cNvSpPr>
            <a:spLocks noGrp="1"/>
          </p:cNvSpPr>
          <p:nvPr>
            <p:ph type="body" sz="quarter" idx="11"/>
          </p:nvPr>
        </p:nvSpPr>
        <p:spPr>
          <a:xfrm>
            <a:off x="852433" y="3686504"/>
            <a:ext cx="7956550" cy="1012825"/>
          </a:xfrm>
          <a:ln>
            <a:miter lim="800000"/>
            <a:headEnd/>
            <a:tailEnd/>
          </a:ln>
        </p:spPr>
        <p:txBody>
          <a:bodyPr>
            <a:normAutofit fontScale="92500"/>
          </a:bodyPr>
          <a:lstStyle/>
          <a:p>
            <a:pPr eaLnBrk="1" hangingPunct="1"/>
            <a:r>
              <a:rPr lang="en-US" altLang="es-AR" dirty="0" smtClean="0"/>
              <a:t>tunnel mode {</a:t>
            </a:r>
            <a:r>
              <a:rPr lang="en-US" altLang="es-AR" dirty="0" err="1" smtClean="0"/>
              <a:t>aurp</a:t>
            </a:r>
            <a:r>
              <a:rPr lang="en-US" altLang="es-AR" dirty="0" smtClean="0"/>
              <a:t> | </a:t>
            </a:r>
            <a:r>
              <a:rPr lang="en-US" altLang="es-AR" dirty="0" err="1" smtClean="0"/>
              <a:t>cayman</a:t>
            </a:r>
            <a:r>
              <a:rPr lang="en-US" altLang="es-AR" dirty="0" smtClean="0"/>
              <a:t> | </a:t>
            </a:r>
            <a:r>
              <a:rPr lang="en-US" altLang="es-AR" dirty="0" err="1" smtClean="0"/>
              <a:t>dvmrp</a:t>
            </a:r>
            <a:r>
              <a:rPr lang="en-US" altLang="es-AR" dirty="0" smtClean="0"/>
              <a:t> | eon | </a:t>
            </a:r>
            <a:r>
              <a:rPr lang="en-US" altLang="es-AR" dirty="0" err="1" smtClean="0"/>
              <a:t>gre</a:t>
            </a:r>
            <a:r>
              <a:rPr lang="en-US" altLang="es-AR" dirty="0" smtClean="0"/>
              <a:t> </a:t>
            </a:r>
            <a:r>
              <a:rPr lang="en-US" altLang="es-AR" dirty="0" err="1" smtClean="0"/>
              <a:t>ip</a:t>
            </a:r>
            <a:r>
              <a:rPr lang="en-US" altLang="es-AR" dirty="0" smtClean="0"/>
              <a:t> | </a:t>
            </a:r>
            <a:r>
              <a:rPr lang="en-US" altLang="es-AR" dirty="0" err="1" smtClean="0"/>
              <a:t>gre</a:t>
            </a:r>
            <a:r>
              <a:rPr lang="en-US" altLang="es-AR" dirty="0" smtClean="0"/>
              <a:t> multipoint | </a:t>
            </a:r>
            <a:r>
              <a:rPr lang="en-US" altLang="es-AR" dirty="0" err="1" smtClean="0"/>
              <a:t>gre</a:t>
            </a:r>
            <a:r>
              <a:rPr lang="en-US" altLang="es-AR" dirty="0" smtClean="0"/>
              <a:t> ipv6 | </a:t>
            </a:r>
            <a:r>
              <a:rPr lang="en-US" altLang="es-AR" dirty="0" err="1" smtClean="0"/>
              <a:t>ipip</a:t>
            </a:r>
            <a:r>
              <a:rPr lang="en-US" altLang="es-AR" dirty="0" smtClean="0"/>
              <a:t> [</a:t>
            </a:r>
            <a:r>
              <a:rPr lang="en-US" altLang="es-AR" dirty="0" err="1" smtClean="0"/>
              <a:t>decapsulate</a:t>
            </a:r>
            <a:r>
              <a:rPr lang="en-US" altLang="es-AR" dirty="0" smtClean="0"/>
              <a:t>-any] | </a:t>
            </a:r>
            <a:r>
              <a:rPr lang="en-US" altLang="es-AR" dirty="0" err="1" smtClean="0"/>
              <a:t>ipsec</a:t>
            </a:r>
            <a:r>
              <a:rPr lang="en-US" altLang="es-AR" dirty="0" smtClean="0"/>
              <a:t> ipv4 | </a:t>
            </a:r>
            <a:r>
              <a:rPr lang="en-US" altLang="es-AR" dirty="0" err="1" smtClean="0"/>
              <a:t>iptalk</a:t>
            </a:r>
            <a:r>
              <a:rPr lang="en-US" altLang="es-AR" dirty="0" smtClean="0"/>
              <a:t> | ipv6 | </a:t>
            </a:r>
            <a:r>
              <a:rPr lang="en-US" altLang="es-AR" dirty="0" err="1" smtClean="0"/>
              <a:t>ipsec</a:t>
            </a:r>
            <a:r>
              <a:rPr lang="en-US" altLang="es-AR" dirty="0" smtClean="0"/>
              <a:t> ipv6 | </a:t>
            </a:r>
            <a:r>
              <a:rPr lang="en-US" altLang="es-AR" dirty="0" err="1" smtClean="0"/>
              <a:t>mpls</a:t>
            </a:r>
            <a:r>
              <a:rPr lang="en-US" altLang="es-AR" dirty="0" smtClean="0"/>
              <a:t> | </a:t>
            </a:r>
            <a:r>
              <a:rPr lang="en-US" altLang="es-AR" dirty="0" err="1" smtClean="0"/>
              <a:t>nos</a:t>
            </a:r>
            <a:r>
              <a:rPr lang="en-US" altLang="es-AR" dirty="0" smtClean="0"/>
              <a:t> | </a:t>
            </a:r>
            <a:r>
              <a:rPr lang="en-US" altLang="es-AR" dirty="0" err="1" smtClean="0"/>
              <a:t>rbscp</a:t>
            </a:r>
            <a:r>
              <a:rPr lang="en-US" altLang="es-AR" dirty="0" smtClean="0"/>
              <a:t>} </a:t>
            </a:r>
            <a:endParaRPr lang="en-US" altLang="es-AR" b="0" i="1" dirty="0" smtClean="0"/>
          </a:p>
        </p:txBody>
      </p:sp>
      <p:sp>
        <p:nvSpPr>
          <p:cNvPr id="126982" name="Content Placeholder 6"/>
          <p:cNvSpPr>
            <a:spLocks noGrp="1"/>
          </p:cNvSpPr>
          <p:nvPr>
            <p:ph idx="12"/>
          </p:nvPr>
        </p:nvSpPr>
        <p:spPr>
          <a:xfrm>
            <a:off x="882869" y="5076496"/>
            <a:ext cx="8024648" cy="1481958"/>
          </a:xfrm>
        </p:spPr>
        <p:txBody>
          <a:bodyPr/>
          <a:lstStyle/>
          <a:p>
            <a:pPr eaLnBrk="1" hangingPunct="1"/>
            <a:r>
              <a:rPr lang="es-ES" altLang="es-AR" sz="2600" dirty="0"/>
              <a:t>Comando opcional desde el modo de túnel por defecto es:</a:t>
            </a:r>
            <a:r>
              <a:rPr lang="es-ES" altLang="es-AR" sz="2400" dirty="0" smtClean="0"/>
              <a:t> </a:t>
            </a:r>
            <a:r>
              <a:rPr lang="en-US" altLang="es-AR" sz="2400" b="1" dirty="0" smtClean="0">
                <a:latin typeface="Courier New" pitchFamily="49" charset="0"/>
                <a:cs typeface="Courier New" pitchFamily="49" charset="0"/>
              </a:rPr>
              <a:t>tunnel mode </a:t>
            </a:r>
            <a:r>
              <a:rPr lang="en-US" altLang="es-AR" sz="2400" b="1" dirty="0" err="1" smtClean="0">
                <a:latin typeface="Courier New" pitchFamily="49" charset="0"/>
                <a:cs typeface="Courier New" pitchFamily="49" charset="0"/>
              </a:rPr>
              <a:t>gre</a:t>
            </a:r>
            <a:r>
              <a:rPr lang="en-US" altLang="es-AR" sz="2400" b="1" dirty="0" smtClean="0">
                <a:latin typeface="Courier New" pitchFamily="49" charset="0"/>
                <a:cs typeface="Courier New" pitchFamily="49" charset="0"/>
              </a:rPr>
              <a:t> </a:t>
            </a:r>
            <a:r>
              <a:rPr lang="en-US" altLang="es-AR" sz="2400" b="1" dirty="0" err="1" smtClean="0">
                <a:latin typeface="Courier New" pitchFamily="49" charset="0"/>
                <a:cs typeface="Courier New" pitchFamily="49" charset="0"/>
              </a:rPr>
              <a:t>ip</a:t>
            </a:r>
            <a:endParaRPr lang="en-US" altLang="es-AR" sz="2400" dirty="0" smtClean="0"/>
          </a:p>
        </p:txBody>
      </p:sp>
    </p:spTree>
    <p:extLst>
      <p:ext uri="{BB962C8B-B14F-4D97-AF65-F5344CB8AC3E}">
        <p14:creationId xmlns:p14="http://schemas.microsoft.com/office/powerpoint/2010/main" val="9532031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35117" y="392113"/>
            <a:ext cx="7343040"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s-CL" dirty="0"/>
              <a:t>Configuración de T</a:t>
            </a:r>
            <a:r>
              <a:rPr lang="es-CL" dirty="0" smtClean="0"/>
              <a:t>úneles GRE</a:t>
            </a:r>
            <a:endParaRPr lang="en-US" dirty="0" smtClean="0">
              <a:ea typeface="ＭＳ Ｐゴシック" pitchFamily="34" charset="-128"/>
            </a:endParaRPr>
          </a:p>
        </p:txBody>
      </p:sp>
      <p:pic>
        <p:nvPicPr>
          <p:cNvPr id="2" name="Imagen 1"/>
          <p:cNvPicPr>
            <a:picLocks noChangeAspect="1"/>
          </p:cNvPicPr>
          <p:nvPr/>
        </p:nvPicPr>
        <p:blipFill>
          <a:blip r:embed="rId3"/>
          <a:stretch>
            <a:fillRect/>
          </a:stretch>
        </p:blipFill>
        <p:spPr>
          <a:xfrm>
            <a:off x="956187" y="2443655"/>
            <a:ext cx="7600959" cy="4093194"/>
          </a:xfrm>
          <a:prstGeom prst="rect">
            <a:avLst/>
          </a:prstGeom>
        </p:spPr>
      </p:pic>
      <p:sp>
        <p:nvSpPr>
          <p:cNvPr id="3" name="2 Rectángulo"/>
          <p:cNvSpPr/>
          <p:nvPr/>
        </p:nvSpPr>
        <p:spPr>
          <a:xfrm>
            <a:off x="716507" y="1697152"/>
            <a:ext cx="7840639" cy="67710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95000"/>
              </a:lnSpc>
              <a:spcBef>
                <a:spcPct val="50000"/>
              </a:spcBef>
              <a:buClr>
                <a:srgbClr val="708CA1"/>
              </a:buClr>
              <a:buFont typeface="Wingdings" pitchFamily="2" charset="2"/>
              <a:buChar char="§"/>
            </a:pPr>
            <a:r>
              <a:rPr lang="es-AR" sz="2000" dirty="0">
                <a:latin typeface="+mn-lt"/>
              </a:rPr>
              <a:t>GRE se utiliza para crear un túnel VPN entre dos sitios, como se </a:t>
            </a:r>
            <a:r>
              <a:rPr lang="es-AR" sz="2000" dirty="0" smtClean="0">
                <a:latin typeface="+mn-lt"/>
              </a:rPr>
              <a:t>muestra</a:t>
            </a:r>
            <a:endParaRPr lang="es-AR" sz="2000" dirty="0">
              <a:latin typeface="+mn-lt"/>
            </a:endParaRPr>
          </a:p>
        </p:txBody>
      </p:sp>
    </p:spTree>
    <p:extLst>
      <p:ext uri="{BB962C8B-B14F-4D97-AF65-F5344CB8AC3E}">
        <p14:creationId xmlns:p14="http://schemas.microsoft.com/office/powerpoint/2010/main" val="2137759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25213" y="392113"/>
            <a:ext cx="7752943" cy="838200"/>
          </a:xfrm>
        </p:spPr>
        <p:txBody>
          <a:bodyPr>
            <a:normAutofit/>
          </a:bodyPr>
          <a:lstStyle/>
          <a:p>
            <a:pPr eaLnBrk="1" hangingPunct="1"/>
            <a:r>
              <a:rPr lang="es-CL" dirty="0" smtClean="0"/>
              <a:t>Configuración </a:t>
            </a:r>
            <a:r>
              <a:rPr lang="es-CL" dirty="0"/>
              <a:t>de T</a:t>
            </a:r>
            <a:r>
              <a:rPr lang="es-CL" dirty="0" smtClean="0"/>
              <a:t>úneles GRE</a:t>
            </a:r>
            <a:endParaRPr lang="en-US" dirty="0" smtClean="0">
              <a:ea typeface="ＭＳ Ｐゴシック" pitchFamily="34" charset="-128"/>
            </a:endParaRPr>
          </a:p>
        </p:txBody>
      </p:sp>
      <p:pic>
        <p:nvPicPr>
          <p:cNvPr id="4" name="Imagen 3"/>
          <p:cNvPicPr>
            <a:picLocks noChangeAspect="1"/>
          </p:cNvPicPr>
          <p:nvPr/>
        </p:nvPicPr>
        <p:blipFill>
          <a:blip r:embed="rId3"/>
          <a:stretch>
            <a:fillRect/>
          </a:stretch>
        </p:blipFill>
        <p:spPr>
          <a:xfrm>
            <a:off x="1384807" y="1671145"/>
            <a:ext cx="6939385" cy="2262500"/>
          </a:xfrm>
          <a:prstGeom prst="rect">
            <a:avLst/>
          </a:prstGeom>
        </p:spPr>
      </p:pic>
      <p:pic>
        <p:nvPicPr>
          <p:cNvPr id="5" name="Imagen 4"/>
          <p:cNvPicPr>
            <a:picLocks noChangeAspect="1"/>
          </p:cNvPicPr>
          <p:nvPr/>
        </p:nvPicPr>
        <p:blipFill>
          <a:blip r:embed="rId4"/>
          <a:stretch>
            <a:fillRect/>
          </a:stretch>
        </p:blipFill>
        <p:spPr>
          <a:xfrm>
            <a:off x="1384808" y="4103056"/>
            <a:ext cx="6829026" cy="2363123"/>
          </a:xfrm>
          <a:prstGeom prst="rect">
            <a:avLst/>
          </a:prstGeom>
        </p:spPr>
      </p:pic>
    </p:spTree>
    <p:extLst>
      <p:ext uri="{BB962C8B-B14F-4D97-AF65-F5344CB8AC3E}">
        <p14:creationId xmlns:p14="http://schemas.microsoft.com/office/powerpoint/2010/main" val="1108139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4736" y="416495"/>
            <a:ext cx="8145462" cy="838200"/>
          </a:xfrm>
        </p:spPr>
        <p:txBody>
          <a:bodyPr>
            <a:normAutofit/>
          </a:bodyPr>
          <a:lstStyle/>
          <a:p>
            <a:r>
              <a:rPr lang="es-CL" dirty="0" smtClean="0"/>
              <a:t>Verificación </a:t>
            </a:r>
            <a:r>
              <a:rPr lang="es-CL" dirty="0"/>
              <a:t>del </a:t>
            </a:r>
            <a:r>
              <a:rPr lang="es-CL" dirty="0" smtClean="0"/>
              <a:t>Túnel </a:t>
            </a:r>
            <a:r>
              <a:rPr lang="es-CL" dirty="0"/>
              <a:t>GRE</a:t>
            </a:r>
          </a:p>
        </p:txBody>
      </p:sp>
      <p:sp>
        <p:nvSpPr>
          <p:cNvPr id="2" name="TextBox 1"/>
          <p:cNvSpPr txBox="1"/>
          <p:nvPr/>
        </p:nvSpPr>
        <p:spPr>
          <a:xfrm>
            <a:off x="575362" y="2104845"/>
            <a:ext cx="1627231" cy="1200329"/>
          </a:xfrm>
          <a:prstGeom prst="rect">
            <a:avLst/>
          </a:prstGeom>
          <a:noFill/>
        </p:spPr>
        <p:txBody>
          <a:bodyPr wrap="square" rtlCol="0">
            <a:spAutoFit/>
          </a:bodyPr>
          <a:lstStyle/>
          <a:p>
            <a:r>
              <a:rPr lang="en-US" sz="2000" dirty="0" err="1" smtClean="0"/>
              <a:t>Verifica</a:t>
            </a:r>
            <a:r>
              <a:rPr lang="en-US" sz="2000" dirty="0" smtClean="0"/>
              <a:t> </a:t>
            </a:r>
            <a:r>
              <a:rPr lang="en-US" sz="2000" dirty="0" err="1" smtClean="0"/>
              <a:t>que</a:t>
            </a:r>
            <a:r>
              <a:rPr lang="en-US" sz="2000" dirty="0" smtClean="0"/>
              <a:t> la </a:t>
            </a:r>
            <a:r>
              <a:rPr lang="en-US" sz="2000" dirty="0" err="1" smtClean="0"/>
              <a:t>interfaz</a:t>
            </a:r>
            <a:r>
              <a:rPr lang="en-US" sz="2000" dirty="0" smtClean="0"/>
              <a:t> del </a:t>
            </a:r>
            <a:r>
              <a:rPr lang="en-US" sz="2000" dirty="0" err="1" smtClean="0"/>
              <a:t>tunel</a:t>
            </a:r>
            <a:r>
              <a:rPr lang="en-US" sz="2000" dirty="0" smtClean="0"/>
              <a:t> </a:t>
            </a:r>
            <a:r>
              <a:rPr lang="en-US" sz="2000" dirty="0" err="1" smtClean="0"/>
              <a:t>está</a:t>
            </a:r>
            <a:r>
              <a:rPr lang="en-US" sz="2000" dirty="0" smtClean="0"/>
              <a:t> </a:t>
            </a:r>
            <a:r>
              <a:rPr lang="en-US" sz="2000" dirty="0" err="1" smtClean="0"/>
              <a:t>activa</a:t>
            </a:r>
            <a:endParaRPr lang="en-US" sz="2000" dirty="0"/>
          </a:p>
        </p:txBody>
      </p:sp>
      <p:sp>
        <p:nvSpPr>
          <p:cNvPr id="3" name="TextBox 2"/>
          <p:cNvSpPr txBox="1"/>
          <p:nvPr/>
        </p:nvSpPr>
        <p:spPr>
          <a:xfrm>
            <a:off x="575362" y="5249072"/>
            <a:ext cx="1627231" cy="923330"/>
          </a:xfrm>
          <a:prstGeom prst="rect">
            <a:avLst/>
          </a:prstGeom>
          <a:noFill/>
        </p:spPr>
        <p:txBody>
          <a:bodyPr wrap="square" rtlCol="0">
            <a:spAutoFit/>
          </a:bodyPr>
          <a:lstStyle/>
          <a:p>
            <a:r>
              <a:rPr lang="en-US" sz="2000" dirty="0" err="1" smtClean="0"/>
              <a:t>Verifica</a:t>
            </a:r>
            <a:r>
              <a:rPr lang="en-US" sz="2000" dirty="0" smtClean="0"/>
              <a:t> la </a:t>
            </a:r>
            <a:r>
              <a:rPr lang="en-US" sz="2000" dirty="0" err="1" smtClean="0"/>
              <a:t>adyacencia</a:t>
            </a:r>
            <a:r>
              <a:rPr lang="en-US" sz="2000" dirty="0" smtClean="0"/>
              <a:t> OSPF</a:t>
            </a:r>
            <a:endParaRPr lang="en-US" sz="2000" dirty="0"/>
          </a:p>
        </p:txBody>
      </p:sp>
      <p:pic>
        <p:nvPicPr>
          <p:cNvPr id="5" name="Imagen 4"/>
          <p:cNvPicPr>
            <a:picLocks noChangeAspect="1"/>
          </p:cNvPicPr>
          <p:nvPr/>
        </p:nvPicPr>
        <p:blipFill>
          <a:blip r:embed="rId3"/>
          <a:stretch>
            <a:fillRect/>
          </a:stretch>
        </p:blipFill>
        <p:spPr>
          <a:xfrm>
            <a:off x="2417204" y="1260356"/>
            <a:ext cx="5881814" cy="3587773"/>
          </a:xfrm>
          <a:prstGeom prst="rect">
            <a:avLst/>
          </a:prstGeom>
        </p:spPr>
      </p:pic>
      <p:pic>
        <p:nvPicPr>
          <p:cNvPr id="6" name="Imagen 5"/>
          <p:cNvPicPr>
            <a:picLocks noChangeAspect="1"/>
          </p:cNvPicPr>
          <p:nvPr/>
        </p:nvPicPr>
        <p:blipFill>
          <a:blip r:embed="rId4"/>
          <a:stretch>
            <a:fillRect/>
          </a:stretch>
        </p:blipFill>
        <p:spPr>
          <a:xfrm>
            <a:off x="2431492" y="5249071"/>
            <a:ext cx="5867526" cy="1125279"/>
          </a:xfrm>
          <a:prstGeom prst="rect">
            <a:avLst/>
          </a:prstGeom>
        </p:spPr>
      </p:pic>
    </p:spTree>
    <p:extLst>
      <p:ext uri="{BB962C8B-B14F-4D97-AF65-F5344CB8AC3E}">
        <p14:creationId xmlns:p14="http://schemas.microsoft.com/office/powerpoint/2010/main" val="92454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smtClean="0"/>
              <a:t>VPNs</a:t>
            </a:r>
            <a:endParaRPr lang="en-US" dirty="0" smtClean="0"/>
          </a:p>
        </p:txBody>
      </p:sp>
      <p:sp>
        <p:nvSpPr>
          <p:cNvPr id="3" name="2 Subtítulo"/>
          <p:cNvSpPr>
            <a:spLocks noGrp="1"/>
          </p:cNvSpPr>
          <p:nvPr>
            <p:ph type="subTitle" idx="1"/>
          </p:nvPr>
        </p:nvSpPr>
        <p:spPr/>
        <p:txBody>
          <a:bodyPr/>
          <a:lstStyle/>
          <a:p>
            <a:endParaRPr lang="es-AR"/>
          </a:p>
        </p:txBody>
      </p:sp>
    </p:spTree>
    <p:extLst>
      <p:ext uri="{BB962C8B-B14F-4D97-AF65-F5344CB8AC3E}">
        <p14:creationId xmlns:p14="http://schemas.microsoft.com/office/powerpoint/2010/main" val="1915260488"/>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s-CL" dirty="0" err="1" smtClean="0"/>
              <a:t>IPsec</a:t>
            </a:r>
            <a:endParaRPr lang="es-CL" dirty="0"/>
          </a:p>
        </p:txBody>
      </p:sp>
      <p:sp>
        <p:nvSpPr>
          <p:cNvPr id="3" name="2 Subtítulo"/>
          <p:cNvSpPr>
            <a:spLocks noGrp="1"/>
          </p:cNvSpPr>
          <p:nvPr>
            <p:ph type="subTitle" idx="1"/>
          </p:nvPr>
        </p:nvSpPr>
        <p:spPr/>
        <p:txBody>
          <a:bodyPr/>
          <a:lstStyle/>
          <a:p>
            <a:endParaRPr lang="es-AR"/>
          </a:p>
        </p:txBody>
      </p:sp>
    </p:spTree>
    <p:extLst>
      <p:ext uri="{BB962C8B-B14F-4D97-AF65-F5344CB8AC3E}">
        <p14:creationId xmlns:p14="http://schemas.microsoft.com/office/powerpoint/2010/main" val="2480981304"/>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0594" y="403890"/>
            <a:ext cx="8145462"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n-US" dirty="0" smtClean="0">
                <a:ea typeface="ＭＳ Ｐゴシック" pitchFamily="34" charset="-128"/>
              </a:rPr>
              <a:t>IPsec VPNs</a:t>
            </a:r>
          </a:p>
        </p:txBody>
      </p:sp>
      <p:sp>
        <p:nvSpPr>
          <p:cNvPr id="4" name="TextBox 3"/>
          <p:cNvSpPr txBox="1"/>
          <p:nvPr/>
        </p:nvSpPr>
        <p:spPr>
          <a:xfrm>
            <a:off x="6195848" y="1384966"/>
            <a:ext cx="2723862" cy="5078313"/>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s-CL" sz="2000" dirty="0"/>
              <a:t>L</a:t>
            </a:r>
            <a:r>
              <a:rPr lang="es-CL" sz="2000" dirty="0" smtClean="0"/>
              <a:t>a </a:t>
            </a:r>
            <a:r>
              <a:rPr lang="es-CL" sz="2000" dirty="0"/>
              <a:t>información de una red privada se transporta de manera segura a través de una red pública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F</a:t>
            </a:r>
            <a:r>
              <a:rPr lang="es-CL" sz="2000" dirty="0" smtClean="0"/>
              <a:t>orma </a:t>
            </a:r>
            <a:r>
              <a:rPr lang="es-CL" sz="2000" dirty="0"/>
              <a:t>una red virtual en lugar de usar una conexión dedicada de capa 2</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Para que siga siendo privado, el tráfico se cifra a fin de mantener la confidencialidad de los datos</a:t>
            </a:r>
            <a:r>
              <a:rPr lang="en-US" sz="2000" dirty="0" smtClean="0">
                <a:latin typeface="+mn-lt"/>
              </a:rPr>
              <a:t>.</a:t>
            </a:r>
            <a:endParaRPr lang="en-US" sz="2000" dirty="0">
              <a:latin typeface="+mn-lt"/>
            </a:endParaRPr>
          </a:p>
        </p:txBody>
      </p:sp>
      <p:pic>
        <p:nvPicPr>
          <p:cNvPr id="2" name="Imagen 1"/>
          <p:cNvPicPr>
            <a:picLocks noChangeAspect="1"/>
          </p:cNvPicPr>
          <p:nvPr/>
        </p:nvPicPr>
        <p:blipFill>
          <a:blip r:embed="rId3"/>
          <a:stretch>
            <a:fillRect/>
          </a:stretch>
        </p:blipFill>
        <p:spPr>
          <a:xfrm>
            <a:off x="244239" y="1526189"/>
            <a:ext cx="5834146" cy="4795866"/>
          </a:xfrm>
          <a:prstGeom prst="rect">
            <a:avLst/>
          </a:prstGeom>
        </p:spPr>
      </p:pic>
    </p:spTree>
    <p:extLst>
      <p:ext uri="{BB962C8B-B14F-4D97-AF65-F5344CB8AC3E}">
        <p14:creationId xmlns:p14="http://schemas.microsoft.com/office/powerpoint/2010/main" val="1798291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67103" y="332577"/>
            <a:ext cx="7675174" cy="838200"/>
          </a:xfrm>
        </p:spPr>
        <p:txBody>
          <a:bodyPr>
            <a:normAutofit/>
          </a:bodyPr>
          <a:lstStyle/>
          <a:p>
            <a:r>
              <a:rPr lang="en-US" dirty="0" smtClean="0">
                <a:ea typeface="ＭＳ Ｐゴシック" pitchFamily="34" charset="-128"/>
              </a:rPr>
              <a:t>Características </a:t>
            </a:r>
            <a:r>
              <a:rPr lang="en-US" dirty="0">
                <a:ea typeface="ＭＳ Ｐゴシック" pitchFamily="34" charset="-128"/>
              </a:rPr>
              <a:t>de IPsec</a:t>
            </a:r>
            <a:endParaRPr lang="es-CL" dirty="0"/>
          </a:p>
        </p:txBody>
      </p:sp>
      <p:sp>
        <p:nvSpPr>
          <p:cNvPr id="3" name="TextBox 2"/>
          <p:cNvSpPr txBox="1"/>
          <p:nvPr/>
        </p:nvSpPr>
        <p:spPr>
          <a:xfrm>
            <a:off x="583324" y="1517629"/>
            <a:ext cx="8284631" cy="3804118"/>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s-CL" dirty="0">
                <a:latin typeface="+mn-lt"/>
              </a:rPr>
              <a:t>Define cómo una VPN se puede configurar de forma segura mediante IP</a:t>
            </a:r>
            <a:r>
              <a:rPr lang="en-US" dirty="0" smtClean="0">
                <a:latin typeface="+mn-lt"/>
              </a:rPr>
              <a:t>.</a:t>
            </a:r>
            <a:endParaRPr lang="en-US" dirty="0">
              <a:latin typeface="+mn-lt"/>
            </a:endParaRPr>
          </a:p>
          <a:p>
            <a:pPr marL="236538" indent="-236538" algn="l" defTabSz="814388">
              <a:lnSpc>
                <a:spcPct val="95000"/>
              </a:lnSpc>
              <a:spcBef>
                <a:spcPct val="50000"/>
              </a:spcBef>
              <a:buClr>
                <a:srgbClr val="708CA1"/>
              </a:buClr>
              <a:buFont typeface="Wingdings" pitchFamily="2" charset="2"/>
              <a:buChar char="§"/>
            </a:pPr>
            <a:r>
              <a:rPr lang="es-CL" dirty="0">
                <a:latin typeface="+mn-lt"/>
              </a:rPr>
              <a:t>Marco de estándares abiertos que se establecen las normas para las comunicaciones seguras</a:t>
            </a:r>
            <a:r>
              <a:rPr lang="en-US" dirty="0" smtClean="0">
                <a:latin typeface="+mn-lt"/>
              </a:rPr>
              <a:t>.</a:t>
            </a:r>
            <a:endParaRPr lang="en-US" dirty="0">
              <a:latin typeface="+mn-lt"/>
            </a:endParaRPr>
          </a:p>
          <a:p>
            <a:pPr marL="236538" indent="-236538" algn="l" defTabSz="814388">
              <a:lnSpc>
                <a:spcPct val="95000"/>
              </a:lnSpc>
              <a:spcBef>
                <a:spcPct val="50000"/>
              </a:spcBef>
              <a:buClr>
                <a:srgbClr val="708CA1"/>
              </a:buClr>
              <a:buFont typeface="Wingdings" pitchFamily="2" charset="2"/>
              <a:buChar char="§"/>
            </a:pPr>
            <a:r>
              <a:rPr lang="es-CL" dirty="0">
                <a:latin typeface="+mn-lt"/>
              </a:rPr>
              <a:t>No unido a ningún tipo de cifrado específico, autenticación, algoritmos de seguridad, o introducir la tecnología</a:t>
            </a:r>
            <a:r>
              <a:rPr lang="en-US" dirty="0" smtClean="0">
                <a:latin typeface="+mn-lt"/>
              </a:rPr>
              <a:t>.</a:t>
            </a:r>
            <a:endParaRPr lang="en-US" dirty="0">
              <a:latin typeface="+mn-lt"/>
            </a:endParaRPr>
          </a:p>
          <a:p>
            <a:pPr marL="236538" indent="-236538" algn="l" defTabSz="814388">
              <a:lnSpc>
                <a:spcPct val="95000"/>
              </a:lnSpc>
              <a:spcBef>
                <a:spcPct val="50000"/>
              </a:spcBef>
              <a:buClr>
                <a:srgbClr val="708CA1"/>
              </a:buClr>
              <a:buFont typeface="Wingdings" pitchFamily="2" charset="2"/>
              <a:buChar char="§"/>
            </a:pPr>
            <a:r>
              <a:rPr lang="es-CL" dirty="0">
                <a:latin typeface="+mn-lt"/>
              </a:rPr>
              <a:t>Se basa en los algoritmos existentes para implementar comunicaciones seguras</a:t>
            </a:r>
            <a:r>
              <a:rPr lang="en-US" dirty="0" smtClean="0">
                <a:latin typeface="+mn-lt"/>
              </a:rPr>
              <a:t>.</a:t>
            </a:r>
            <a:endParaRPr lang="en-US" dirty="0">
              <a:latin typeface="+mn-lt"/>
            </a:endParaRPr>
          </a:p>
        </p:txBody>
      </p:sp>
    </p:spTree>
    <p:extLst>
      <p:ext uri="{BB962C8B-B14F-4D97-AF65-F5344CB8AC3E}">
        <p14:creationId xmlns:p14="http://schemas.microsoft.com/office/powerpoint/2010/main" val="2489740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67103" y="332577"/>
            <a:ext cx="7675174" cy="838200"/>
          </a:xfrm>
        </p:spPr>
        <p:txBody>
          <a:bodyPr>
            <a:normAutofit/>
          </a:bodyPr>
          <a:lstStyle/>
          <a:p>
            <a:r>
              <a:rPr lang="en-US" dirty="0" smtClean="0">
                <a:ea typeface="ＭＳ Ｐゴシック" pitchFamily="34" charset="-128"/>
              </a:rPr>
              <a:t>Características </a:t>
            </a:r>
            <a:r>
              <a:rPr lang="en-US" dirty="0">
                <a:ea typeface="ＭＳ Ｐゴシック" pitchFamily="34" charset="-128"/>
              </a:rPr>
              <a:t>de IPsec</a:t>
            </a:r>
            <a:endParaRPr lang="es-CL" dirty="0"/>
          </a:p>
        </p:txBody>
      </p:sp>
      <p:sp>
        <p:nvSpPr>
          <p:cNvPr id="3" name="TextBox 2"/>
          <p:cNvSpPr txBox="1"/>
          <p:nvPr/>
        </p:nvSpPr>
        <p:spPr>
          <a:xfrm>
            <a:off x="709448" y="1517629"/>
            <a:ext cx="8158507" cy="3804118"/>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s-CL" dirty="0" smtClean="0">
                <a:latin typeface="+mn-lt"/>
              </a:rPr>
              <a:t>Trabaja </a:t>
            </a:r>
            <a:r>
              <a:rPr lang="es-CL" dirty="0">
                <a:latin typeface="+mn-lt"/>
              </a:rPr>
              <a:t>en la capa de red, la protección y autenticación de paquetes IP entre dispositivos </a:t>
            </a:r>
            <a:r>
              <a:rPr lang="es-CL" dirty="0" err="1">
                <a:latin typeface="+mn-lt"/>
              </a:rPr>
              <a:t>IPsec</a:t>
            </a:r>
            <a:r>
              <a:rPr lang="es-CL" dirty="0">
                <a:latin typeface="+mn-lt"/>
              </a:rPr>
              <a:t> participantes</a:t>
            </a:r>
            <a:r>
              <a:rPr lang="en-US" dirty="0" smtClean="0">
                <a:latin typeface="+mn-lt"/>
              </a:rPr>
              <a:t>.</a:t>
            </a:r>
            <a:endParaRPr lang="en-US" dirty="0">
              <a:latin typeface="+mn-lt"/>
            </a:endParaRPr>
          </a:p>
          <a:p>
            <a:pPr marL="236538" indent="-236538" algn="l" defTabSz="814388">
              <a:lnSpc>
                <a:spcPct val="95000"/>
              </a:lnSpc>
              <a:spcBef>
                <a:spcPct val="50000"/>
              </a:spcBef>
              <a:buClr>
                <a:srgbClr val="708CA1"/>
              </a:buClr>
              <a:buFont typeface="Wingdings" pitchFamily="2" charset="2"/>
              <a:buChar char="§"/>
            </a:pPr>
            <a:r>
              <a:rPr lang="es-CL" dirty="0">
                <a:latin typeface="+mn-lt"/>
              </a:rPr>
              <a:t>Asegura un camino entre </a:t>
            </a:r>
            <a:r>
              <a:rPr lang="es-CL" dirty="0" smtClean="0">
                <a:latin typeface="+mn-lt"/>
              </a:rPr>
              <a:t>dos puertas </a:t>
            </a:r>
            <a:r>
              <a:rPr lang="es-CL" dirty="0">
                <a:latin typeface="+mn-lt"/>
              </a:rPr>
              <a:t>de enlace, </a:t>
            </a:r>
            <a:r>
              <a:rPr lang="es-CL" dirty="0" smtClean="0">
                <a:latin typeface="+mn-lt"/>
              </a:rPr>
              <a:t>dos hosts, </a:t>
            </a:r>
            <a:r>
              <a:rPr lang="es-CL" dirty="0">
                <a:latin typeface="+mn-lt"/>
              </a:rPr>
              <a:t>o una puerta de enlace y el host</a:t>
            </a:r>
            <a:r>
              <a:rPr lang="en-US" dirty="0" smtClean="0">
                <a:latin typeface="+mn-lt"/>
              </a:rPr>
              <a:t>.</a:t>
            </a:r>
            <a:endParaRPr lang="en-US" dirty="0">
              <a:latin typeface="+mn-lt"/>
            </a:endParaRPr>
          </a:p>
          <a:p>
            <a:pPr marL="236538" indent="-236538" algn="l" defTabSz="814388">
              <a:lnSpc>
                <a:spcPct val="95000"/>
              </a:lnSpc>
              <a:spcBef>
                <a:spcPct val="50000"/>
              </a:spcBef>
              <a:buClr>
                <a:srgbClr val="708CA1"/>
              </a:buClr>
              <a:buFont typeface="Wingdings" pitchFamily="2" charset="2"/>
              <a:buChar char="§"/>
            </a:pPr>
            <a:r>
              <a:rPr lang="es-CL" dirty="0">
                <a:latin typeface="+mn-lt"/>
              </a:rPr>
              <a:t>Todas las implementaciones de </a:t>
            </a:r>
            <a:r>
              <a:rPr lang="es-CL" dirty="0" err="1">
                <a:latin typeface="+mn-lt"/>
              </a:rPr>
              <a:t>IPsec</a:t>
            </a:r>
            <a:r>
              <a:rPr lang="es-CL" dirty="0">
                <a:latin typeface="+mn-lt"/>
              </a:rPr>
              <a:t> tienen un encabezado de texto plano de capa 3, por lo que no hay problemas con el enrutamiento</a:t>
            </a:r>
            <a:r>
              <a:rPr lang="en-US" dirty="0" smtClean="0">
                <a:latin typeface="+mn-lt"/>
              </a:rPr>
              <a:t>.</a:t>
            </a:r>
            <a:endParaRPr lang="en-US" dirty="0">
              <a:latin typeface="+mn-lt"/>
            </a:endParaRPr>
          </a:p>
          <a:p>
            <a:pPr marL="236538" indent="-236538" algn="l" defTabSz="814388">
              <a:lnSpc>
                <a:spcPct val="95000"/>
              </a:lnSpc>
              <a:spcBef>
                <a:spcPct val="50000"/>
              </a:spcBef>
              <a:buClr>
                <a:srgbClr val="708CA1"/>
              </a:buClr>
              <a:buFont typeface="Wingdings" pitchFamily="2" charset="2"/>
              <a:buChar char="§"/>
            </a:pPr>
            <a:r>
              <a:rPr lang="es-CL" dirty="0">
                <a:latin typeface="+mn-lt"/>
              </a:rPr>
              <a:t>Funciones </a:t>
            </a:r>
            <a:r>
              <a:rPr lang="es-CL" dirty="0" smtClean="0">
                <a:latin typeface="+mn-lt"/>
              </a:rPr>
              <a:t>sobre  los protocolos </a:t>
            </a:r>
            <a:r>
              <a:rPr lang="es-CL" dirty="0">
                <a:latin typeface="+mn-lt"/>
              </a:rPr>
              <a:t>de </a:t>
            </a:r>
            <a:r>
              <a:rPr lang="es-CL" dirty="0" smtClean="0">
                <a:latin typeface="+mn-lt"/>
              </a:rPr>
              <a:t>capa 2, </a:t>
            </a:r>
            <a:r>
              <a:rPr lang="es-CL" dirty="0">
                <a:latin typeface="+mn-lt"/>
              </a:rPr>
              <a:t>tales como Ethernet, ATM o </a:t>
            </a:r>
            <a:r>
              <a:rPr lang="es-CL" dirty="0" err="1">
                <a:latin typeface="+mn-lt"/>
              </a:rPr>
              <a:t>Frame</a:t>
            </a:r>
            <a:r>
              <a:rPr lang="es-CL" dirty="0">
                <a:latin typeface="+mn-lt"/>
              </a:rPr>
              <a:t> </a:t>
            </a:r>
            <a:r>
              <a:rPr lang="es-CL" dirty="0" err="1">
                <a:latin typeface="+mn-lt"/>
              </a:rPr>
              <a:t>Relay</a:t>
            </a:r>
            <a:r>
              <a:rPr lang="en-US" dirty="0" smtClean="0">
                <a:latin typeface="+mn-lt"/>
              </a:rPr>
              <a:t>.</a:t>
            </a:r>
            <a:endParaRPr lang="en-US" dirty="0">
              <a:latin typeface="+mn-lt"/>
            </a:endParaRPr>
          </a:p>
        </p:txBody>
      </p:sp>
    </p:spTree>
    <p:extLst>
      <p:ext uri="{BB962C8B-B14F-4D97-AF65-F5344CB8AC3E}">
        <p14:creationId xmlns:p14="http://schemas.microsoft.com/office/powerpoint/2010/main" val="3055435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83323" y="432918"/>
            <a:ext cx="7958953" cy="838200"/>
          </a:xfrm>
        </p:spPr>
        <p:txBody>
          <a:bodyPr>
            <a:normAutofit/>
          </a:bodyPr>
          <a:lstStyle/>
          <a:p>
            <a:pPr eaLnBrk="1" hangingPunct="1"/>
            <a:r>
              <a:rPr lang="en-US" dirty="0" smtClean="0">
                <a:ea typeface="ＭＳ Ｐゴシック" pitchFamily="34" charset="-128"/>
              </a:rPr>
              <a:t>Características </a:t>
            </a:r>
            <a:r>
              <a:rPr lang="en-US" dirty="0">
                <a:ea typeface="ＭＳ Ｐゴシック" pitchFamily="34" charset="-128"/>
              </a:rPr>
              <a:t>de </a:t>
            </a:r>
            <a:r>
              <a:rPr lang="en-US" dirty="0" smtClean="0">
                <a:ea typeface="ＭＳ Ｐゴシック" pitchFamily="34" charset="-128"/>
              </a:rPr>
              <a:t>IPsec</a:t>
            </a:r>
          </a:p>
        </p:txBody>
      </p:sp>
      <p:sp>
        <p:nvSpPr>
          <p:cNvPr id="3" name="TextBox 2"/>
          <p:cNvSpPr txBox="1"/>
          <p:nvPr/>
        </p:nvSpPr>
        <p:spPr>
          <a:xfrm>
            <a:off x="756745" y="1573113"/>
            <a:ext cx="8111210" cy="3748719"/>
          </a:xfrm>
          <a:prstGeom prst="rect">
            <a:avLst/>
          </a:prstGeom>
          <a:noFill/>
        </p:spPr>
        <p:txBody>
          <a:bodyPr wrap="square" rtlCol="0">
            <a:spAutoFit/>
          </a:bodyPr>
          <a:lstStyle/>
          <a:p>
            <a:pPr algn="l"/>
            <a:r>
              <a:rPr lang="es-CL" dirty="0"/>
              <a:t>Las características de </a:t>
            </a:r>
            <a:r>
              <a:rPr lang="es-CL" dirty="0" err="1"/>
              <a:t>IPsec</a:t>
            </a:r>
            <a:r>
              <a:rPr lang="es-CL" dirty="0"/>
              <a:t> se pueden resumir de la siguiente </a:t>
            </a:r>
            <a:r>
              <a:rPr lang="es-CL" dirty="0" smtClean="0"/>
              <a:t>manera</a:t>
            </a:r>
            <a:r>
              <a:rPr lang="en-US" dirty="0" smtClean="0"/>
              <a:t>:</a:t>
            </a:r>
          </a:p>
          <a:p>
            <a:pPr marL="236538" indent="-236538" algn="l" defTabSz="814388">
              <a:lnSpc>
                <a:spcPct val="95000"/>
              </a:lnSpc>
              <a:spcBef>
                <a:spcPct val="50000"/>
              </a:spcBef>
              <a:buClr>
                <a:srgbClr val="708CA1"/>
              </a:buClr>
              <a:buFont typeface="Wingdings" pitchFamily="2" charset="2"/>
              <a:buChar char="§"/>
            </a:pPr>
            <a:r>
              <a:rPr lang="es-CL" dirty="0" err="1"/>
              <a:t>IPsec</a:t>
            </a:r>
            <a:r>
              <a:rPr lang="es-CL" dirty="0"/>
              <a:t> es un marco de estándares abiertos que no depende de algoritmos</a:t>
            </a:r>
            <a:r>
              <a:rPr lang="en-US" dirty="0" smtClean="0">
                <a:latin typeface="+mn-lt"/>
              </a:rPr>
              <a:t>.</a:t>
            </a:r>
          </a:p>
          <a:p>
            <a:pPr marL="236538" indent="-236538" algn="l" defTabSz="814388">
              <a:lnSpc>
                <a:spcPct val="95000"/>
              </a:lnSpc>
              <a:spcBef>
                <a:spcPct val="50000"/>
              </a:spcBef>
              <a:buClr>
                <a:srgbClr val="708CA1"/>
              </a:buClr>
              <a:buFont typeface="Wingdings" pitchFamily="2" charset="2"/>
              <a:buChar char="§"/>
            </a:pPr>
            <a:r>
              <a:rPr lang="es-CL" dirty="0" err="1"/>
              <a:t>IPsec</a:t>
            </a:r>
            <a:r>
              <a:rPr lang="es-CL" dirty="0"/>
              <a:t> proporciona confidencialidad e integridad de datos, y autenticación del origen</a:t>
            </a:r>
            <a:r>
              <a:rPr lang="en-US" dirty="0" smtClean="0">
                <a:latin typeface="+mn-lt"/>
              </a:rPr>
              <a:t>.</a:t>
            </a:r>
          </a:p>
          <a:p>
            <a:pPr marL="236538" indent="-236538" algn="l" defTabSz="814388">
              <a:lnSpc>
                <a:spcPct val="95000"/>
              </a:lnSpc>
              <a:spcBef>
                <a:spcPct val="50000"/>
              </a:spcBef>
              <a:buClr>
                <a:srgbClr val="708CA1"/>
              </a:buClr>
              <a:buFont typeface="Wingdings" pitchFamily="2" charset="2"/>
              <a:buChar char="§"/>
            </a:pPr>
            <a:r>
              <a:rPr lang="es-CL" dirty="0" err="1"/>
              <a:t>IPsec</a:t>
            </a:r>
            <a:r>
              <a:rPr lang="es-CL" dirty="0"/>
              <a:t> funciona en la capa de red, por lo que protege y autentica paquetes IP</a:t>
            </a:r>
            <a:r>
              <a:rPr lang="en-US" dirty="0" smtClean="0">
                <a:latin typeface="+mn-lt"/>
              </a:rPr>
              <a:t>.</a:t>
            </a:r>
          </a:p>
          <a:p>
            <a:pPr algn="l"/>
            <a:endParaRPr lang="en-US" dirty="0"/>
          </a:p>
        </p:txBody>
      </p:sp>
    </p:spTree>
    <p:extLst>
      <p:ext uri="{BB962C8B-B14F-4D97-AF65-F5344CB8AC3E}">
        <p14:creationId xmlns:p14="http://schemas.microsoft.com/office/powerpoint/2010/main" val="1676529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88275" y="466267"/>
            <a:ext cx="7838168" cy="838200"/>
          </a:xfrm>
        </p:spPr>
        <p:txBody>
          <a:bodyPr>
            <a:normAutofit/>
          </a:bodyPr>
          <a:lstStyle/>
          <a:p>
            <a:r>
              <a:rPr lang="es-CL" dirty="0" smtClean="0"/>
              <a:t>Servicios </a:t>
            </a:r>
            <a:r>
              <a:rPr lang="es-CL" dirty="0"/>
              <a:t>de seguridad </a:t>
            </a:r>
            <a:r>
              <a:rPr lang="es-CL" dirty="0" err="1"/>
              <a:t>IPsec</a:t>
            </a:r>
            <a:endParaRPr lang="es-CL" dirty="0"/>
          </a:p>
        </p:txBody>
      </p:sp>
      <p:sp>
        <p:nvSpPr>
          <p:cNvPr id="2" name="Rectangle 1"/>
          <p:cNvSpPr/>
          <p:nvPr/>
        </p:nvSpPr>
        <p:spPr>
          <a:xfrm>
            <a:off x="788275" y="1449610"/>
            <a:ext cx="8056179" cy="5222968"/>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s-CL" sz="2000" b="1" dirty="0"/>
              <a:t>Confidencialidad (cifrado):</a:t>
            </a:r>
            <a:r>
              <a:rPr lang="en-US" sz="2000" dirty="0" smtClean="0">
                <a:latin typeface="+mn-lt"/>
              </a:rPr>
              <a:t> </a:t>
            </a:r>
            <a:r>
              <a:rPr lang="es-CL" sz="2000" dirty="0"/>
              <a:t>cifrado de los datos antes de transmitirlos a través de la </a:t>
            </a:r>
            <a:r>
              <a:rPr lang="es-CL" sz="2000" dirty="0" smtClean="0"/>
              <a:t>red</a:t>
            </a:r>
          </a:p>
          <a:p>
            <a:pPr marL="236538" indent="-236538" algn="l" defTabSz="814388">
              <a:lnSpc>
                <a:spcPct val="95000"/>
              </a:lnSpc>
              <a:spcBef>
                <a:spcPct val="50000"/>
              </a:spcBef>
              <a:buClr>
                <a:srgbClr val="708CA1"/>
              </a:buClr>
              <a:buFont typeface="Wingdings" pitchFamily="2" charset="2"/>
              <a:buChar char="§"/>
            </a:pPr>
            <a:r>
              <a:rPr lang="es-CL" sz="2000" b="1" dirty="0"/>
              <a:t>Integridad de datos</a:t>
            </a:r>
            <a:r>
              <a:rPr lang="es-CL" sz="2000" b="1" dirty="0" smtClean="0"/>
              <a:t>: </a:t>
            </a:r>
            <a:r>
              <a:rPr lang="es-CL" sz="2000" dirty="0"/>
              <a:t>verificar que los datos se hayan transmitido a través de Internet sin sufrir ningún tipo de modificaciones ni alteraciones</a:t>
            </a:r>
            <a:r>
              <a:rPr lang="en-US" sz="2000" dirty="0" smtClean="0">
                <a:latin typeface="+mn-lt"/>
              </a:rPr>
              <a:t>, </a:t>
            </a:r>
            <a:r>
              <a:rPr lang="es-CL" sz="2000" dirty="0"/>
              <a:t>s</a:t>
            </a:r>
            <a:r>
              <a:rPr lang="es-CL" sz="2000" dirty="0" smtClean="0"/>
              <a:t>i </a:t>
            </a:r>
            <a:r>
              <a:rPr lang="es-CL" sz="2000" dirty="0"/>
              <a:t>se detecta una alteración, el paquete se descarta</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b="1" dirty="0"/>
              <a:t>Autenticación:</a:t>
            </a:r>
            <a:r>
              <a:rPr lang="es-CL" sz="2000" dirty="0"/>
              <a:t> verifica la identidad del origen de los datos que se envían</a:t>
            </a:r>
            <a:r>
              <a:rPr lang="en-US" sz="2000" dirty="0" smtClean="0">
                <a:latin typeface="+mn-lt"/>
              </a:rPr>
              <a:t>, </a:t>
            </a:r>
            <a:r>
              <a:rPr lang="es-CL" sz="2000" dirty="0"/>
              <a:t>asegura que se cree una conexión con el compañero de comunicación deseado</a:t>
            </a:r>
            <a:r>
              <a:rPr lang="en-US" sz="2000" dirty="0" smtClean="0">
                <a:latin typeface="+mn-lt"/>
              </a:rPr>
              <a:t>, </a:t>
            </a:r>
            <a:r>
              <a:rPr lang="es-CL" sz="2000" dirty="0" err="1"/>
              <a:t>IPsec</a:t>
            </a:r>
            <a:r>
              <a:rPr lang="es-CL" sz="2000" dirty="0"/>
              <a:t> utiliza el intercambio de claves de Internet (IKE) para autenticar a los usuarios y dispositivos que pueden llevar a cabo la comunicación de manera independiente</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b="1" dirty="0"/>
              <a:t>Protección </a:t>
            </a:r>
            <a:r>
              <a:rPr lang="es-CL" sz="2000" b="1" dirty="0" smtClean="0"/>
              <a:t>anti reproducción:</a:t>
            </a:r>
            <a:r>
              <a:rPr lang="es-CL" sz="2000" dirty="0"/>
              <a:t> es la capacidad de detectar y rechazar los paquetes reproducidos, y ayuda a prevenir la suplantación de </a:t>
            </a:r>
            <a:r>
              <a:rPr lang="es-CL" sz="2000" dirty="0" smtClean="0"/>
              <a:t>identidad</a:t>
            </a:r>
          </a:p>
          <a:p>
            <a:pPr marL="236538" indent="-236538" algn="l" defTabSz="814388">
              <a:lnSpc>
                <a:spcPct val="95000"/>
              </a:lnSpc>
              <a:spcBef>
                <a:spcPct val="50000"/>
              </a:spcBef>
              <a:buClr>
                <a:srgbClr val="708CA1"/>
              </a:buClr>
              <a:buFont typeface="Wingdings" pitchFamily="2" charset="2"/>
              <a:buChar char="§"/>
            </a:pPr>
            <a:endParaRPr lang="en-US" dirty="0"/>
          </a:p>
          <a:p>
            <a:r>
              <a:rPr lang="en-US" sz="2000" b="1" dirty="0" smtClean="0"/>
              <a:t>CIA</a:t>
            </a:r>
            <a:r>
              <a:rPr lang="en-US" sz="2000" b="1" dirty="0"/>
              <a:t>: </a:t>
            </a:r>
            <a:r>
              <a:rPr lang="es-CL" sz="2000" dirty="0"/>
              <a:t> </a:t>
            </a:r>
            <a:r>
              <a:rPr lang="es-CL" sz="2000" b="1" dirty="0"/>
              <a:t>confidencialidad, integridad y autenticación</a:t>
            </a:r>
            <a:endParaRPr lang="en-US" b="1" dirty="0"/>
          </a:p>
        </p:txBody>
      </p:sp>
    </p:spTree>
    <p:extLst>
      <p:ext uri="{BB962C8B-B14F-4D97-AF65-F5344CB8AC3E}">
        <p14:creationId xmlns:p14="http://schemas.microsoft.com/office/powerpoint/2010/main" val="1073489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s-CL" smtClean="0"/>
              <a:t>Confidencialidad con Cifrado</a:t>
            </a:r>
            <a:endParaRPr lang="en-US" dirty="0" smtClean="0"/>
          </a:p>
        </p:txBody>
      </p:sp>
      <p:sp>
        <p:nvSpPr>
          <p:cNvPr id="2" name="1 Marcador de contenido"/>
          <p:cNvSpPr>
            <a:spLocks noGrp="1"/>
          </p:cNvSpPr>
          <p:nvPr>
            <p:ph sz="half" idx="1"/>
          </p:nvPr>
        </p:nvSpPr>
        <p:spPr>
          <a:xfrm>
            <a:off x="630621" y="1600200"/>
            <a:ext cx="3862551" cy="4530725"/>
          </a:xfrm>
        </p:spPr>
        <p:txBody>
          <a:bodyPr/>
          <a:lstStyle/>
          <a:p>
            <a:r>
              <a:rPr lang="es-CL" sz="2000" dirty="0" smtClean="0"/>
              <a:t>Para que la comunicación cifrada funcione, el emisor y el receptor deben conocer las reglas que se utilizan para transformar el mensaje original a su forma cifrada</a:t>
            </a:r>
            <a:r>
              <a:rPr lang="en-US" sz="2000" dirty="0" smtClean="0"/>
              <a:t>. </a:t>
            </a:r>
          </a:p>
          <a:p>
            <a:r>
              <a:rPr lang="es-CL" sz="2000" dirty="0" smtClean="0"/>
              <a:t>Las reglas se basan en algoritmos y claves asociadas</a:t>
            </a:r>
            <a:r>
              <a:rPr lang="en-US" sz="2000" dirty="0" smtClean="0"/>
              <a:t>. </a:t>
            </a:r>
          </a:p>
          <a:p>
            <a:r>
              <a:rPr lang="es-CL" sz="2000" dirty="0" smtClean="0"/>
              <a:t>El descifrado es extremadamente difícil o imposible sin la clave correcta</a:t>
            </a:r>
            <a:r>
              <a:rPr lang="en-US" sz="2000" dirty="0" smtClean="0"/>
              <a:t>.</a:t>
            </a:r>
          </a:p>
          <a:p>
            <a:endParaRPr lang="es-AR" sz="2000" dirty="0"/>
          </a:p>
        </p:txBody>
      </p:sp>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335516" y="1939158"/>
            <a:ext cx="4603531" cy="4162097"/>
          </a:xfrm>
        </p:spPr>
      </p:pic>
    </p:spTree>
    <p:extLst>
      <p:ext uri="{BB962C8B-B14F-4D97-AF65-F5344CB8AC3E}">
        <p14:creationId xmlns:p14="http://schemas.microsoft.com/office/powerpoint/2010/main" val="41942377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19246" y="432918"/>
            <a:ext cx="8145462" cy="838200"/>
          </a:xfrm>
        </p:spPr>
        <p:txBody>
          <a:bodyPr>
            <a:normAutofit/>
          </a:bodyPr>
          <a:lstStyle/>
          <a:p>
            <a:pPr eaLnBrk="1" hangingPunct="1"/>
            <a:r>
              <a:rPr lang="es-CL" dirty="0" smtClean="0"/>
              <a:t>Algoritmos </a:t>
            </a:r>
            <a:r>
              <a:rPr lang="es-CL" dirty="0"/>
              <a:t>de </a:t>
            </a:r>
            <a:r>
              <a:rPr lang="es-CL" dirty="0" smtClean="0"/>
              <a:t>Cifrado</a:t>
            </a:r>
            <a:endParaRPr lang="en-US" dirty="0" smtClean="0">
              <a:ea typeface="ＭＳ Ｐゴシック" pitchFamily="34" charset="-128"/>
            </a:endParaRPr>
          </a:p>
        </p:txBody>
      </p:sp>
      <p:sp>
        <p:nvSpPr>
          <p:cNvPr id="2" name="Rectangle 1"/>
          <p:cNvSpPr/>
          <p:nvPr/>
        </p:nvSpPr>
        <p:spPr>
          <a:xfrm>
            <a:off x="519246" y="1522975"/>
            <a:ext cx="8044183" cy="2843855"/>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s-CL" sz="2000" dirty="0"/>
              <a:t>Cuanto más larga es la clave, se torna más difícil descifrarla</a:t>
            </a:r>
            <a:r>
              <a:rPr lang="en-US" sz="2000" dirty="0" smtClean="0">
                <a:latin typeface="+mn-lt"/>
              </a:rPr>
              <a:t>. </a:t>
            </a:r>
            <a:r>
              <a:rPr lang="es-CL" sz="2000" dirty="0"/>
              <a:t>Sin embargo, una clave más larga requiere más recursos de procesador para cifrar y descifrar datos</a:t>
            </a:r>
            <a:r>
              <a:rPr lang="en-US" sz="2000" dirty="0" smtClean="0">
                <a:latin typeface="+mn-lt"/>
              </a:rPr>
              <a:t>.</a:t>
            </a:r>
          </a:p>
          <a:p>
            <a:pPr marL="236538" indent="-236538" algn="l" defTabSz="814388">
              <a:lnSpc>
                <a:spcPct val="95000"/>
              </a:lnSpc>
              <a:spcBef>
                <a:spcPct val="50000"/>
              </a:spcBef>
              <a:buClr>
                <a:srgbClr val="708CA1"/>
              </a:buClr>
              <a:buFont typeface="Wingdings" pitchFamily="2" charset="2"/>
              <a:buChar char="§"/>
            </a:pPr>
            <a:r>
              <a:rPr lang="en-US" sz="2000" dirty="0" err="1" smtClean="0"/>
              <a:t>Existen</a:t>
            </a:r>
            <a:r>
              <a:rPr lang="en-US" sz="2000" dirty="0" smtClean="0"/>
              <a:t> dos </a:t>
            </a:r>
            <a:r>
              <a:rPr lang="en-US" sz="2000" dirty="0" err="1" smtClean="0"/>
              <a:t>tipos</a:t>
            </a:r>
            <a:r>
              <a:rPr lang="en-US" sz="2000" dirty="0" smtClean="0"/>
              <a:t> principals de </a:t>
            </a:r>
            <a:r>
              <a:rPr lang="en-US" sz="2000" dirty="0" err="1" smtClean="0"/>
              <a:t>cifrado</a:t>
            </a:r>
            <a:r>
              <a:rPr lang="en-US" sz="2000" dirty="0" smtClean="0"/>
              <a:t>:</a:t>
            </a:r>
          </a:p>
          <a:p>
            <a:pPr marL="693738" lvl="1" indent="-236538" algn="l" defTabSz="814388">
              <a:lnSpc>
                <a:spcPct val="95000"/>
              </a:lnSpc>
              <a:spcBef>
                <a:spcPct val="50000"/>
              </a:spcBef>
              <a:buClr>
                <a:srgbClr val="708CA1"/>
              </a:buClr>
              <a:buFont typeface="Wingdings" pitchFamily="2" charset="2"/>
              <a:buChar char="§"/>
            </a:pPr>
            <a:r>
              <a:rPr lang="en-US" sz="2000" dirty="0" smtClean="0"/>
              <a:t>Cifrado </a:t>
            </a:r>
            <a:r>
              <a:rPr lang="en-US" sz="2000" dirty="0" err="1"/>
              <a:t>s</a:t>
            </a:r>
            <a:r>
              <a:rPr lang="en-US" sz="2000" dirty="0" err="1" smtClean="0"/>
              <a:t>imétrico</a:t>
            </a:r>
            <a:endParaRPr lang="en-US" sz="2000" dirty="0" smtClean="0"/>
          </a:p>
          <a:p>
            <a:pPr marL="693738" lvl="1" indent="-236538" algn="l" defTabSz="814388">
              <a:lnSpc>
                <a:spcPct val="95000"/>
              </a:lnSpc>
              <a:spcBef>
                <a:spcPct val="50000"/>
              </a:spcBef>
              <a:buClr>
                <a:srgbClr val="708CA1"/>
              </a:buClr>
              <a:buFont typeface="Wingdings" pitchFamily="2" charset="2"/>
              <a:buChar char="§"/>
            </a:pPr>
            <a:r>
              <a:rPr lang="en-US" sz="2000" dirty="0"/>
              <a:t>Cifrado </a:t>
            </a:r>
            <a:r>
              <a:rPr lang="en-US" sz="2000" dirty="0" err="1" smtClean="0"/>
              <a:t>asimétrico</a:t>
            </a:r>
            <a:endParaRPr lang="en-US" sz="2000" dirty="0"/>
          </a:p>
          <a:p>
            <a:pPr marL="236538" indent="-236538" algn="l" defTabSz="814388">
              <a:lnSpc>
                <a:spcPct val="95000"/>
              </a:lnSpc>
              <a:spcBef>
                <a:spcPct val="50000"/>
              </a:spcBef>
              <a:buClr>
                <a:srgbClr val="708CA1"/>
              </a:buClr>
              <a:buFont typeface="Wingdings" pitchFamily="2" charset="2"/>
              <a:buChar char="§"/>
            </a:pPr>
            <a:endParaRPr lang="en-US" dirty="0"/>
          </a:p>
        </p:txBody>
      </p:sp>
    </p:spTree>
    <p:extLst>
      <p:ext uri="{BB962C8B-B14F-4D97-AF65-F5344CB8AC3E}">
        <p14:creationId xmlns:p14="http://schemas.microsoft.com/office/powerpoint/2010/main" val="69316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47433"/>
            <a:ext cx="8145462" cy="838200"/>
          </a:xfrm>
        </p:spPr>
        <p:txBody>
          <a:bodyPr>
            <a:normAutofit/>
          </a:bodyPr>
          <a:lstStyle/>
          <a:p>
            <a:pPr eaLnBrk="1" hangingPunct="1"/>
            <a:r>
              <a:rPr lang="es-CL" dirty="0" smtClean="0"/>
              <a:t>Cifrado Simétrico</a:t>
            </a:r>
            <a:endParaRPr lang="en-US" dirty="0" smtClean="0">
              <a:ea typeface="ＭＳ Ｐゴシック" pitchFamily="34" charset="-128"/>
            </a:endParaRPr>
          </a:p>
        </p:txBody>
      </p:sp>
      <p:sp>
        <p:nvSpPr>
          <p:cNvPr id="2" name="Rectangle 1"/>
          <p:cNvSpPr/>
          <p:nvPr/>
        </p:nvSpPr>
        <p:spPr>
          <a:xfrm>
            <a:off x="558290" y="1450846"/>
            <a:ext cx="8389620" cy="2899255"/>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1900" dirty="0" smtClean="0"/>
              <a:t>Cifrado y </a:t>
            </a:r>
            <a:r>
              <a:rPr lang="en-US" sz="1900" dirty="0" err="1" smtClean="0"/>
              <a:t>descifrado</a:t>
            </a:r>
            <a:r>
              <a:rPr lang="en-US" sz="1900" dirty="0" smtClean="0"/>
              <a:t> </a:t>
            </a:r>
            <a:r>
              <a:rPr lang="en-US" sz="1900" dirty="0" err="1" smtClean="0"/>
              <a:t>utilizan</a:t>
            </a:r>
            <a:r>
              <a:rPr lang="en-US" sz="1900" dirty="0" smtClean="0"/>
              <a:t> la </a:t>
            </a:r>
            <a:r>
              <a:rPr lang="en-US" sz="1900" dirty="0" err="1" smtClean="0"/>
              <a:t>misma</a:t>
            </a:r>
            <a:r>
              <a:rPr lang="en-US" sz="1900" dirty="0" smtClean="0"/>
              <a:t> clave.</a:t>
            </a:r>
            <a:endParaRPr lang="en-US" sz="1900" dirty="0"/>
          </a:p>
          <a:p>
            <a:pPr marL="236538" indent="-236538" algn="l" defTabSz="814388">
              <a:lnSpc>
                <a:spcPct val="95000"/>
              </a:lnSpc>
              <a:spcBef>
                <a:spcPct val="50000"/>
              </a:spcBef>
              <a:buClr>
                <a:srgbClr val="708CA1"/>
              </a:buClr>
              <a:buFont typeface="Wingdings" pitchFamily="2" charset="2"/>
              <a:buChar char="§"/>
            </a:pPr>
            <a:r>
              <a:rPr lang="es-CL" sz="1900" dirty="0"/>
              <a:t>Cada uno de los dos </a:t>
            </a:r>
            <a:r>
              <a:rPr lang="es-CL" sz="1900" dirty="0" smtClean="0"/>
              <a:t>dispositivos </a:t>
            </a:r>
            <a:r>
              <a:rPr lang="es-CL" sz="1900" dirty="0"/>
              <a:t>de red debe conocer la clave para decodificar la información</a:t>
            </a:r>
            <a:r>
              <a:rPr lang="en-US" sz="1900" dirty="0" smtClean="0"/>
              <a:t>.</a:t>
            </a:r>
            <a:endParaRPr lang="en-US" sz="1900" dirty="0"/>
          </a:p>
          <a:p>
            <a:pPr marL="236538" indent="-236538" algn="l" defTabSz="814388">
              <a:lnSpc>
                <a:spcPct val="95000"/>
              </a:lnSpc>
              <a:spcBef>
                <a:spcPct val="50000"/>
              </a:spcBef>
              <a:buClr>
                <a:srgbClr val="708CA1"/>
              </a:buClr>
              <a:buFont typeface="Wingdings" pitchFamily="2" charset="2"/>
              <a:buChar char="§"/>
            </a:pPr>
            <a:r>
              <a:rPr lang="es-CL" sz="1900" dirty="0"/>
              <a:t>C</a:t>
            </a:r>
            <a:r>
              <a:rPr lang="es-CL" sz="1900" dirty="0" smtClean="0"/>
              <a:t>ada </a:t>
            </a:r>
            <a:r>
              <a:rPr lang="es-CL" sz="1900" dirty="0"/>
              <a:t>dispositivo cifra la información antes de enviarla a través de la red al otro dispositivo</a:t>
            </a:r>
            <a:r>
              <a:rPr lang="en-US" sz="1900" dirty="0" smtClean="0"/>
              <a:t>.</a:t>
            </a:r>
            <a:endParaRPr lang="en-US" sz="1900" dirty="0"/>
          </a:p>
          <a:p>
            <a:pPr marL="236538" indent="-236538" algn="l" defTabSz="814388">
              <a:lnSpc>
                <a:spcPct val="95000"/>
              </a:lnSpc>
              <a:spcBef>
                <a:spcPct val="50000"/>
              </a:spcBef>
              <a:buClr>
                <a:srgbClr val="708CA1"/>
              </a:buClr>
              <a:buFont typeface="Wingdings" pitchFamily="2" charset="2"/>
              <a:buChar char="§"/>
            </a:pPr>
            <a:r>
              <a:rPr lang="es-CL" sz="1900" dirty="0"/>
              <a:t>Por lo general, se utilizan para cifrar el contenido del mensaje</a:t>
            </a:r>
            <a:r>
              <a:rPr lang="en-US" sz="1900" dirty="0" smtClean="0"/>
              <a:t>.</a:t>
            </a:r>
            <a:endParaRPr lang="en-US" sz="1900" dirty="0"/>
          </a:p>
          <a:p>
            <a:pPr marL="236538" indent="-236538" algn="l" defTabSz="814388">
              <a:lnSpc>
                <a:spcPct val="95000"/>
              </a:lnSpc>
              <a:spcBef>
                <a:spcPct val="50000"/>
              </a:spcBef>
              <a:buClr>
                <a:srgbClr val="708CA1"/>
              </a:buClr>
              <a:buFont typeface="Wingdings" pitchFamily="2" charset="2"/>
              <a:buChar char="§"/>
            </a:pPr>
            <a:r>
              <a:rPr lang="es-CL" sz="1900" dirty="0"/>
              <a:t>Ejemplos: DES, </a:t>
            </a:r>
            <a:r>
              <a:rPr lang="es-CL" sz="1900" dirty="0" smtClean="0"/>
              <a:t>3DES (no considerada segura) </a:t>
            </a:r>
            <a:r>
              <a:rPr lang="es-CL" sz="1900" dirty="0"/>
              <a:t>y </a:t>
            </a:r>
            <a:r>
              <a:rPr lang="es-CL" sz="1900" dirty="0" smtClean="0"/>
              <a:t>AES </a:t>
            </a:r>
            <a:r>
              <a:rPr lang="en-US" sz="1900" dirty="0"/>
              <a:t>(</a:t>
            </a:r>
            <a:r>
              <a:rPr lang="en-US" sz="1900" dirty="0" err="1"/>
              <a:t>recomendada</a:t>
            </a:r>
            <a:r>
              <a:rPr lang="en-US" sz="1900" dirty="0"/>
              <a:t> de 256-bits para </a:t>
            </a:r>
            <a:r>
              <a:rPr lang="en-US" sz="1900" dirty="0" err="1"/>
              <a:t>cifrado</a:t>
            </a:r>
            <a:r>
              <a:rPr lang="en-US" sz="1900" dirty="0"/>
              <a:t> </a:t>
            </a:r>
            <a:r>
              <a:rPr lang="en-US" sz="1900" dirty="0" err="1"/>
              <a:t>Ipsec</a:t>
            </a:r>
            <a:r>
              <a:rPr lang="en-US" sz="1900" dirty="0" smtClean="0"/>
              <a:t>).</a:t>
            </a:r>
            <a:endParaRPr lang="es-CL" sz="1900" dirty="0"/>
          </a:p>
        </p:txBody>
      </p:sp>
      <p:pic>
        <p:nvPicPr>
          <p:cNvPr id="3" name="Imagen 2"/>
          <p:cNvPicPr>
            <a:picLocks noChangeAspect="1"/>
          </p:cNvPicPr>
          <p:nvPr/>
        </p:nvPicPr>
        <p:blipFill>
          <a:blip r:embed="rId3"/>
          <a:stretch>
            <a:fillRect/>
          </a:stretch>
        </p:blipFill>
        <p:spPr>
          <a:xfrm>
            <a:off x="1434662" y="4468195"/>
            <a:ext cx="6810703" cy="2326741"/>
          </a:xfrm>
          <a:prstGeom prst="rect">
            <a:avLst/>
          </a:prstGeom>
        </p:spPr>
      </p:pic>
    </p:spTree>
    <p:extLst>
      <p:ext uri="{BB962C8B-B14F-4D97-AF65-F5344CB8AC3E}">
        <p14:creationId xmlns:p14="http://schemas.microsoft.com/office/powerpoint/2010/main" val="2082787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578" y="1510220"/>
            <a:ext cx="8389620" cy="3153171"/>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s-CL" sz="1800" dirty="0"/>
              <a:t>El cifrado y el descifrado utilizan claves diferentes</a:t>
            </a:r>
            <a:r>
              <a:rPr lang="en-US" sz="1800" dirty="0" smtClean="0">
                <a:latin typeface="+mn-lt"/>
              </a:rPr>
              <a:t>.</a:t>
            </a:r>
            <a:endParaRPr lang="en-US" sz="18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1800" dirty="0"/>
              <a:t>Aunque conozca una de las claves, un pirata informático no puede deducir la segunda clave y decodificar la información</a:t>
            </a:r>
            <a:r>
              <a:rPr lang="en-US" sz="1800" dirty="0" smtClean="0">
                <a:latin typeface="+mn-lt"/>
              </a:rPr>
              <a:t>.</a:t>
            </a:r>
            <a:endParaRPr lang="en-US" sz="18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1800" dirty="0"/>
              <a:t>Una clave cifra el mensaje, mientras que una segunda clave descifra el mensaje</a:t>
            </a:r>
            <a:r>
              <a:rPr lang="en-US" sz="1800" dirty="0" smtClean="0">
                <a:latin typeface="+mn-lt"/>
              </a:rPr>
              <a:t>.</a:t>
            </a:r>
            <a:endParaRPr lang="en-US" sz="18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1800" dirty="0"/>
              <a:t>C</a:t>
            </a:r>
            <a:r>
              <a:rPr lang="es-CL" sz="1800" dirty="0" smtClean="0"/>
              <a:t>lave </a:t>
            </a:r>
            <a:r>
              <a:rPr lang="es-CL" sz="1800" dirty="0"/>
              <a:t>pública es una variante del cifrado asimétrico que utiliza una combinación de una clave privada y una pública</a:t>
            </a:r>
            <a:r>
              <a:rPr lang="en-US" sz="1800" dirty="0" smtClean="0">
                <a:latin typeface="+mn-lt"/>
              </a:rPr>
              <a:t>.</a:t>
            </a:r>
            <a:endParaRPr lang="en-US" sz="18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1800" dirty="0"/>
              <a:t>Por lo general, se usan en la certificación digital y la administración de </a:t>
            </a:r>
            <a:r>
              <a:rPr lang="es-CL" sz="1800" dirty="0" smtClean="0"/>
              <a:t>claves</a:t>
            </a:r>
          </a:p>
          <a:p>
            <a:pPr marL="236538" indent="-236538" algn="l" defTabSz="814388">
              <a:lnSpc>
                <a:spcPct val="95000"/>
              </a:lnSpc>
              <a:spcBef>
                <a:spcPct val="50000"/>
              </a:spcBef>
              <a:buClr>
                <a:srgbClr val="708CA1"/>
              </a:buClr>
              <a:buFont typeface="Wingdings" pitchFamily="2" charset="2"/>
              <a:buChar char="§"/>
            </a:pPr>
            <a:r>
              <a:rPr lang="en-US" sz="1800" dirty="0" err="1" smtClean="0">
                <a:latin typeface="+mn-lt"/>
              </a:rPr>
              <a:t>Ejemplo</a:t>
            </a:r>
            <a:r>
              <a:rPr lang="en-US" sz="1800" dirty="0" smtClean="0">
                <a:latin typeface="+mn-lt"/>
              </a:rPr>
              <a:t>: </a:t>
            </a:r>
            <a:r>
              <a:rPr lang="en-US" sz="1800" dirty="0">
                <a:latin typeface="+mn-lt"/>
              </a:rPr>
              <a:t>RSA</a:t>
            </a:r>
          </a:p>
        </p:txBody>
      </p:sp>
      <p:sp>
        <p:nvSpPr>
          <p:cNvPr id="6" name="Rectangle 2"/>
          <p:cNvSpPr>
            <a:spLocks noGrp="1" noChangeArrowheads="1"/>
          </p:cNvSpPr>
          <p:nvPr>
            <p:ph type="title"/>
          </p:nvPr>
        </p:nvSpPr>
        <p:spPr>
          <a:xfrm>
            <a:off x="867102" y="447433"/>
            <a:ext cx="7666979" cy="838200"/>
          </a:xfrm>
        </p:spPr>
        <p:txBody>
          <a:bodyPr>
            <a:normAutofit/>
          </a:bodyPr>
          <a:lstStyle/>
          <a:p>
            <a:pPr eaLnBrk="1" hangingPunct="1"/>
            <a:r>
              <a:rPr lang="es-CL" dirty="0" smtClean="0"/>
              <a:t>Cifrado Asimétrico</a:t>
            </a:r>
            <a:endParaRPr lang="en-US" dirty="0" smtClean="0">
              <a:ea typeface="ＭＳ Ｐゴシック" pitchFamily="34" charset="-128"/>
            </a:endParaRPr>
          </a:p>
        </p:txBody>
      </p:sp>
      <p:pic>
        <p:nvPicPr>
          <p:cNvPr id="4" name="Imagen 3"/>
          <p:cNvPicPr>
            <a:picLocks noChangeAspect="1"/>
          </p:cNvPicPr>
          <p:nvPr/>
        </p:nvPicPr>
        <p:blipFill>
          <a:blip r:embed="rId3"/>
          <a:stretch>
            <a:fillRect/>
          </a:stretch>
        </p:blipFill>
        <p:spPr>
          <a:xfrm>
            <a:off x="2795947" y="4452937"/>
            <a:ext cx="5738135" cy="2159788"/>
          </a:xfrm>
          <a:prstGeom prst="rect">
            <a:avLst/>
          </a:prstGeom>
        </p:spPr>
      </p:pic>
    </p:spTree>
    <p:extLst>
      <p:ext uri="{BB962C8B-B14F-4D97-AF65-F5344CB8AC3E}">
        <p14:creationId xmlns:p14="http://schemas.microsoft.com/office/powerpoint/2010/main" val="218364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8919" y="446903"/>
            <a:ext cx="8229600" cy="990600"/>
          </a:xfrm>
        </p:spPr>
        <p:txBody>
          <a:bodyPr>
            <a:normAutofit/>
          </a:bodyPr>
          <a:lstStyle/>
          <a:p>
            <a:r>
              <a:rPr lang="es-CL" dirty="0" smtClean="0"/>
              <a:t>Introducción a las VPN</a:t>
            </a:r>
            <a:endParaRPr lang="en-US" dirty="0" smtClean="0"/>
          </a:p>
        </p:txBody>
      </p:sp>
      <p:sp>
        <p:nvSpPr>
          <p:cNvPr id="2" name="Content Placeholder 1"/>
          <p:cNvSpPr>
            <a:spLocks noGrp="1"/>
          </p:cNvSpPr>
          <p:nvPr>
            <p:ph idx="1"/>
          </p:nvPr>
        </p:nvSpPr>
        <p:spPr>
          <a:xfrm>
            <a:off x="646386" y="1600200"/>
            <a:ext cx="8119242" cy="4530725"/>
          </a:xfrm>
        </p:spPr>
        <p:txBody>
          <a:bodyPr/>
          <a:lstStyle/>
          <a:p>
            <a:r>
              <a:rPr lang="es-AR" sz="2400" dirty="0" smtClean="0"/>
              <a:t>Una pequeña o mediana empresa crece y necesita que los clientes, los trabajadores a distancia y los empleados que se conectan por cable y de forma inalámbrica puedan acceder a la red principal desde cualquier ubicación</a:t>
            </a:r>
          </a:p>
          <a:p>
            <a:r>
              <a:rPr lang="es-AR" sz="2400" dirty="0" smtClean="0"/>
              <a:t>Se deben investigar cuatro áreas informativas básicas de VPN, y dichas áreas se deben presentar al equipo de administración de la red:</a:t>
            </a:r>
          </a:p>
          <a:p>
            <a:pPr lvl="1"/>
            <a:r>
              <a:rPr lang="es-AR" sz="2400" dirty="0" smtClean="0"/>
              <a:t>Definición concisa de las VPN</a:t>
            </a:r>
          </a:p>
          <a:p>
            <a:pPr lvl="1"/>
            <a:r>
              <a:rPr lang="es-AR" sz="2400" dirty="0" smtClean="0"/>
              <a:t>Algunos datos generales sobre las VPN</a:t>
            </a:r>
          </a:p>
          <a:p>
            <a:pPr lvl="1"/>
            <a:r>
              <a:rPr lang="es-AR" sz="2400" dirty="0" err="1" smtClean="0"/>
              <a:t>IPsec</a:t>
            </a:r>
            <a:r>
              <a:rPr lang="es-AR" sz="2400" dirty="0" smtClean="0"/>
              <a:t> como opción de seguridad de VPN</a:t>
            </a:r>
          </a:p>
          <a:p>
            <a:pPr lvl="1"/>
            <a:r>
              <a:rPr lang="es-AR" sz="2400" dirty="0" smtClean="0"/>
              <a:t>Formas en las que las VPN usan el </a:t>
            </a:r>
            <a:r>
              <a:rPr lang="es-AR" sz="2400" dirty="0" err="1" smtClean="0"/>
              <a:t>tunneling</a:t>
            </a:r>
            <a:endParaRPr lang="es-AR" sz="2400" dirty="0" smtClean="0"/>
          </a:p>
          <a:p>
            <a:endParaRPr lang="en-U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22128" y="403890"/>
            <a:ext cx="8369623" cy="838200"/>
          </a:xfrm>
        </p:spPr>
        <p:txBody>
          <a:bodyPr>
            <a:normAutofit fontScale="90000"/>
          </a:bodyPr>
          <a:lstStyle/>
          <a:p>
            <a:pPr eaLnBrk="1" hangingPunct="1"/>
            <a:r>
              <a:rPr lang="es-CL" dirty="0" smtClean="0"/>
              <a:t>Intercambio </a:t>
            </a:r>
            <a:r>
              <a:rPr lang="es-CL" dirty="0"/>
              <a:t>de </a:t>
            </a:r>
            <a:r>
              <a:rPr lang="es-CL" dirty="0" smtClean="0"/>
              <a:t>Claves </a:t>
            </a:r>
            <a:r>
              <a:rPr lang="es-CL" dirty="0"/>
              <a:t>de </a:t>
            </a:r>
            <a:r>
              <a:rPr lang="es-CL" dirty="0" err="1" smtClean="0"/>
              <a:t>Diffie-Hellman</a:t>
            </a:r>
            <a:endParaRPr lang="en-US" dirty="0" smtClean="0">
              <a:ea typeface="ＭＳ Ｐゴシック" pitchFamily="34" charset="-128"/>
            </a:endParaRPr>
          </a:p>
        </p:txBody>
      </p:sp>
      <p:sp>
        <p:nvSpPr>
          <p:cNvPr id="2" name="Rectangle 1"/>
          <p:cNvSpPr/>
          <p:nvPr/>
        </p:nvSpPr>
        <p:spPr>
          <a:xfrm>
            <a:off x="610850" y="1534803"/>
            <a:ext cx="8055430" cy="4955203"/>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s-CL" sz="2000" dirty="0" err="1"/>
              <a:t>Diffie-Hellman</a:t>
            </a:r>
            <a:r>
              <a:rPr lang="es-CL" sz="2000" dirty="0"/>
              <a:t> (DH) no es un mecanismo de cifrado y no se suele utilizar para cifrar datos</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a:t>
            </a:r>
            <a:r>
              <a:rPr lang="es-CL" sz="2000" dirty="0"/>
              <a:t>es un método para intercambiar con seguridad las claves que cifran datos</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Los algoritmos (DH) permiten que dos partes establezcan la clave secreta compartida que usan el cifrado y los algoritmos de hash</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DH forma parte del estándar </a:t>
            </a:r>
            <a:r>
              <a:rPr lang="es-CL" sz="2000" dirty="0" err="1"/>
              <a:t>IPsec</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os algoritmos de cifrado, como DES, 3DES y AES, así como los algoritmos de hash MD5 y SHA-1, requieren una clave secreta compartida simétrica para realizar el cifrado y el descifrado</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El algoritmo DH especifica un método de intercambio de clave pública que proporciona una manera para que dos </a:t>
            </a:r>
            <a:r>
              <a:rPr lang="es-CL" sz="2000" dirty="0" err="1"/>
              <a:t>peers</a:t>
            </a:r>
            <a:r>
              <a:rPr lang="es-CL" sz="2000" dirty="0"/>
              <a:t> establezcan una clave secreta compartida que solo ellos conozcan, aunque se comuniquen a través de un canal inseguro</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3592356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22129" y="403890"/>
            <a:ext cx="8464216" cy="838200"/>
          </a:xfrm>
        </p:spPr>
        <p:txBody>
          <a:bodyPr>
            <a:normAutofit fontScale="90000"/>
          </a:bodyPr>
          <a:lstStyle/>
          <a:p>
            <a:pPr eaLnBrk="1" hangingPunct="1"/>
            <a:r>
              <a:rPr lang="es-CL" dirty="0" smtClean="0"/>
              <a:t>Intercambio </a:t>
            </a:r>
            <a:r>
              <a:rPr lang="es-CL" dirty="0"/>
              <a:t>de </a:t>
            </a:r>
            <a:r>
              <a:rPr lang="es-CL" dirty="0" smtClean="0"/>
              <a:t>Claves </a:t>
            </a:r>
            <a:r>
              <a:rPr lang="es-CL" dirty="0"/>
              <a:t>de </a:t>
            </a:r>
            <a:r>
              <a:rPr lang="es-CL" dirty="0" err="1" smtClean="0"/>
              <a:t>Diffie-Hellman</a:t>
            </a:r>
            <a:endParaRPr lang="en-US" dirty="0" smtClean="0">
              <a:ea typeface="ＭＳ Ｐゴシック" pitchFamily="34" charset="-128"/>
            </a:endParaRPr>
          </a:p>
        </p:txBody>
      </p:sp>
      <p:pic>
        <p:nvPicPr>
          <p:cNvPr id="4" name="Imagen 3"/>
          <p:cNvPicPr>
            <a:picLocks noChangeAspect="1"/>
          </p:cNvPicPr>
          <p:nvPr/>
        </p:nvPicPr>
        <p:blipFill>
          <a:blip r:embed="rId3"/>
          <a:stretch>
            <a:fillRect/>
          </a:stretch>
        </p:blipFill>
        <p:spPr>
          <a:xfrm>
            <a:off x="1241521" y="1711175"/>
            <a:ext cx="6706677" cy="4574214"/>
          </a:xfrm>
          <a:prstGeom prst="rect">
            <a:avLst/>
          </a:prstGeom>
        </p:spPr>
      </p:pic>
    </p:spTree>
    <p:extLst>
      <p:ext uri="{BB962C8B-B14F-4D97-AF65-F5344CB8AC3E}">
        <p14:creationId xmlns:p14="http://schemas.microsoft.com/office/powerpoint/2010/main" val="4430748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964" y="490975"/>
            <a:ext cx="8145462" cy="838200"/>
          </a:xfrm>
        </p:spPr>
        <p:txBody>
          <a:bodyPr>
            <a:normAutofit fontScale="90000"/>
          </a:bodyPr>
          <a:lstStyle/>
          <a:p>
            <a:pPr eaLnBrk="1" hangingPunct="1"/>
            <a:r>
              <a:rPr lang="es-CL" dirty="0" smtClean="0"/>
              <a:t>Integridad </a:t>
            </a:r>
            <a:r>
              <a:rPr lang="es-CL" dirty="0"/>
              <a:t>con los </a:t>
            </a:r>
            <a:r>
              <a:rPr lang="es-CL" dirty="0" smtClean="0"/>
              <a:t>Algoritmos </a:t>
            </a:r>
            <a:r>
              <a:rPr lang="es-CL" dirty="0"/>
              <a:t>de H</a:t>
            </a:r>
            <a:r>
              <a:rPr lang="es-CL" dirty="0" smtClean="0"/>
              <a:t>ash</a:t>
            </a:r>
            <a:endParaRPr lang="en-US" dirty="0" smtClean="0">
              <a:ea typeface="ＭＳ Ｐゴシック" pitchFamily="34" charset="-128"/>
            </a:endParaRPr>
          </a:p>
        </p:txBody>
      </p:sp>
      <p:sp>
        <p:nvSpPr>
          <p:cNvPr id="2" name="Rectangle 1"/>
          <p:cNvSpPr/>
          <p:nvPr/>
        </p:nvSpPr>
        <p:spPr>
          <a:xfrm>
            <a:off x="819807" y="1664695"/>
            <a:ext cx="8024647" cy="3268587"/>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s-CL" dirty="0"/>
              <a:t>El emisor original genera un hash del mensaje y lo envía con el mensaje propiamente dicho</a:t>
            </a:r>
            <a:r>
              <a:rPr lang="en-US" dirty="0" smtClean="0">
                <a:latin typeface="+mn-lt"/>
              </a:rPr>
              <a:t>.</a:t>
            </a:r>
            <a:endParaRPr lang="en-US" dirty="0">
              <a:latin typeface="+mn-lt"/>
            </a:endParaRPr>
          </a:p>
          <a:p>
            <a:pPr marL="236538" indent="-236538" algn="l" defTabSz="814388">
              <a:lnSpc>
                <a:spcPct val="95000"/>
              </a:lnSpc>
              <a:spcBef>
                <a:spcPct val="50000"/>
              </a:spcBef>
              <a:buClr>
                <a:srgbClr val="708CA1"/>
              </a:buClr>
              <a:buFont typeface="Wingdings" pitchFamily="2" charset="2"/>
              <a:buChar char="§"/>
            </a:pPr>
            <a:r>
              <a:rPr lang="es-CL" dirty="0"/>
              <a:t>El destinatario analiza el mensaje y el hash, produce otro hash a partir del mensaje recibido y compara ambos hashes</a:t>
            </a:r>
            <a:r>
              <a:rPr lang="en-US" dirty="0" smtClean="0">
                <a:latin typeface="+mn-lt"/>
              </a:rPr>
              <a:t>. </a:t>
            </a:r>
            <a:endParaRPr lang="en-US" dirty="0">
              <a:latin typeface="+mn-lt"/>
            </a:endParaRPr>
          </a:p>
          <a:p>
            <a:pPr marL="236538" indent="-236538" algn="l" defTabSz="814388">
              <a:lnSpc>
                <a:spcPct val="95000"/>
              </a:lnSpc>
              <a:spcBef>
                <a:spcPct val="50000"/>
              </a:spcBef>
              <a:buClr>
                <a:srgbClr val="708CA1"/>
              </a:buClr>
              <a:buFont typeface="Wingdings" pitchFamily="2" charset="2"/>
              <a:buChar char="§"/>
            </a:pPr>
            <a:r>
              <a:rPr lang="es-CL" dirty="0"/>
              <a:t>Si son iguales, el destinatario puede estar lo suficientemente seguro de la integridad del mensaje original</a:t>
            </a:r>
            <a:r>
              <a:rPr lang="en-US" dirty="0" smtClean="0">
                <a:latin typeface="+mn-lt"/>
              </a:rPr>
              <a:t>.</a:t>
            </a:r>
            <a:endParaRPr lang="en-US" dirty="0">
              <a:latin typeface="+mn-lt"/>
            </a:endParaRPr>
          </a:p>
        </p:txBody>
      </p:sp>
    </p:spTree>
    <p:extLst>
      <p:ext uri="{BB962C8B-B14F-4D97-AF65-F5344CB8AC3E}">
        <p14:creationId xmlns:p14="http://schemas.microsoft.com/office/powerpoint/2010/main" val="14225773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170" y="1510500"/>
            <a:ext cx="6313623" cy="508890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5" name="Rectangle 2"/>
          <p:cNvSpPr>
            <a:spLocks noGrp="1" noChangeArrowheads="1"/>
          </p:cNvSpPr>
          <p:nvPr>
            <p:ph type="title"/>
          </p:nvPr>
        </p:nvSpPr>
        <p:spPr>
          <a:xfrm>
            <a:off x="641048" y="459443"/>
            <a:ext cx="8203423" cy="838200"/>
          </a:xfrm>
        </p:spPr>
        <p:txBody>
          <a:bodyPr>
            <a:normAutofit fontScale="90000"/>
          </a:bodyPr>
          <a:lstStyle/>
          <a:p>
            <a:pPr eaLnBrk="1" hangingPunct="1"/>
            <a:r>
              <a:rPr lang="es-CL" dirty="0" smtClean="0"/>
              <a:t>Integridad </a:t>
            </a:r>
            <a:r>
              <a:rPr lang="es-CL" dirty="0"/>
              <a:t>con los </a:t>
            </a:r>
            <a:r>
              <a:rPr lang="es-CL" dirty="0" smtClean="0"/>
              <a:t>Algoritmos </a:t>
            </a:r>
            <a:r>
              <a:rPr lang="es-CL" dirty="0"/>
              <a:t>de </a:t>
            </a:r>
            <a:r>
              <a:rPr lang="es-CL" dirty="0" smtClean="0"/>
              <a:t>Hash (cont.)</a:t>
            </a:r>
            <a:endParaRPr lang="en-US" dirty="0" smtClean="0">
              <a:ea typeface="ＭＳ Ｐゴシック" pitchFamily="34" charset="-128"/>
            </a:endParaRPr>
          </a:p>
        </p:txBody>
      </p:sp>
      <p:pic>
        <p:nvPicPr>
          <p:cNvPr id="3" name="Imagen 2"/>
          <p:cNvPicPr>
            <a:picLocks noChangeAspect="1"/>
          </p:cNvPicPr>
          <p:nvPr/>
        </p:nvPicPr>
        <p:blipFill>
          <a:blip r:embed="rId4"/>
          <a:stretch>
            <a:fillRect/>
          </a:stretch>
        </p:blipFill>
        <p:spPr>
          <a:xfrm>
            <a:off x="1346620" y="4587456"/>
            <a:ext cx="5968056" cy="1847850"/>
          </a:xfrm>
          <a:prstGeom prst="rect">
            <a:avLst/>
          </a:prstGeom>
        </p:spPr>
      </p:pic>
      <p:pic>
        <p:nvPicPr>
          <p:cNvPr id="4" name="Imagen 3"/>
          <p:cNvPicPr>
            <a:picLocks noChangeAspect="1"/>
          </p:cNvPicPr>
          <p:nvPr/>
        </p:nvPicPr>
        <p:blipFill>
          <a:blip r:embed="rId5"/>
          <a:stretch>
            <a:fillRect/>
          </a:stretch>
        </p:blipFill>
        <p:spPr>
          <a:xfrm>
            <a:off x="3299433" y="1551944"/>
            <a:ext cx="2048945" cy="330983"/>
          </a:xfrm>
          <a:prstGeom prst="rect">
            <a:avLst/>
          </a:prstGeom>
        </p:spPr>
      </p:pic>
    </p:spTree>
    <p:extLst>
      <p:ext uri="{BB962C8B-B14F-4D97-AF65-F5344CB8AC3E}">
        <p14:creationId xmlns:p14="http://schemas.microsoft.com/office/powerpoint/2010/main" val="25567515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0620" y="1545583"/>
            <a:ext cx="8409781" cy="5369162"/>
          </a:xfrm>
          <a:prstGeom prst="rect">
            <a:avLst/>
          </a:prstGeom>
        </p:spPr>
        <p:txBody>
          <a:bodyPr wrap="square">
            <a:spAutoFit/>
          </a:bodyPr>
          <a:lstStyle/>
          <a:p>
            <a:pPr algn="l"/>
            <a:r>
              <a:rPr lang="es-CL" sz="1800" dirty="0"/>
              <a:t>El código de autenticación de mensajes basado en hash (HMAC) es un mecanismo para la autenticación de mensajes mediante funciones de hash</a:t>
            </a:r>
            <a:r>
              <a:rPr lang="en-US" sz="1800" dirty="0" smtClean="0">
                <a:latin typeface="+mn-lt"/>
              </a:rPr>
              <a:t>.</a:t>
            </a:r>
          </a:p>
          <a:p>
            <a:pPr marL="693738" lvl="1" indent="-236538" algn="l" defTabSz="814388">
              <a:lnSpc>
                <a:spcPct val="95000"/>
              </a:lnSpc>
              <a:spcBef>
                <a:spcPct val="50000"/>
              </a:spcBef>
              <a:buClr>
                <a:srgbClr val="708CA1"/>
              </a:buClr>
              <a:buFont typeface="Wingdings" pitchFamily="2" charset="2"/>
              <a:buChar char="§"/>
            </a:pPr>
            <a:r>
              <a:rPr lang="es-CL" sz="1800" dirty="0"/>
              <a:t>Un HMAC tiene dos parámetros: una entrada de mensaje y una clave secreta que solo conocen el autor del mensaje y los destinatarios previstos</a:t>
            </a:r>
            <a:r>
              <a:rPr lang="en-US" sz="1800" dirty="0" smtClean="0">
                <a:latin typeface="+mn-lt"/>
              </a:rPr>
              <a:t>.</a:t>
            </a:r>
            <a:endParaRPr lang="en-US" sz="1800" dirty="0">
              <a:latin typeface="+mn-lt"/>
            </a:endParaRPr>
          </a:p>
          <a:p>
            <a:pPr marL="693738" lvl="1" indent="-236538" algn="l" defTabSz="814388">
              <a:lnSpc>
                <a:spcPct val="95000"/>
              </a:lnSpc>
              <a:spcBef>
                <a:spcPct val="50000"/>
              </a:spcBef>
              <a:buClr>
                <a:srgbClr val="708CA1"/>
              </a:buClr>
              <a:buFont typeface="Wingdings" pitchFamily="2" charset="2"/>
              <a:buChar char="§"/>
            </a:pPr>
            <a:r>
              <a:rPr lang="es-CL" sz="1800" dirty="0"/>
              <a:t>El emisor del mensaje utiliza una función HMAC para producir un valor (el código de autenticación de mensajes) que se forma mediante la compresión de la clave secreta y la entrada de mensaje</a:t>
            </a:r>
            <a:r>
              <a:rPr lang="en-US" sz="1800" dirty="0" smtClean="0">
                <a:latin typeface="+mn-lt"/>
              </a:rPr>
              <a:t>.</a:t>
            </a:r>
            <a:endParaRPr lang="en-US" sz="1800" dirty="0">
              <a:latin typeface="+mn-lt"/>
            </a:endParaRPr>
          </a:p>
          <a:p>
            <a:pPr marL="693738" lvl="1" indent="-236538" algn="l" defTabSz="814388">
              <a:lnSpc>
                <a:spcPct val="95000"/>
              </a:lnSpc>
              <a:spcBef>
                <a:spcPct val="50000"/>
              </a:spcBef>
              <a:buClr>
                <a:srgbClr val="708CA1"/>
              </a:buClr>
              <a:buFont typeface="Wingdings" pitchFamily="2" charset="2"/>
              <a:buChar char="§"/>
            </a:pPr>
            <a:r>
              <a:rPr lang="es-CL" sz="1800" dirty="0"/>
              <a:t>El código de autenticación de mensajes se envía junto con el mensaje</a:t>
            </a:r>
            <a:r>
              <a:rPr lang="en-US" sz="1800" dirty="0" smtClean="0">
                <a:latin typeface="+mn-lt"/>
              </a:rPr>
              <a:t>.</a:t>
            </a:r>
            <a:endParaRPr lang="en-US" sz="1800" dirty="0">
              <a:latin typeface="+mn-lt"/>
            </a:endParaRPr>
          </a:p>
          <a:p>
            <a:pPr marL="693738" lvl="1" indent="-236538" algn="l" defTabSz="814388">
              <a:lnSpc>
                <a:spcPct val="95000"/>
              </a:lnSpc>
              <a:spcBef>
                <a:spcPct val="50000"/>
              </a:spcBef>
              <a:buClr>
                <a:srgbClr val="708CA1"/>
              </a:buClr>
              <a:buFont typeface="Wingdings" pitchFamily="2" charset="2"/>
              <a:buChar char="§"/>
            </a:pPr>
            <a:r>
              <a:rPr lang="es-CL" sz="1800" dirty="0"/>
              <a:t>El receptor calcula el código de autenticación de mensajes en el mensaje recibido con la misma clave y la misma función HMAC que utilizó el emisor</a:t>
            </a:r>
            <a:r>
              <a:rPr lang="en-US" sz="1800" dirty="0" smtClean="0">
                <a:latin typeface="+mn-lt"/>
              </a:rPr>
              <a:t>.</a:t>
            </a:r>
            <a:endParaRPr lang="en-US" sz="1800" dirty="0">
              <a:latin typeface="+mn-lt"/>
            </a:endParaRPr>
          </a:p>
          <a:p>
            <a:pPr marL="693738" lvl="1" indent="-236538" algn="l" defTabSz="814388">
              <a:lnSpc>
                <a:spcPct val="95000"/>
              </a:lnSpc>
              <a:spcBef>
                <a:spcPct val="50000"/>
              </a:spcBef>
              <a:buClr>
                <a:srgbClr val="708CA1"/>
              </a:buClr>
              <a:buFont typeface="Wingdings" pitchFamily="2" charset="2"/>
              <a:buChar char="§"/>
            </a:pPr>
            <a:r>
              <a:rPr lang="es-CL" sz="1800" dirty="0" smtClean="0"/>
              <a:t>El </a:t>
            </a:r>
            <a:r>
              <a:rPr lang="es-CL" sz="1800" dirty="0"/>
              <a:t>receptor compara el resultado que se calculó con el código de autenticación de mensajes que se recibió</a:t>
            </a:r>
            <a:r>
              <a:rPr lang="en-US" sz="1800" dirty="0" smtClean="0">
                <a:latin typeface="+mn-lt"/>
              </a:rPr>
              <a:t>. </a:t>
            </a:r>
            <a:endParaRPr lang="en-US" sz="1800" dirty="0">
              <a:latin typeface="+mn-lt"/>
            </a:endParaRPr>
          </a:p>
          <a:p>
            <a:pPr marL="693738" lvl="1" indent="-236538" algn="l" defTabSz="814388">
              <a:lnSpc>
                <a:spcPct val="95000"/>
              </a:lnSpc>
              <a:spcBef>
                <a:spcPct val="50000"/>
              </a:spcBef>
              <a:buClr>
                <a:srgbClr val="708CA1"/>
              </a:buClr>
              <a:buFont typeface="Wingdings" pitchFamily="2" charset="2"/>
              <a:buChar char="§"/>
            </a:pPr>
            <a:r>
              <a:rPr lang="es-CL" sz="1800" dirty="0"/>
              <a:t>Si los dos valores coinciden, el mensaje se recibió correctamente y el receptor se asegura de que el emisor forma parte de la comunidad de usuarios que comparten la clave</a:t>
            </a:r>
            <a:r>
              <a:rPr lang="en-US" sz="1800" dirty="0" smtClean="0">
                <a:latin typeface="+mn-lt"/>
              </a:rPr>
              <a:t>.</a:t>
            </a:r>
            <a:endParaRPr lang="en-US" sz="1800" dirty="0">
              <a:latin typeface="+mn-lt"/>
            </a:endParaRPr>
          </a:p>
        </p:txBody>
      </p:sp>
      <p:sp>
        <p:nvSpPr>
          <p:cNvPr id="5" name="Rectangle 2"/>
          <p:cNvSpPr>
            <a:spLocks noGrp="1" noChangeArrowheads="1"/>
          </p:cNvSpPr>
          <p:nvPr>
            <p:ph type="title"/>
          </p:nvPr>
        </p:nvSpPr>
        <p:spPr>
          <a:xfrm>
            <a:off x="630620" y="412148"/>
            <a:ext cx="8513380"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s-CL" dirty="0"/>
              <a:t>Integridad con los </a:t>
            </a:r>
            <a:r>
              <a:rPr lang="es-CL" dirty="0" smtClean="0"/>
              <a:t>Algoritmos </a:t>
            </a:r>
            <a:r>
              <a:rPr lang="es-CL" dirty="0"/>
              <a:t>de </a:t>
            </a:r>
            <a:r>
              <a:rPr lang="es-CL" dirty="0" smtClean="0"/>
              <a:t>Hash (cont.)</a:t>
            </a:r>
            <a:endParaRPr lang="en-US" dirty="0" smtClean="0">
              <a:ea typeface="ＭＳ Ｐゴシック" pitchFamily="34" charset="-128"/>
            </a:endParaRPr>
          </a:p>
        </p:txBody>
      </p:sp>
    </p:spTree>
    <p:extLst>
      <p:ext uri="{BB962C8B-B14F-4D97-AF65-F5344CB8AC3E}">
        <p14:creationId xmlns:p14="http://schemas.microsoft.com/office/powerpoint/2010/main" val="29382243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8634" y="1870819"/>
            <a:ext cx="7811026" cy="4102662"/>
          </a:xfrm>
          <a:prstGeom prst="rect">
            <a:avLst/>
          </a:prstGeom>
        </p:spPr>
        <p:txBody>
          <a:bodyPr wrap="square">
            <a:spAutoFit/>
          </a:bodyPr>
          <a:lstStyle/>
          <a:p>
            <a:pPr algn="l"/>
            <a:r>
              <a:rPr lang="es-CL" dirty="0"/>
              <a:t>Hay dos algoritmos HMAC comunes</a:t>
            </a:r>
            <a:r>
              <a:rPr lang="en-US" sz="2000" dirty="0" smtClean="0"/>
              <a:t>:</a:t>
            </a:r>
          </a:p>
          <a:p>
            <a:pPr marL="236538" indent="-236538" algn="l" defTabSz="814388">
              <a:lnSpc>
                <a:spcPct val="95000"/>
              </a:lnSpc>
              <a:spcBef>
                <a:spcPct val="50000"/>
              </a:spcBef>
              <a:buClr>
                <a:srgbClr val="708CA1"/>
              </a:buClr>
              <a:buFont typeface="Wingdings" pitchFamily="2" charset="2"/>
              <a:buChar char="§"/>
            </a:pPr>
            <a:r>
              <a:rPr lang="es-CL" sz="2000" b="1" dirty="0"/>
              <a:t>MD5:</a:t>
            </a:r>
            <a:r>
              <a:rPr lang="es-CL" sz="2000" dirty="0"/>
              <a:t> utiliza una clave secreta compartida de 128 bits. El mensaje de longitud variable y la clave secreta compartida de 128 bits se combinan y se procesan con el algoritmo de hash HMAC-MD5. El resultado es un hash de 128 bit. El hash se adjunta al mensaje original y se envía al extremo remoto</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b="1" dirty="0"/>
              <a:t>SHA:</a:t>
            </a:r>
            <a:r>
              <a:rPr lang="es-CL" sz="2000" dirty="0"/>
              <a:t> SHA-1 utiliza una clave secreta de 160 bits. El mensaje de longitud variable y la clave secreta compartida de 160 bits se combinan y se procesan con el algoritmo de hash HMAC-SHA1. El resultado es un hash de 160 bits. El hash se adjunta al mensaje original y se envía al extremo remoto</a:t>
            </a:r>
            <a:r>
              <a:rPr lang="en-US" sz="2000" dirty="0" smtClean="0">
                <a:latin typeface="+mn-lt"/>
              </a:rPr>
              <a:t>.</a:t>
            </a:r>
          </a:p>
          <a:p>
            <a:pPr marL="236538" indent="-236538" algn="l" defTabSz="814388">
              <a:lnSpc>
                <a:spcPct val="95000"/>
              </a:lnSpc>
              <a:spcBef>
                <a:spcPct val="50000"/>
              </a:spcBef>
              <a:buClr>
                <a:srgbClr val="708CA1"/>
              </a:buClr>
              <a:buFont typeface="Wingdings" pitchFamily="2" charset="2"/>
              <a:buChar char="§"/>
            </a:pPr>
            <a:endParaRPr lang="en-US" sz="2000" dirty="0">
              <a:latin typeface="+mn-lt"/>
            </a:endParaRPr>
          </a:p>
        </p:txBody>
      </p:sp>
      <p:sp>
        <p:nvSpPr>
          <p:cNvPr id="5" name="Rectangle 2"/>
          <p:cNvSpPr>
            <a:spLocks noGrp="1" noChangeArrowheads="1"/>
          </p:cNvSpPr>
          <p:nvPr>
            <p:ph type="title"/>
          </p:nvPr>
        </p:nvSpPr>
        <p:spPr>
          <a:xfrm>
            <a:off x="583324" y="490975"/>
            <a:ext cx="8560675" cy="838200"/>
          </a:xfrm>
        </p:spPr>
        <p:txBody>
          <a:bodyPr>
            <a:normAutofit fontScale="90000"/>
          </a:bodyPr>
          <a:lstStyle/>
          <a:p>
            <a:pPr eaLnBrk="1" hangingPunct="1"/>
            <a:r>
              <a:rPr lang="es-CL" dirty="0" smtClean="0"/>
              <a:t>Integridad </a:t>
            </a:r>
            <a:r>
              <a:rPr lang="es-CL" dirty="0"/>
              <a:t>con los </a:t>
            </a:r>
            <a:r>
              <a:rPr lang="es-CL" dirty="0" smtClean="0"/>
              <a:t>Algoritmos </a:t>
            </a:r>
            <a:r>
              <a:rPr lang="es-CL" dirty="0"/>
              <a:t>de </a:t>
            </a:r>
            <a:r>
              <a:rPr lang="es-CL" dirty="0" smtClean="0"/>
              <a:t>Hash (cont.)</a:t>
            </a:r>
            <a:endParaRPr lang="en-US" dirty="0" smtClean="0">
              <a:ea typeface="ＭＳ Ｐゴシック" pitchFamily="34" charset="-128"/>
            </a:endParaRPr>
          </a:p>
        </p:txBody>
      </p:sp>
    </p:spTree>
    <p:extLst>
      <p:ext uri="{BB962C8B-B14F-4D97-AF65-F5344CB8AC3E}">
        <p14:creationId xmlns:p14="http://schemas.microsoft.com/office/powerpoint/2010/main" val="1397431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66905" y="447433"/>
            <a:ext cx="7675608" cy="838200"/>
          </a:xfrm>
        </p:spPr>
        <p:txBody>
          <a:bodyPr>
            <a:normAutofit/>
          </a:bodyPr>
          <a:lstStyle/>
          <a:p>
            <a:r>
              <a:rPr lang="es-CL" dirty="0" smtClean="0"/>
              <a:t>Autenticación </a:t>
            </a:r>
            <a:r>
              <a:rPr lang="es-CL" dirty="0" err="1"/>
              <a:t>IPsec</a:t>
            </a:r>
            <a:endParaRPr lang="es-CL" dirty="0"/>
          </a:p>
        </p:txBody>
      </p:sp>
      <p:sp>
        <p:nvSpPr>
          <p:cNvPr id="2" name="Rectangle 1"/>
          <p:cNvSpPr/>
          <p:nvPr/>
        </p:nvSpPr>
        <p:spPr>
          <a:xfrm>
            <a:off x="590508" y="1644825"/>
            <a:ext cx="8206740" cy="112338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s-CL" sz="2000" dirty="0"/>
              <a:t>Las VPN con </a:t>
            </a:r>
            <a:r>
              <a:rPr lang="es-CL" sz="2000" dirty="0" err="1"/>
              <a:t>IPsec</a:t>
            </a:r>
            <a:r>
              <a:rPr lang="es-CL" sz="2000" dirty="0"/>
              <a:t> admiten la autenticación</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El dispositivo en el otro extremo del túnel VPN se debe autenticar para que la ruta de comunicación se considere segura</a:t>
            </a:r>
            <a:r>
              <a:rPr lang="en-US" sz="2000" dirty="0" smtClean="0">
                <a:latin typeface="+mn-lt"/>
              </a:rPr>
              <a:t>.</a:t>
            </a:r>
            <a:endParaRPr lang="en-US" sz="2000" dirty="0">
              <a:latin typeface="+mn-lt"/>
            </a:endParaRPr>
          </a:p>
        </p:txBody>
      </p:sp>
      <p:pic>
        <p:nvPicPr>
          <p:cNvPr id="3" name="Imagen 2"/>
          <p:cNvPicPr>
            <a:picLocks noChangeAspect="1"/>
          </p:cNvPicPr>
          <p:nvPr/>
        </p:nvPicPr>
        <p:blipFill>
          <a:blip r:embed="rId3"/>
          <a:stretch>
            <a:fillRect/>
          </a:stretch>
        </p:blipFill>
        <p:spPr>
          <a:xfrm>
            <a:off x="866905" y="3088167"/>
            <a:ext cx="7275573" cy="2742209"/>
          </a:xfrm>
          <a:prstGeom prst="rect">
            <a:avLst/>
          </a:prstGeom>
        </p:spPr>
      </p:pic>
    </p:spTree>
    <p:extLst>
      <p:ext uri="{BB962C8B-B14F-4D97-AF65-F5344CB8AC3E}">
        <p14:creationId xmlns:p14="http://schemas.microsoft.com/office/powerpoint/2010/main" val="19373987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bwMode="auto">
          <a:xfrm>
            <a:off x="978119" y="680435"/>
            <a:ext cx="7697514"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en-US" altLang="es-AR" dirty="0" smtClean="0"/>
              <a:t>IPsec Encapsulation</a:t>
            </a:r>
          </a:p>
        </p:txBody>
      </p:sp>
      <p:sp>
        <p:nvSpPr>
          <p:cNvPr id="96259" name="Content Placeholder 2"/>
          <p:cNvSpPr>
            <a:spLocks noGrp="1"/>
          </p:cNvSpPr>
          <p:nvPr>
            <p:ph idx="1"/>
          </p:nvPr>
        </p:nvSpPr>
        <p:spPr>
          <a:xfrm>
            <a:off x="947381" y="1993462"/>
            <a:ext cx="7758989" cy="1065048"/>
          </a:xfrm>
        </p:spPr>
        <p:txBody>
          <a:bodyPr/>
          <a:lstStyle/>
          <a:p>
            <a:pPr eaLnBrk="1" hangingPunct="1"/>
            <a:r>
              <a:rPr lang="es-ES" altLang="es-AR" dirty="0" smtClean="0"/>
              <a:t>IPsec puede realizar un túnel de  paquetes utilizando una encapsulación adicional</a:t>
            </a:r>
            <a:r>
              <a:rPr lang="en-US" altLang="es-AR" dirty="0" smtClean="0"/>
              <a:t>.</a:t>
            </a:r>
          </a:p>
        </p:txBody>
      </p:sp>
      <p:grpSp>
        <p:nvGrpSpPr>
          <p:cNvPr id="96260" name="Group 31"/>
          <p:cNvGrpSpPr>
            <a:grpSpLocks/>
          </p:cNvGrpSpPr>
          <p:nvPr/>
        </p:nvGrpSpPr>
        <p:grpSpPr bwMode="auto">
          <a:xfrm>
            <a:off x="1283576" y="3607785"/>
            <a:ext cx="7315200" cy="1905000"/>
            <a:chOff x="857250" y="2339975"/>
            <a:chExt cx="7315200" cy="1905000"/>
          </a:xfrm>
        </p:grpSpPr>
        <p:grpSp>
          <p:nvGrpSpPr>
            <p:cNvPr id="96261" name="Group 34"/>
            <p:cNvGrpSpPr>
              <a:grpSpLocks/>
            </p:cNvGrpSpPr>
            <p:nvPr/>
          </p:nvGrpSpPr>
          <p:grpSpPr bwMode="auto">
            <a:xfrm>
              <a:off x="857250" y="2339975"/>
              <a:ext cx="7315200" cy="1219200"/>
              <a:chOff x="496" y="1739"/>
              <a:chExt cx="4608" cy="768"/>
            </a:xfrm>
          </p:grpSpPr>
          <p:sp>
            <p:nvSpPr>
              <p:cNvPr id="96279" name="Rectangle 6"/>
              <p:cNvSpPr>
                <a:spLocks noChangeArrowheads="1"/>
              </p:cNvSpPr>
              <p:nvPr/>
            </p:nvSpPr>
            <p:spPr bwMode="auto">
              <a:xfrm>
                <a:off x="1168" y="1739"/>
                <a:ext cx="3936" cy="768"/>
              </a:xfrm>
              <a:prstGeom prst="rect">
                <a:avLst/>
              </a:prstGeom>
              <a:solidFill>
                <a:srgbClr val="D03434"/>
              </a:solidFill>
              <a:ln w="28575" algn="ctr">
                <a:solidFill>
                  <a:schemeClr val="tx1"/>
                </a:solidFill>
                <a:miter lim="800000"/>
                <a:headEnd/>
                <a:tailEnd/>
              </a:ln>
            </p:spPr>
            <p:txBody>
              <a:bodyPr wrap="none" lIns="82124" tIns="41061" rIns="82124" bIns="41061"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endParaRPr lang="es-AR" altLang="es-AR" sz="3000" i="1">
                  <a:ea typeface="MS PGothic" pitchFamily="34" charset="-128"/>
                </a:endParaRPr>
              </a:p>
            </p:txBody>
          </p:sp>
          <p:sp>
            <p:nvSpPr>
              <p:cNvPr id="96280" name="Rectangle 9"/>
              <p:cNvSpPr>
                <a:spLocks noChangeArrowheads="1"/>
              </p:cNvSpPr>
              <p:nvPr/>
            </p:nvSpPr>
            <p:spPr bwMode="auto">
              <a:xfrm>
                <a:off x="3760" y="1883"/>
                <a:ext cx="528" cy="480"/>
              </a:xfrm>
              <a:prstGeom prst="rect">
                <a:avLst/>
              </a:prstGeom>
              <a:solidFill>
                <a:srgbClr val="0183B7"/>
              </a:solidFill>
              <a:ln w="28575" algn="ctr">
                <a:solidFill>
                  <a:schemeClr val="tx1"/>
                </a:solidFill>
                <a:miter lim="800000"/>
                <a:headEnd/>
                <a:tailEnd/>
              </a:ln>
            </p:spPr>
            <p:txBody>
              <a:bodyPr wrap="none" lIns="82124" tIns="41061" rIns="82124" bIns="41061"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endParaRPr lang="es-AR" altLang="es-AR" sz="3000" i="1">
                  <a:ea typeface="MS PGothic" pitchFamily="34" charset="-128"/>
                </a:endParaRPr>
              </a:p>
            </p:txBody>
          </p:sp>
          <p:sp>
            <p:nvSpPr>
              <p:cNvPr id="96281" name="Rectangle 10"/>
              <p:cNvSpPr>
                <a:spLocks noChangeArrowheads="1"/>
              </p:cNvSpPr>
              <p:nvPr/>
            </p:nvSpPr>
            <p:spPr bwMode="auto">
              <a:xfrm>
                <a:off x="4288" y="1883"/>
                <a:ext cx="816" cy="480"/>
              </a:xfrm>
              <a:prstGeom prst="rect">
                <a:avLst/>
              </a:prstGeom>
              <a:solidFill>
                <a:srgbClr val="0183B7"/>
              </a:solidFill>
              <a:ln w="28575" algn="ctr">
                <a:solidFill>
                  <a:schemeClr val="tx1"/>
                </a:solidFill>
                <a:miter lim="800000"/>
                <a:headEnd/>
                <a:tailEnd/>
              </a:ln>
            </p:spPr>
            <p:txBody>
              <a:bodyPr wrap="none" lIns="82124" tIns="41061" rIns="82124" bIns="41061"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endParaRPr lang="es-AR" altLang="es-AR" sz="3000" i="1">
                  <a:ea typeface="MS PGothic" pitchFamily="34" charset="-128"/>
                </a:endParaRPr>
              </a:p>
            </p:txBody>
          </p:sp>
          <p:grpSp>
            <p:nvGrpSpPr>
              <p:cNvPr id="96282" name="Group 14"/>
              <p:cNvGrpSpPr>
                <a:grpSpLocks/>
              </p:cNvGrpSpPr>
              <p:nvPr/>
            </p:nvGrpSpPr>
            <p:grpSpPr bwMode="auto">
              <a:xfrm>
                <a:off x="1168" y="1883"/>
                <a:ext cx="528" cy="480"/>
                <a:chOff x="1968" y="2976"/>
                <a:chExt cx="528" cy="480"/>
              </a:xfrm>
            </p:grpSpPr>
            <p:sp>
              <p:nvSpPr>
                <p:cNvPr id="96287" name="Rectangle 15"/>
                <p:cNvSpPr>
                  <a:spLocks noChangeArrowheads="1"/>
                </p:cNvSpPr>
                <p:nvPr/>
              </p:nvSpPr>
              <p:spPr bwMode="auto">
                <a:xfrm>
                  <a:off x="1968" y="2976"/>
                  <a:ext cx="528" cy="480"/>
                </a:xfrm>
                <a:prstGeom prst="rect">
                  <a:avLst/>
                </a:prstGeom>
                <a:solidFill>
                  <a:srgbClr val="0183B7"/>
                </a:solidFill>
                <a:ln w="28575" algn="ctr">
                  <a:solidFill>
                    <a:schemeClr val="tx1"/>
                  </a:solidFill>
                  <a:miter lim="800000"/>
                  <a:headEnd/>
                  <a:tailEnd/>
                </a:ln>
              </p:spPr>
              <p:txBody>
                <a:bodyPr wrap="none" lIns="82124" tIns="41061" rIns="82124" bIns="41061"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endParaRPr lang="es-AR" altLang="es-AR" sz="3000" i="1">
                    <a:ea typeface="MS PGothic" pitchFamily="34" charset="-128"/>
                  </a:endParaRPr>
                </a:p>
              </p:txBody>
            </p:sp>
            <p:sp>
              <p:nvSpPr>
                <p:cNvPr id="96288" name="Text Box 16"/>
                <p:cNvSpPr txBox="1">
                  <a:spLocks noChangeArrowheads="1"/>
                </p:cNvSpPr>
                <p:nvPr/>
              </p:nvSpPr>
              <p:spPr bwMode="auto">
                <a:xfrm>
                  <a:off x="2016" y="3072"/>
                  <a:ext cx="432" cy="226"/>
                </a:xfrm>
                <a:prstGeom prst="rect">
                  <a:avLst/>
                </a:prstGeom>
                <a:solidFill>
                  <a:srgbClr val="0183B7"/>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defTabSz="814388" eaLnBrk="0" hangingPunct="0">
                    <a:defRPr sz="2400">
                      <a:solidFill>
                        <a:schemeClr val="tx1"/>
                      </a:solidFill>
                      <a:latin typeface="Arial" pitchFamily="34" charset="0"/>
                    </a:defRPr>
                  </a:lvl1pPr>
                  <a:lvl2pPr marL="742950" indent="-285750" defTabSz="814388" eaLnBrk="0" hangingPunct="0">
                    <a:defRPr sz="2400">
                      <a:solidFill>
                        <a:schemeClr val="tx1"/>
                      </a:solidFill>
                      <a:latin typeface="Arial" pitchFamily="34" charset="0"/>
                    </a:defRPr>
                  </a:lvl2pPr>
                  <a:lvl3pPr marL="1143000" indent="-228600" defTabSz="814388" eaLnBrk="0" hangingPunct="0">
                    <a:defRPr sz="2400">
                      <a:solidFill>
                        <a:schemeClr val="tx1"/>
                      </a:solidFill>
                      <a:latin typeface="Arial" pitchFamily="34" charset="0"/>
                    </a:defRPr>
                  </a:lvl3pPr>
                  <a:lvl4pPr marL="1600200" indent="-228600" defTabSz="814388" eaLnBrk="0" hangingPunct="0">
                    <a:defRPr sz="2400">
                      <a:solidFill>
                        <a:schemeClr val="tx1"/>
                      </a:solidFill>
                      <a:latin typeface="Arial" pitchFamily="34" charset="0"/>
                    </a:defRPr>
                  </a:lvl4pPr>
                  <a:lvl5pPr marL="2057400" indent="-228600" defTabSz="814388" eaLnBrk="0" hangingPunct="0">
                    <a:defRPr sz="2400">
                      <a:solidFill>
                        <a:schemeClr val="tx1"/>
                      </a:solidFill>
                      <a:latin typeface="Arial" pitchFamily="34" charset="0"/>
                    </a:defRPr>
                  </a:lvl5pPr>
                  <a:lvl6pPr marL="2514600" indent="-228600" defTabSz="814388" eaLnBrk="0" fontAlgn="base" hangingPunct="0">
                    <a:spcBef>
                      <a:spcPct val="0"/>
                    </a:spcBef>
                    <a:spcAft>
                      <a:spcPct val="0"/>
                    </a:spcAft>
                    <a:defRPr sz="2400">
                      <a:solidFill>
                        <a:schemeClr val="tx1"/>
                      </a:solidFill>
                      <a:latin typeface="Arial" pitchFamily="34" charset="0"/>
                    </a:defRPr>
                  </a:lvl6pPr>
                  <a:lvl7pPr marL="2971800" indent="-228600" defTabSz="814388" eaLnBrk="0" fontAlgn="base" hangingPunct="0">
                    <a:spcBef>
                      <a:spcPct val="0"/>
                    </a:spcBef>
                    <a:spcAft>
                      <a:spcPct val="0"/>
                    </a:spcAft>
                    <a:defRPr sz="2400">
                      <a:solidFill>
                        <a:schemeClr val="tx1"/>
                      </a:solidFill>
                      <a:latin typeface="Arial" pitchFamily="34" charset="0"/>
                    </a:defRPr>
                  </a:lvl7pPr>
                  <a:lvl8pPr marL="3429000" indent="-228600" defTabSz="814388" eaLnBrk="0" fontAlgn="base" hangingPunct="0">
                    <a:spcBef>
                      <a:spcPct val="0"/>
                    </a:spcBef>
                    <a:spcAft>
                      <a:spcPct val="0"/>
                    </a:spcAft>
                    <a:defRPr sz="2400">
                      <a:solidFill>
                        <a:schemeClr val="tx1"/>
                      </a:solidFill>
                      <a:latin typeface="Arial" pitchFamily="34" charset="0"/>
                    </a:defRPr>
                  </a:lvl8pPr>
                  <a:lvl9pPr marL="3886200" indent="-228600" defTabSz="814388" eaLnBrk="0" fontAlgn="base" hangingPunct="0">
                    <a:spcBef>
                      <a:spcPct val="0"/>
                    </a:spcBef>
                    <a:spcAft>
                      <a:spcPct val="0"/>
                    </a:spcAft>
                    <a:defRPr sz="2400">
                      <a:solidFill>
                        <a:schemeClr val="tx1"/>
                      </a:solidFill>
                      <a:latin typeface="Arial" pitchFamily="34" charset="0"/>
                    </a:defRPr>
                  </a:lvl9pPr>
                </a:lstStyle>
                <a:p>
                  <a:pPr algn="ctr">
                    <a:lnSpc>
                      <a:spcPct val="90000"/>
                    </a:lnSpc>
                    <a:spcBef>
                      <a:spcPct val="50000"/>
                    </a:spcBef>
                  </a:pPr>
                  <a:r>
                    <a:rPr lang="en-US" altLang="es-AR" sz="1300">
                      <a:solidFill>
                        <a:schemeClr val="bg1"/>
                      </a:solidFill>
                      <a:ea typeface="MS PGothic" pitchFamily="34" charset="-128"/>
                    </a:rPr>
                    <a:t>ESP Header</a:t>
                  </a:r>
                </a:p>
              </p:txBody>
            </p:sp>
          </p:grpSp>
          <p:sp>
            <p:nvSpPr>
              <p:cNvPr id="96283" name="Text Box 19"/>
              <p:cNvSpPr txBox="1">
                <a:spLocks noChangeArrowheads="1"/>
              </p:cNvSpPr>
              <p:nvPr/>
            </p:nvSpPr>
            <p:spPr bwMode="auto">
              <a:xfrm>
                <a:off x="3832" y="1979"/>
                <a:ext cx="3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defTabSz="814388" eaLnBrk="0" hangingPunct="0">
                  <a:defRPr sz="2400">
                    <a:solidFill>
                      <a:schemeClr val="tx1"/>
                    </a:solidFill>
                    <a:latin typeface="Arial" pitchFamily="34" charset="0"/>
                  </a:defRPr>
                </a:lvl1pPr>
                <a:lvl2pPr marL="742950" indent="-285750" defTabSz="814388" eaLnBrk="0" hangingPunct="0">
                  <a:defRPr sz="2400">
                    <a:solidFill>
                      <a:schemeClr val="tx1"/>
                    </a:solidFill>
                    <a:latin typeface="Arial" pitchFamily="34" charset="0"/>
                  </a:defRPr>
                </a:lvl2pPr>
                <a:lvl3pPr marL="1143000" indent="-228600" defTabSz="814388" eaLnBrk="0" hangingPunct="0">
                  <a:defRPr sz="2400">
                    <a:solidFill>
                      <a:schemeClr val="tx1"/>
                    </a:solidFill>
                    <a:latin typeface="Arial" pitchFamily="34" charset="0"/>
                  </a:defRPr>
                </a:lvl3pPr>
                <a:lvl4pPr marL="1600200" indent="-228600" defTabSz="814388" eaLnBrk="0" hangingPunct="0">
                  <a:defRPr sz="2400">
                    <a:solidFill>
                      <a:schemeClr val="tx1"/>
                    </a:solidFill>
                    <a:latin typeface="Arial" pitchFamily="34" charset="0"/>
                  </a:defRPr>
                </a:lvl4pPr>
                <a:lvl5pPr marL="2057400" indent="-228600" defTabSz="814388" eaLnBrk="0" hangingPunct="0">
                  <a:defRPr sz="2400">
                    <a:solidFill>
                      <a:schemeClr val="tx1"/>
                    </a:solidFill>
                    <a:latin typeface="Arial" pitchFamily="34" charset="0"/>
                  </a:defRPr>
                </a:lvl5pPr>
                <a:lvl6pPr marL="2514600" indent="-228600" defTabSz="814388" eaLnBrk="0" fontAlgn="base" hangingPunct="0">
                  <a:spcBef>
                    <a:spcPct val="0"/>
                  </a:spcBef>
                  <a:spcAft>
                    <a:spcPct val="0"/>
                  </a:spcAft>
                  <a:defRPr sz="2400">
                    <a:solidFill>
                      <a:schemeClr val="tx1"/>
                    </a:solidFill>
                    <a:latin typeface="Arial" pitchFamily="34" charset="0"/>
                  </a:defRPr>
                </a:lvl6pPr>
                <a:lvl7pPr marL="2971800" indent="-228600" defTabSz="814388" eaLnBrk="0" fontAlgn="base" hangingPunct="0">
                  <a:spcBef>
                    <a:spcPct val="0"/>
                  </a:spcBef>
                  <a:spcAft>
                    <a:spcPct val="0"/>
                  </a:spcAft>
                  <a:defRPr sz="2400">
                    <a:solidFill>
                      <a:schemeClr val="tx1"/>
                    </a:solidFill>
                    <a:latin typeface="Arial" pitchFamily="34" charset="0"/>
                  </a:defRPr>
                </a:lvl7pPr>
                <a:lvl8pPr marL="3429000" indent="-228600" defTabSz="814388" eaLnBrk="0" fontAlgn="base" hangingPunct="0">
                  <a:spcBef>
                    <a:spcPct val="0"/>
                  </a:spcBef>
                  <a:spcAft>
                    <a:spcPct val="0"/>
                  </a:spcAft>
                  <a:defRPr sz="2400">
                    <a:solidFill>
                      <a:schemeClr val="tx1"/>
                    </a:solidFill>
                    <a:latin typeface="Arial" pitchFamily="34" charset="0"/>
                  </a:defRPr>
                </a:lvl8pPr>
                <a:lvl9pPr marL="3886200" indent="-228600" defTabSz="814388" eaLnBrk="0" fontAlgn="base" hangingPunct="0">
                  <a:spcBef>
                    <a:spcPct val="0"/>
                  </a:spcBef>
                  <a:spcAft>
                    <a:spcPct val="0"/>
                  </a:spcAft>
                  <a:defRPr sz="2400">
                    <a:solidFill>
                      <a:schemeClr val="tx1"/>
                    </a:solidFill>
                    <a:latin typeface="Arial" pitchFamily="34" charset="0"/>
                  </a:defRPr>
                </a:lvl9pPr>
              </a:lstStyle>
              <a:p>
                <a:pPr algn="ctr">
                  <a:lnSpc>
                    <a:spcPct val="90000"/>
                  </a:lnSpc>
                  <a:spcBef>
                    <a:spcPct val="50000"/>
                  </a:spcBef>
                </a:pPr>
                <a:r>
                  <a:rPr lang="en-US" altLang="es-AR" sz="1300">
                    <a:solidFill>
                      <a:schemeClr val="bg1"/>
                    </a:solidFill>
                    <a:ea typeface="MS PGothic" pitchFamily="34" charset="-128"/>
                  </a:rPr>
                  <a:t>ESP Trailer</a:t>
                </a:r>
              </a:p>
            </p:txBody>
          </p:sp>
          <p:sp>
            <p:nvSpPr>
              <p:cNvPr id="96284" name="Text Box 20"/>
              <p:cNvSpPr txBox="1">
                <a:spLocks noChangeArrowheads="1"/>
              </p:cNvSpPr>
              <p:nvPr/>
            </p:nvSpPr>
            <p:spPr bwMode="auto">
              <a:xfrm>
                <a:off x="4288" y="1979"/>
                <a:ext cx="7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eaLnBrk="0" hangingPunct="0">
                  <a:defRPr sz="2400">
                    <a:solidFill>
                      <a:schemeClr val="tx1"/>
                    </a:solidFill>
                    <a:latin typeface="Arial" pitchFamily="34" charset="0"/>
                  </a:defRPr>
                </a:lvl1pPr>
                <a:lvl2pPr marL="742950" indent="-285750" defTabSz="814388" eaLnBrk="0" hangingPunct="0">
                  <a:defRPr sz="2400">
                    <a:solidFill>
                      <a:schemeClr val="tx1"/>
                    </a:solidFill>
                    <a:latin typeface="Arial" pitchFamily="34" charset="0"/>
                  </a:defRPr>
                </a:lvl2pPr>
                <a:lvl3pPr marL="1143000" indent="-228600" defTabSz="814388" eaLnBrk="0" hangingPunct="0">
                  <a:defRPr sz="2400">
                    <a:solidFill>
                      <a:schemeClr val="tx1"/>
                    </a:solidFill>
                    <a:latin typeface="Arial" pitchFamily="34" charset="0"/>
                  </a:defRPr>
                </a:lvl3pPr>
                <a:lvl4pPr marL="1600200" indent="-228600" defTabSz="814388" eaLnBrk="0" hangingPunct="0">
                  <a:defRPr sz="2400">
                    <a:solidFill>
                      <a:schemeClr val="tx1"/>
                    </a:solidFill>
                    <a:latin typeface="Arial" pitchFamily="34" charset="0"/>
                  </a:defRPr>
                </a:lvl4pPr>
                <a:lvl5pPr marL="2057400" indent="-228600" defTabSz="814388" eaLnBrk="0" hangingPunct="0">
                  <a:defRPr sz="2400">
                    <a:solidFill>
                      <a:schemeClr val="tx1"/>
                    </a:solidFill>
                    <a:latin typeface="Arial" pitchFamily="34" charset="0"/>
                  </a:defRPr>
                </a:lvl5pPr>
                <a:lvl6pPr marL="2514600" indent="-228600" defTabSz="814388" eaLnBrk="0" fontAlgn="base" hangingPunct="0">
                  <a:spcBef>
                    <a:spcPct val="0"/>
                  </a:spcBef>
                  <a:spcAft>
                    <a:spcPct val="0"/>
                  </a:spcAft>
                  <a:defRPr sz="2400">
                    <a:solidFill>
                      <a:schemeClr val="tx1"/>
                    </a:solidFill>
                    <a:latin typeface="Arial" pitchFamily="34" charset="0"/>
                  </a:defRPr>
                </a:lvl6pPr>
                <a:lvl7pPr marL="2971800" indent="-228600" defTabSz="814388" eaLnBrk="0" fontAlgn="base" hangingPunct="0">
                  <a:spcBef>
                    <a:spcPct val="0"/>
                  </a:spcBef>
                  <a:spcAft>
                    <a:spcPct val="0"/>
                  </a:spcAft>
                  <a:defRPr sz="2400">
                    <a:solidFill>
                      <a:schemeClr val="tx1"/>
                    </a:solidFill>
                    <a:latin typeface="Arial" pitchFamily="34" charset="0"/>
                  </a:defRPr>
                </a:lvl7pPr>
                <a:lvl8pPr marL="3429000" indent="-228600" defTabSz="814388" eaLnBrk="0" fontAlgn="base" hangingPunct="0">
                  <a:spcBef>
                    <a:spcPct val="0"/>
                  </a:spcBef>
                  <a:spcAft>
                    <a:spcPct val="0"/>
                  </a:spcAft>
                  <a:defRPr sz="2400">
                    <a:solidFill>
                      <a:schemeClr val="tx1"/>
                    </a:solidFill>
                    <a:latin typeface="Arial" pitchFamily="34" charset="0"/>
                  </a:defRPr>
                </a:lvl8pPr>
                <a:lvl9pPr marL="3886200" indent="-228600" defTabSz="814388" eaLnBrk="0" fontAlgn="base" hangingPunct="0">
                  <a:spcBef>
                    <a:spcPct val="0"/>
                  </a:spcBef>
                  <a:spcAft>
                    <a:spcPct val="0"/>
                  </a:spcAft>
                  <a:defRPr sz="2400">
                    <a:solidFill>
                      <a:schemeClr val="tx1"/>
                    </a:solidFill>
                    <a:latin typeface="Arial" pitchFamily="34" charset="0"/>
                  </a:defRPr>
                </a:lvl9pPr>
              </a:lstStyle>
              <a:p>
                <a:pPr algn="ctr">
                  <a:lnSpc>
                    <a:spcPct val="90000"/>
                  </a:lnSpc>
                  <a:spcBef>
                    <a:spcPct val="50000"/>
                  </a:spcBef>
                </a:pPr>
                <a:r>
                  <a:rPr lang="en-US" altLang="es-AR" sz="1300">
                    <a:solidFill>
                      <a:schemeClr val="bg1"/>
                    </a:solidFill>
                    <a:ea typeface="MS PGothic" pitchFamily="34" charset="-128"/>
                  </a:rPr>
                  <a:t>ESP Authentication</a:t>
                </a:r>
              </a:p>
            </p:txBody>
          </p:sp>
          <p:sp>
            <p:nvSpPr>
              <p:cNvPr id="96285" name="Rectangle 28"/>
              <p:cNvSpPr>
                <a:spLocks noChangeArrowheads="1"/>
              </p:cNvSpPr>
              <p:nvPr/>
            </p:nvSpPr>
            <p:spPr bwMode="auto">
              <a:xfrm>
                <a:off x="496" y="1739"/>
                <a:ext cx="672" cy="768"/>
              </a:xfrm>
              <a:prstGeom prst="rect">
                <a:avLst/>
              </a:prstGeom>
              <a:solidFill>
                <a:srgbClr val="D03434"/>
              </a:solidFill>
              <a:ln w="28575" algn="ctr">
                <a:solidFill>
                  <a:schemeClr val="tx1"/>
                </a:solidFill>
                <a:miter lim="800000"/>
                <a:headEnd/>
                <a:tailEnd/>
              </a:ln>
            </p:spPr>
            <p:txBody>
              <a:bodyPr wrap="none" lIns="82124" tIns="41061" rIns="82124" bIns="41061"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endParaRPr lang="es-AR" altLang="es-AR" sz="3000" i="1">
                  <a:ea typeface="MS PGothic" pitchFamily="34" charset="-128"/>
                </a:endParaRPr>
              </a:p>
            </p:txBody>
          </p:sp>
          <p:sp>
            <p:nvSpPr>
              <p:cNvPr id="96286" name="Text Box 29"/>
              <p:cNvSpPr txBox="1">
                <a:spLocks noChangeArrowheads="1"/>
              </p:cNvSpPr>
              <p:nvPr/>
            </p:nvSpPr>
            <p:spPr bwMode="auto">
              <a:xfrm>
                <a:off x="592" y="1931"/>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eaLnBrk="0" hangingPunct="0">
                  <a:defRPr sz="2400">
                    <a:solidFill>
                      <a:schemeClr val="tx1"/>
                    </a:solidFill>
                    <a:latin typeface="Arial" pitchFamily="34" charset="0"/>
                  </a:defRPr>
                </a:lvl1pPr>
                <a:lvl2pPr marL="742950" indent="-285750" defTabSz="814388" eaLnBrk="0" hangingPunct="0">
                  <a:defRPr sz="2400">
                    <a:solidFill>
                      <a:schemeClr val="tx1"/>
                    </a:solidFill>
                    <a:latin typeface="Arial" pitchFamily="34" charset="0"/>
                  </a:defRPr>
                </a:lvl2pPr>
                <a:lvl3pPr marL="1143000" indent="-228600" defTabSz="814388" eaLnBrk="0" hangingPunct="0">
                  <a:defRPr sz="2400">
                    <a:solidFill>
                      <a:schemeClr val="tx1"/>
                    </a:solidFill>
                    <a:latin typeface="Arial" pitchFamily="34" charset="0"/>
                  </a:defRPr>
                </a:lvl3pPr>
                <a:lvl4pPr marL="1600200" indent="-228600" defTabSz="814388" eaLnBrk="0" hangingPunct="0">
                  <a:defRPr sz="2400">
                    <a:solidFill>
                      <a:schemeClr val="tx1"/>
                    </a:solidFill>
                    <a:latin typeface="Arial" pitchFamily="34" charset="0"/>
                  </a:defRPr>
                </a:lvl4pPr>
                <a:lvl5pPr marL="2057400" indent="-228600" defTabSz="814388" eaLnBrk="0" hangingPunct="0">
                  <a:defRPr sz="2400">
                    <a:solidFill>
                      <a:schemeClr val="tx1"/>
                    </a:solidFill>
                    <a:latin typeface="Arial" pitchFamily="34" charset="0"/>
                  </a:defRPr>
                </a:lvl5pPr>
                <a:lvl6pPr marL="2514600" indent="-228600" defTabSz="814388" eaLnBrk="0" fontAlgn="base" hangingPunct="0">
                  <a:spcBef>
                    <a:spcPct val="0"/>
                  </a:spcBef>
                  <a:spcAft>
                    <a:spcPct val="0"/>
                  </a:spcAft>
                  <a:defRPr sz="2400">
                    <a:solidFill>
                      <a:schemeClr val="tx1"/>
                    </a:solidFill>
                    <a:latin typeface="Arial" pitchFamily="34" charset="0"/>
                  </a:defRPr>
                </a:lvl6pPr>
                <a:lvl7pPr marL="2971800" indent="-228600" defTabSz="814388" eaLnBrk="0" fontAlgn="base" hangingPunct="0">
                  <a:spcBef>
                    <a:spcPct val="0"/>
                  </a:spcBef>
                  <a:spcAft>
                    <a:spcPct val="0"/>
                  </a:spcAft>
                  <a:defRPr sz="2400">
                    <a:solidFill>
                      <a:schemeClr val="tx1"/>
                    </a:solidFill>
                    <a:latin typeface="Arial" pitchFamily="34" charset="0"/>
                  </a:defRPr>
                </a:lvl7pPr>
                <a:lvl8pPr marL="3429000" indent="-228600" defTabSz="814388" eaLnBrk="0" fontAlgn="base" hangingPunct="0">
                  <a:spcBef>
                    <a:spcPct val="0"/>
                  </a:spcBef>
                  <a:spcAft>
                    <a:spcPct val="0"/>
                  </a:spcAft>
                  <a:defRPr sz="2400">
                    <a:solidFill>
                      <a:schemeClr val="tx1"/>
                    </a:solidFill>
                    <a:latin typeface="Arial" pitchFamily="34" charset="0"/>
                  </a:defRPr>
                </a:lvl8pPr>
                <a:lvl9pPr marL="3886200" indent="-228600" defTabSz="814388" eaLnBrk="0" fontAlgn="base" hangingPunct="0">
                  <a:spcBef>
                    <a:spcPct val="0"/>
                  </a:spcBef>
                  <a:spcAft>
                    <a:spcPct val="0"/>
                  </a:spcAft>
                  <a:defRPr sz="2400">
                    <a:solidFill>
                      <a:schemeClr val="tx1"/>
                    </a:solidFill>
                    <a:latin typeface="Arial" pitchFamily="34" charset="0"/>
                  </a:defRPr>
                </a:lvl9pPr>
              </a:lstStyle>
              <a:p>
                <a:pPr algn="ctr">
                  <a:lnSpc>
                    <a:spcPct val="90000"/>
                  </a:lnSpc>
                  <a:spcBef>
                    <a:spcPct val="50000"/>
                  </a:spcBef>
                </a:pPr>
                <a:r>
                  <a:rPr lang="en-US" altLang="es-AR" sz="1300">
                    <a:solidFill>
                      <a:schemeClr val="bg1"/>
                    </a:solidFill>
                    <a:ea typeface="MS PGothic" pitchFamily="34" charset="-128"/>
                  </a:rPr>
                  <a:t>New IP Header</a:t>
                </a:r>
              </a:p>
            </p:txBody>
          </p:sp>
        </p:grpSp>
        <p:grpSp>
          <p:nvGrpSpPr>
            <p:cNvPr id="96262" name="Group 33"/>
            <p:cNvGrpSpPr>
              <a:grpSpLocks/>
            </p:cNvGrpSpPr>
            <p:nvPr/>
          </p:nvGrpSpPr>
          <p:grpSpPr bwMode="auto">
            <a:xfrm>
              <a:off x="2762250" y="2568575"/>
              <a:ext cx="3276600" cy="762000"/>
              <a:chOff x="1696" y="1883"/>
              <a:chExt cx="2064" cy="480"/>
            </a:xfrm>
          </p:grpSpPr>
          <p:sp>
            <p:nvSpPr>
              <p:cNvPr id="96272" name="Rectangle 7"/>
              <p:cNvSpPr>
                <a:spLocks noChangeArrowheads="1"/>
              </p:cNvSpPr>
              <p:nvPr/>
            </p:nvSpPr>
            <p:spPr bwMode="auto">
              <a:xfrm>
                <a:off x="2704" y="1883"/>
                <a:ext cx="528" cy="480"/>
              </a:xfrm>
              <a:prstGeom prst="rect">
                <a:avLst/>
              </a:prstGeom>
              <a:solidFill>
                <a:srgbClr val="FC8932"/>
              </a:solidFill>
              <a:ln w="28575" algn="ctr">
                <a:solidFill>
                  <a:schemeClr val="tx1"/>
                </a:solidFill>
                <a:miter lim="800000"/>
                <a:headEnd/>
                <a:tailEnd/>
              </a:ln>
            </p:spPr>
            <p:txBody>
              <a:bodyPr wrap="none" lIns="82124" tIns="41061" rIns="82124" bIns="41061"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endParaRPr lang="es-AR" altLang="es-AR" sz="3000" i="1">
                  <a:ea typeface="MS PGothic" pitchFamily="34" charset="-128"/>
                </a:endParaRPr>
              </a:p>
            </p:txBody>
          </p:sp>
          <p:sp>
            <p:nvSpPr>
              <p:cNvPr id="96273" name="Rectangle 8"/>
              <p:cNvSpPr>
                <a:spLocks noChangeArrowheads="1"/>
              </p:cNvSpPr>
              <p:nvPr/>
            </p:nvSpPr>
            <p:spPr bwMode="auto">
              <a:xfrm>
                <a:off x="3232" y="1883"/>
                <a:ext cx="528" cy="480"/>
              </a:xfrm>
              <a:prstGeom prst="rect">
                <a:avLst/>
              </a:prstGeom>
              <a:solidFill>
                <a:srgbClr val="FC8932"/>
              </a:solidFill>
              <a:ln w="28575" algn="ctr">
                <a:solidFill>
                  <a:schemeClr val="tx1"/>
                </a:solidFill>
                <a:miter lim="800000"/>
                <a:headEnd/>
                <a:tailEnd/>
              </a:ln>
            </p:spPr>
            <p:txBody>
              <a:bodyPr wrap="none" lIns="82124" tIns="41061" rIns="82124" bIns="41061"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endParaRPr lang="es-AR" altLang="es-AR" sz="3000" i="1">
                  <a:ea typeface="MS PGothic" pitchFamily="34" charset="-128"/>
                </a:endParaRPr>
              </a:p>
            </p:txBody>
          </p:sp>
          <p:grpSp>
            <p:nvGrpSpPr>
              <p:cNvPr id="96274" name="Group 11"/>
              <p:cNvGrpSpPr>
                <a:grpSpLocks/>
              </p:cNvGrpSpPr>
              <p:nvPr/>
            </p:nvGrpSpPr>
            <p:grpSpPr bwMode="auto">
              <a:xfrm>
                <a:off x="1696" y="1883"/>
                <a:ext cx="1008" cy="480"/>
                <a:chOff x="960" y="2976"/>
                <a:chExt cx="1008" cy="480"/>
              </a:xfrm>
            </p:grpSpPr>
            <p:sp>
              <p:nvSpPr>
                <p:cNvPr id="96277" name="Rectangle 12"/>
                <p:cNvSpPr>
                  <a:spLocks noChangeArrowheads="1"/>
                </p:cNvSpPr>
                <p:nvPr/>
              </p:nvSpPr>
              <p:spPr bwMode="auto">
                <a:xfrm>
                  <a:off x="960" y="2976"/>
                  <a:ext cx="1008" cy="480"/>
                </a:xfrm>
                <a:prstGeom prst="rect">
                  <a:avLst/>
                </a:prstGeom>
                <a:solidFill>
                  <a:srgbClr val="FC8932"/>
                </a:solidFill>
                <a:ln w="28575" algn="ctr">
                  <a:solidFill>
                    <a:schemeClr val="tx1"/>
                  </a:solidFill>
                  <a:miter lim="800000"/>
                  <a:headEnd/>
                  <a:tailEnd/>
                </a:ln>
              </p:spPr>
              <p:txBody>
                <a:bodyPr wrap="none" lIns="82124" tIns="41061" rIns="82124" bIns="41061"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endParaRPr lang="es-AR" altLang="es-AR" sz="3000" i="1">
                    <a:ea typeface="MS PGothic" pitchFamily="34" charset="-128"/>
                  </a:endParaRPr>
                </a:p>
              </p:txBody>
            </p:sp>
            <p:sp>
              <p:nvSpPr>
                <p:cNvPr id="96278" name="Text Box 13"/>
                <p:cNvSpPr txBox="1">
                  <a:spLocks noChangeArrowheads="1"/>
                </p:cNvSpPr>
                <p:nvPr/>
              </p:nvSpPr>
              <p:spPr bwMode="auto">
                <a:xfrm>
                  <a:off x="1152" y="3072"/>
                  <a:ext cx="720" cy="278"/>
                </a:xfrm>
                <a:prstGeom prst="rect">
                  <a:avLst/>
                </a:prstGeom>
                <a:solidFill>
                  <a:srgbClr val="FC8932"/>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eaLnBrk="0" hangingPunct="0">
                    <a:defRPr sz="2400">
                      <a:solidFill>
                        <a:schemeClr val="tx1"/>
                      </a:solidFill>
                      <a:latin typeface="Arial" pitchFamily="34" charset="0"/>
                    </a:defRPr>
                  </a:lvl1pPr>
                  <a:lvl2pPr marL="742950" indent="-285750" defTabSz="814388" eaLnBrk="0" hangingPunct="0">
                    <a:defRPr sz="2400">
                      <a:solidFill>
                        <a:schemeClr val="tx1"/>
                      </a:solidFill>
                      <a:latin typeface="Arial" pitchFamily="34" charset="0"/>
                    </a:defRPr>
                  </a:lvl2pPr>
                  <a:lvl3pPr marL="1143000" indent="-228600" defTabSz="814388" eaLnBrk="0" hangingPunct="0">
                    <a:defRPr sz="2400">
                      <a:solidFill>
                        <a:schemeClr val="tx1"/>
                      </a:solidFill>
                      <a:latin typeface="Arial" pitchFamily="34" charset="0"/>
                    </a:defRPr>
                  </a:lvl3pPr>
                  <a:lvl4pPr marL="1600200" indent="-228600" defTabSz="814388" eaLnBrk="0" hangingPunct="0">
                    <a:defRPr sz="2400">
                      <a:solidFill>
                        <a:schemeClr val="tx1"/>
                      </a:solidFill>
                      <a:latin typeface="Arial" pitchFamily="34" charset="0"/>
                    </a:defRPr>
                  </a:lvl4pPr>
                  <a:lvl5pPr marL="2057400" indent="-228600" defTabSz="814388" eaLnBrk="0" hangingPunct="0">
                    <a:defRPr sz="2400">
                      <a:solidFill>
                        <a:schemeClr val="tx1"/>
                      </a:solidFill>
                      <a:latin typeface="Arial" pitchFamily="34" charset="0"/>
                    </a:defRPr>
                  </a:lvl5pPr>
                  <a:lvl6pPr marL="2514600" indent="-228600" defTabSz="814388" eaLnBrk="0" fontAlgn="base" hangingPunct="0">
                    <a:spcBef>
                      <a:spcPct val="0"/>
                    </a:spcBef>
                    <a:spcAft>
                      <a:spcPct val="0"/>
                    </a:spcAft>
                    <a:defRPr sz="2400">
                      <a:solidFill>
                        <a:schemeClr val="tx1"/>
                      </a:solidFill>
                      <a:latin typeface="Arial" pitchFamily="34" charset="0"/>
                    </a:defRPr>
                  </a:lvl6pPr>
                  <a:lvl7pPr marL="2971800" indent="-228600" defTabSz="814388" eaLnBrk="0" fontAlgn="base" hangingPunct="0">
                    <a:spcBef>
                      <a:spcPct val="0"/>
                    </a:spcBef>
                    <a:spcAft>
                      <a:spcPct val="0"/>
                    </a:spcAft>
                    <a:defRPr sz="2400">
                      <a:solidFill>
                        <a:schemeClr val="tx1"/>
                      </a:solidFill>
                      <a:latin typeface="Arial" pitchFamily="34" charset="0"/>
                    </a:defRPr>
                  </a:lvl7pPr>
                  <a:lvl8pPr marL="3429000" indent="-228600" defTabSz="814388" eaLnBrk="0" fontAlgn="base" hangingPunct="0">
                    <a:spcBef>
                      <a:spcPct val="0"/>
                    </a:spcBef>
                    <a:spcAft>
                      <a:spcPct val="0"/>
                    </a:spcAft>
                    <a:defRPr sz="2400">
                      <a:solidFill>
                        <a:schemeClr val="tx1"/>
                      </a:solidFill>
                      <a:latin typeface="Arial" pitchFamily="34" charset="0"/>
                    </a:defRPr>
                  </a:lvl8pPr>
                  <a:lvl9pPr marL="3886200" indent="-228600" defTabSz="814388" eaLnBrk="0" fontAlgn="base" hangingPunct="0">
                    <a:spcBef>
                      <a:spcPct val="0"/>
                    </a:spcBef>
                    <a:spcAft>
                      <a:spcPct val="0"/>
                    </a:spcAft>
                    <a:defRPr sz="2400">
                      <a:solidFill>
                        <a:schemeClr val="tx1"/>
                      </a:solidFill>
                      <a:latin typeface="Arial" pitchFamily="34" charset="0"/>
                    </a:defRPr>
                  </a:lvl9pPr>
                </a:lstStyle>
                <a:p>
                  <a:pPr algn="ctr">
                    <a:lnSpc>
                      <a:spcPct val="90000"/>
                    </a:lnSpc>
                    <a:spcBef>
                      <a:spcPct val="50000"/>
                    </a:spcBef>
                  </a:pPr>
                  <a:r>
                    <a:rPr lang="en-US" altLang="es-AR" sz="1300">
                      <a:ea typeface="MS PGothic" pitchFamily="34" charset="-128"/>
                    </a:rPr>
                    <a:t>Original IP Header</a:t>
                  </a:r>
                </a:p>
              </p:txBody>
            </p:sp>
          </p:grpSp>
          <p:sp>
            <p:nvSpPr>
              <p:cNvPr id="96275" name="Text Box 17"/>
              <p:cNvSpPr txBox="1">
                <a:spLocks noChangeArrowheads="1"/>
              </p:cNvSpPr>
              <p:nvPr/>
            </p:nvSpPr>
            <p:spPr bwMode="auto">
              <a:xfrm>
                <a:off x="2800" y="2027"/>
                <a:ext cx="3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eaLnBrk="0" hangingPunct="0">
                  <a:defRPr sz="2400">
                    <a:solidFill>
                      <a:schemeClr val="tx1"/>
                    </a:solidFill>
                    <a:latin typeface="Arial" pitchFamily="34" charset="0"/>
                  </a:defRPr>
                </a:lvl1pPr>
                <a:lvl2pPr marL="742950" indent="-285750" defTabSz="814388" eaLnBrk="0" hangingPunct="0">
                  <a:defRPr sz="2400">
                    <a:solidFill>
                      <a:schemeClr val="tx1"/>
                    </a:solidFill>
                    <a:latin typeface="Arial" pitchFamily="34" charset="0"/>
                  </a:defRPr>
                </a:lvl2pPr>
                <a:lvl3pPr marL="1143000" indent="-228600" defTabSz="814388" eaLnBrk="0" hangingPunct="0">
                  <a:defRPr sz="2400">
                    <a:solidFill>
                      <a:schemeClr val="tx1"/>
                    </a:solidFill>
                    <a:latin typeface="Arial" pitchFamily="34" charset="0"/>
                  </a:defRPr>
                </a:lvl3pPr>
                <a:lvl4pPr marL="1600200" indent="-228600" defTabSz="814388" eaLnBrk="0" hangingPunct="0">
                  <a:defRPr sz="2400">
                    <a:solidFill>
                      <a:schemeClr val="tx1"/>
                    </a:solidFill>
                    <a:latin typeface="Arial" pitchFamily="34" charset="0"/>
                  </a:defRPr>
                </a:lvl4pPr>
                <a:lvl5pPr marL="2057400" indent="-228600" defTabSz="814388" eaLnBrk="0" hangingPunct="0">
                  <a:defRPr sz="2400">
                    <a:solidFill>
                      <a:schemeClr val="tx1"/>
                    </a:solidFill>
                    <a:latin typeface="Arial" pitchFamily="34" charset="0"/>
                  </a:defRPr>
                </a:lvl5pPr>
                <a:lvl6pPr marL="2514600" indent="-228600" defTabSz="814388" eaLnBrk="0" fontAlgn="base" hangingPunct="0">
                  <a:spcBef>
                    <a:spcPct val="0"/>
                  </a:spcBef>
                  <a:spcAft>
                    <a:spcPct val="0"/>
                  </a:spcAft>
                  <a:defRPr sz="2400">
                    <a:solidFill>
                      <a:schemeClr val="tx1"/>
                    </a:solidFill>
                    <a:latin typeface="Arial" pitchFamily="34" charset="0"/>
                  </a:defRPr>
                </a:lvl6pPr>
                <a:lvl7pPr marL="2971800" indent="-228600" defTabSz="814388" eaLnBrk="0" fontAlgn="base" hangingPunct="0">
                  <a:spcBef>
                    <a:spcPct val="0"/>
                  </a:spcBef>
                  <a:spcAft>
                    <a:spcPct val="0"/>
                  </a:spcAft>
                  <a:defRPr sz="2400">
                    <a:solidFill>
                      <a:schemeClr val="tx1"/>
                    </a:solidFill>
                    <a:latin typeface="Arial" pitchFamily="34" charset="0"/>
                  </a:defRPr>
                </a:lvl7pPr>
                <a:lvl8pPr marL="3429000" indent="-228600" defTabSz="814388" eaLnBrk="0" fontAlgn="base" hangingPunct="0">
                  <a:spcBef>
                    <a:spcPct val="0"/>
                  </a:spcBef>
                  <a:spcAft>
                    <a:spcPct val="0"/>
                  </a:spcAft>
                  <a:defRPr sz="2400">
                    <a:solidFill>
                      <a:schemeClr val="tx1"/>
                    </a:solidFill>
                    <a:latin typeface="Arial" pitchFamily="34" charset="0"/>
                  </a:defRPr>
                </a:lvl8pPr>
                <a:lvl9pPr marL="3886200" indent="-228600" defTabSz="814388" eaLnBrk="0" fontAlgn="base" hangingPunct="0">
                  <a:spcBef>
                    <a:spcPct val="0"/>
                  </a:spcBef>
                  <a:spcAft>
                    <a:spcPct val="0"/>
                  </a:spcAft>
                  <a:defRPr sz="2400">
                    <a:solidFill>
                      <a:schemeClr val="tx1"/>
                    </a:solidFill>
                    <a:latin typeface="Arial" pitchFamily="34" charset="0"/>
                  </a:defRPr>
                </a:lvl9pPr>
              </a:lstStyle>
              <a:p>
                <a:pPr algn="ctr">
                  <a:lnSpc>
                    <a:spcPct val="90000"/>
                  </a:lnSpc>
                  <a:spcBef>
                    <a:spcPct val="50000"/>
                  </a:spcBef>
                </a:pPr>
                <a:r>
                  <a:rPr lang="en-US" altLang="es-AR" sz="1300">
                    <a:ea typeface="MS PGothic" pitchFamily="34" charset="-128"/>
                  </a:rPr>
                  <a:t>TCP</a:t>
                </a:r>
              </a:p>
            </p:txBody>
          </p:sp>
          <p:sp>
            <p:nvSpPr>
              <p:cNvPr id="96276" name="Text Box 18"/>
              <p:cNvSpPr txBox="1">
                <a:spLocks noChangeArrowheads="1"/>
              </p:cNvSpPr>
              <p:nvPr/>
            </p:nvSpPr>
            <p:spPr bwMode="auto">
              <a:xfrm>
                <a:off x="3328" y="2027"/>
                <a:ext cx="3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eaLnBrk="0" hangingPunct="0">
                  <a:defRPr sz="2400">
                    <a:solidFill>
                      <a:schemeClr val="tx1"/>
                    </a:solidFill>
                    <a:latin typeface="Arial" pitchFamily="34" charset="0"/>
                  </a:defRPr>
                </a:lvl1pPr>
                <a:lvl2pPr marL="742950" indent="-285750" defTabSz="814388" eaLnBrk="0" hangingPunct="0">
                  <a:defRPr sz="2400">
                    <a:solidFill>
                      <a:schemeClr val="tx1"/>
                    </a:solidFill>
                    <a:latin typeface="Arial" pitchFamily="34" charset="0"/>
                  </a:defRPr>
                </a:lvl2pPr>
                <a:lvl3pPr marL="1143000" indent="-228600" defTabSz="814388" eaLnBrk="0" hangingPunct="0">
                  <a:defRPr sz="2400">
                    <a:solidFill>
                      <a:schemeClr val="tx1"/>
                    </a:solidFill>
                    <a:latin typeface="Arial" pitchFamily="34" charset="0"/>
                  </a:defRPr>
                </a:lvl3pPr>
                <a:lvl4pPr marL="1600200" indent="-228600" defTabSz="814388" eaLnBrk="0" hangingPunct="0">
                  <a:defRPr sz="2400">
                    <a:solidFill>
                      <a:schemeClr val="tx1"/>
                    </a:solidFill>
                    <a:latin typeface="Arial" pitchFamily="34" charset="0"/>
                  </a:defRPr>
                </a:lvl4pPr>
                <a:lvl5pPr marL="2057400" indent="-228600" defTabSz="814388" eaLnBrk="0" hangingPunct="0">
                  <a:defRPr sz="2400">
                    <a:solidFill>
                      <a:schemeClr val="tx1"/>
                    </a:solidFill>
                    <a:latin typeface="Arial" pitchFamily="34" charset="0"/>
                  </a:defRPr>
                </a:lvl5pPr>
                <a:lvl6pPr marL="2514600" indent="-228600" defTabSz="814388" eaLnBrk="0" fontAlgn="base" hangingPunct="0">
                  <a:spcBef>
                    <a:spcPct val="0"/>
                  </a:spcBef>
                  <a:spcAft>
                    <a:spcPct val="0"/>
                  </a:spcAft>
                  <a:defRPr sz="2400">
                    <a:solidFill>
                      <a:schemeClr val="tx1"/>
                    </a:solidFill>
                    <a:latin typeface="Arial" pitchFamily="34" charset="0"/>
                  </a:defRPr>
                </a:lvl6pPr>
                <a:lvl7pPr marL="2971800" indent="-228600" defTabSz="814388" eaLnBrk="0" fontAlgn="base" hangingPunct="0">
                  <a:spcBef>
                    <a:spcPct val="0"/>
                  </a:spcBef>
                  <a:spcAft>
                    <a:spcPct val="0"/>
                  </a:spcAft>
                  <a:defRPr sz="2400">
                    <a:solidFill>
                      <a:schemeClr val="tx1"/>
                    </a:solidFill>
                    <a:latin typeface="Arial" pitchFamily="34" charset="0"/>
                  </a:defRPr>
                </a:lvl7pPr>
                <a:lvl8pPr marL="3429000" indent="-228600" defTabSz="814388" eaLnBrk="0" fontAlgn="base" hangingPunct="0">
                  <a:spcBef>
                    <a:spcPct val="0"/>
                  </a:spcBef>
                  <a:spcAft>
                    <a:spcPct val="0"/>
                  </a:spcAft>
                  <a:defRPr sz="2400">
                    <a:solidFill>
                      <a:schemeClr val="tx1"/>
                    </a:solidFill>
                    <a:latin typeface="Arial" pitchFamily="34" charset="0"/>
                  </a:defRPr>
                </a:lvl8pPr>
                <a:lvl9pPr marL="3886200" indent="-228600" defTabSz="814388" eaLnBrk="0" fontAlgn="base" hangingPunct="0">
                  <a:spcBef>
                    <a:spcPct val="0"/>
                  </a:spcBef>
                  <a:spcAft>
                    <a:spcPct val="0"/>
                  </a:spcAft>
                  <a:defRPr sz="2400">
                    <a:solidFill>
                      <a:schemeClr val="tx1"/>
                    </a:solidFill>
                    <a:latin typeface="Arial" pitchFamily="34" charset="0"/>
                  </a:defRPr>
                </a:lvl9pPr>
              </a:lstStyle>
              <a:p>
                <a:pPr algn="ctr">
                  <a:lnSpc>
                    <a:spcPct val="90000"/>
                  </a:lnSpc>
                  <a:spcBef>
                    <a:spcPct val="50000"/>
                  </a:spcBef>
                </a:pPr>
                <a:r>
                  <a:rPr lang="en-US" altLang="es-AR" sz="1300">
                    <a:ea typeface="MS PGothic" pitchFamily="34" charset="-128"/>
                  </a:rPr>
                  <a:t>Data</a:t>
                </a:r>
              </a:p>
            </p:txBody>
          </p:sp>
        </p:grpSp>
        <p:grpSp>
          <p:nvGrpSpPr>
            <p:cNvPr id="96263" name="Group 36"/>
            <p:cNvGrpSpPr>
              <a:grpSpLocks/>
            </p:cNvGrpSpPr>
            <p:nvPr/>
          </p:nvGrpSpPr>
          <p:grpSpPr bwMode="auto">
            <a:xfrm>
              <a:off x="1924050" y="3635375"/>
              <a:ext cx="4953000" cy="609600"/>
              <a:chOff x="1168" y="2555"/>
              <a:chExt cx="3120" cy="384"/>
            </a:xfrm>
          </p:grpSpPr>
          <p:sp>
            <p:nvSpPr>
              <p:cNvPr id="96269" name="Line 23"/>
              <p:cNvSpPr>
                <a:spLocks noChangeShapeType="1"/>
              </p:cNvSpPr>
              <p:nvPr/>
            </p:nvSpPr>
            <p:spPr bwMode="auto">
              <a:xfrm>
                <a:off x="1168" y="2843"/>
                <a:ext cx="312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82124" tIns="41061" rIns="82124" bIns="41061"/>
              <a:lstStyle/>
              <a:p>
                <a:endParaRPr lang="es-AR"/>
              </a:p>
            </p:txBody>
          </p:sp>
          <p:sp>
            <p:nvSpPr>
              <p:cNvPr id="96270" name="Line 25"/>
              <p:cNvSpPr>
                <a:spLocks noChangeShapeType="1"/>
              </p:cNvSpPr>
              <p:nvPr/>
            </p:nvSpPr>
            <p:spPr bwMode="auto">
              <a:xfrm>
                <a:off x="1168" y="2555"/>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s-AR"/>
              </a:p>
            </p:txBody>
          </p:sp>
          <p:sp>
            <p:nvSpPr>
              <p:cNvPr id="96271" name="Text Box 26"/>
              <p:cNvSpPr txBox="1">
                <a:spLocks noChangeArrowheads="1"/>
              </p:cNvSpPr>
              <p:nvPr/>
            </p:nvSpPr>
            <p:spPr bwMode="auto">
              <a:xfrm>
                <a:off x="2224" y="2747"/>
                <a:ext cx="816" cy="165"/>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eaLnBrk="0" hangingPunct="0">
                  <a:defRPr sz="2400">
                    <a:solidFill>
                      <a:schemeClr val="tx1"/>
                    </a:solidFill>
                    <a:latin typeface="Arial" pitchFamily="34" charset="0"/>
                  </a:defRPr>
                </a:lvl1pPr>
                <a:lvl2pPr marL="742950" indent="-285750" defTabSz="814388" eaLnBrk="0" hangingPunct="0">
                  <a:defRPr sz="2400">
                    <a:solidFill>
                      <a:schemeClr val="tx1"/>
                    </a:solidFill>
                    <a:latin typeface="Arial" pitchFamily="34" charset="0"/>
                  </a:defRPr>
                </a:lvl2pPr>
                <a:lvl3pPr marL="1143000" indent="-228600" defTabSz="814388" eaLnBrk="0" hangingPunct="0">
                  <a:defRPr sz="2400">
                    <a:solidFill>
                      <a:schemeClr val="tx1"/>
                    </a:solidFill>
                    <a:latin typeface="Arial" pitchFamily="34" charset="0"/>
                  </a:defRPr>
                </a:lvl3pPr>
                <a:lvl4pPr marL="1600200" indent="-228600" defTabSz="814388" eaLnBrk="0" hangingPunct="0">
                  <a:defRPr sz="2400">
                    <a:solidFill>
                      <a:schemeClr val="tx1"/>
                    </a:solidFill>
                    <a:latin typeface="Arial" pitchFamily="34" charset="0"/>
                  </a:defRPr>
                </a:lvl4pPr>
                <a:lvl5pPr marL="2057400" indent="-228600" defTabSz="814388" eaLnBrk="0" hangingPunct="0">
                  <a:defRPr sz="2400">
                    <a:solidFill>
                      <a:schemeClr val="tx1"/>
                    </a:solidFill>
                    <a:latin typeface="Arial" pitchFamily="34" charset="0"/>
                  </a:defRPr>
                </a:lvl5pPr>
                <a:lvl6pPr marL="2514600" indent="-228600" defTabSz="814388" eaLnBrk="0" fontAlgn="base" hangingPunct="0">
                  <a:spcBef>
                    <a:spcPct val="0"/>
                  </a:spcBef>
                  <a:spcAft>
                    <a:spcPct val="0"/>
                  </a:spcAft>
                  <a:defRPr sz="2400">
                    <a:solidFill>
                      <a:schemeClr val="tx1"/>
                    </a:solidFill>
                    <a:latin typeface="Arial" pitchFamily="34" charset="0"/>
                  </a:defRPr>
                </a:lvl6pPr>
                <a:lvl7pPr marL="2971800" indent="-228600" defTabSz="814388" eaLnBrk="0" fontAlgn="base" hangingPunct="0">
                  <a:spcBef>
                    <a:spcPct val="0"/>
                  </a:spcBef>
                  <a:spcAft>
                    <a:spcPct val="0"/>
                  </a:spcAft>
                  <a:defRPr sz="2400">
                    <a:solidFill>
                      <a:schemeClr val="tx1"/>
                    </a:solidFill>
                    <a:latin typeface="Arial" pitchFamily="34" charset="0"/>
                  </a:defRPr>
                </a:lvl7pPr>
                <a:lvl8pPr marL="3429000" indent="-228600" defTabSz="814388" eaLnBrk="0" fontAlgn="base" hangingPunct="0">
                  <a:spcBef>
                    <a:spcPct val="0"/>
                  </a:spcBef>
                  <a:spcAft>
                    <a:spcPct val="0"/>
                  </a:spcAft>
                  <a:defRPr sz="2400">
                    <a:solidFill>
                      <a:schemeClr val="tx1"/>
                    </a:solidFill>
                    <a:latin typeface="Arial" pitchFamily="34" charset="0"/>
                  </a:defRPr>
                </a:lvl8pPr>
                <a:lvl9pPr marL="3886200" indent="-228600" defTabSz="814388" eaLnBrk="0" fontAlgn="base" hangingPunct="0">
                  <a:spcBef>
                    <a:spcPct val="0"/>
                  </a:spcBef>
                  <a:spcAft>
                    <a:spcPct val="0"/>
                  </a:spcAft>
                  <a:defRPr sz="2400">
                    <a:solidFill>
                      <a:schemeClr val="tx1"/>
                    </a:solidFill>
                    <a:latin typeface="Arial" pitchFamily="34" charset="0"/>
                  </a:defRPr>
                </a:lvl9pPr>
              </a:lstStyle>
              <a:p>
                <a:pPr algn="ctr">
                  <a:lnSpc>
                    <a:spcPct val="90000"/>
                  </a:lnSpc>
                  <a:spcBef>
                    <a:spcPct val="50000"/>
                  </a:spcBef>
                </a:pPr>
                <a:r>
                  <a:rPr lang="en-US" altLang="es-AR" sz="1300">
                    <a:ea typeface="MS PGothic" pitchFamily="34" charset="-128"/>
                  </a:rPr>
                  <a:t>Authenticated</a:t>
                </a:r>
              </a:p>
            </p:txBody>
          </p:sp>
        </p:grpSp>
        <p:grpSp>
          <p:nvGrpSpPr>
            <p:cNvPr id="96264" name="Group 35"/>
            <p:cNvGrpSpPr>
              <a:grpSpLocks/>
            </p:cNvGrpSpPr>
            <p:nvPr/>
          </p:nvGrpSpPr>
          <p:grpSpPr bwMode="auto">
            <a:xfrm>
              <a:off x="2762250" y="3635375"/>
              <a:ext cx="4114800" cy="609600"/>
              <a:chOff x="1696" y="2555"/>
              <a:chExt cx="2592" cy="384"/>
            </a:xfrm>
          </p:grpSpPr>
          <p:sp>
            <p:nvSpPr>
              <p:cNvPr id="96265" name="Line 21"/>
              <p:cNvSpPr>
                <a:spLocks noChangeShapeType="1"/>
              </p:cNvSpPr>
              <p:nvPr/>
            </p:nvSpPr>
            <p:spPr bwMode="auto">
              <a:xfrm>
                <a:off x="1696" y="2651"/>
                <a:ext cx="2592"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82124" tIns="41061" rIns="82124" bIns="41061"/>
              <a:lstStyle/>
              <a:p>
                <a:endParaRPr lang="es-AR"/>
              </a:p>
            </p:txBody>
          </p:sp>
          <p:sp>
            <p:nvSpPr>
              <p:cNvPr id="96266" name="Text Box 22"/>
              <p:cNvSpPr txBox="1">
                <a:spLocks noChangeArrowheads="1"/>
              </p:cNvSpPr>
              <p:nvPr/>
            </p:nvSpPr>
            <p:spPr bwMode="auto">
              <a:xfrm>
                <a:off x="2656" y="2555"/>
                <a:ext cx="624" cy="165"/>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eaLnBrk="0" hangingPunct="0">
                  <a:defRPr sz="2400">
                    <a:solidFill>
                      <a:schemeClr val="tx1"/>
                    </a:solidFill>
                    <a:latin typeface="Arial" pitchFamily="34" charset="0"/>
                  </a:defRPr>
                </a:lvl1pPr>
                <a:lvl2pPr marL="742950" indent="-285750" defTabSz="814388" eaLnBrk="0" hangingPunct="0">
                  <a:defRPr sz="2400">
                    <a:solidFill>
                      <a:schemeClr val="tx1"/>
                    </a:solidFill>
                    <a:latin typeface="Arial" pitchFamily="34" charset="0"/>
                  </a:defRPr>
                </a:lvl2pPr>
                <a:lvl3pPr marL="1143000" indent="-228600" defTabSz="814388" eaLnBrk="0" hangingPunct="0">
                  <a:defRPr sz="2400">
                    <a:solidFill>
                      <a:schemeClr val="tx1"/>
                    </a:solidFill>
                    <a:latin typeface="Arial" pitchFamily="34" charset="0"/>
                  </a:defRPr>
                </a:lvl3pPr>
                <a:lvl4pPr marL="1600200" indent="-228600" defTabSz="814388" eaLnBrk="0" hangingPunct="0">
                  <a:defRPr sz="2400">
                    <a:solidFill>
                      <a:schemeClr val="tx1"/>
                    </a:solidFill>
                    <a:latin typeface="Arial" pitchFamily="34" charset="0"/>
                  </a:defRPr>
                </a:lvl4pPr>
                <a:lvl5pPr marL="2057400" indent="-228600" defTabSz="814388" eaLnBrk="0" hangingPunct="0">
                  <a:defRPr sz="2400">
                    <a:solidFill>
                      <a:schemeClr val="tx1"/>
                    </a:solidFill>
                    <a:latin typeface="Arial" pitchFamily="34" charset="0"/>
                  </a:defRPr>
                </a:lvl5pPr>
                <a:lvl6pPr marL="2514600" indent="-228600" defTabSz="814388" eaLnBrk="0" fontAlgn="base" hangingPunct="0">
                  <a:spcBef>
                    <a:spcPct val="0"/>
                  </a:spcBef>
                  <a:spcAft>
                    <a:spcPct val="0"/>
                  </a:spcAft>
                  <a:defRPr sz="2400">
                    <a:solidFill>
                      <a:schemeClr val="tx1"/>
                    </a:solidFill>
                    <a:latin typeface="Arial" pitchFamily="34" charset="0"/>
                  </a:defRPr>
                </a:lvl6pPr>
                <a:lvl7pPr marL="2971800" indent="-228600" defTabSz="814388" eaLnBrk="0" fontAlgn="base" hangingPunct="0">
                  <a:spcBef>
                    <a:spcPct val="0"/>
                  </a:spcBef>
                  <a:spcAft>
                    <a:spcPct val="0"/>
                  </a:spcAft>
                  <a:defRPr sz="2400">
                    <a:solidFill>
                      <a:schemeClr val="tx1"/>
                    </a:solidFill>
                    <a:latin typeface="Arial" pitchFamily="34" charset="0"/>
                  </a:defRPr>
                </a:lvl7pPr>
                <a:lvl8pPr marL="3429000" indent="-228600" defTabSz="814388" eaLnBrk="0" fontAlgn="base" hangingPunct="0">
                  <a:spcBef>
                    <a:spcPct val="0"/>
                  </a:spcBef>
                  <a:spcAft>
                    <a:spcPct val="0"/>
                  </a:spcAft>
                  <a:defRPr sz="2400">
                    <a:solidFill>
                      <a:schemeClr val="tx1"/>
                    </a:solidFill>
                    <a:latin typeface="Arial" pitchFamily="34" charset="0"/>
                  </a:defRPr>
                </a:lvl8pPr>
                <a:lvl9pPr marL="3886200" indent="-228600" defTabSz="814388" eaLnBrk="0" fontAlgn="base" hangingPunct="0">
                  <a:spcBef>
                    <a:spcPct val="0"/>
                  </a:spcBef>
                  <a:spcAft>
                    <a:spcPct val="0"/>
                  </a:spcAft>
                  <a:defRPr sz="2400">
                    <a:solidFill>
                      <a:schemeClr val="tx1"/>
                    </a:solidFill>
                    <a:latin typeface="Arial" pitchFamily="34" charset="0"/>
                  </a:defRPr>
                </a:lvl9pPr>
              </a:lstStyle>
              <a:p>
                <a:pPr algn="ctr">
                  <a:lnSpc>
                    <a:spcPct val="90000"/>
                  </a:lnSpc>
                  <a:spcBef>
                    <a:spcPct val="50000"/>
                  </a:spcBef>
                </a:pPr>
                <a:r>
                  <a:rPr lang="en-US" altLang="es-AR" sz="1300">
                    <a:ea typeface="MS PGothic" pitchFamily="34" charset="-128"/>
                  </a:rPr>
                  <a:t>Encrypted</a:t>
                </a:r>
              </a:p>
            </p:txBody>
          </p:sp>
          <p:sp>
            <p:nvSpPr>
              <p:cNvPr id="96267" name="Line 24"/>
              <p:cNvSpPr>
                <a:spLocks noChangeShapeType="1"/>
              </p:cNvSpPr>
              <p:nvPr/>
            </p:nvSpPr>
            <p:spPr bwMode="auto">
              <a:xfrm>
                <a:off x="4288" y="2555"/>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s-AR"/>
              </a:p>
            </p:txBody>
          </p:sp>
          <p:sp>
            <p:nvSpPr>
              <p:cNvPr id="96268" name="Line 27"/>
              <p:cNvSpPr>
                <a:spLocks noChangeShapeType="1"/>
              </p:cNvSpPr>
              <p:nvPr/>
            </p:nvSpPr>
            <p:spPr bwMode="auto">
              <a:xfrm>
                <a:off x="1696" y="2555"/>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s-AR"/>
              </a:p>
            </p:txBody>
          </p:sp>
        </p:grpSp>
      </p:grpSp>
    </p:spTree>
    <p:extLst>
      <p:ext uri="{BB962C8B-B14F-4D97-AF65-F5344CB8AC3E}">
        <p14:creationId xmlns:p14="http://schemas.microsoft.com/office/powerpoint/2010/main" val="3016186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bwMode="auto">
          <a:xfrm>
            <a:off x="279400" y="365125"/>
            <a:ext cx="8521700"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en-US" altLang="es-AR" dirty="0" smtClean="0"/>
              <a:t>IPsec </a:t>
            </a:r>
            <a:r>
              <a:rPr lang="en-US" altLang="es-AR" dirty="0" err="1" smtClean="0"/>
              <a:t>Ejemplo</a:t>
            </a:r>
            <a:r>
              <a:rPr lang="en-US" altLang="es-AR" dirty="0" smtClean="0"/>
              <a:t> de </a:t>
            </a:r>
            <a:r>
              <a:rPr lang="en-US" altLang="es-AR" dirty="0" err="1" smtClean="0"/>
              <a:t>Encapsulamiento</a:t>
            </a:r>
            <a:endParaRPr lang="en-US" altLang="es-AR" dirty="0" smtClean="0"/>
          </a:p>
        </p:txBody>
      </p:sp>
      <p:sp>
        <p:nvSpPr>
          <p:cNvPr id="97283" name="Content Placeholder 2"/>
          <p:cNvSpPr>
            <a:spLocks noGrp="1"/>
          </p:cNvSpPr>
          <p:nvPr>
            <p:ph idx="1"/>
          </p:nvPr>
        </p:nvSpPr>
        <p:spPr>
          <a:xfrm>
            <a:off x="314654" y="5644768"/>
            <a:ext cx="8520113" cy="954087"/>
          </a:xfrm>
        </p:spPr>
        <p:txBody>
          <a:bodyPr/>
          <a:lstStyle/>
          <a:p>
            <a:pPr eaLnBrk="1" hangingPunct="1"/>
            <a:r>
              <a:rPr lang="es-ES" altLang="es-AR" dirty="0" smtClean="0"/>
              <a:t>El ejemplo muestra cómo un paquete se encapsula</a:t>
            </a:r>
            <a:r>
              <a:rPr lang="en-US" altLang="es-AR" dirty="0" smtClean="0"/>
              <a:t>.</a:t>
            </a:r>
          </a:p>
        </p:txBody>
      </p:sp>
      <p:sp>
        <p:nvSpPr>
          <p:cNvPr id="4" name="Trapezoid 3"/>
          <p:cNvSpPr/>
          <p:nvPr/>
        </p:nvSpPr>
        <p:spPr>
          <a:xfrm>
            <a:off x="1411288" y="1454150"/>
            <a:ext cx="6715125" cy="2643188"/>
          </a:xfrm>
          <a:prstGeom prst="trapezoid">
            <a:avLst>
              <a:gd name="adj" fmla="val 76931"/>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90000"/>
              </a:lnSpc>
              <a:defRPr/>
            </a:pPr>
            <a:endParaRPr lang="en-US" dirty="0"/>
          </a:p>
        </p:txBody>
      </p:sp>
      <p:sp>
        <p:nvSpPr>
          <p:cNvPr id="5" name="Curved Up Arrow 4"/>
          <p:cNvSpPr/>
          <p:nvPr/>
        </p:nvSpPr>
        <p:spPr>
          <a:xfrm>
            <a:off x="285750" y="2182813"/>
            <a:ext cx="8643938" cy="2571750"/>
          </a:xfrm>
          <a:prstGeom prst="curvedUpArrow">
            <a:avLst>
              <a:gd name="adj1" fmla="val 12434"/>
              <a:gd name="adj2" fmla="val 29214"/>
              <a:gd name="adj3" fmla="val 2254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90000"/>
              </a:lnSpc>
              <a:defRPr/>
            </a:pPr>
            <a:endParaRPr lang="en-US" dirty="0">
              <a:solidFill>
                <a:schemeClr val="tx1"/>
              </a:solidFill>
            </a:endParaRPr>
          </a:p>
        </p:txBody>
      </p:sp>
      <p:pic>
        <p:nvPicPr>
          <p:cNvPr id="97286"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063" y="2108200"/>
            <a:ext cx="1785937"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7" name="Freeform 9"/>
          <p:cNvSpPr>
            <a:spLocks/>
          </p:cNvSpPr>
          <p:nvPr/>
        </p:nvSpPr>
        <p:spPr bwMode="auto">
          <a:xfrm rot="-1800000">
            <a:off x="5095875" y="2003425"/>
            <a:ext cx="2235200" cy="18732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97288" name="Freeform 9"/>
          <p:cNvSpPr>
            <a:spLocks/>
          </p:cNvSpPr>
          <p:nvPr/>
        </p:nvSpPr>
        <p:spPr bwMode="auto">
          <a:xfrm rot="1800000" flipV="1">
            <a:off x="2389188" y="2085975"/>
            <a:ext cx="2235200" cy="19367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AR"/>
          </a:p>
        </p:txBody>
      </p:sp>
      <p:cxnSp>
        <p:nvCxnSpPr>
          <p:cNvPr id="9" name="Straight Connector 8"/>
          <p:cNvCxnSpPr/>
          <p:nvPr/>
        </p:nvCxnSpPr>
        <p:spPr>
          <a:xfrm rot="10800000">
            <a:off x="590550" y="1617663"/>
            <a:ext cx="1500188" cy="127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7308850" y="1627188"/>
            <a:ext cx="1163638"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7291"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738" y="1363663"/>
            <a:ext cx="906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2"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363663"/>
            <a:ext cx="9064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3" name="TextBox 21"/>
          <p:cNvSpPr txBox="1">
            <a:spLocks noChangeArrowheads="1"/>
          </p:cNvSpPr>
          <p:nvPr/>
        </p:nvSpPr>
        <p:spPr bwMode="auto">
          <a:xfrm>
            <a:off x="2214563" y="1638300"/>
            <a:ext cx="625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r>
              <a:rPr lang="en-US" altLang="es-AR" sz="1000" b="1">
                <a:solidFill>
                  <a:schemeClr val="bg1"/>
                </a:solidFill>
              </a:rPr>
              <a:t>Branch</a:t>
            </a:r>
          </a:p>
        </p:txBody>
      </p:sp>
      <p:sp>
        <p:nvSpPr>
          <p:cNvPr id="97294" name="TextBox 22"/>
          <p:cNvSpPr txBox="1">
            <a:spLocks noChangeArrowheads="1"/>
          </p:cNvSpPr>
          <p:nvPr/>
        </p:nvSpPr>
        <p:spPr bwMode="auto">
          <a:xfrm>
            <a:off x="7024688" y="1647825"/>
            <a:ext cx="3778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r>
              <a:rPr lang="en-US" altLang="es-AR" sz="1000" b="1">
                <a:solidFill>
                  <a:schemeClr val="bg1"/>
                </a:solidFill>
              </a:rPr>
              <a:t>HQ</a:t>
            </a:r>
          </a:p>
        </p:txBody>
      </p:sp>
      <p:sp>
        <p:nvSpPr>
          <p:cNvPr id="97295" name="TextBox 18"/>
          <p:cNvSpPr txBox="1">
            <a:spLocks noChangeArrowheads="1"/>
          </p:cNvSpPr>
          <p:nvPr/>
        </p:nvSpPr>
        <p:spPr bwMode="auto">
          <a:xfrm>
            <a:off x="4360863" y="2182813"/>
            <a:ext cx="1030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r>
              <a:rPr lang="en-US" altLang="es-AR" b="1"/>
              <a:t>Internet</a:t>
            </a:r>
          </a:p>
        </p:txBody>
      </p:sp>
      <p:pic>
        <p:nvPicPr>
          <p:cNvPr id="97296"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 y="1497013"/>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677863" y="1096963"/>
            <a:ext cx="1162050" cy="261937"/>
          </a:xfrm>
          <a:prstGeom prst="rect">
            <a:avLst/>
          </a:prstGeom>
        </p:spPr>
        <p:txBody>
          <a:bodyPr wrap="none">
            <a:spAutoFit/>
          </a:bodyPr>
          <a:lstStyle/>
          <a:p>
            <a:pPr algn="ctr" eaLnBrk="0" hangingPunct="0">
              <a:lnSpc>
                <a:spcPct val="90000"/>
              </a:lnSpc>
              <a:defRPr/>
            </a:pPr>
            <a:r>
              <a:rPr lang="en-US" altLang="en-US" sz="1050" b="1" dirty="0">
                <a:solidFill>
                  <a:srgbClr val="000000"/>
                </a:solidFill>
                <a:latin typeface="Arial" charset="0"/>
                <a:ea typeface="ＭＳ Ｐゴシック" charset="-128"/>
              </a:rPr>
              <a:t>192.168.1.0 /24</a:t>
            </a:r>
            <a:endParaRPr lang="en-US" sz="1050" dirty="0">
              <a:latin typeface="Arial" charset="0"/>
            </a:endParaRPr>
          </a:p>
        </p:txBody>
      </p:sp>
      <p:sp>
        <p:nvSpPr>
          <p:cNvPr id="18" name="Rectangle 17"/>
          <p:cNvSpPr/>
          <p:nvPr/>
        </p:nvSpPr>
        <p:spPr>
          <a:xfrm>
            <a:off x="7510463" y="1111250"/>
            <a:ext cx="1084262" cy="261938"/>
          </a:xfrm>
          <a:prstGeom prst="rect">
            <a:avLst/>
          </a:prstGeom>
        </p:spPr>
        <p:txBody>
          <a:bodyPr wrap="none">
            <a:spAutoFit/>
          </a:bodyPr>
          <a:lstStyle/>
          <a:p>
            <a:pPr algn="ctr" eaLnBrk="0" hangingPunct="0">
              <a:lnSpc>
                <a:spcPct val="90000"/>
              </a:lnSpc>
              <a:defRPr/>
            </a:pPr>
            <a:r>
              <a:rPr lang="en-US" altLang="en-US" sz="1050" b="1" dirty="0">
                <a:solidFill>
                  <a:srgbClr val="000000"/>
                </a:solidFill>
                <a:latin typeface="Arial" charset="0"/>
                <a:ea typeface="ＭＳ Ｐゴシック" charset="-128"/>
              </a:rPr>
              <a:t>10.10.10.0 /24</a:t>
            </a:r>
            <a:endParaRPr lang="en-US" sz="1050" dirty="0">
              <a:latin typeface="Arial" charset="0"/>
            </a:endParaRPr>
          </a:p>
        </p:txBody>
      </p:sp>
      <p:sp>
        <p:nvSpPr>
          <p:cNvPr id="19" name="Text Box 21"/>
          <p:cNvSpPr txBox="1">
            <a:spLocks noChangeArrowheads="1"/>
          </p:cNvSpPr>
          <p:nvPr/>
        </p:nvSpPr>
        <p:spPr bwMode="auto">
          <a:xfrm>
            <a:off x="2844800" y="1722438"/>
            <a:ext cx="550863" cy="246062"/>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b="1" dirty="0">
                <a:latin typeface="+mj-lt"/>
              </a:rPr>
              <a:t>S0/0/1</a:t>
            </a:r>
          </a:p>
        </p:txBody>
      </p:sp>
      <p:sp>
        <p:nvSpPr>
          <p:cNvPr id="20" name="Text Box 21"/>
          <p:cNvSpPr txBox="1">
            <a:spLocks noChangeArrowheads="1"/>
          </p:cNvSpPr>
          <p:nvPr/>
        </p:nvSpPr>
        <p:spPr bwMode="auto">
          <a:xfrm>
            <a:off x="1652588" y="1620838"/>
            <a:ext cx="509587" cy="246062"/>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b="1" dirty="0">
                <a:latin typeface="+mj-lt"/>
              </a:rPr>
              <a:t>Fa0/0</a:t>
            </a:r>
          </a:p>
        </p:txBody>
      </p:sp>
      <p:sp>
        <p:nvSpPr>
          <p:cNvPr id="21" name="Text Box 21"/>
          <p:cNvSpPr txBox="1">
            <a:spLocks noChangeArrowheads="1"/>
          </p:cNvSpPr>
          <p:nvPr/>
        </p:nvSpPr>
        <p:spPr bwMode="auto">
          <a:xfrm>
            <a:off x="2419350" y="1873250"/>
            <a:ext cx="431800" cy="247650"/>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dirty="0">
                <a:latin typeface="+mj-lt"/>
              </a:rPr>
              <a:t>.242</a:t>
            </a:r>
          </a:p>
        </p:txBody>
      </p:sp>
      <p:sp>
        <p:nvSpPr>
          <p:cNvPr id="22" name="Text Box 21"/>
          <p:cNvSpPr txBox="1">
            <a:spLocks noChangeArrowheads="1"/>
          </p:cNvSpPr>
          <p:nvPr/>
        </p:nvSpPr>
        <p:spPr bwMode="auto">
          <a:xfrm>
            <a:off x="1857375" y="1416050"/>
            <a:ext cx="290513" cy="246063"/>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dirty="0">
                <a:latin typeface="+mj-lt"/>
              </a:rPr>
              <a:t>.1</a:t>
            </a:r>
          </a:p>
        </p:txBody>
      </p:sp>
      <p:sp>
        <p:nvSpPr>
          <p:cNvPr id="23" name="Text Box 21"/>
          <p:cNvSpPr txBox="1">
            <a:spLocks noChangeArrowheads="1"/>
          </p:cNvSpPr>
          <p:nvPr/>
        </p:nvSpPr>
        <p:spPr bwMode="auto">
          <a:xfrm>
            <a:off x="7572375" y="1425575"/>
            <a:ext cx="290513" cy="246063"/>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dirty="0">
                <a:latin typeface="+mj-lt"/>
              </a:rPr>
              <a:t>.1</a:t>
            </a:r>
          </a:p>
        </p:txBody>
      </p:sp>
      <p:sp>
        <p:nvSpPr>
          <p:cNvPr id="24" name="Text Box 21"/>
          <p:cNvSpPr txBox="1">
            <a:spLocks noChangeArrowheads="1"/>
          </p:cNvSpPr>
          <p:nvPr/>
        </p:nvSpPr>
        <p:spPr bwMode="auto">
          <a:xfrm>
            <a:off x="7553325" y="1663700"/>
            <a:ext cx="509588" cy="246063"/>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b="1" dirty="0">
                <a:latin typeface="+mj-lt"/>
              </a:rPr>
              <a:t>Fa0/0</a:t>
            </a:r>
          </a:p>
        </p:txBody>
      </p:sp>
      <p:sp>
        <p:nvSpPr>
          <p:cNvPr id="25" name="Text Box 21"/>
          <p:cNvSpPr txBox="1">
            <a:spLocks noChangeArrowheads="1"/>
          </p:cNvSpPr>
          <p:nvPr/>
        </p:nvSpPr>
        <p:spPr bwMode="auto">
          <a:xfrm>
            <a:off x="2428875" y="2254250"/>
            <a:ext cx="1347788" cy="246063"/>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b="1" dirty="0">
                <a:latin typeface="+mj-lt"/>
              </a:rPr>
              <a:t>209.165.200.240 /29</a:t>
            </a:r>
          </a:p>
        </p:txBody>
      </p:sp>
      <p:sp>
        <p:nvSpPr>
          <p:cNvPr id="26" name="Text Box 21"/>
          <p:cNvSpPr txBox="1">
            <a:spLocks noChangeArrowheads="1"/>
          </p:cNvSpPr>
          <p:nvPr/>
        </p:nvSpPr>
        <p:spPr bwMode="auto">
          <a:xfrm>
            <a:off x="3919538" y="2519363"/>
            <a:ext cx="431800" cy="246062"/>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dirty="0">
                <a:latin typeface="+mj-lt"/>
              </a:rPr>
              <a:t>.241</a:t>
            </a:r>
          </a:p>
        </p:txBody>
      </p:sp>
      <p:sp>
        <p:nvSpPr>
          <p:cNvPr id="27" name="Text Box 21"/>
          <p:cNvSpPr txBox="1">
            <a:spLocks noChangeArrowheads="1"/>
          </p:cNvSpPr>
          <p:nvPr/>
        </p:nvSpPr>
        <p:spPr bwMode="auto">
          <a:xfrm>
            <a:off x="6205538" y="1719263"/>
            <a:ext cx="552450" cy="246062"/>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b="1" dirty="0">
                <a:latin typeface="+mj-lt"/>
              </a:rPr>
              <a:t>S0/0/1</a:t>
            </a:r>
          </a:p>
        </p:txBody>
      </p:sp>
      <p:sp>
        <p:nvSpPr>
          <p:cNvPr id="28" name="Text Box 21"/>
          <p:cNvSpPr txBox="1">
            <a:spLocks noChangeArrowheads="1"/>
          </p:cNvSpPr>
          <p:nvPr/>
        </p:nvSpPr>
        <p:spPr bwMode="auto">
          <a:xfrm>
            <a:off x="5976938" y="2254250"/>
            <a:ext cx="1347787" cy="246063"/>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b="1" dirty="0">
                <a:latin typeface="+mj-lt"/>
              </a:rPr>
              <a:t>209.165.200.224 /29</a:t>
            </a:r>
          </a:p>
        </p:txBody>
      </p:sp>
      <p:sp>
        <p:nvSpPr>
          <p:cNvPr id="29" name="Text Box 21"/>
          <p:cNvSpPr txBox="1">
            <a:spLocks noChangeArrowheads="1"/>
          </p:cNvSpPr>
          <p:nvPr/>
        </p:nvSpPr>
        <p:spPr bwMode="auto">
          <a:xfrm>
            <a:off x="6634163" y="1873250"/>
            <a:ext cx="431800" cy="247650"/>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dirty="0">
                <a:latin typeface="+mj-lt"/>
              </a:rPr>
              <a:t>.226</a:t>
            </a:r>
          </a:p>
        </p:txBody>
      </p:sp>
      <p:sp>
        <p:nvSpPr>
          <p:cNvPr id="30" name="Text Box 21"/>
          <p:cNvSpPr txBox="1">
            <a:spLocks noChangeArrowheads="1"/>
          </p:cNvSpPr>
          <p:nvPr/>
        </p:nvSpPr>
        <p:spPr bwMode="auto">
          <a:xfrm>
            <a:off x="5241925" y="2519363"/>
            <a:ext cx="431800" cy="246062"/>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dirty="0">
                <a:latin typeface="+mj-lt"/>
              </a:rPr>
              <a:t>.225</a:t>
            </a:r>
          </a:p>
        </p:txBody>
      </p:sp>
      <p:pic>
        <p:nvPicPr>
          <p:cNvPr id="97311"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540000"/>
            <a:ext cx="9064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2" name="TextBox 22"/>
          <p:cNvSpPr txBox="1">
            <a:spLocks noChangeArrowheads="1"/>
          </p:cNvSpPr>
          <p:nvPr/>
        </p:nvSpPr>
        <p:spPr bwMode="auto">
          <a:xfrm>
            <a:off x="4725988" y="2828925"/>
            <a:ext cx="390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90000"/>
              </a:lnSpc>
            </a:pPr>
            <a:r>
              <a:rPr lang="en-US" altLang="es-AR" sz="1000" b="1">
                <a:solidFill>
                  <a:schemeClr val="bg1"/>
                </a:solidFill>
              </a:rPr>
              <a:t>ISP</a:t>
            </a:r>
          </a:p>
        </p:txBody>
      </p:sp>
      <p:pic>
        <p:nvPicPr>
          <p:cNvPr id="97313" name="Picture 3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313" y="1468438"/>
            <a:ext cx="500062"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21"/>
          <p:cNvSpPr txBox="1">
            <a:spLocks noChangeArrowheads="1"/>
          </p:cNvSpPr>
          <p:nvPr/>
        </p:nvSpPr>
        <p:spPr bwMode="auto">
          <a:xfrm>
            <a:off x="214313" y="1865313"/>
            <a:ext cx="360362" cy="246062"/>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dirty="0">
                <a:latin typeface="+mj-lt"/>
              </a:rPr>
              <a:t>.10</a:t>
            </a:r>
          </a:p>
        </p:txBody>
      </p:sp>
      <p:pic>
        <p:nvPicPr>
          <p:cNvPr id="97315" name="Picture 3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6750" y="1397000"/>
            <a:ext cx="5000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21"/>
          <p:cNvSpPr txBox="1">
            <a:spLocks noChangeArrowheads="1"/>
          </p:cNvSpPr>
          <p:nvPr/>
        </p:nvSpPr>
        <p:spPr bwMode="auto">
          <a:xfrm>
            <a:off x="8355013" y="1936750"/>
            <a:ext cx="360362" cy="246063"/>
          </a:xfrm>
          <a:prstGeom prst="rect">
            <a:avLst/>
          </a:prstGeom>
          <a:noFill/>
          <a:ln w="9525">
            <a:noFill/>
            <a:miter lim="800000"/>
            <a:headEnd/>
            <a:tailEnd/>
          </a:ln>
          <a:effectLst/>
        </p:spPr>
        <p:txBody>
          <a:bodyPr wrap="none">
            <a:spAutoFit/>
          </a:bodyPr>
          <a:lstStyle/>
          <a:p>
            <a:pPr algn="ctr" eaLnBrk="0" hangingPunct="0">
              <a:lnSpc>
                <a:spcPct val="90000"/>
              </a:lnSpc>
              <a:defRPr/>
            </a:pPr>
            <a:r>
              <a:rPr lang="en-US" sz="1000" dirty="0">
                <a:latin typeface="+mj-lt"/>
              </a:rPr>
              <a:t>.10</a:t>
            </a:r>
          </a:p>
        </p:txBody>
      </p:sp>
      <p:sp>
        <p:nvSpPr>
          <p:cNvPr id="97317" name="Line 41"/>
          <p:cNvSpPr>
            <a:spLocks noChangeShapeType="1"/>
          </p:cNvSpPr>
          <p:nvPr/>
        </p:nvSpPr>
        <p:spPr bwMode="auto">
          <a:xfrm flipH="1">
            <a:off x="142875" y="3327400"/>
            <a:ext cx="287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97318" name="Line 42"/>
          <p:cNvSpPr>
            <a:spLocks noChangeShapeType="1"/>
          </p:cNvSpPr>
          <p:nvPr/>
        </p:nvSpPr>
        <p:spPr bwMode="auto">
          <a:xfrm flipH="1">
            <a:off x="214313" y="3254375"/>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97319" name="Line 43"/>
          <p:cNvSpPr>
            <a:spLocks noChangeShapeType="1"/>
          </p:cNvSpPr>
          <p:nvPr/>
        </p:nvSpPr>
        <p:spPr bwMode="auto">
          <a:xfrm flipH="1">
            <a:off x="287338" y="3182938"/>
            <a:ext cx="1428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97320" name="Line 44"/>
          <p:cNvSpPr>
            <a:spLocks noChangeShapeType="1"/>
          </p:cNvSpPr>
          <p:nvPr/>
        </p:nvSpPr>
        <p:spPr bwMode="auto">
          <a:xfrm flipH="1">
            <a:off x="358775" y="3111500"/>
            <a:ext cx="71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aphicFrame>
        <p:nvGraphicFramePr>
          <p:cNvPr id="42" name="Table 41"/>
          <p:cNvGraphicFramePr>
            <a:graphicFrameLocks noGrp="1"/>
          </p:cNvGraphicFramePr>
          <p:nvPr/>
        </p:nvGraphicFramePr>
        <p:xfrm>
          <a:off x="428625" y="2968625"/>
          <a:ext cx="2857501" cy="503238"/>
        </p:xfrm>
        <a:graphic>
          <a:graphicData uri="http://schemas.openxmlformats.org/drawingml/2006/table">
            <a:tbl>
              <a:tblPr firstRow="1" bandRow="1">
                <a:tableStyleId>{5C22544A-7EE6-4342-B048-85BDC9FD1C3A}</a:tableStyleId>
              </a:tblPr>
              <a:tblGrid>
                <a:gridCol w="1500188"/>
                <a:gridCol w="428625"/>
                <a:gridCol w="928688"/>
              </a:tblGrid>
              <a:tr h="503238">
                <a:tc>
                  <a:txBody>
                    <a:bodyPr/>
                    <a:lstStyle/>
                    <a:p>
                      <a:r>
                        <a:rPr lang="en-US" sz="900" b="1" dirty="0" smtClean="0">
                          <a:solidFill>
                            <a:schemeClr val="tx1"/>
                          </a:solidFill>
                        </a:rPr>
                        <a:t>Original IP Header</a:t>
                      </a:r>
                    </a:p>
                    <a:p>
                      <a:r>
                        <a:rPr lang="en-US" sz="900" b="0" dirty="0" smtClean="0">
                          <a:solidFill>
                            <a:schemeClr val="tx1"/>
                          </a:solidFill>
                        </a:rPr>
                        <a:t>Source IP: 192.168.1.10</a:t>
                      </a:r>
                    </a:p>
                    <a:p>
                      <a:r>
                        <a:rPr lang="en-US" sz="900" b="0" dirty="0" smtClean="0">
                          <a:solidFill>
                            <a:schemeClr val="tx1"/>
                          </a:solidFill>
                        </a:rPr>
                        <a:t>Destination: 10.10.10.10</a:t>
                      </a:r>
                    </a:p>
                  </a:txBody>
                  <a:tcPr marL="91439" marR="91439"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TCP</a:t>
                      </a:r>
                      <a:endParaRPr lang="en-US" sz="900" b="0" dirty="0">
                        <a:solidFill>
                          <a:schemeClr val="tx1"/>
                        </a:solidFill>
                      </a:endParaRPr>
                    </a:p>
                  </a:txBody>
                  <a:tcPr marL="91439" marR="91439"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Data</a:t>
                      </a:r>
                      <a:endParaRPr lang="en-US" sz="900" b="0" dirty="0">
                        <a:solidFill>
                          <a:schemeClr val="tx1"/>
                        </a:solidFill>
                      </a:endParaRPr>
                    </a:p>
                  </a:txBody>
                  <a:tcPr marL="91439" marR="91439"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sp>
        <p:nvSpPr>
          <p:cNvPr id="97331" name="Line 41"/>
          <p:cNvSpPr>
            <a:spLocks noChangeShapeType="1"/>
          </p:cNvSpPr>
          <p:nvPr/>
        </p:nvSpPr>
        <p:spPr bwMode="auto">
          <a:xfrm flipH="1">
            <a:off x="5715000" y="3327400"/>
            <a:ext cx="287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97332" name="Line 42"/>
          <p:cNvSpPr>
            <a:spLocks noChangeShapeType="1"/>
          </p:cNvSpPr>
          <p:nvPr/>
        </p:nvSpPr>
        <p:spPr bwMode="auto">
          <a:xfrm flipH="1">
            <a:off x="5786438" y="3254375"/>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97333" name="Line 43"/>
          <p:cNvSpPr>
            <a:spLocks noChangeShapeType="1"/>
          </p:cNvSpPr>
          <p:nvPr/>
        </p:nvSpPr>
        <p:spPr bwMode="auto">
          <a:xfrm flipH="1">
            <a:off x="5859463" y="3182938"/>
            <a:ext cx="1428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97334" name="Line 44"/>
          <p:cNvSpPr>
            <a:spLocks noChangeShapeType="1"/>
          </p:cNvSpPr>
          <p:nvPr/>
        </p:nvSpPr>
        <p:spPr bwMode="auto">
          <a:xfrm flipH="1">
            <a:off x="5930900" y="3111500"/>
            <a:ext cx="71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graphicFrame>
        <p:nvGraphicFramePr>
          <p:cNvPr id="48" name="Table 47"/>
          <p:cNvGraphicFramePr>
            <a:graphicFrameLocks noGrp="1"/>
          </p:cNvGraphicFramePr>
          <p:nvPr/>
        </p:nvGraphicFramePr>
        <p:xfrm>
          <a:off x="6000750" y="2968625"/>
          <a:ext cx="2857501" cy="503238"/>
        </p:xfrm>
        <a:graphic>
          <a:graphicData uri="http://schemas.openxmlformats.org/drawingml/2006/table">
            <a:tbl>
              <a:tblPr firstRow="1" bandRow="1">
                <a:tableStyleId>{5C22544A-7EE6-4342-B048-85BDC9FD1C3A}</a:tableStyleId>
              </a:tblPr>
              <a:tblGrid>
                <a:gridCol w="1500188"/>
                <a:gridCol w="428625"/>
                <a:gridCol w="928688"/>
              </a:tblGrid>
              <a:tr h="503238">
                <a:tc>
                  <a:txBody>
                    <a:bodyPr/>
                    <a:lstStyle/>
                    <a:p>
                      <a:r>
                        <a:rPr lang="en-US" sz="900" b="1" dirty="0" smtClean="0">
                          <a:solidFill>
                            <a:schemeClr val="tx1"/>
                          </a:solidFill>
                        </a:rPr>
                        <a:t>Original IP Header</a:t>
                      </a:r>
                    </a:p>
                    <a:p>
                      <a:r>
                        <a:rPr lang="en-US" sz="900" b="0" dirty="0" smtClean="0">
                          <a:solidFill>
                            <a:schemeClr val="tx1"/>
                          </a:solidFill>
                        </a:rPr>
                        <a:t>Source IP: 192.168.1.10</a:t>
                      </a:r>
                    </a:p>
                    <a:p>
                      <a:r>
                        <a:rPr lang="en-US" sz="900" b="0" dirty="0" smtClean="0">
                          <a:solidFill>
                            <a:schemeClr val="tx1"/>
                          </a:solidFill>
                        </a:rPr>
                        <a:t>Destination: 10.10.10.10</a:t>
                      </a:r>
                    </a:p>
                  </a:txBody>
                  <a:tcPr marL="91439" marR="91439"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TCP</a:t>
                      </a:r>
                      <a:endParaRPr lang="en-US" sz="900" b="0" dirty="0">
                        <a:solidFill>
                          <a:schemeClr val="tx1"/>
                        </a:solidFill>
                      </a:endParaRPr>
                    </a:p>
                  </a:txBody>
                  <a:tcPr marL="91439" marR="91439"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Data</a:t>
                      </a:r>
                      <a:endParaRPr lang="en-US" sz="900" b="0" dirty="0">
                        <a:solidFill>
                          <a:schemeClr val="tx1"/>
                        </a:solidFill>
                      </a:endParaRPr>
                    </a:p>
                  </a:txBody>
                  <a:tcPr marL="91439" marR="91439"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sp>
        <p:nvSpPr>
          <p:cNvPr id="97345" name="Line 41"/>
          <p:cNvSpPr>
            <a:spLocks noChangeShapeType="1"/>
          </p:cNvSpPr>
          <p:nvPr/>
        </p:nvSpPr>
        <p:spPr bwMode="auto">
          <a:xfrm flipH="1">
            <a:off x="1143000" y="4503738"/>
            <a:ext cx="287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97346" name="Line 42"/>
          <p:cNvSpPr>
            <a:spLocks noChangeShapeType="1"/>
          </p:cNvSpPr>
          <p:nvPr/>
        </p:nvSpPr>
        <p:spPr bwMode="auto">
          <a:xfrm flipH="1">
            <a:off x="1214438" y="4430713"/>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97347" name="Line 43"/>
          <p:cNvSpPr>
            <a:spLocks noChangeShapeType="1"/>
          </p:cNvSpPr>
          <p:nvPr/>
        </p:nvSpPr>
        <p:spPr bwMode="auto">
          <a:xfrm flipH="1">
            <a:off x="1287463" y="4359275"/>
            <a:ext cx="1428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97348" name="Line 44"/>
          <p:cNvSpPr>
            <a:spLocks noChangeShapeType="1"/>
          </p:cNvSpPr>
          <p:nvPr/>
        </p:nvSpPr>
        <p:spPr bwMode="auto">
          <a:xfrm flipH="1">
            <a:off x="1358900" y="4287838"/>
            <a:ext cx="71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4" name="Can 53"/>
          <p:cNvSpPr/>
          <p:nvPr/>
        </p:nvSpPr>
        <p:spPr>
          <a:xfrm>
            <a:off x="4643438" y="-32424"/>
            <a:ext cx="285752" cy="3214710"/>
          </a:xfrm>
          <a:prstGeom prst="can">
            <a:avLst/>
          </a:prstGeom>
          <a:ln>
            <a:solidFill>
              <a:schemeClr val="tx2"/>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90000"/>
              </a:lnSpc>
              <a:defRPr/>
            </a:pPr>
            <a:endParaRPr lang="en-US" dirty="0"/>
          </a:p>
        </p:txBody>
      </p:sp>
      <p:sp>
        <p:nvSpPr>
          <p:cNvPr id="55" name="Rectangle 54"/>
          <p:cNvSpPr/>
          <p:nvPr/>
        </p:nvSpPr>
        <p:spPr>
          <a:xfrm>
            <a:off x="4359275" y="1433513"/>
            <a:ext cx="852488" cy="254000"/>
          </a:xfrm>
          <a:prstGeom prst="rect">
            <a:avLst/>
          </a:prstGeom>
        </p:spPr>
        <p:txBody>
          <a:bodyPr wrap="none">
            <a:spAutoFit/>
          </a:bodyPr>
          <a:lstStyle/>
          <a:p>
            <a:pPr algn="ctr" eaLnBrk="0" hangingPunct="0">
              <a:lnSpc>
                <a:spcPct val="90000"/>
              </a:lnSpc>
              <a:defRPr/>
            </a:pPr>
            <a:r>
              <a:rPr lang="en-US" altLang="en-US" sz="1050" b="1" dirty="0">
                <a:solidFill>
                  <a:srgbClr val="000000"/>
                </a:solidFill>
                <a:latin typeface="Arial" charset="0"/>
                <a:ea typeface="ＭＳ Ｐゴシック" charset="-128"/>
              </a:rPr>
              <a:t>IPsec VPN</a:t>
            </a:r>
            <a:endParaRPr lang="en-US" sz="1050" dirty="0">
              <a:latin typeface="Arial" charset="0"/>
            </a:endParaRPr>
          </a:p>
        </p:txBody>
      </p:sp>
      <p:graphicFrame>
        <p:nvGraphicFramePr>
          <p:cNvPr id="56" name="Table 55"/>
          <p:cNvGraphicFramePr>
            <a:graphicFrameLocks noGrp="1"/>
          </p:cNvGraphicFramePr>
          <p:nvPr/>
        </p:nvGraphicFramePr>
        <p:xfrm>
          <a:off x="1438275" y="4095750"/>
          <a:ext cx="6688137" cy="503238"/>
        </p:xfrm>
        <a:graphic>
          <a:graphicData uri="http://schemas.openxmlformats.org/drawingml/2006/table">
            <a:tbl>
              <a:tblPr firstRow="1" bandRow="1">
                <a:tableStyleId>{5C22544A-7EE6-4342-B048-85BDC9FD1C3A}</a:tableStyleId>
              </a:tblPr>
              <a:tblGrid>
                <a:gridCol w="1687664"/>
                <a:gridCol w="571483"/>
                <a:gridCol w="1500142"/>
                <a:gridCol w="428612"/>
                <a:gridCol w="857223"/>
                <a:gridCol w="687565"/>
                <a:gridCol w="955448"/>
              </a:tblGrid>
              <a:tr h="503238">
                <a:tc>
                  <a:txBody>
                    <a:bodyPr/>
                    <a:lstStyle/>
                    <a:p>
                      <a:r>
                        <a:rPr lang="en-US" sz="900" b="1" dirty="0" smtClean="0">
                          <a:solidFill>
                            <a:schemeClr val="bg1"/>
                          </a:solidFill>
                        </a:rPr>
                        <a:t>New IP Header</a:t>
                      </a:r>
                    </a:p>
                    <a:p>
                      <a:r>
                        <a:rPr lang="en-US" sz="900" b="0" dirty="0" smtClean="0">
                          <a:solidFill>
                            <a:schemeClr val="bg1"/>
                          </a:solidFill>
                        </a:rPr>
                        <a:t>Source: 209.165.200.242</a:t>
                      </a:r>
                    </a:p>
                    <a:p>
                      <a:r>
                        <a:rPr lang="en-US" sz="900" b="0" dirty="0" smtClean="0">
                          <a:solidFill>
                            <a:schemeClr val="bg1"/>
                          </a:solidFill>
                        </a:rPr>
                        <a:t>Destination: 209.165.200.226</a:t>
                      </a:r>
                    </a:p>
                  </a:txBody>
                  <a:tcPr marL="91437" marR="91437"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smtClean="0">
                          <a:solidFill>
                            <a:schemeClr val="bg1"/>
                          </a:solidFill>
                        </a:rPr>
                        <a:t>ESP Header</a:t>
                      </a:r>
                    </a:p>
                  </a:txBody>
                  <a:tcPr marL="91437" marR="91437"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r>
                        <a:rPr lang="en-US" sz="900" b="1" dirty="0" smtClean="0">
                          <a:solidFill>
                            <a:schemeClr val="tx1"/>
                          </a:solidFill>
                        </a:rPr>
                        <a:t>Original IP Header</a:t>
                      </a:r>
                    </a:p>
                    <a:p>
                      <a:r>
                        <a:rPr lang="en-US" sz="900" b="0" dirty="0" smtClean="0">
                          <a:solidFill>
                            <a:schemeClr val="tx1"/>
                          </a:solidFill>
                        </a:rPr>
                        <a:t>Source IP: 192.168.1.10</a:t>
                      </a:r>
                    </a:p>
                    <a:p>
                      <a:r>
                        <a:rPr lang="en-US" sz="900" b="0" dirty="0" smtClean="0">
                          <a:solidFill>
                            <a:schemeClr val="tx1"/>
                          </a:solidFill>
                        </a:rPr>
                        <a:t>Destination: 10.10.10.10</a:t>
                      </a:r>
                    </a:p>
                  </a:txBody>
                  <a:tcPr marL="91437" marR="91437"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TCP</a:t>
                      </a:r>
                      <a:endParaRPr lang="en-US" sz="900" b="0" dirty="0">
                        <a:solidFill>
                          <a:schemeClr val="tx1"/>
                        </a:solidFill>
                      </a:endParaRPr>
                    </a:p>
                  </a:txBody>
                  <a:tcPr marL="91437" marR="91437"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tx1"/>
                          </a:solidFill>
                        </a:rPr>
                        <a:t>Data</a:t>
                      </a:r>
                      <a:endParaRPr lang="en-US" sz="900" b="0" dirty="0">
                        <a:solidFill>
                          <a:schemeClr val="tx1"/>
                        </a:solidFill>
                      </a:endParaRPr>
                    </a:p>
                  </a:txBody>
                  <a:tcPr marL="91437" marR="91437"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900" b="0" dirty="0" smtClean="0">
                          <a:solidFill>
                            <a:schemeClr val="bg1"/>
                          </a:solidFill>
                        </a:rPr>
                        <a:t>ESP Trailer</a:t>
                      </a:r>
                      <a:endParaRPr lang="en-US" sz="900" b="0" dirty="0">
                        <a:solidFill>
                          <a:schemeClr val="bg1"/>
                        </a:solidFill>
                      </a:endParaRPr>
                    </a:p>
                  </a:txBody>
                  <a:tcPr marL="91437" marR="91437"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r>
                        <a:rPr lang="en-US" sz="900" b="0" dirty="0" smtClean="0">
                          <a:solidFill>
                            <a:schemeClr val="bg1"/>
                          </a:solidFill>
                        </a:rPr>
                        <a:t>ESP </a:t>
                      </a:r>
                    </a:p>
                    <a:p>
                      <a:r>
                        <a:rPr lang="en-US" sz="900" b="0" dirty="0" smtClean="0">
                          <a:solidFill>
                            <a:schemeClr val="bg1"/>
                          </a:solidFill>
                        </a:rPr>
                        <a:t>Authentication</a:t>
                      </a:r>
                      <a:endParaRPr lang="en-US" sz="900" b="0" dirty="0">
                        <a:solidFill>
                          <a:schemeClr val="bg1"/>
                        </a:solidFill>
                      </a:endParaRPr>
                    </a:p>
                  </a:txBody>
                  <a:tcPr marL="91437" marR="91437" marT="45749" marB="45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r>
            </a:tbl>
          </a:graphicData>
        </a:graphic>
      </p:graphicFrame>
    </p:spTree>
    <p:extLst>
      <p:ext uri="{BB962C8B-B14F-4D97-AF65-F5344CB8AC3E}">
        <p14:creationId xmlns:p14="http://schemas.microsoft.com/office/powerpoint/2010/main" val="19714526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s-CL" smtClean="0"/>
              <a:t>Autenticación Ipsec (cont.)</a:t>
            </a:r>
            <a:endParaRPr lang="es-CL" dirty="0"/>
          </a:p>
        </p:txBody>
      </p:sp>
      <p:sp>
        <p:nvSpPr>
          <p:cNvPr id="6" name="Rectangle 1"/>
          <p:cNvSpPr>
            <a:spLocks noGrp="1"/>
          </p:cNvSpPr>
          <p:nvPr>
            <p:ph idx="1"/>
          </p:nvPr>
        </p:nvSpPr>
        <p:spPr>
          <a:xfrm>
            <a:off x="551793" y="1568669"/>
            <a:ext cx="8481848" cy="4093428"/>
          </a:xfrm>
          <a:prstGeom prst="rect">
            <a:avLst/>
          </a:prstGeom>
        </p:spPr>
        <p:txBody>
          <a:bodyPr wrap="square">
            <a:spAutoFit/>
          </a:bodyPr>
          <a:lstStyle/>
          <a:p>
            <a:pPr algn="l"/>
            <a:r>
              <a:rPr lang="es-CL" sz="2400" dirty="0"/>
              <a:t>Existen dos métodos de autenticación de </a:t>
            </a:r>
            <a:r>
              <a:rPr lang="es-CL" sz="2400" dirty="0" err="1"/>
              <a:t>peers</a:t>
            </a:r>
            <a:r>
              <a:rPr lang="en-US" sz="2400" dirty="0" smtClean="0"/>
              <a:t>, PSK y </a:t>
            </a:r>
            <a:r>
              <a:rPr lang="en-US" sz="2400" dirty="0" err="1" smtClean="0"/>
              <a:t>firmas</a:t>
            </a:r>
            <a:r>
              <a:rPr lang="en-US" sz="2400" dirty="0" smtClean="0"/>
              <a:t> RSA:</a:t>
            </a:r>
            <a:endParaRPr lang="en-US" sz="2400" dirty="0"/>
          </a:p>
          <a:p>
            <a:pPr marL="236538" indent="-236538" algn="l" defTabSz="814388">
              <a:lnSpc>
                <a:spcPct val="95000"/>
              </a:lnSpc>
              <a:spcBef>
                <a:spcPct val="50000"/>
              </a:spcBef>
              <a:buClr>
                <a:srgbClr val="708CA1"/>
              </a:buClr>
              <a:buFont typeface="Wingdings" pitchFamily="2" charset="2"/>
              <a:buChar char="§"/>
            </a:pPr>
            <a:r>
              <a:rPr lang="en-US" sz="2200" b="1" dirty="0" smtClean="0">
                <a:latin typeface="+mn-lt"/>
              </a:rPr>
              <a:t>PSK:  </a:t>
            </a:r>
          </a:p>
          <a:p>
            <a:pPr marL="636588" lvl="1" indent="-236538" defTabSz="814388">
              <a:lnSpc>
                <a:spcPct val="95000"/>
              </a:lnSpc>
              <a:spcBef>
                <a:spcPct val="50000"/>
              </a:spcBef>
              <a:buClr>
                <a:srgbClr val="708CA1"/>
              </a:buClr>
              <a:buFont typeface="Wingdings" pitchFamily="2" charset="2"/>
              <a:buChar char="§"/>
            </a:pPr>
            <a:r>
              <a:rPr lang="es-CL" sz="2000" dirty="0" smtClean="0"/>
              <a:t>clave </a:t>
            </a:r>
            <a:r>
              <a:rPr lang="es-CL" sz="2000" dirty="0"/>
              <a:t>secreta que se comparte entre las dos partes que utilizan un canal seguro antes de que se necesite utilizarla</a:t>
            </a:r>
            <a:r>
              <a:rPr lang="en-US" sz="2000" dirty="0" smtClean="0"/>
              <a:t>.</a:t>
            </a:r>
            <a:endParaRPr lang="en-US" sz="2000" dirty="0"/>
          </a:p>
          <a:p>
            <a:pPr marL="693738" lvl="2" indent="-236538" algn="l" defTabSz="814388">
              <a:lnSpc>
                <a:spcPct val="95000"/>
              </a:lnSpc>
              <a:spcBef>
                <a:spcPct val="50000"/>
              </a:spcBef>
              <a:buClr>
                <a:srgbClr val="708CA1"/>
              </a:buClr>
              <a:buFont typeface="Wingdings" pitchFamily="2" charset="2"/>
              <a:buChar char="§"/>
            </a:pPr>
            <a:r>
              <a:rPr lang="es-CL" sz="2000" dirty="0"/>
              <a:t>U</a:t>
            </a:r>
            <a:r>
              <a:rPr lang="es-CL" sz="2000" dirty="0"/>
              <a:t>tilizan </a:t>
            </a:r>
            <a:r>
              <a:rPr lang="es-CL" sz="2000" dirty="0"/>
              <a:t>algoritmos criptográficos de clave simétrica</a:t>
            </a:r>
            <a:r>
              <a:rPr lang="en-US" sz="2000" dirty="0"/>
              <a:t>.</a:t>
            </a:r>
            <a:endParaRPr lang="en-US" sz="2000" dirty="0"/>
          </a:p>
          <a:p>
            <a:pPr marL="693738" lvl="2" indent="-236538" algn="l" defTabSz="814388">
              <a:lnSpc>
                <a:spcPct val="95000"/>
              </a:lnSpc>
              <a:spcBef>
                <a:spcPct val="50000"/>
              </a:spcBef>
              <a:buClr>
                <a:srgbClr val="708CA1"/>
              </a:buClr>
              <a:buFont typeface="Wingdings" pitchFamily="2" charset="2"/>
              <a:buChar char="§"/>
            </a:pPr>
            <a:r>
              <a:rPr lang="es-CL" sz="2000" dirty="0"/>
              <a:t>Se introduce una PSK en cada peer de forma manual y se la utiliza para autenticar el peer</a:t>
            </a:r>
            <a:r>
              <a:rPr lang="en-US" sz="2000" dirty="0" smtClean="0"/>
              <a:t>.</a:t>
            </a:r>
          </a:p>
          <a:p>
            <a:pPr marL="293688" lvl="1" indent="-236538" defTabSz="814388">
              <a:lnSpc>
                <a:spcPct val="95000"/>
              </a:lnSpc>
              <a:spcBef>
                <a:spcPct val="50000"/>
              </a:spcBef>
              <a:buClr>
                <a:srgbClr val="708CA1"/>
              </a:buClr>
              <a:buFont typeface="Wingdings" pitchFamily="2" charset="2"/>
              <a:buChar char="§"/>
            </a:pPr>
            <a:endParaRPr lang="en-US" sz="2000" dirty="0"/>
          </a:p>
          <a:p>
            <a:pPr marL="293688" lvl="1" indent="-236538" defTabSz="814388">
              <a:lnSpc>
                <a:spcPct val="95000"/>
              </a:lnSpc>
              <a:spcBef>
                <a:spcPct val="50000"/>
              </a:spcBef>
              <a:buClr>
                <a:srgbClr val="708CA1"/>
              </a:buClr>
              <a:buFont typeface="Wingdings" pitchFamily="2" charset="2"/>
              <a:buChar char="§"/>
            </a:pPr>
            <a:endParaRPr lang="en-US" sz="1800" dirty="0"/>
          </a:p>
        </p:txBody>
      </p:sp>
    </p:spTree>
    <p:extLst>
      <p:ext uri="{BB962C8B-B14F-4D97-AF65-F5344CB8AC3E}">
        <p14:creationId xmlns:p14="http://schemas.microsoft.com/office/powerpoint/2010/main" val="121409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s-CL" dirty="0" smtClean="0"/>
              <a:t>Introducción a las VPN</a:t>
            </a:r>
            <a:endParaRPr lang="en-US" dirty="0" smtClean="0"/>
          </a:p>
        </p:txBody>
      </p:sp>
      <p:sp>
        <p:nvSpPr>
          <p:cNvPr id="2" name="Content Placeholder 1"/>
          <p:cNvSpPr>
            <a:spLocks noGrp="1"/>
          </p:cNvSpPr>
          <p:nvPr>
            <p:ph idx="1"/>
          </p:nvPr>
        </p:nvSpPr>
        <p:spPr>
          <a:xfrm>
            <a:off x="457200" y="1600200"/>
            <a:ext cx="4213654" cy="4876800"/>
          </a:xfrm>
        </p:spPr>
        <p:txBody>
          <a:bodyPr>
            <a:normAutofit fontScale="70000" lnSpcReduction="20000"/>
          </a:bodyPr>
          <a:lstStyle/>
          <a:p>
            <a:r>
              <a:rPr lang="es-CL" dirty="0" smtClean="0"/>
              <a:t>Las organizaciones utilizan las VPN para crear una conexión de red privada de extremo a extremo a través de redes externas como Internet o las </a:t>
            </a:r>
            <a:r>
              <a:rPr lang="es-CL" dirty="0" err="1" smtClean="0"/>
              <a:t>extranets</a:t>
            </a:r>
            <a:r>
              <a:rPr lang="en-US" dirty="0" smtClean="0"/>
              <a:t>.</a:t>
            </a:r>
          </a:p>
          <a:p>
            <a:r>
              <a:rPr lang="es-AR" dirty="0" smtClean="0"/>
              <a:t>En la actualidad, las redes privadas virtuales generalmente se refieren a la implementación segura de VPN con cifrado, como las VPN con </a:t>
            </a:r>
            <a:r>
              <a:rPr lang="es-AR" dirty="0" err="1" smtClean="0"/>
              <a:t>IPsec</a:t>
            </a:r>
            <a:r>
              <a:rPr lang="es-AR" dirty="0" smtClean="0"/>
              <a:t>.</a:t>
            </a:r>
            <a:endParaRPr lang="en-US" dirty="0" smtClean="0"/>
          </a:p>
          <a:p>
            <a:r>
              <a:rPr lang="es-CL" dirty="0" smtClean="0"/>
              <a:t>Para implementar las VPN, se necesita un </a:t>
            </a:r>
            <a:r>
              <a:rPr lang="es-CL" dirty="0" err="1" smtClean="0"/>
              <a:t>gateway</a:t>
            </a:r>
            <a:r>
              <a:rPr lang="es-CL" dirty="0" smtClean="0"/>
              <a:t> VPN. El </a:t>
            </a:r>
            <a:r>
              <a:rPr lang="es-CL" dirty="0" err="1" smtClean="0"/>
              <a:t>gateway</a:t>
            </a:r>
            <a:r>
              <a:rPr lang="es-CL" dirty="0" smtClean="0"/>
              <a:t> VPN puede ser un </a:t>
            </a:r>
            <a:r>
              <a:rPr lang="es-CL" dirty="0" err="1" smtClean="0"/>
              <a:t>router</a:t>
            </a:r>
            <a:r>
              <a:rPr lang="es-CL" dirty="0" smtClean="0"/>
              <a:t>, un firewall o un dispositivo de seguridad adaptable (ASA) de Cisco</a:t>
            </a:r>
            <a:r>
              <a:rPr lang="en-US" dirty="0" smtClean="0"/>
              <a:t>.</a:t>
            </a:r>
          </a:p>
        </p:txBody>
      </p:sp>
      <p:pic>
        <p:nvPicPr>
          <p:cNvPr id="4" name="Imagen 3"/>
          <p:cNvPicPr>
            <a:picLocks noChangeAspect="1"/>
          </p:cNvPicPr>
          <p:nvPr/>
        </p:nvPicPr>
        <p:blipFill>
          <a:blip r:embed="rId3"/>
          <a:stretch>
            <a:fillRect/>
          </a:stretch>
        </p:blipFill>
        <p:spPr>
          <a:xfrm>
            <a:off x="4837472" y="1386348"/>
            <a:ext cx="4085930" cy="4719484"/>
          </a:xfrm>
          <a:prstGeom prst="rect">
            <a:avLst/>
          </a:prstGeom>
        </p:spPr>
      </p:pic>
    </p:spTree>
    <p:extLst>
      <p:ext uri="{BB962C8B-B14F-4D97-AF65-F5344CB8AC3E}">
        <p14:creationId xmlns:p14="http://schemas.microsoft.com/office/powerpoint/2010/main" val="30403068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447" y="1896743"/>
            <a:ext cx="7955581" cy="4078039"/>
          </a:xfrm>
          <a:prstGeom prst="rect">
            <a:avLst/>
          </a:prstGeom>
        </p:spPr>
        <p:txBody>
          <a:bodyPr wrap="square">
            <a:spAutoFit/>
          </a:bodyPr>
          <a:lstStyle/>
          <a:p>
            <a:pPr marL="236538" indent="-236538" algn="l" defTabSz="814388">
              <a:lnSpc>
                <a:spcPct val="95000"/>
              </a:lnSpc>
              <a:spcBef>
                <a:spcPct val="50000"/>
              </a:spcBef>
              <a:buClr>
                <a:srgbClr val="708CA1"/>
              </a:buClr>
              <a:buSzPct val="90000"/>
              <a:buFont typeface="Wingdings" pitchFamily="2" charset="2"/>
              <a:buChar char="§"/>
            </a:pPr>
            <a:r>
              <a:rPr lang="en-US" sz="2200" b="1" dirty="0" err="1">
                <a:latin typeface="+mn-lt"/>
              </a:rPr>
              <a:t>Firmas</a:t>
            </a:r>
            <a:r>
              <a:rPr lang="en-US" sz="2200" b="1" dirty="0">
                <a:latin typeface="+mn-lt"/>
              </a:rPr>
              <a:t> RSA</a:t>
            </a:r>
            <a:r>
              <a:rPr lang="en-US" sz="2200" b="1" dirty="0">
                <a:latin typeface="+mn-lt"/>
              </a:rPr>
              <a:t> </a:t>
            </a:r>
          </a:p>
          <a:p>
            <a:pPr marL="693738" lvl="2" indent="-236538" algn="l" defTabSz="814388">
              <a:lnSpc>
                <a:spcPct val="95000"/>
              </a:lnSpc>
              <a:spcBef>
                <a:spcPct val="50000"/>
              </a:spcBef>
              <a:buClr>
                <a:srgbClr val="708CA1"/>
              </a:buClr>
              <a:buFont typeface="Wingdings" pitchFamily="2" charset="2"/>
              <a:buChar char="§"/>
            </a:pPr>
            <a:r>
              <a:rPr lang="es-CL" sz="2000" dirty="0">
                <a:latin typeface="+mn-lt"/>
              </a:rPr>
              <a:t>S</a:t>
            </a:r>
            <a:r>
              <a:rPr lang="es-CL" sz="2000" dirty="0">
                <a:latin typeface="+mn-lt"/>
              </a:rPr>
              <a:t>e </a:t>
            </a:r>
            <a:r>
              <a:rPr lang="es-CL" sz="2000" dirty="0">
                <a:latin typeface="+mn-lt"/>
              </a:rPr>
              <a:t>intercambian certificados digitales para autenticar los </a:t>
            </a:r>
            <a:r>
              <a:rPr lang="es-CL" sz="2000" dirty="0" err="1">
                <a:latin typeface="+mn-lt"/>
              </a:rPr>
              <a:t>peers</a:t>
            </a:r>
            <a:r>
              <a:rPr lang="en-US" sz="2000" dirty="0">
                <a:latin typeface="+mn-lt"/>
              </a:rPr>
              <a:t>.</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s-CL" sz="2000" dirty="0">
                <a:latin typeface="+mn-lt"/>
              </a:rPr>
              <a:t>El dispositivo local deriva un hash y lo cifra con su clave privada</a:t>
            </a:r>
            <a:r>
              <a:rPr lang="en-US" sz="2000" dirty="0">
                <a:latin typeface="+mn-lt"/>
              </a:rPr>
              <a:t>.</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s-CL" sz="2000" dirty="0">
                <a:latin typeface="+mn-lt"/>
              </a:rPr>
              <a:t>El hash cifrado, o la firma digital, se vincula al mensaje y se reenvía hacia el extremo remoto</a:t>
            </a:r>
            <a:r>
              <a:rPr lang="en-US" sz="2000" dirty="0">
                <a:latin typeface="+mn-lt"/>
              </a:rPr>
              <a:t>.</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s-CL" sz="2000" dirty="0">
                <a:latin typeface="+mn-lt"/>
              </a:rPr>
              <a:t>En el extremo remoto, se descifra el hash cifrado con la clave pública del extremo local</a:t>
            </a:r>
            <a:r>
              <a:rPr lang="en-US" sz="2000" dirty="0">
                <a:latin typeface="+mn-lt"/>
              </a:rPr>
              <a:t>.</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s-CL" sz="2000" dirty="0">
                <a:latin typeface="+mn-lt"/>
              </a:rPr>
              <a:t>Si el hash descifrado coincide con el hash recalculado, la firma es genuina</a:t>
            </a:r>
            <a:r>
              <a:rPr lang="en-US" sz="2000" dirty="0">
                <a:latin typeface="+mn-lt"/>
              </a:rPr>
              <a:t>.</a:t>
            </a:r>
            <a:endParaRPr lang="en-US" sz="2000" dirty="0">
              <a:latin typeface="+mn-lt"/>
            </a:endParaRPr>
          </a:p>
        </p:txBody>
      </p:sp>
      <p:sp>
        <p:nvSpPr>
          <p:cNvPr id="5" name="Rectangle 2"/>
          <p:cNvSpPr>
            <a:spLocks noGrp="1" noChangeArrowheads="1"/>
          </p:cNvSpPr>
          <p:nvPr>
            <p:ph type="title"/>
          </p:nvPr>
        </p:nvSpPr>
        <p:spPr>
          <a:xfrm>
            <a:off x="397051" y="447433"/>
            <a:ext cx="8145462" cy="838200"/>
          </a:xfrm>
        </p:spPr>
        <p:txBody>
          <a:bodyPr>
            <a:normAutofit/>
          </a:bodyPr>
          <a:lstStyle/>
          <a:p>
            <a:r>
              <a:rPr lang="es-CL" dirty="0" smtClean="0"/>
              <a:t>Autenticación </a:t>
            </a:r>
            <a:r>
              <a:rPr lang="es-CL" dirty="0" err="1" smtClean="0"/>
              <a:t>Ipsec</a:t>
            </a:r>
            <a:r>
              <a:rPr lang="es-CL" dirty="0" smtClean="0"/>
              <a:t> (cont.)</a:t>
            </a:r>
            <a:endParaRPr lang="es-CL" dirty="0"/>
          </a:p>
        </p:txBody>
      </p:sp>
    </p:spTree>
    <p:extLst>
      <p:ext uri="{BB962C8B-B14F-4D97-AF65-F5344CB8AC3E}">
        <p14:creationId xmlns:p14="http://schemas.microsoft.com/office/powerpoint/2010/main" val="35530014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2900" y="432919"/>
            <a:ext cx="8145462" cy="838200"/>
          </a:xfrm>
        </p:spPr>
        <p:txBody>
          <a:bodyPr>
            <a:normAutofit/>
          </a:bodyPr>
          <a:lstStyle/>
          <a:p>
            <a:r>
              <a:rPr lang="es-CL" dirty="0" smtClean="0"/>
              <a:t>Marco </a:t>
            </a:r>
            <a:r>
              <a:rPr lang="es-CL" dirty="0"/>
              <a:t>del </a:t>
            </a:r>
            <a:r>
              <a:rPr lang="es-CL" dirty="0" smtClean="0"/>
              <a:t>Protocolo </a:t>
            </a:r>
            <a:r>
              <a:rPr lang="es-CL" dirty="0" err="1"/>
              <a:t>IPsec</a:t>
            </a:r>
            <a:endParaRPr lang="es-CL" dirty="0"/>
          </a:p>
        </p:txBody>
      </p:sp>
      <p:sp>
        <p:nvSpPr>
          <p:cNvPr id="3" name="Rectangle 2"/>
          <p:cNvSpPr/>
          <p:nvPr/>
        </p:nvSpPr>
        <p:spPr>
          <a:xfrm>
            <a:off x="600206" y="1633671"/>
            <a:ext cx="8275781" cy="5062924"/>
          </a:xfrm>
          <a:prstGeom prst="rect">
            <a:avLst/>
          </a:prstGeom>
        </p:spPr>
        <p:txBody>
          <a:bodyPr wrap="square">
            <a:spAutoFit/>
          </a:bodyPr>
          <a:lstStyle/>
          <a:p>
            <a:pPr algn="l"/>
            <a:r>
              <a:rPr lang="es-CL" sz="2000" b="1" dirty="0"/>
              <a:t>Encabezado de autenticación (AH) </a:t>
            </a:r>
            <a:r>
              <a:rPr lang="en-US" sz="2000" b="1" dirty="0"/>
              <a:t> </a:t>
            </a:r>
            <a:endParaRPr lang="en-US" sz="2000" dirty="0"/>
          </a:p>
          <a:p>
            <a:pPr marL="236538" indent="-236538" algn="l" defTabSz="814388">
              <a:lnSpc>
                <a:spcPct val="95000"/>
              </a:lnSpc>
              <a:spcBef>
                <a:spcPct val="50000"/>
              </a:spcBef>
              <a:buClr>
                <a:srgbClr val="708CA1"/>
              </a:buClr>
              <a:buFont typeface="Wingdings" pitchFamily="2" charset="2"/>
              <a:buChar char="§"/>
            </a:pPr>
            <a:r>
              <a:rPr lang="es-CL" sz="2000" dirty="0"/>
              <a:t>protocolo que se debe utilizar cuando no se requiere o no se permite la confidencialidad</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Proporciona la autenticación y la integridad de datos para los paquetes IP que se transmiten entre dos sistemas</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no proporciona la confidencialidad (el cifrado) de datos de los paquetes</a:t>
            </a:r>
            <a:r>
              <a:rPr lang="en-US" sz="2000" dirty="0" smtClean="0">
                <a:latin typeface="+mn-lt"/>
              </a:rPr>
              <a:t>.</a:t>
            </a:r>
            <a:endParaRPr lang="en-US" sz="2000" dirty="0">
              <a:latin typeface="+mn-lt"/>
            </a:endParaRPr>
          </a:p>
          <a:p>
            <a:pPr algn="l"/>
            <a:endParaRPr lang="en-US" sz="2000" b="1" dirty="0" smtClean="0"/>
          </a:p>
          <a:p>
            <a:pPr algn="l"/>
            <a:r>
              <a:rPr lang="es-CL" sz="2000" b="1" dirty="0"/>
              <a:t>Contenido de seguridad encapsulado (ESP</a:t>
            </a:r>
            <a:r>
              <a:rPr lang="es-CL" sz="2000" b="1" dirty="0" smtClean="0"/>
              <a:t>)</a:t>
            </a:r>
            <a:r>
              <a:rPr lang="en-US" sz="2000" b="1" dirty="0" smtClean="0"/>
              <a:t> </a:t>
            </a:r>
            <a:endParaRPr lang="en-US" sz="2000" dirty="0" smtClean="0"/>
          </a:p>
          <a:p>
            <a:pPr marL="236538" indent="-236538" algn="l" defTabSz="814388">
              <a:lnSpc>
                <a:spcPct val="95000"/>
              </a:lnSpc>
              <a:spcBef>
                <a:spcPct val="50000"/>
              </a:spcBef>
              <a:buClr>
                <a:srgbClr val="708CA1"/>
              </a:buClr>
              <a:buFont typeface="Wingdings" pitchFamily="2" charset="2"/>
              <a:buChar char="§"/>
            </a:pPr>
            <a:r>
              <a:rPr lang="es-CL" sz="2000" dirty="0"/>
              <a:t>E</a:t>
            </a:r>
            <a:r>
              <a:rPr lang="es-CL" sz="2000" dirty="0" smtClean="0"/>
              <a:t>s </a:t>
            </a:r>
            <a:r>
              <a:rPr lang="es-CL" sz="2000" dirty="0"/>
              <a:t>un protocolo de seguridad que proporciona confidencialidad y autenticación mediante el cifrado del paquete IP</a:t>
            </a:r>
            <a:r>
              <a:rPr lang="en-US" sz="2000" dirty="0" smtClean="0">
                <a:latin typeface="+mn-lt"/>
              </a:rPr>
              <a:t>.</a:t>
            </a:r>
          </a:p>
          <a:p>
            <a:pPr marL="236538" indent="-236538" algn="l" defTabSz="814388">
              <a:lnSpc>
                <a:spcPct val="95000"/>
              </a:lnSpc>
              <a:spcBef>
                <a:spcPct val="50000"/>
              </a:spcBef>
              <a:buClr>
                <a:srgbClr val="708CA1"/>
              </a:buClr>
              <a:buFont typeface="Wingdings" pitchFamily="2" charset="2"/>
              <a:buChar char="§"/>
            </a:pPr>
            <a:r>
              <a:rPr lang="es-CL" sz="2000" dirty="0"/>
              <a:t>A</a:t>
            </a:r>
            <a:r>
              <a:rPr lang="es-CL" sz="2000" dirty="0" smtClean="0"/>
              <a:t>utentica </a:t>
            </a:r>
            <a:r>
              <a:rPr lang="es-CL" sz="2000" dirty="0"/>
              <a:t>el paquete IP y el encabezado ESP internos</a:t>
            </a:r>
            <a:r>
              <a:rPr lang="en-US" sz="2000" dirty="0" smtClean="0">
                <a:latin typeface="+mn-lt"/>
              </a:rPr>
              <a:t>. </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dirty="0"/>
              <a:t>Si bien el cifrado y la autenticación son optativos en ESP, se debe seleccionar, como mínimo</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33722696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42900" y="432919"/>
            <a:ext cx="8145462" cy="838200"/>
          </a:xfrm>
        </p:spPr>
        <p:txBody>
          <a:bodyPr>
            <a:normAutofit/>
          </a:bodyPr>
          <a:lstStyle/>
          <a:p>
            <a:r>
              <a:rPr lang="es-CL" dirty="0" smtClean="0"/>
              <a:t>Marco </a:t>
            </a:r>
            <a:r>
              <a:rPr lang="es-CL" dirty="0"/>
              <a:t>del </a:t>
            </a:r>
            <a:r>
              <a:rPr lang="es-CL" dirty="0" smtClean="0"/>
              <a:t>Protocolo </a:t>
            </a:r>
            <a:r>
              <a:rPr lang="es-CL" dirty="0" err="1" smtClean="0"/>
              <a:t>IPsec</a:t>
            </a:r>
            <a:r>
              <a:rPr lang="es-CL" dirty="0" smtClean="0"/>
              <a:t> (Cont.)</a:t>
            </a:r>
            <a:endParaRPr lang="es-CL" dirty="0"/>
          </a:p>
        </p:txBody>
      </p:sp>
      <p:pic>
        <p:nvPicPr>
          <p:cNvPr id="3" name="Imagen 2"/>
          <p:cNvPicPr>
            <a:picLocks noChangeAspect="1"/>
          </p:cNvPicPr>
          <p:nvPr/>
        </p:nvPicPr>
        <p:blipFill>
          <a:blip r:embed="rId3"/>
          <a:stretch>
            <a:fillRect/>
          </a:stretch>
        </p:blipFill>
        <p:spPr>
          <a:xfrm>
            <a:off x="847485" y="1706412"/>
            <a:ext cx="7136292" cy="4605113"/>
          </a:xfrm>
          <a:prstGeom prst="rect">
            <a:avLst/>
          </a:prstGeom>
        </p:spPr>
      </p:pic>
    </p:spTree>
    <p:extLst>
      <p:ext uri="{BB962C8B-B14F-4D97-AF65-F5344CB8AC3E}">
        <p14:creationId xmlns:p14="http://schemas.microsoft.com/office/powerpoint/2010/main" val="24974202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903" y="1543507"/>
            <a:ext cx="8493369" cy="5087547"/>
          </a:xfrm>
          <a:prstGeom prst="rect">
            <a:avLst/>
          </a:prstGeom>
        </p:spPr>
        <p:txBody>
          <a:bodyPr wrap="square">
            <a:spAutoFit/>
          </a:bodyPr>
          <a:lstStyle/>
          <a:p>
            <a:pPr algn="l"/>
            <a:r>
              <a:rPr lang="es-CL" sz="2000" dirty="0"/>
              <a:t>Se deben seleccionar cuatro componentes básicos del marco de </a:t>
            </a:r>
            <a:r>
              <a:rPr lang="es-CL" sz="2000" dirty="0" err="1"/>
              <a:t>IPsec</a:t>
            </a:r>
            <a:r>
              <a:rPr lang="en-US" sz="2000" dirty="0" smtClean="0"/>
              <a:t>:</a:t>
            </a:r>
            <a:endParaRPr lang="en-US" sz="2000" dirty="0"/>
          </a:p>
          <a:p>
            <a:pPr marL="236538" indent="-236538" algn="l" defTabSz="814388">
              <a:lnSpc>
                <a:spcPct val="95000"/>
              </a:lnSpc>
              <a:spcBef>
                <a:spcPct val="50000"/>
              </a:spcBef>
              <a:buClr>
                <a:srgbClr val="708CA1"/>
              </a:buClr>
              <a:buFont typeface="Wingdings" pitchFamily="2" charset="2"/>
              <a:buChar char="§"/>
            </a:pPr>
            <a:r>
              <a:rPr lang="es-CL" sz="2000" b="1" dirty="0"/>
              <a:t>Protocolo del marco de </a:t>
            </a:r>
            <a:r>
              <a:rPr lang="es-CL" sz="2000" b="1" dirty="0" err="1"/>
              <a:t>IPsec</a:t>
            </a:r>
            <a:r>
              <a:rPr lang="es-CL" sz="2000" b="1" dirty="0"/>
              <a:t>:</a:t>
            </a:r>
            <a:r>
              <a:rPr lang="es-CL" sz="2000" dirty="0"/>
              <a:t> </a:t>
            </a:r>
            <a:r>
              <a:rPr lang="es-CL" sz="2000" dirty="0" smtClean="0"/>
              <a:t>Una </a:t>
            </a:r>
            <a:r>
              <a:rPr lang="es-CL" sz="2000" dirty="0"/>
              <a:t>combinación de ESP y </a:t>
            </a:r>
            <a:r>
              <a:rPr lang="es-CL" sz="2000" dirty="0" smtClean="0"/>
              <a:t>AH.</a:t>
            </a:r>
            <a:r>
              <a:rPr lang="en-US" sz="2000" dirty="0" smtClean="0">
                <a:latin typeface="+mn-lt"/>
              </a:rPr>
              <a:t> </a:t>
            </a:r>
            <a:r>
              <a:rPr lang="es-CL" sz="2000" dirty="0"/>
              <a:t>ESP o ESP+AH casi siempre se seleccionan porque AH en sí mismo no proporciona el cifrado</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b="1" dirty="0"/>
              <a:t>Confidencialidad (si se implementa </a:t>
            </a:r>
            <a:r>
              <a:rPr lang="es-CL" sz="2000" b="1" dirty="0" err="1"/>
              <a:t>IPsec</a:t>
            </a:r>
            <a:r>
              <a:rPr lang="es-CL" sz="2000" b="1" dirty="0"/>
              <a:t> con ESP</a:t>
            </a:r>
            <a:r>
              <a:rPr lang="es-CL" sz="2000" b="1" dirty="0" smtClean="0"/>
              <a:t>):</a:t>
            </a:r>
            <a:r>
              <a:rPr lang="en-US" sz="2000" dirty="0" smtClean="0">
                <a:latin typeface="+mn-lt"/>
              </a:rPr>
              <a:t> </a:t>
            </a:r>
            <a:r>
              <a:rPr lang="es-CL" sz="2000" dirty="0"/>
              <a:t>DES, 3DES o </a:t>
            </a:r>
            <a:r>
              <a:rPr lang="es-CL" sz="2000" dirty="0" smtClean="0"/>
              <a:t>AES.  Se </a:t>
            </a:r>
            <a:r>
              <a:rPr lang="es-CL" sz="2000" dirty="0"/>
              <a:t>recomienda AES, ya que AES-GCM proporciona la mayor seguridad</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b="1" dirty="0"/>
              <a:t>Integridad:</a:t>
            </a:r>
            <a:r>
              <a:rPr lang="es-CL" sz="2000" dirty="0"/>
              <a:t> garantiza que el contenido no se haya alterado en </a:t>
            </a:r>
            <a:r>
              <a:rPr lang="es-CL" sz="2000" dirty="0" smtClean="0"/>
              <a:t>tránsito </a:t>
            </a:r>
            <a:r>
              <a:rPr lang="es-CL" sz="2000" dirty="0"/>
              <a:t>mediante el uso de algoritmos de hash</a:t>
            </a:r>
            <a:r>
              <a:rPr lang="en-US" sz="2000" dirty="0" smtClean="0">
                <a:latin typeface="+mn-lt"/>
              </a:rPr>
              <a:t> </a:t>
            </a:r>
            <a:r>
              <a:rPr lang="en-US" sz="2000" dirty="0">
                <a:latin typeface="+mn-lt"/>
              </a:rPr>
              <a:t>(MD5 </a:t>
            </a:r>
            <a:r>
              <a:rPr lang="en-US" sz="2000" dirty="0" smtClean="0">
                <a:latin typeface="+mn-lt"/>
              </a:rPr>
              <a:t>o </a:t>
            </a:r>
            <a:r>
              <a:rPr lang="en-US" sz="2000" dirty="0">
                <a:latin typeface="+mn-lt"/>
              </a:rPr>
              <a:t>SHA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b="1" dirty="0"/>
              <a:t>Autenticación:</a:t>
            </a:r>
            <a:r>
              <a:rPr lang="es-CL" sz="2000" dirty="0"/>
              <a:t> representa la forma en que se autentican los dispositivos en cualquiera de los extremos del túnel VPN</a:t>
            </a:r>
            <a:r>
              <a:rPr lang="en-US" sz="2000" dirty="0" smtClean="0">
                <a:latin typeface="+mn-lt"/>
              </a:rPr>
              <a:t> </a:t>
            </a:r>
            <a:r>
              <a:rPr lang="en-US" sz="2000" dirty="0">
                <a:latin typeface="+mn-lt"/>
              </a:rPr>
              <a:t>(PSK </a:t>
            </a:r>
            <a:r>
              <a:rPr lang="en-US" sz="2000" dirty="0" smtClean="0">
                <a:latin typeface="+mn-lt"/>
              </a:rPr>
              <a:t>o </a:t>
            </a:r>
            <a:r>
              <a:rPr lang="en-US" sz="2000" dirty="0">
                <a:latin typeface="+mn-lt"/>
              </a:rPr>
              <a:t>RSA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s-CL" sz="2000" b="1" dirty="0"/>
              <a:t>Grupo de algoritmos DH:</a:t>
            </a:r>
            <a:r>
              <a:rPr lang="es-CL" sz="2000" dirty="0"/>
              <a:t> representa la forma en que se establece una clave secreta compartida entre los </a:t>
            </a:r>
            <a:r>
              <a:rPr lang="es-CL" sz="2000" dirty="0" err="1" smtClean="0"/>
              <a:t>peers</a:t>
            </a:r>
            <a:r>
              <a:rPr lang="es-CL" sz="2000" dirty="0" smtClean="0"/>
              <a:t>.</a:t>
            </a:r>
            <a:r>
              <a:rPr lang="en-US" sz="2000" dirty="0" smtClean="0">
                <a:latin typeface="+mn-lt"/>
              </a:rPr>
              <a:t> </a:t>
            </a:r>
            <a:r>
              <a:rPr lang="es-CL" sz="2000" dirty="0"/>
              <a:t>DH24 proporciona la mayor seguridad</a:t>
            </a:r>
            <a:r>
              <a:rPr lang="en-US" sz="2000" dirty="0" smtClean="0">
                <a:latin typeface="+mn-lt"/>
              </a:rPr>
              <a:t>.</a:t>
            </a:r>
            <a:endParaRPr lang="en-US" sz="2000" dirty="0">
              <a:latin typeface="+mn-lt"/>
            </a:endParaRPr>
          </a:p>
        </p:txBody>
      </p:sp>
      <p:sp>
        <p:nvSpPr>
          <p:cNvPr id="5" name="Rectangle 2"/>
          <p:cNvSpPr>
            <a:spLocks noGrp="1" noChangeArrowheads="1"/>
          </p:cNvSpPr>
          <p:nvPr>
            <p:ph type="title"/>
          </p:nvPr>
        </p:nvSpPr>
        <p:spPr>
          <a:xfrm>
            <a:off x="342900" y="432919"/>
            <a:ext cx="8145462" cy="838200"/>
          </a:xfrm>
        </p:spPr>
        <p:txBody>
          <a:bodyPr>
            <a:normAutofit/>
          </a:bodyPr>
          <a:lstStyle/>
          <a:p>
            <a:r>
              <a:rPr lang="es-CL" dirty="0" smtClean="0"/>
              <a:t>Marco </a:t>
            </a:r>
            <a:r>
              <a:rPr lang="es-CL" dirty="0"/>
              <a:t>del </a:t>
            </a:r>
            <a:r>
              <a:rPr lang="es-CL" dirty="0" smtClean="0"/>
              <a:t>Protocolo </a:t>
            </a:r>
            <a:r>
              <a:rPr lang="es-CL" dirty="0" err="1" smtClean="0"/>
              <a:t>IPsec</a:t>
            </a:r>
            <a:r>
              <a:rPr lang="es-CL" dirty="0" smtClean="0"/>
              <a:t> (Cont.)</a:t>
            </a:r>
            <a:endParaRPr lang="es-CL" dirty="0"/>
          </a:p>
        </p:txBody>
      </p:sp>
    </p:spTree>
    <p:extLst>
      <p:ext uri="{BB962C8B-B14F-4D97-AF65-F5344CB8AC3E}">
        <p14:creationId xmlns:p14="http://schemas.microsoft.com/office/powerpoint/2010/main" val="26566831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42900" y="432919"/>
            <a:ext cx="8145462" cy="838200"/>
          </a:xfrm>
        </p:spPr>
        <p:txBody>
          <a:bodyPr>
            <a:normAutofit/>
          </a:bodyPr>
          <a:lstStyle/>
          <a:p>
            <a:r>
              <a:rPr lang="es-CL" dirty="0" smtClean="0"/>
              <a:t>Marco </a:t>
            </a:r>
            <a:r>
              <a:rPr lang="es-CL" dirty="0"/>
              <a:t>del </a:t>
            </a:r>
            <a:r>
              <a:rPr lang="es-CL" dirty="0" smtClean="0"/>
              <a:t>Protocolo </a:t>
            </a:r>
            <a:r>
              <a:rPr lang="es-CL" dirty="0" err="1" smtClean="0"/>
              <a:t>IPsec</a:t>
            </a:r>
            <a:r>
              <a:rPr lang="es-CL" dirty="0" smtClean="0"/>
              <a:t> (Cont.)</a:t>
            </a:r>
            <a:endParaRPr lang="es-CL" dirty="0"/>
          </a:p>
        </p:txBody>
      </p:sp>
      <p:pic>
        <p:nvPicPr>
          <p:cNvPr id="4" name="Imagen 3"/>
          <p:cNvPicPr>
            <a:picLocks noChangeAspect="1"/>
          </p:cNvPicPr>
          <p:nvPr/>
        </p:nvPicPr>
        <p:blipFill>
          <a:blip r:embed="rId3"/>
          <a:stretch>
            <a:fillRect/>
          </a:stretch>
        </p:blipFill>
        <p:spPr>
          <a:xfrm>
            <a:off x="1603015" y="1514475"/>
            <a:ext cx="5625232" cy="4991928"/>
          </a:xfrm>
          <a:prstGeom prst="rect">
            <a:avLst/>
          </a:prstGeom>
        </p:spPr>
      </p:pic>
    </p:spTree>
    <p:extLst>
      <p:ext uri="{BB962C8B-B14F-4D97-AF65-F5344CB8AC3E}">
        <p14:creationId xmlns:p14="http://schemas.microsoft.com/office/powerpoint/2010/main" val="2841454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Preguntas</a:t>
            </a:r>
            <a:endParaRPr lang="es-AR"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531" y="1960562"/>
            <a:ext cx="4493172" cy="4314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03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4295" y="472578"/>
            <a:ext cx="8145462" cy="838200"/>
          </a:xfrm>
        </p:spPr>
        <p:txBody>
          <a:bodyPr>
            <a:normAutofit/>
          </a:bodyPr>
          <a:lstStyle/>
          <a:p>
            <a:r>
              <a:rPr lang="es-CL" dirty="0" smtClean="0"/>
              <a:t>Beneficios </a:t>
            </a:r>
            <a:r>
              <a:rPr lang="es-CL" dirty="0"/>
              <a:t>de las VPN</a:t>
            </a:r>
          </a:p>
        </p:txBody>
      </p:sp>
      <p:sp>
        <p:nvSpPr>
          <p:cNvPr id="2" name="Content Placeholder 1"/>
          <p:cNvSpPr>
            <a:spLocks noGrp="1"/>
          </p:cNvSpPr>
          <p:nvPr>
            <p:ph idx="1"/>
          </p:nvPr>
        </p:nvSpPr>
        <p:spPr>
          <a:xfrm>
            <a:off x="522513" y="1480457"/>
            <a:ext cx="8098973" cy="5050972"/>
          </a:xfrm>
        </p:spPr>
        <p:txBody>
          <a:bodyPr/>
          <a:lstStyle/>
          <a:p>
            <a:r>
              <a:rPr lang="es-CL" sz="2000" b="1" dirty="0"/>
              <a:t>Ahorro de costos:</a:t>
            </a:r>
            <a:r>
              <a:rPr lang="es-CL" sz="2000" dirty="0"/>
              <a:t> las VPN permiten que las organizaciones utilicen un transporte externo de Internet rentable para conectar oficinas remotas y usuarios remotos al sitio principal</a:t>
            </a:r>
            <a:r>
              <a:rPr lang="en-US" dirty="0" smtClean="0"/>
              <a:t>.</a:t>
            </a:r>
          </a:p>
          <a:p>
            <a:r>
              <a:rPr lang="es-CL" sz="2000" b="1" dirty="0"/>
              <a:t>Escalabilidad:</a:t>
            </a:r>
            <a:r>
              <a:rPr lang="es-CL" sz="2000" dirty="0"/>
              <a:t> las VPN permiten que las organizaciones utilicen la infraestructura de Internet dentro de los ISP y los dispositivos, lo que facilita la tarea de agregar nuevos usuarios</a:t>
            </a:r>
            <a:r>
              <a:rPr lang="en-US" dirty="0" smtClean="0"/>
              <a:t>.</a:t>
            </a:r>
          </a:p>
        </p:txBody>
      </p:sp>
    </p:spTree>
    <p:extLst>
      <p:ext uri="{BB962C8B-B14F-4D97-AF65-F5344CB8AC3E}">
        <p14:creationId xmlns:p14="http://schemas.microsoft.com/office/powerpoint/2010/main" val="1275120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34295" y="472578"/>
            <a:ext cx="8145462" cy="838200"/>
          </a:xfrm>
        </p:spPr>
        <p:txBody>
          <a:bodyPr>
            <a:normAutofit/>
          </a:bodyPr>
          <a:lstStyle/>
          <a:p>
            <a:r>
              <a:rPr lang="es-CL" dirty="0" smtClean="0"/>
              <a:t>Beneficios </a:t>
            </a:r>
            <a:r>
              <a:rPr lang="es-CL" dirty="0"/>
              <a:t>de las </a:t>
            </a:r>
            <a:r>
              <a:rPr lang="es-CL" dirty="0" smtClean="0"/>
              <a:t>VPN (cont.)</a:t>
            </a:r>
            <a:endParaRPr lang="es-CL" dirty="0"/>
          </a:p>
        </p:txBody>
      </p:sp>
      <p:sp>
        <p:nvSpPr>
          <p:cNvPr id="2" name="Content Placeholder 1"/>
          <p:cNvSpPr>
            <a:spLocks noGrp="1"/>
          </p:cNvSpPr>
          <p:nvPr>
            <p:ph idx="1"/>
          </p:nvPr>
        </p:nvSpPr>
        <p:spPr>
          <a:xfrm>
            <a:off x="522513" y="1436913"/>
            <a:ext cx="8098973" cy="5144631"/>
          </a:xfrm>
        </p:spPr>
        <p:txBody>
          <a:bodyPr/>
          <a:lstStyle/>
          <a:p>
            <a:r>
              <a:rPr lang="es-CL" sz="2000" b="1" dirty="0"/>
              <a:t>Compatibilidad con la tecnología de banda ancha:</a:t>
            </a:r>
            <a:r>
              <a:rPr lang="es-CL" sz="2000" dirty="0"/>
              <a:t> las redes VPN permiten que los trabajadores móviles y los empleados a distancia aprovechen la conectividad por banda ancha de alta velocidad, como DSL y cable, para acceder a las redes de sus organizaciones. La conectividad por banda ancha proporciona flexibilidad y eficacia. Las conexiones por banda ancha de alta velocidad también proporcionan una solución rentable para conectar oficinas remotas</a:t>
            </a:r>
            <a:r>
              <a:rPr lang="en-US" dirty="0" smtClean="0"/>
              <a:t>.</a:t>
            </a:r>
            <a:endParaRPr lang="en-US" dirty="0"/>
          </a:p>
          <a:p>
            <a:r>
              <a:rPr lang="es-CL" sz="2000" b="1" dirty="0"/>
              <a:t>Seguridad:</a:t>
            </a:r>
            <a:r>
              <a:rPr lang="es-CL" sz="2000" dirty="0"/>
              <a:t> las VPN pueden incluir mecanismos de seguridad que proporcionan el máximo nivel de seguridad mediante protocolos de cifrado y autenticación avanzados que protegen los datos contra el acceso no autorizado</a:t>
            </a:r>
            <a:r>
              <a:rPr lang="en-US" dirty="0" smtClean="0"/>
              <a:t>.</a:t>
            </a:r>
            <a:endParaRPr lang="en-US" dirty="0"/>
          </a:p>
        </p:txBody>
      </p:sp>
    </p:spTree>
    <p:extLst>
      <p:ext uri="{BB962C8B-B14F-4D97-AF65-F5344CB8AC3E}">
        <p14:creationId xmlns:p14="http://schemas.microsoft.com/office/powerpoint/2010/main" val="136648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s-CL" smtClean="0"/>
              <a:t>Tipos de VPNs</a:t>
            </a:r>
            <a:endParaRPr lang="en-US" dirty="0" smtClean="0"/>
          </a:p>
        </p:txBody>
      </p:sp>
      <p:sp>
        <p:nvSpPr>
          <p:cNvPr id="2" name="Content Placeholder 1"/>
          <p:cNvSpPr>
            <a:spLocks noGrp="1"/>
          </p:cNvSpPr>
          <p:nvPr>
            <p:ph idx="1"/>
          </p:nvPr>
        </p:nvSpPr>
        <p:spPr/>
        <p:txBody>
          <a:bodyPr/>
          <a:lstStyle/>
          <a:p>
            <a:r>
              <a:rPr lang="es-AR" smtClean="0"/>
              <a:t>Existen dos tipos de redes VPN:</a:t>
            </a:r>
          </a:p>
          <a:p>
            <a:endParaRPr lang="es-AR" smtClean="0"/>
          </a:p>
          <a:p>
            <a:pPr lvl="1"/>
            <a:r>
              <a:rPr lang="es-AR" smtClean="0"/>
              <a:t>Sitio a sitio</a:t>
            </a:r>
          </a:p>
          <a:p>
            <a:pPr lvl="1"/>
            <a:r>
              <a:rPr lang="es-AR" smtClean="0"/>
              <a:t>Acceso remoto</a:t>
            </a:r>
            <a:endParaRPr lang="en-US" dirty="0" smtClean="0"/>
          </a:p>
        </p:txBody>
      </p:sp>
    </p:spTree>
    <p:extLst>
      <p:ext uri="{BB962C8B-B14F-4D97-AF65-F5344CB8AC3E}">
        <p14:creationId xmlns:p14="http://schemas.microsoft.com/office/powerpoint/2010/main" val="3987836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50171"/>
            <a:ext cx="8145462" cy="838200"/>
          </a:xfrm>
        </p:spPr>
        <p:txBody>
          <a:bodyPr>
            <a:normAutofit/>
          </a:bodyPr>
          <a:lstStyle/>
          <a:p>
            <a:pPr eaLnBrk="1" hangingPunct="1"/>
            <a:r>
              <a:rPr lang="es-CL" dirty="0" smtClean="0"/>
              <a:t>VPN </a:t>
            </a:r>
            <a:r>
              <a:rPr lang="es-CL" dirty="0"/>
              <a:t>de </a:t>
            </a:r>
            <a:r>
              <a:rPr lang="es-CL" dirty="0" smtClean="0"/>
              <a:t>Sitio </a:t>
            </a:r>
            <a:r>
              <a:rPr lang="es-CL" dirty="0"/>
              <a:t>a </a:t>
            </a:r>
            <a:r>
              <a:rPr lang="es-CL" dirty="0" smtClean="0"/>
              <a:t>Sitio (</a:t>
            </a:r>
            <a:r>
              <a:rPr lang="es-CL" dirty="0" err="1" smtClean="0"/>
              <a:t>Side</a:t>
            </a:r>
            <a:r>
              <a:rPr lang="es-CL" dirty="0" smtClean="0"/>
              <a:t> to </a:t>
            </a:r>
            <a:r>
              <a:rPr lang="es-CL" dirty="0" err="1" smtClean="0"/>
              <a:t>Side</a:t>
            </a:r>
            <a:r>
              <a:rPr lang="es-CL" dirty="0" smtClean="0"/>
              <a:t>)</a:t>
            </a:r>
            <a:endParaRPr lang="en-US" dirty="0" smtClean="0">
              <a:ea typeface="ＭＳ Ｐゴシック" pitchFamily="34" charset="-128"/>
            </a:endParaRPr>
          </a:p>
        </p:txBody>
      </p:sp>
      <p:sp>
        <p:nvSpPr>
          <p:cNvPr id="2" name="Content Placeholder 1"/>
          <p:cNvSpPr>
            <a:spLocks noGrp="1"/>
          </p:cNvSpPr>
          <p:nvPr>
            <p:ph idx="1"/>
          </p:nvPr>
        </p:nvSpPr>
        <p:spPr>
          <a:xfrm>
            <a:off x="432690" y="1523998"/>
            <a:ext cx="8362967" cy="5199127"/>
          </a:xfrm>
        </p:spPr>
        <p:txBody>
          <a:bodyPr/>
          <a:lstStyle/>
          <a:p>
            <a:r>
              <a:rPr lang="es-CL" sz="2000" dirty="0"/>
              <a:t>En el pasado, se requería una conexión de línea arrendada o de </a:t>
            </a:r>
            <a:r>
              <a:rPr lang="es-CL" sz="2000" dirty="0" err="1"/>
              <a:t>Frame</a:t>
            </a:r>
            <a:r>
              <a:rPr lang="es-CL" sz="2000" dirty="0"/>
              <a:t> </a:t>
            </a:r>
            <a:r>
              <a:rPr lang="es-CL" sz="2000" dirty="0" err="1"/>
              <a:t>Relay</a:t>
            </a:r>
            <a:r>
              <a:rPr lang="es-CL" sz="2000" dirty="0"/>
              <a:t> para conectar sitios, pero dado que en la actualidad la mayoría de las empresas tienen acceso a Internet, estas conexiones se pueden reemplazar por VPN de sitio a sitio</a:t>
            </a:r>
            <a:r>
              <a:rPr lang="en-US" sz="2000" dirty="0" smtClean="0"/>
              <a:t>.</a:t>
            </a:r>
            <a:endParaRPr lang="en-US" sz="2000" dirty="0"/>
          </a:p>
          <a:p>
            <a:r>
              <a:rPr lang="es-CL" sz="2000" dirty="0"/>
              <a:t>L</a:t>
            </a:r>
            <a:r>
              <a:rPr lang="es-CL" sz="2000" dirty="0" smtClean="0"/>
              <a:t>os </a:t>
            </a:r>
            <a:r>
              <a:rPr lang="es-CL" sz="2000" dirty="0"/>
              <a:t>hosts internos no saben que existe una VPN</a:t>
            </a:r>
            <a:r>
              <a:rPr lang="en-US" sz="2000" dirty="0" smtClean="0"/>
              <a:t>.</a:t>
            </a:r>
          </a:p>
          <a:p>
            <a:r>
              <a:rPr lang="es-CL" sz="2000" dirty="0"/>
              <a:t>S</a:t>
            </a:r>
            <a:r>
              <a:rPr lang="es-CL" sz="2000" dirty="0" smtClean="0"/>
              <a:t>e </a:t>
            </a:r>
            <a:r>
              <a:rPr lang="es-CL" sz="2000" dirty="0"/>
              <a:t>crea cuando los dispositivos en ambos lados de la conexión VPN conocen la configuración de VPN con anticipación</a:t>
            </a:r>
            <a:r>
              <a:rPr lang="en-US" sz="2000" dirty="0" smtClean="0"/>
              <a:t>.</a:t>
            </a:r>
          </a:p>
        </p:txBody>
      </p:sp>
    </p:spTree>
    <p:extLst>
      <p:ext uri="{BB962C8B-B14F-4D97-AF65-F5344CB8AC3E}">
        <p14:creationId xmlns:p14="http://schemas.microsoft.com/office/powerpoint/2010/main" val="4035162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apas">
  <a:themeElements>
    <a:clrScheme name="Capa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Capa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a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Capa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Capa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Capa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Capa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Capa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Capa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Capa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Capa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Capa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24837</TotalTime>
  <Pages>28</Pages>
  <Words>2895</Words>
  <Application>Microsoft Office PowerPoint</Application>
  <PresentationFormat>Presentación en pantalla (4:3)</PresentationFormat>
  <Paragraphs>393</Paragraphs>
  <Slides>55</Slides>
  <Notes>49</Notes>
  <HiddenSlides>0</HiddenSlides>
  <MMClips>0</MMClips>
  <ScaleCrop>false</ScaleCrop>
  <HeadingPairs>
    <vt:vector size="4" baseType="variant">
      <vt:variant>
        <vt:lpstr>Tema</vt:lpstr>
      </vt:variant>
      <vt:variant>
        <vt:i4>2</vt:i4>
      </vt:variant>
      <vt:variant>
        <vt:lpstr>Títulos de diapositiva</vt:lpstr>
      </vt:variant>
      <vt:variant>
        <vt:i4>55</vt:i4>
      </vt:variant>
    </vt:vector>
  </HeadingPairs>
  <TitlesOfParts>
    <vt:vector size="57" baseType="lpstr">
      <vt:lpstr>PPT-TMPLT-WHT_C</vt:lpstr>
      <vt:lpstr>Capas</vt:lpstr>
      <vt:lpstr>Presentación de PowerPoint</vt:lpstr>
      <vt:lpstr>Introducción</vt:lpstr>
      <vt:lpstr>VPNs</vt:lpstr>
      <vt:lpstr>Introducción a las VPN</vt:lpstr>
      <vt:lpstr>Introducción a las VPN</vt:lpstr>
      <vt:lpstr>Beneficios de las VPN</vt:lpstr>
      <vt:lpstr>Beneficios de las VPN (cont.)</vt:lpstr>
      <vt:lpstr>Tipos de VPNs</vt:lpstr>
      <vt:lpstr>VPN de Sitio a Sitio (Side to Side)</vt:lpstr>
      <vt:lpstr>VPN de Sitio a Sitio (Side to Side) (cont.)</vt:lpstr>
      <vt:lpstr>VPN de Sitio a Sitio (Side to Side) (cont.)</vt:lpstr>
      <vt:lpstr>VPN de Acceso Remoto</vt:lpstr>
      <vt:lpstr>VPN de Acceso Remoto (cont.)</vt:lpstr>
      <vt:lpstr>Túneles GRE de Site-to-Site</vt:lpstr>
      <vt:lpstr>GRE Overview</vt:lpstr>
      <vt:lpstr>GRE Overview</vt:lpstr>
      <vt:lpstr>Introducción a GRE</vt:lpstr>
      <vt:lpstr>Características de GRE</vt:lpstr>
      <vt:lpstr>Características de GRE</vt:lpstr>
      <vt:lpstr>Envío de tráfico IGP a través de IPsec</vt:lpstr>
      <vt:lpstr>Características de GRE</vt:lpstr>
      <vt:lpstr>Configuración de Túneles GRE</vt:lpstr>
      <vt:lpstr>Presentación de PowerPoint</vt:lpstr>
      <vt:lpstr>Identificar el origen del túnel GRE</vt:lpstr>
      <vt:lpstr>Identificar el destino del túnel GRE</vt:lpstr>
      <vt:lpstr>Identificar el modo de túnel</vt:lpstr>
      <vt:lpstr> Configuración de Túneles GRE</vt:lpstr>
      <vt:lpstr>Configuración de Túneles GRE</vt:lpstr>
      <vt:lpstr>Verificación del Túnel GRE</vt:lpstr>
      <vt:lpstr>IPsec</vt:lpstr>
      <vt:lpstr> IPsec VPNs</vt:lpstr>
      <vt:lpstr>Características de IPsec</vt:lpstr>
      <vt:lpstr>Características de IPsec</vt:lpstr>
      <vt:lpstr>Características de IPsec</vt:lpstr>
      <vt:lpstr>Servicios de seguridad IPsec</vt:lpstr>
      <vt:lpstr>Confidencialidad con Cifrado</vt:lpstr>
      <vt:lpstr>Algoritmos de Cifrado</vt:lpstr>
      <vt:lpstr>Cifrado Simétrico</vt:lpstr>
      <vt:lpstr>Cifrado Asimétrico</vt:lpstr>
      <vt:lpstr>Intercambio de Claves de Diffie-Hellman</vt:lpstr>
      <vt:lpstr>Intercambio de Claves de Diffie-Hellman</vt:lpstr>
      <vt:lpstr>Integridad con los Algoritmos de Hash</vt:lpstr>
      <vt:lpstr>Integridad con los Algoritmos de Hash (cont.)</vt:lpstr>
      <vt:lpstr> Integridad con los Algoritmos de Hash (cont.)</vt:lpstr>
      <vt:lpstr>Integridad con los Algoritmos de Hash (cont.)</vt:lpstr>
      <vt:lpstr>Autenticación IPsec</vt:lpstr>
      <vt:lpstr>IPsec Encapsulation</vt:lpstr>
      <vt:lpstr>IPsec Ejemplo de Encapsulamiento</vt:lpstr>
      <vt:lpstr>Autenticación Ipsec (cont.)</vt:lpstr>
      <vt:lpstr>Autenticación Ipsec (cont.)</vt:lpstr>
      <vt:lpstr>Marco del Protocolo IPsec</vt:lpstr>
      <vt:lpstr>Marco del Protocolo IPsec (Cont.)</vt:lpstr>
      <vt:lpstr>Marco del Protocolo IPsec (Cont.)</vt:lpstr>
      <vt:lpstr>Marco del Protocolo IPsec (Cont.)</vt:lpstr>
      <vt:lpstr>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Alderson;Andrés Acosta S.</dc:creator>
  <cp:lastModifiedBy>Jorge C</cp:lastModifiedBy>
  <cp:revision>1420</cp:revision>
  <cp:lastPrinted>1999-01-27T00:54:54Z</cp:lastPrinted>
  <dcterms:created xsi:type="dcterms:W3CDTF">2006-10-23T15:07:30Z</dcterms:created>
  <dcterms:modified xsi:type="dcterms:W3CDTF">2021-08-18T14:38:19Z</dcterms:modified>
</cp:coreProperties>
</file>