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00"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97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7C3D281F-B2DF-4C88-850B-BAAA18EC1686}" type="datetimeFigureOut">
              <a:rPr lang="en-PH" smtClean="0"/>
              <a:t>30/05/2018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176448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305267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0561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3852593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3262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4241753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340043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201540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253382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3D281F-B2DF-4C88-850B-BAAA18EC1686}" type="datetimeFigureOut">
              <a:rPr lang="en-PH" smtClean="0"/>
              <a:t>30/05/2018</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246079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D281F-B2DF-4C88-850B-BAAA18EC1686}" type="datetimeFigureOut">
              <a:rPr lang="en-PH" smtClean="0"/>
              <a:t>30/05/2018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932554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D281F-B2DF-4C88-850B-BAAA18EC1686}" type="datetimeFigureOut">
              <a:rPr lang="en-PH" smtClean="0"/>
              <a:t>30/05/2018</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1687491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3D281F-B2DF-4C88-850B-BAAA18EC1686}" type="datetimeFigureOut">
              <a:rPr lang="en-PH" smtClean="0"/>
              <a:t>30/05/2018</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68195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D281F-B2DF-4C88-850B-BAAA18EC1686}" type="datetimeFigureOut">
              <a:rPr lang="en-PH" smtClean="0"/>
              <a:t>30/05/2018</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138325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3D281F-B2DF-4C88-850B-BAAA18EC1686}" type="datetimeFigureOut">
              <a:rPr lang="en-PH" smtClean="0"/>
              <a:t>30/05/2018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376893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3D281F-B2DF-4C88-850B-BAAA18EC1686}" type="datetimeFigureOut">
              <a:rPr lang="en-PH" smtClean="0"/>
              <a:t>30/05/2018</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223627B-3F9D-4F4B-9549-2A6EB096FA08}" type="slidenum">
              <a:rPr lang="en-PH" smtClean="0"/>
              <a:t>‹#›</a:t>
            </a:fld>
            <a:endParaRPr lang="en-PH"/>
          </a:p>
        </p:txBody>
      </p:sp>
    </p:spTree>
    <p:extLst>
      <p:ext uri="{BB962C8B-B14F-4D97-AF65-F5344CB8AC3E}">
        <p14:creationId xmlns:p14="http://schemas.microsoft.com/office/powerpoint/2010/main" val="28792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C3D281F-B2DF-4C88-850B-BAAA18EC1686}" type="datetimeFigureOut">
              <a:rPr lang="en-PH" smtClean="0"/>
              <a:t>30/05/2018</a:t>
            </a:fld>
            <a:endParaRPr lang="en-PH"/>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PH"/>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23627B-3F9D-4F4B-9549-2A6EB096FA08}" type="slidenum">
              <a:rPr lang="en-PH" smtClean="0"/>
              <a:t>‹#›</a:t>
            </a:fld>
            <a:endParaRPr lang="en-PH"/>
          </a:p>
        </p:txBody>
      </p:sp>
    </p:spTree>
    <p:extLst>
      <p:ext uri="{BB962C8B-B14F-4D97-AF65-F5344CB8AC3E}">
        <p14:creationId xmlns:p14="http://schemas.microsoft.com/office/powerpoint/2010/main" val="13973099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F22C-59AC-492C-93A1-C96AA54AA2F3}"/>
              </a:ext>
            </a:extLst>
          </p:cNvPr>
          <p:cNvSpPr>
            <a:spLocks noGrp="1"/>
          </p:cNvSpPr>
          <p:nvPr>
            <p:ph type="ctrTitle"/>
          </p:nvPr>
        </p:nvSpPr>
        <p:spPr>
          <a:xfrm>
            <a:off x="684212" y="685799"/>
            <a:ext cx="8001000" cy="4479759"/>
          </a:xfrm>
        </p:spPr>
        <p:txBody>
          <a:bodyPr>
            <a:normAutofit fontScale="90000"/>
          </a:bodyPr>
          <a:lstStyle/>
          <a:p>
            <a:br>
              <a:rPr lang="en-PH" b="1" dirty="0"/>
            </a:br>
            <a:br>
              <a:rPr lang="en-PH" b="1" dirty="0"/>
            </a:br>
            <a:r>
              <a:rPr lang="en-PH" b="1" dirty="0"/>
              <a:t>AUTOMATIC IDENTIFICATION OF COPEPOD SPECIES USING HEXAGONAL PIXEL SAMPLING AND ARTIFICIAL NEURAL NETWORK</a:t>
            </a:r>
            <a:br>
              <a:rPr lang="en-PH" dirty="0"/>
            </a:br>
            <a:endParaRPr lang="en-PH" dirty="0"/>
          </a:p>
        </p:txBody>
      </p:sp>
      <p:sp>
        <p:nvSpPr>
          <p:cNvPr id="3" name="Subtitle 2">
            <a:extLst>
              <a:ext uri="{FF2B5EF4-FFF2-40B4-BE49-F238E27FC236}">
                <a16:creationId xmlns:a16="http://schemas.microsoft.com/office/drawing/2014/main" id="{29274A3E-A130-4098-91C2-92834F3FBA4F}"/>
              </a:ext>
            </a:extLst>
          </p:cNvPr>
          <p:cNvSpPr>
            <a:spLocks noGrp="1"/>
          </p:cNvSpPr>
          <p:nvPr>
            <p:ph type="subTitle" idx="1"/>
          </p:nvPr>
        </p:nvSpPr>
        <p:spPr>
          <a:xfrm>
            <a:off x="5484812" y="5438274"/>
            <a:ext cx="6400800" cy="1283369"/>
          </a:xfrm>
        </p:spPr>
        <p:txBody>
          <a:bodyPr>
            <a:normAutofit/>
          </a:bodyPr>
          <a:lstStyle/>
          <a:p>
            <a:r>
              <a:rPr lang="en-PH" sz="4000" dirty="0">
                <a:solidFill>
                  <a:schemeClr val="tx1"/>
                </a:solidFill>
              </a:rPr>
              <a:t>Franco </a:t>
            </a:r>
            <a:r>
              <a:rPr lang="en-PH" sz="4000" dirty="0" err="1">
                <a:solidFill>
                  <a:schemeClr val="tx1"/>
                </a:solidFill>
              </a:rPr>
              <a:t>Jigo</a:t>
            </a:r>
            <a:r>
              <a:rPr lang="en-PH" sz="4000" dirty="0">
                <a:solidFill>
                  <a:schemeClr val="tx1"/>
                </a:solidFill>
              </a:rPr>
              <a:t> C. Pacana</a:t>
            </a:r>
          </a:p>
        </p:txBody>
      </p:sp>
    </p:spTree>
    <p:extLst>
      <p:ext uri="{BB962C8B-B14F-4D97-AF65-F5344CB8AC3E}">
        <p14:creationId xmlns:p14="http://schemas.microsoft.com/office/powerpoint/2010/main" val="29953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normAutofit fontScale="90000"/>
          </a:bodyPr>
          <a:lstStyle/>
          <a:p>
            <a:r>
              <a:rPr lang="en-PH" dirty="0"/>
              <a:t>Other advantages of hexagonal lattice over square lattice</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727199"/>
            <a:ext cx="11058610" cy="3982453"/>
          </a:xfrm>
        </p:spPr>
        <p:txBody>
          <a:bodyPr/>
          <a:lstStyle/>
          <a:p>
            <a:r>
              <a:rPr lang="en-PH" sz="2800" dirty="0">
                <a:solidFill>
                  <a:schemeClr val="tx1"/>
                </a:solidFill>
              </a:rPr>
              <a:t>Isoperimetry</a:t>
            </a:r>
          </a:p>
          <a:p>
            <a:r>
              <a:rPr lang="en-PH" sz="2800" dirty="0">
                <a:solidFill>
                  <a:schemeClr val="tx1"/>
                </a:solidFill>
              </a:rPr>
              <a:t>Uniform Connectivity</a:t>
            </a:r>
          </a:p>
          <a:p>
            <a:r>
              <a:rPr lang="en-PH" sz="2800" dirty="0">
                <a:solidFill>
                  <a:schemeClr val="tx1"/>
                </a:solidFill>
              </a:rPr>
              <a:t>Smaller Quantization Error</a:t>
            </a:r>
          </a:p>
          <a:p>
            <a:r>
              <a:rPr lang="en-PH" sz="2800" dirty="0">
                <a:solidFill>
                  <a:schemeClr val="tx1"/>
                </a:solidFill>
              </a:rPr>
              <a:t>Greater Angular Resolution</a:t>
            </a:r>
          </a:p>
          <a:p>
            <a:r>
              <a:rPr lang="en-PH" sz="2800" dirty="0">
                <a:solidFill>
                  <a:schemeClr val="tx1"/>
                </a:solidFill>
              </a:rPr>
              <a:t>Higher Symmetry</a:t>
            </a:r>
          </a:p>
          <a:p>
            <a:pPr marL="0" indent="0">
              <a:buNone/>
            </a:pPr>
            <a:endParaRPr lang="en-PH" dirty="0"/>
          </a:p>
        </p:txBody>
      </p:sp>
    </p:spTree>
    <p:extLst>
      <p:ext uri="{BB962C8B-B14F-4D97-AF65-F5344CB8AC3E}">
        <p14:creationId xmlns:p14="http://schemas.microsoft.com/office/powerpoint/2010/main" val="285307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normAutofit fontScale="90000"/>
          </a:bodyPr>
          <a:lstStyle/>
          <a:p>
            <a:r>
              <a:rPr lang="en-PH" dirty="0"/>
              <a:t>What is it’s relation to the copepod identified in square lattice?</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727199"/>
            <a:ext cx="11058610" cy="3982453"/>
          </a:xfrm>
        </p:spPr>
        <p:txBody>
          <a:bodyPr>
            <a:normAutofit fontScale="92500" lnSpcReduction="10000"/>
          </a:bodyPr>
          <a:lstStyle/>
          <a:p>
            <a:pPr algn="just"/>
            <a:r>
              <a:rPr lang="en-PH" sz="2500" dirty="0">
                <a:solidFill>
                  <a:schemeClr val="tx1"/>
                </a:solidFill>
              </a:rPr>
              <a:t>It is obvious to quote that the copepod’s body is composed of many curves and segments which gives the hexagonal lattice a greater advantage over the square in terms of Equidistance.  This property can also produce a more accurate edge detection result thus implying a better segmentation and feature extraction performance.</a:t>
            </a:r>
          </a:p>
          <a:p>
            <a:pPr algn="just"/>
            <a:r>
              <a:rPr lang="en-PH" sz="2500" dirty="0">
                <a:solidFill>
                  <a:schemeClr val="tx1"/>
                </a:solidFill>
              </a:rPr>
              <a:t>While the Equidistance advantage caters the copepod’s curvy body, the second advantage which is the better sampling efficiency can cater the need for storage space in this study because neural network training requires a lot of images for system’s optimal performance. It can also address the aliasing problem in most images and can outperform square image processing in identifying sampled images.</a:t>
            </a:r>
          </a:p>
          <a:p>
            <a:endParaRPr lang="en-PH" dirty="0"/>
          </a:p>
        </p:txBody>
      </p:sp>
    </p:spTree>
    <p:extLst>
      <p:ext uri="{BB962C8B-B14F-4D97-AF65-F5344CB8AC3E}">
        <p14:creationId xmlns:p14="http://schemas.microsoft.com/office/powerpoint/2010/main" val="202063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normAutofit fontScale="90000"/>
          </a:bodyPr>
          <a:lstStyle/>
          <a:p>
            <a:r>
              <a:rPr lang="en-PH" b="1" dirty="0"/>
              <a:t>Neural Network for copepod Classification</a:t>
            </a:r>
            <a:r>
              <a:rPr lang="en-PH" dirty="0"/>
              <a:t>	</a:t>
            </a:r>
            <a:br>
              <a:rPr lang="en-PH" dirty="0"/>
            </a:b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568115"/>
            <a:ext cx="5267409" cy="3982453"/>
          </a:xfrm>
        </p:spPr>
        <p:txBody>
          <a:bodyPr>
            <a:normAutofit/>
          </a:bodyPr>
          <a:lstStyle/>
          <a:p>
            <a:r>
              <a:rPr lang="en-PH" sz="2400" dirty="0">
                <a:solidFill>
                  <a:schemeClr val="tx1"/>
                </a:solidFill>
              </a:rPr>
              <a:t>Artificial Neural Networks have shown promising results in classifying various specimens of insects (Wang et. al, 2012), dinoflagellates by Culverhouse in 1996, metazoans and protozoans by </a:t>
            </a:r>
            <a:r>
              <a:rPr lang="en-PH" sz="2400" dirty="0" err="1">
                <a:solidFill>
                  <a:schemeClr val="tx1"/>
                </a:solidFill>
              </a:rPr>
              <a:t>Ginoris</a:t>
            </a:r>
            <a:r>
              <a:rPr lang="en-PH" sz="2400" dirty="0">
                <a:solidFill>
                  <a:schemeClr val="tx1"/>
                </a:solidFill>
              </a:rPr>
              <a:t> et. al in 2007, and many more.</a:t>
            </a:r>
          </a:p>
        </p:txBody>
      </p:sp>
      <p:pic>
        <p:nvPicPr>
          <p:cNvPr id="5" name="Picture 4">
            <a:extLst>
              <a:ext uri="{FF2B5EF4-FFF2-40B4-BE49-F238E27FC236}">
                <a16:creationId xmlns:a16="http://schemas.microsoft.com/office/drawing/2014/main" id="{C5422F8C-C467-4D5F-8C3E-A8FE0D052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4727" y="827170"/>
            <a:ext cx="4554557" cy="2565734"/>
          </a:xfrm>
          <a:prstGeom prst="rect">
            <a:avLst/>
          </a:prstGeom>
        </p:spPr>
      </p:pic>
    </p:spTree>
    <p:extLst>
      <p:ext uri="{BB962C8B-B14F-4D97-AF65-F5344CB8AC3E}">
        <p14:creationId xmlns:p14="http://schemas.microsoft.com/office/powerpoint/2010/main" val="3974181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b="1" dirty="0"/>
              <a:t>Statement of the Problem</a:t>
            </a:r>
            <a:br>
              <a:rPr lang="en-PH" dirty="0"/>
            </a:b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727199"/>
            <a:ext cx="11058610" cy="3982453"/>
          </a:xfrm>
        </p:spPr>
        <p:txBody>
          <a:bodyPr/>
          <a:lstStyle/>
          <a:p>
            <a:r>
              <a:rPr lang="en-PH" sz="2800" dirty="0">
                <a:solidFill>
                  <a:schemeClr val="tx1"/>
                </a:solidFill>
              </a:rPr>
              <a:t>The current problem that Biologists face in copepod research is the conventional way of identification but this was addressed by the novel method proposed by </a:t>
            </a:r>
            <a:r>
              <a:rPr lang="en-PH" sz="2800" dirty="0" err="1">
                <a:solidFill>
                  <a:schemeClr val="tx1"/>
                </a:solidFill>
              </a:rPr>
              <a:t>Leow</a:t>
            </a:r>
            <a:r>
              <a:rPr lang="en-PH" sz="2800" dirty="0">
                <a:solidFill>
                  <a:schemeClr val="tx1"/>
                </a:solidFill>
              </a:rPr>
              <a:t> in 2015. Now, the problem with his work is that it uses square lattice which is inferior in terms of Equidistance of pixels and sampling Efficiency. </a:t>
            </a:r>
          </a:p>
          <a:p>
            <a:endParaRPr lang="en-PH" dirty="0"/>
          </a:p>
        </p:txBody>
      </p:sp>
    </p:spTree>
    <p:extLst>
      <p:ext uri="{BB962C8B-B14F-4D97-AF65-F5344CB8AC3E}">
        <p14:creationId xmlns:p14="http://schemas.microsoft.com/office/powerpoint/2010/main" val="1932326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b="1" dirty="0"/>
              <a:t>General Objective</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437773"/>
            <a:ext cx="11058610" cy="3982453"/>
          </a:xfrm>
        </p:spPr>
        <p:txBody>
          <a:bodyPr>
            <a:normAutofit/>
          </a:bodyPr>
          <a:lstStyle/>
          <a:p>
            <a:r>
              <a:rPr lang="en-PH" sz="3200" dirty="0">
                <a:solidFill>
                  <a:schemeClr val="tx1"/>
                </a:solidFill>
              </a:rPr>
              <a:t>The study aims to utilize hexagonal lattice sampling in recognition and classification of a copepod sample down to species level.</a:t>
            </a:r>
          </a:p>
          <a:p>
            <a:endParaRPr lang="en-PH" sz="3200" dirty="0">
              <a:solidFill>
                <a:schemeClr val="tx1"/>
              </a:solidFill>
            </a:endParaRPr>
          </a:p>
        </p:txBody>
      </p:sp>
    </p:spTree>
    <p:extLst>
      <p:ext uri="{BB962C8B-B14F-4D97-AF65-F5344CB8AC3E}">
        <p14:creationId xmlns:p14="http://schemas.microsoft.com/office/powerpoint/2010/main" val="206888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b="1" dirty="0"/>
              <a:t>Specific Objectives</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pPr algn="just"/>
            <a:r>
              <a:rPr lang="en-PH" sz="3200" dirty="0">
                <a:solidFill>
                  <a:schemeClr val="tx1"/>
                </a:solidFill>
              </a:rPr>
              <a:t>Design an application which caters automatic identification of copepods down to 			     species level.</a:t>
            </a:r>
          </a:p>
          <a:p>
            <a:pPr algn="just"/>
            <a:r>
              <a:rPr lang="en-PH" sz="3200" dirty="0">
                <a:solidFill>
                  <a:schemeClr val="tx1"/>
                </a:solidFill>
              </a:rPr>
              <a:t>Utilize hexagonal lattice in image processing techniques.</a:t>
            </a:r>
          </a:p>
          <a:p>
            <a:pPr algn="just"/>
            <a:r>
              <a:rPr lang="en-PH" sz="3200" dirty="0">
                <a:solidFill>
                  <a:schemeClr val="tx1"/>
                </a:solidFill>
              </a:rPr>
              <a:t> Use ANN algorithm as a tool for classifying the copepods.</a:t>
            </a:r>
          </a:p>
          <a:p>
            <a:endParaRPr lang="en-PH" dirty="0"/>
          </a:p>
        </p:txBody>
      </p:sp>
    </p:spTree>
    <p:extLst>
      <p:ext uri="{BB962C8B-B14F-4D97-AF65-F5344CB8AC3E}">
        <p14:creationId xmlns:p14="http://schemas.microsoft.com/office/powerpoint/2010/main" val="2163547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Methods</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727199"/>
            <a:ext cx="11058610" cy="3982453"/>
          </a:xfrm>
        </p:spPr>
        <p:txBody>
          <a:bodyPr>
            <a:noAutofit/>
          </a:bodyPr>
          <a:lstStyle/>
          <a:p>
            <a:pPr marL="0" indent="0" algn="just">
              <a:buNone/>
            </a:pPr>
            <a:r>
              <a:rPr lang="en-PH" sz="2400" b="1" dirty="0">
                <a:solidFill>
                  <a:schemeClr val="tx1"/>
                </a:solidFill>
              </a:rPr>
              <a:t>Sample Collection </a:t>
            </a:r>
          </a:p>
          <a:p>
            <a:pPr marL="0" indent="0" algn="just">
              <a:buNone/>
            </a:pPr>
            <a:r>
              <a:rPr lang="en-PH" sz="2400" b="1" dirty="0">
                <a:solidFill>
                  <a:schemeClr val="tx1"/>
                </a:solidFill>
              </a:rPr>
              <a:t>	-</a:t>
            </a:r>
            <a:r>
              <a:rPr lang="en-PH" sz="2400" dirty="0">
                <a:solidFill>
                  <a:schemeClr val="tx1"/>
                </a:solidFill>
              </a:rPr>
              <a:t>Five genera of marine copepods commonly encountered in mangrove waters will be examined: </a:t>
            </a:r>
            <a:r>
              <a:rPr lang="en-PH" sz="2400" dirty="0" err="1">
                <a:solidFill>
                  <a:schemeClr val="tx1"/>
                </a:solidFill>
              </a:rPr>
              <a:t>Acartia</a:t>
            </a:r>
            <a:r>
              <a:rPr lang="en-PH" sz="2400" dirty="0">
                <a:solidFill>
                  <a:schemeClr val="tx1"/>
                </a:solidFill>
              </a:rPr>
              <a:t> (A. </a:t>
            </a:r>
            <a:r>
              <a:rPr lang="en-PH" sz="2400" dirty="0" err="1">
                <a:solidFill>
                  <a:schemeClr val="tx1"/>
                </a:solidFill>
              </a:rPr>
              <a:t>spinicauda</a:t>
            </a:r>
            <a:r>
              <a:rPr lang="en-PH" sz="2400" dirty="0">
                <a:solidFill>
                  <a:schemeClr val="tx1"/>
                </a:solidFill>
              </a:rPr>
              <a:t>), </a:t>
            </a:r>
            <a:r>
              <a:rPr lang="en-PH" sz="2400" dirty="0" err="1">
                <a:solidFill>
                  <a:schemeClr val="tx1"/>
                </a:solidFill>
              </a:rPr>
              <a:t>Bestiolina</a:t>
            </a:r>
            <a:r>
              <a:rPr lang="en-PH" sz="2400" dirty="0">
                <a:solidFill>
                  <a:schemeClr val="tx1"/>
                </a:solidFill>
              </a:rPr>
              <a:t> (B. </a:t>
            </a:r>
            <a:r>
              <a:rPr lang="en-PH" sz="2400" dirty="0" err="1">
                <a:solidFill>
                  <a:schemeClr val="tx1"/>
                </a:solidFill>
              </a:rPr>
              <a:t>similis</a:t>
            </a:r>
            <a:r>
              <a:rPr lang="en-PH" sz="2400" dirty="0">
                <a:solidFill>
                  <a:schemeClr val="tx1"/>
                </a:solidFill>
              </a:rPr>
              <a:t>), </a:t>
            </a:r>
            <a:r>
              <a:rPr lang="en-PH" sz="2400" dirty="0" err="1">
                <a:solidFill>
                  <a:schemeClr val="tx1"/>
                </a:solidFill>
              </a:rPr>
              <a:t>Oithona</a:t>
            </a:r>
            <a:r>
              <a:rPr lang="en-PH" sz="2400" dirty="0">
                <a:solidFill>
                  <a:schemeClr val="tx1"/>
                </a:solidFill>
              </a:rPr>
              <a:t> (O. </a:t>
            </a:r>
            <a:r>
              <a:rPr lang="en-PH" sz="2400" dirty="0" err="1">
                <a:solidFill>
                  <a:schemeClr val="tx1"/>
                </a:solidFill>
              </a:rPr>
              <a:t>aruensis</a:t>
            </a:r>
            <a:r>
              <a:rPr lang="en-PH" sz="2400" dirty="0">
                <a:solidFill>
                  <a:schemeClr val="tx1"/>
                </a:solidFill>
              </a:rPr>
              <a:t>, O. </a:t>
            </a:r>
            <a:r>
              <a:rPr lang="en-PH" sz="2400" dirty="0" err="1">
                <a:solidFill>
                  <a:schemeClr val="tx1"/>
                </a:solidFill>
              </a:rPr>
              <a:t>dissimilis</a:t>
            </a:r>
            <a:r>
              <a:rPr lang="en-PH" sz="2400" dirty="0">
                <a:solidFill>
                  <a:schemeClr val="tx1"/>
                </a:solidFill>
              </a:rPr>
              <a:t> and O. simplex), </a:t>
            </a:r>
            <a:r>
              <a:rPr lang="en-PH" sz="2400" dirty="0" err="1">
                <a:solidFill>
                  <a:schemeClr val="tx1"/>
                </a:solidFill>
              </a:rPr>
              <a:t>Parvocalanus</a:t>
            </a:r>
            <a:r>
              <a:rPr lang="en-PH" sz="2400" dirty="0">
                <a:solidFill>
                  <a:schemeClr val="tx1"/>
                </a:solidFill>
              </a:rPr>
              <a:t> (P. </a:t>
            </a:r>
            <a:r>
              <a:rPr lang="en-PH" sz="2400" dirty="0" err="1">
                <a:solidFill>
                  <a:schemeClr val="tx1"/>
                </a:solidFill>
              </a:rPr>
              <a:t>crassirostris</a:t>
            </a:r>
            <a:r>
              <a:rPr lang="en-PH" sz="2400" dirty="0">
                <a:solidFill>
                  <a:schemeClr val="tx1"/>
                </a:solidFill>
              </a:rPr>
              <a:t>) and </a:t>
            </a:r>
            <a:r>
              <a:rPr lang="en-PH" sz="2400" dirty="0" err="1">
                <a:solidFill>
                  <a:schemeClr val="tx1"/>
                </a:solidFill>
              </a:rPr>
              <a:t>Tortanus</a:t>
            </a:r>
            <a:r>
              <a:rPr lang="en-PH" sz="2400" dirty="0">
                <a:solidFill>
                  <a:schemeClr val="tx1"/>
                </a:solidFill>
              </a:rPr>
              <a:t> (T. barbatus and T. </a:t>
            </a:r>
            <a:r>
              <a:rPr lang="en-PH" sz="2400" dirty="0" err="1">
                <a:solidFill>
                  <a:schemeClr val="tx1"/>
                </a:solidFill>
              </a:rPr>
              <a:t>forcipatus</a:t>
            </a:r>
            <a:r>
              <a:rPr lang="en-PH" sz="2400" dirty="0">
                <a:solidFill>
                  <a:schemeClr val="tx1"/>
                </a:solidFill>
              </a:rPr>
              <a:t>). Copepods will be sampled from four stations from the upper estuary in the </a:t>
            </a:r>
            <a:r>
              <a:rPr lang="en-PH" sz="2400" dirty="0" err="1">
                <a:solidFill>
                  <a:schemeClr val="tx1"/>
                </a:solidFill>
              </a:rPr>
              <a:t>Panguil</a:t>
            </a:r>
            <a:r>
              <a:rPr lang="en-PH" sz="2400" dirty="0">
                <a:solidFill>
                  <a:schemeClr val="tx1"/>
                </a:solidFill>
              </a:rPr>
              <a:t> bay to near shore waters of </a:t>
            </a:r>
            <a:r>
              <a:rPr lang="en-PH" sz="2400" dirty="0" err="1">
                <a:solidFill>
                  <a:schemeClr val="tx1"/>
                </a:solidFill>
              </a:rPr>
              <a:t>Marandin</a:t>
            </a:r>
            <a:r>
              <a:rPr lang="en-PH" sz="2400" dirty="0">
                <a:solidFill>
                  <a:schemeClr val="tx1"/>
                </a:solidFill>
              </a:rPr>
              <a:t> Lala Lanao Del Norte.</a:t>
            </a:r>
          </a:p>
          <a:p>
            <a:pPr marL="0" indent="0" algn="just">
              <a:buNone/>
            </a:pPr>
            <a:r>
              <a:rPr lang="en-PH" sz="2400" b="1" dirty="0">
                <a:solidFill>
                  <a:schemeClr val="tx1"/>
                </a:solidFill>
              </a:rPr>
              <a:t>Image acquisition</a:t>
            </a:r>
          </a:p>
          <a:p>
            <a:pPr marL="0" indent="0" algn="just">
              <a:buNone/>
            </a:pPr>
            <a:r>
              <a:rPr lang="en-PH" sz="2400" b="1" dirty="0">
                <a:solidFill>
                  <a:schemeClr val="tx1"/>
                </a:solidFill>
              </a:rPr>
              <a:t>	-</a:t>
            </a:r>
            <a:r>
              <a:rPr lang="en-PH" sz="2400" dirty="0">
                <a:solidFill>
                  <a:schemeClr val="tx1"/>
                </a:solidFill>
              </a:rPr>
              <a:t>The desired view of the copepod body will be acquired by an Olympus digital camera (DP26) connected to a computer installed with an imaging software (Olympus </a:t>
            </a:r>
            <a:r>
              <a:rPr lang="en-PH" sz="2400" dirty="0" err="1">
                <a:solidFill>
                  <a:schemeClr val="tx1"/>
                </a:solidFill>
              </a:rPr>
              <a:t>cellSens</a:t>
            </a:r>
            <a:r>
              <a:rPr lang="en-PH" sz="2400" dirty="0">
                <a:solidFill>
                  <a:schemeClr val="tx1"/>
                </a:solidFill>
              </a:rPr>
              <a:t> Standard ver. 1.12) for real-time viewing, capturing and storing of the images.</a:t>
            </a:r>
          </a:p>
        </p:txBody>
      </p:sp>
    </p:spTree>
    <p:extLst>
      <p:ext uri="{BB962C8B-B14F-4D97-AF65-F5344CB8AC3E}">
        <p14:creationId xmlns:p14="http://schemas.microsoft.com/office/powerpoint/2010/main" val="124728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Methods </a:t>
            </a:r>
            <a:r>
              <a:rPr lang="en-US" dirty="0">
                <a:latin typeface="Arial" panose="020B0604020202020204" pitchFamily="34" charset="0"/>
                <a:cs typeface="Arial" panose="020B0604020202020204" pitchFamily="34" charset="0"/>
              </a:rPr>
              <a:t>(Continued)</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727199"/>
            <a:ext cx="11058610" cy="4224422"/>
          </a:xfrm>
        </p:spPr>
        <p:txBody>
          <a:bodyPr>
            <a:normAutofit/>
          </a:bodyPr>
          <a:lstStyle/>
          <a:p>
            <a:pPr algn="just"/>
            <a:r>
              <a:rPr lang="en-PH" sz="3600" b="1" dirty="0">
                <a:solidFill>
                  <a:schemeClr val="tx1"/>
                </a:solidFill>
              </a:rPr>
              <a:t>Hexagonal Pre-processing</a:t>
            </a:r>
          </a:p>
          <a:p>
            <a:pPr lvl="1" algn="just"/>
            <a:r>
              <a:rPr lang="en-PH" sz="3200" b="1" dirty="0">
                <a:solidFill>
                  <a:schemeClr val="tx1"/>
                </a:solidFill>
              </a:rPr>
              <a:t>Image Resampling using HIP framework</a:t>
            </a:r>
          </a:p>
          <a:p>
            <a:pPr lvl="1" algn="just"/>
            <a:r>
              <a:rPr lang="en-PH" sz="3200" b="1" dirty="0">
                <a:solidFill>
                  <a:schemeClr val="tx1"/>
                </a:solidFill>
              </a:rPr>
              <a:t>Interpolation using Gabor Filter</a:t>
            </a:r>
          </a:p>
          <a:p>
            <a:pPr lvl="1" algn="just"/>
            <a:r>
              <a:rPr lang="en-PH" sz="3200" b="1" dirty="0">
                <a:solidFill>
                  <a:schemeClr val="tx1"/>
                </a:solidFill>
              </a:rPr>
              <a:t>Image de-noising scheme</a:t>
            </a:r>
          </a:p>
          <a:p>
            <a:pPr lvl="1" algn="just"/>
            <a:r>
              <a:rPr lang="en-PH" sz="3200" b="1" dirty="0">
                <a:solidFill>
                  <a:schemeClr val="tx1"/>
                </a:solidFill>
              </a:rPr>
              <a:t>Addressing and Storage</a:t>
            </a:r>
          </a:p>
          <a:p>
            <a:pPr lvl="1" algn="just"/>
            <a:r>
              <a:rPr lang="en-PH" sz="3200" b="1" dirty="0">
                <a:solidFill>
                  <a:schemeClr val="tx1"/>
                </a:solidFill>
              </a:rPr>
              <a:t>Display of Hexagonal-images</a:t>
            </a:r>
            <a:endParaRPr lang="en-PH" sz="3200" dirty="0">
              <a:solidFill>
                <a:schemeClr val="tx1"/>
              </a:solidFill>
            </a:endParaRPr>
          </a:p>
          <a:p>
            <a:pPr lvl="1"/>
            <a:endParaRPr lang="en-PH" dirty="0"/>
          </a:p>
        </p:txBody>
      </p:sp>
    </p:spTree>
    <p:extLst>
      <p:ext uri="{BB962C8B-B14F-4D97-AF65-F5344CB8AC3E}">
        <p14:creationId xmlns:p14="http://schemas.microsoft.com/office/powerpoint/2010/main" val="355976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Methods </a:t>
            </a:r>
            <a:r>
              <a:rPr lang="en-US" dirty="0">
                <a:latin typeface="Arial" panose="020B0604020202020204" pitchFamily="34" charset="0"/>
                <a:cs typeface="Arial" panose="020B0604020202020204" pitchFamily="34" charset="0"/>
              </a:rPr>
              <a:t>(Continued)</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31574"/>
            <a:ext cx="11058610" cy="3982453"/>
          </a:xfrm>
        </p:spPr>
        <p:txBody>
          <a:bodyPr/>
          <a:lstStyle/>
          <a:p>
            <a:r>
              <a:rPr lang="en-PH" sz="2800" b="1" dirty="0">
                <a:solidFill>
                  <a:schemeClr val="tx1"/>
                </a:solidFill>
              </a:rPr>
              <a:t>Canny edge detector using HIP</a:t>
            </a:r>
          </a:p>
          <a:p>
            <a:endParaRPr lang="en-PH" sz="2800" dirty="0">
              <a:solidFill>
                <a:schemeClr val="tx1"/>
              </a:solidFill>
            </a:endParaRPr>
          </a:p>
          <a:p>
            <a:endParaRPr lang="en-PH" dirty="0"/>
          </a:p>
        </p:txBody>
      </p:sp>
      <p:pic>
        <p:nvPicPr>
          <p:cNvPr id="4" name="Picture 3">
            <a:extLst>
              <a:ext uri="{FF2B5EF4-FFF2-40B4-BE49-F238E27FC236}">
                <a16:creationId xmlns:a16="http://schemas.microsoft.com/office/drawing/2014/main" id="{FBD3A14E-79C4-4BA2-BCEC-802D2B415CCE}"/>
              </a:ext>
            </a:extLst>
          </p:cNvPr>
          <p:cNvPicPr/>
          <p:nvPr/>
        </p:nvPicPr>
        <p:blipFill>
          <a:blip r:embed="rId2"/>
          <a:srcRect/>
          <a:stretch>
            <a:fillRect/>
          </a:stretch>
        </p:blipFill>
        <p:spPr>
          <a:xfrm>
            <a:off x="1515979" y="2222800"/>
            <a:ext cx="9160042" cy="3545305"/>
          </a:xfrm>
          <a:prstGeom prst="rect">
            <a:avLst/>
          </a:prstGeom>
          <a:noFill/>
          <a:ln>
            <a:noFill/>
            <a:prstDash/>
          </a:ln>
        </p:spPr>
      </p:pic>
    </p:spTree>
    <p:extLst>
      <p:ext uri="{BB962C8B-B14F-4D97-AF65-F5344CB8AC3E}">
        <p14:creationId xmlns:p14="http://schemas.microsoft.com/office/powerpoint/2010/main" val="399406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1" y="220132"/>
            <a:ext cx="10432967" cy="1507067"/>
          </a:xfrm>
        </p:spPr>
        <p:txBody>
          <a:bodyPr>
            <a:normAutofit fontScale="90000"/>
          </a:bodyPr>
          <a:lstStyle/>
          <a:p>
            <a:r>
              <a:rPr lang="en-PH" b="1" dirty="0"/>
              <a:t>Image segmentation and Feature extraction</a:t>
            </a:r>
            <a:br>
              <a:rPr lang="en-PH" dirty="0"/>
            </a:b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1" y="1148349"/>
            <a:ext cx="11058610" cy="5489519"/>
          </a:xfrm>
        </p:spPr>
        <p:txBody>
          <a:bodyPr>
            <a:normAutofit lnSpcReduction="10000"/>
          </a:bodyPr>
          <a:lstStyle/>
          <a:p>
            <a:r>
              <a:rPr lang="en-PH" dirty="0">
                <a:solidFill>
                  <a:schemeClr val="tx1"/>
                </a:solidFill>
              </a:rPr>
              <a:t>The images will be converted to binary images with appropriate threshold.</a:t>
            </a:r>
          </a:p>
          <a:p>
            <a:r>
              <a:rPr lang="en-PH" dirty="0">
                <a:solidFill>
                  <a:schemeClr val="tx1"/>
                </a:solidFill>
              </a:rPr>
              <a:t>Using the </a:t>
            </a:r>
            <a:r>
              <a:rPr lang="en-PH" i="1" dirty="0" err="1">
                <a:solidFill>
                  <a:schemeClr val="tx1"/>
                </a:solidFill>
              </a:rPr>
              <a:t>imclearborder</a:t>
            </a:r>
            <a:r>
              <a:rPr lang="en-PH" i="1" dirty="0">
                <a:solidFill>
                  <a:schemeClr val="tx1"/>
                </a:solidFill>
              </a:rPr>
              <a:t> </a:t>
            </a:r>
            <a:r>
              <a:rPr lang="en-PH" dirty="0">
                <a:solidFill>
                  <a:schemeClr val="tx1"/>
                </a:solidFill>
              </a:rPr>
              <a:t>function from the </a:t>
            </a:r>
            <a:r>
              <a:rPr lang="en-PH" dirty="0" err="1">
                <a:solidFill>
                  <a:schemeClr val="tx1"/>
                </a:solidFill>
              </a:rPr>
              <a:t>matlab</a:t>
            </a:r>
            <a:r>
              <a:rPr lang="en-PH" dirty="0">
                <a:solidFill>
                  <a:schemeClr val="tx1"/>
                </a:solidFill>
              </a:rPr>
              <a:t>, borders will be cleared and the holes that occurred during the process of converting the grayscale image into binary image will be filled using the </a:t>
            </a:r>
            <a:r>
              <a:rPr lang="en-PH" i="1" dirty="0" err="1">
                <a:solidFill>
                  <a:schemeClr val="tx1"/>
                </a:solidFill>
              </a:rPr>
              <a:t>imfill</a:t>
            </a:r>
            <a:r>
              <a:rPr lang="en-PH" dirty="0">
                <a:solidFill>
                  <a:schemeClr val="tx1"/>
                </a:solidFill>
              </a:rPr>
              <a:t> function.</a:t>
            </a:r>
          </a:p>
          <a:p>
            <a:r>
              <a:rPr lang="en-PH" dirty="0">
                <a:solidFill>
                  <a:schemeClr val="tx1"/>
                </a:solidFill>
              </a:rPr>
              <a:t>Small particles below 50000 pixels will be excluded to ensure only the copepods are segmented for feature.</a:t>
            </a:r>
          </a:p>
          <a:p>
            <a:r>
              <a:rPr lang="en-PH" dirty="0">
                <a:solidFill>
                  <a:schemeClr val="tx1"/>
                </a:solidFill>
              </a:rPr>
              <a:t>Orientation represented by the angle between the x-axis and the major axis of the ellipse that has the same second-moments as the region of interest (ROI) will be obtained using region properties function in </a:t>
            </a:r>
            <a:r>
              <a:rPr lang="en-PH" dirty="0" err="1">
                <a:solidFill>
                  <a:schemeClr val="tx1"/>
                </a:solidFill>
              </a:rPr>
              <a:t>Matlab</a:t>
            </a:r>
            <a:r>
              <a:rPr lang="en-PH" dirty="0">
                <a:solidFill>
                  <a:schemeClr val="tx1"/>
                </a:solidFill>
              </a:rPr>
              <a:t>. Image rotation will be done using the </a:t>
            </a:r>
            <a:r>
              <a:rPr lang="en-PH" i="1" dirty="0" err="1">
                <a:solidFill>
                  <a:schemeClr val="tx1"/>
                </a:solidFill>
              </a:rPr>
              <a:t>imrotate</a:t>
            </a:r>
            <a:r>
              <a:rPr lang="en-PH" dirty="0">
                <a:solidFill>
                  <a:schemeClr val="tx1"/>
                </a:solidFill>
              </a:rPr>
              <a:t> function so that the ROI has an orientation of 90 degrees.</a:t>
            </a:r>
          </a:p>
          <a:p>
            <a:r>
              <a:rPr lang="en-PH" dirty="0">
                <a:solidFill>
                  <a:schemeClr val="tx1"/>
                </a:solidFill>
              </a:rPr>
              <a:t>The ROI of the copepod will be cropped by getting the coordinates of the boundary of copepods.</a:t>
            </a:r>
          </a:p>
          <a:p>
            <a:r>
              <a:rPr lang="en-PH" dirty="0">
                <a:solidFill>
                  <a:schemeClr val="tx1"/>
                </a:solidFill>
              </a:rPr>
              <a:t>Features will be extracted from the shape descriptors represented by the binary images of the ROI using region properties function in </a:t>
            </a:r>
            <a:r>
              <a:rPr lang="en-PH" dirty="0" err="1">
                <a:solidFill>
                  <a:schemeClr val="tx1"/>
                </a:solidFill>
              </a:rPr>
              <a:t>Matlab</a:t>
            </a:r>
            <a:r>
              <a:rPr lang="en-PH" dirty="0">
                <a:solidFill>
                  <a:schemeClr val="tx1"/>
                </a:solidFill>
              </a:rPr>
              <a:t>. The measurements like area, convex area, eccentricity, major axis length, minor axis length, perimeter, solidity, </a:t>
            </a:r>
            <a:r>
              <a:rPr lang="en-PH" dirty="0" err="1">
                <a:solidFill>
                  <a:schemeClr val="tx1"/>
                </a:solidFill>
              </a:rPr>
              <a:t>equivdiameter</a:t>
            </a:r>
            <a:r>
              <a:rPr lang="en-PH" dirty="0">
                <a:solidFill>
                  <a:schemeClr val="tx1"/>
                </a:solidFill>
              </a:rPr>
              <a:t> (sqrt(4*area/pi)), extent and orientation will be determined.</a:t>
            </a:r>
          </a:p>
          <a:p>
            <a:pPr marL="0" indent="0">
              <a:buNone/>
            </a:pPr>
            <a:endParaRPr lang="en-PH" dirty="0"/>
          </a:p>
        </p:txBody>
      </p:sp>
    </p:spTree>
    <p:extLst>
      <p:ext uri="{BB962C8B-B14F-4D97-AF65-F5344CB8AC3E}">
        <p14:creationId xmlns:p14="http://schemas.microsoft.com/office/powerpoint/2010/main" val="416307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Copepods</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796507" y="220132"/>
            <a:ext cx="11058610" cy="3982453"/>
          </a:xfrm>
        </p:spPr>
        <p:txBody>
          <a:bodyPr>
            <a:normAutofit/>
          </a:bodyPr>
          <a:lstStyle/>
          <a:p>
            <a:pPr marL="0" indent="0">
              <a:buNone/>
            </a:pPr>
            <a:r>
              <a:rPr lang="en-PH" sz="2400" dirty="0">
                <a:solidFill>
                  <a:schemeClr val="tx1"/>
                </a:solidFill>
              </a:rPr>
              <a:t>Copepods are microscopic crustaceans which ranges 200μm to 2mm in total length. They can be found in a large number approximately 60,000 individuals per cubic meter of water. </a:t>
            </a:r>
          </a:p>
          <a:p>
            <a:pPr marL="0" indent="0">
              <a:buNone/>
            </a:pPr>
            <a:endParaRPr lang="en-PH" dirty="0"/>
          </a:p>
        </p:txBody>
      </p:sp>
      <p:pic>
        <p:nvPicPr>
          <p:cNvPr id="4" name="Picture 3">
            <a:extLst>
              <a:ext uri="{FF2B5EF4-FFF2-40B4-BE49-F238E27FC236}">
                <a16:creationId xmlns:a16="http://schemas.microsoft.com/office/drawing/2014/main" id="{C2A330A2-EEAF-442E-8AC3-41654A61CD7F}"/>
              </a:ext>
            </a:extLst>
          </p:cNvPr>
          <p:cNvPicPr/>
          <p:nvPr/>
        </p:nvPicPr>
        <p:blipFill>
          <a:blip r:embed="rId2"/>
          <a:srcRect/>
          <a:stretch>
            <a:fillRect/>
          </a:stretch>
        </p:blipFill>
        <p:spPr>
          <a:xfrm>
            <a:off x="4064032" y="2521472"/>
            <a:ext cx="5154580" cy="3714099"/>
          </a:xfrm>
          <a:prstGeom prst="rect">
            <a:avLst/>
          </a:prstGeom>
          <a:noFill/>
          <a:ln>
            <a:noFill/>
            <a:prstDash/>
          </a:ln>
        </p:spPr>
      </p:pic>
    </p:spTree>
    <p:extLst>
      <p:ext uri="{BB962C8B-B14F-4D97-AF65-F5344CB8AC3E}">
        <p14:creationId xmlns:p14="http://schemas.microsoft.com/office/powerpoint/2010/main" val="837407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20132"/>
            <a:ext cx="11058610" cy="3982453"/>
          </a:xfrm>
        </p:spPr>
        <p:txBody>
          <a:bodyPr>
            <a:normAutofit lnSpcReduction="10000"/>
          </a:bodyPr>
          <a:lstStyle/>
          <a:p>
            <a:r>
              <a:rPr lang="en-PH" sz="2800" dirty="0">
                <a:solidFill>
                  <a:schemeClr val="tx1"/>
                </a:solidFill>
              </a:rPr>
              <a:t>As seen in the ROI images of copepod, the lower part showed distinct shapes across the eight species. In view of this distinct attribute, a secondary feature will be derived by assigning 60% of the ROI image height measured from the posterior end (end of </a:t>
            </a:r>
            <a:r>
              <a:rPr lang="en-PH" sz="2800" dirty="0" err="1">
                <a:solidFill>
                  <a:schemeClr val="tx1"/>
                </a:solidFill>
              </a:rPr>
              <a:t>urosome</a:t>
            </a:r>
            <a:r>
              <a:rPr lang="en-PH" sz="2800" dirty="0">
                <a:solidFill>
                  <a:schemeClr val="tx1"/>
                </a:solidFill>
              </a:rPr>
              <a:t>) to the anterior end (head of copepod) of copepod body as the lower part of ROI image. This ratio will be selected after conducting several tests using a set of ratios (90%, 80%,70%, 60% and 50%). This derived feature will be calculated as:</a:t>
            </a:r>
          </a:p>
          <a:p>
            <a:endParaRPr lang="en-PH" sz="2800" dirty="0">
              <a:solidFill>
                <a:schemeClr val="tx1"/>
              </a:solidFill>
            </a:endParaRPr>
          </a:p>
        </p:txBody>
      </p:sp>
      <p:pic>
        <p:nvPicPr>
          <p:cNvPr id="4" name="Picture 3">
            <a:extLst>
              <a:ext uri="{FF2B5EF4-FFF2-40B4-BE49-F238E27FC236}">
                <a16:creationId xmlns:a16="http://schemas.microsoft.com/office/drawing/2014/main" id="{95E7B954-D4F3-4DCB-8D5E-7CD252F1B5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41361" y="4202585"/>
            <a:ext cx="6877251" cy="1507067"/>
          </a:xfrm>
          <a:prstGeom prst="rect">
            <a:avLst/>
          </a:prstGeom>
          <a:noFill/>
          <a:ln>
            <a:noFill/>
          </a:ln>
        </p:spPr>
      </p:pic>
    </p:spTree>
    <p:extLst>
      <p:ext uri="{BB962C8B-B14F-4D97-AF65-F5344CB8AC3E}">
        <p14:creationId xmlns:p14="http://schemas.microsoft.com/office/powerpoint/2010/main" val="2234988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b="1" dirty="0"/>
              <a:t>Feature Selection</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283369"/>
            <a:ext cx="11058610" cy="4844716"/>
          </a:xfrm>
        </p:spPr>
        <p:txBody>
          <a:bodyPr>
            <a:normAutofit lnSpcReduction="10000"/>
          </a:bodyPr>
          <a:lstStyle/>
          <a:p>
            <a:r>
              <a:rPr lang="en-PH" sz="2800" dirty="0">
                <a:solidFill>
                  <a:schemeClr val="tx1"/>
                </a:solidFill>
              </a:rPr>
              <a:t>To avoid overfitting in the Neural Network training and to increase performance, not all the 11 extracted features will be used. The extracted features will be evaluated to make sure that only significant features will be selected to classify the copepods into their respective taxa. Forward stepwise</a:t>
            </a:r>
          </a:p>
          <a:p>
            <a:r>
              <a:rPr lang="en-PH" sz="2800" dirty="0">
                <a:solidFill>
                  <a:schemeClr val="tx1"/>
                </a:solidFill>
              </a:rPr>
              <a:t>discriminant analysis (FSDA) was used to aid the selection of the most useful features (</a:t>
            </a:r>
            <a:r>
              <a:rPr lang="en-PH" sz="2800" dirty="0" err="1">
                <a:solidFill>
                  <a:schemeClr val="tx1"/>
                </a:solidFill>
              </a:rPr>
              <a:t>StatSoft</a:t>
            </a:r>
            <a:r>
              <a:rPr lang="en-PH" sz="2800" dirty="0">
                <a:solidFill>
                  <a:schemeClr val="tx1"/>
                </a:solidFill>
              </a:rPr>
              <a:t> Inc.). In order to </a:t>
            </a:r>
            <a:r>
              <a:rPr lang="en-PH" sz="2800" dirty="0" err="1">
                <a:solidFill>
                  <a:schemeClr val="tx1"/>
                </a:solidFill>
              </a:rPr>
              <a:t>visualise</a:t>
            </a:r>
            <a:r>
              <a:rPr lang="en-PH" sz="2800" dirty="0">
                <a:solidFill>
                  <a:schemeClr val="tx1"/>
                </a:solidFill>
              </a:rPr>
              <a:t> how well a selected feature clustered the specimens in the training set into the eight classes (species), 2D and 3D scatter plots will be graphed with different combinations of features as the axes.</a:t>
            </a:r>
          </a:p>
          <a:p>
            <a:endParaRPr lang="en-PH" sz="2800" dirty="0">
              <a:solidFill>
                <a:schemeClr val="tx1"/>
              </a:solidFill>
            </a:endParaRPr>
          </a:p>
        </p:txBody>
      </p:sp>
    </p:spTree>
    <p:extLst>
      <p:ext uri="{BB962C8B-B14F-4D97-AF65-F5344CB8AC3E}">
        <p14:creationId xmlns:p14="http://schemas.microsoft.com/office/powerpoint/2010/main" val="1942259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normAutofit fontScale="90000"/>
          </a:bodyPr>
          <a:lstStyle/>
          <a:p>
            <a:r>
              <a:rPr lang="en-PH" b="1" dirty="0"/>
              <a:t>Gabor and Wavelet de-noising Evaluation</a:t>
            </a:r>
            <a:br>
              <a:rPr lang="en-PH" dirty="0"/>
            </a:b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566695" y="461210"/>
            <a:ext cx="11058610" cy="3982453"/>
          </a:xfrm>
        </p:spPr>
        <p:txBody>
          <a:bodyPr>
            <a:normAutofit/>
          </a:bodyPr>
          <a:lstStyle/>
          <a:p>
            <a:r>
              <a:rPr lang="en-PH" sz="3200" dirty="0">
                <a:solidFill>
                  <a:schemeClr val="tx1"/>
                </a:solidFill>
              </a:rPr>
              <a:t>For the performance analysis, Mean Square Error (MSE) and Peak Signal to Noise Ratio (PSNR), two commonly used measures for quantifying the error between images, will be used. </a:t>
            </a:r>
          </a:p>
        </p:txBody>
      </p:sp>
      <p:pic>
        <p:nvPicPr>
          <p:cNvPr id="4" name="Picture 3">
            <a:extLst>
              <a:ext uri="{FF2B5EF4-FFF2-40B4-BE49-F238E27FC236}">
                <a16:creationId xmlns:a16="http://schemas.microsoft.com/office/drawing/2014/main" id="{AD09311B-8297-46D2-9626-07E56D2469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6695" y="3749174"/>
            <a:ext cx="5529305" cy="2234531"/>
          </a:xfrm>
          <a:prstGeom prst="rect">
            <a:avLst/>
          </a:prstGeom>
          <a:noFill/>
          <a:ln>
            <a:noFill/>
          </a:ln>
        </p:spPr>
      </p:pic>
      <p:pic>
        <p:nvPicPr>
          <p:cNvPr id="5" name="Picture 4">
            <a:extLst>
              <a:ext uri="{FF2B5EF4-FFF2-40B4-BE49-F238E27FC236}">
                <a16:creationId xmlns:a16="http://schemas.microsoft.com/office/drawing/2014/main" id="{FE9A93F1-29DF-4490-9EE3-193E7D255D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69848" y="3749174"/>
            <a:ext cx="5529305" cy="2234531"/>
          </a:xfrm>
          <a:prstGeom prst="rect">
            <a:avLst/>
          </a:prstGeom>
          <a:noFill/>
          <a:ln>
            <a:noFill/>
          </a:ln>
        </p:spPr>
      </p:pic>
    </p:spTree>
    <p:extLst>
      <p:ext uri="{BB962C8B-B14F-4D97-AF65-F5344CB8AC3E}">
        <p14:creationId xmlns:p14="http://schemas.microsoft.com/office/powerpoint/2010/main" val="3921083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normAutofit fontScale="90000"/>
          </a:bodyPr>
          <a:lstStyle/>
          <a:p>
            <a:r>
              <a:rPr lang="en-PH" b="1" dirty="0"/>
              <a:t>Artificial Neural Network Training and Performance Evaluation</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566695" y="1421508"/>
            <a:ext cx="11058610" cy="5130801"/>
          </a:xfrm>
        </p:spPr>
        <p:txBody>
          <a:bodyPr>
            <a:normAutofit/>
          </a:bodyPr>
          <a:lstStyle/>
          <a:p>
            <a:pPr algn="just"/>
            <a:r>
              <a:rPr lang="en-PH" sz="2400" dirty="0">
                <a:solidFill>
                  <a:schemeClr val="tx1"/>
                </a:solidFill>
              </a:rPr>
              <a:t>The architecture of the ANN is a two-layer feed-forward network with sigmoid hidden (ten nodes) and output (eight nodes) neurons and the network will be trained with scaled conjugate gradient backpropagation. </a:t>
            </a:r>
          </a:p>
          <a:p>
            <a:pPr algn="just"/>
            <a:r>
              <a:rPr lang="en-PH" sz="2400" dirty="0">
                <a:solidFill>
                  <a:schemeClr val="tx1"/>
                </a:solidFill>
              </a:rPr>
              <a:t>A total of 240 sample images will be used in the training set with 30 images from each class. The input data for the input nodes of the network will have seven selected features of each specimen from the training set, whereas the target data defined eight desired output classes.</a:t>
            </a:r>
          </a:p>
          <a:p>
            <a:pPr algn="just"/>
            <a:r>
              <a:rPr lang="en-PH" sz="2400" dirty="0">
                <a:solidFill>
                  <a:schemeClr val="tx1"/>
                </a:solidFill>
              </a:rPr>
              <a:t>The 240 samples will be divided into three sets, the training set (168 samples, or 70% of samples), validation set (36 samples, 15%) and testing set (36 samples, 15%). </a:t>
            </a:r>
          </a:p>
        </p:txBody>
      </p:sp>
    </p:spTree>
    <p:extLst>
      <p:ext uri="{BB962C8B-B14F-4D97-AF65-F5344CB8AC3E}">
        <p14:creationId xmlns:p14="http://schemas.microsoft.com/office/powerpoint/2010/main" val="151647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368969"/>
            <a:ext cx="11058610" cy="5759116"/>
          </a:xfrm>
        </p:spPr>
        <p:txBody>
          <a:bodyPr>
            <a:normAutofit/>
          </a:bodyPr>
          <a:lstStyle/>
          <a:p>
            <a:pPr algn="just"/>
            <a:r>
              <a:rPr lang="en-PH" sz="2800" dirty="0">
                <a:solidFill>
                  <a:schemeClr val="tx1"/>
                </a:solidFill>
              </a:rPr>
              <a:t>The performance of the network training will be evaluated using Mean Square Error (MSE) and confusion matrices. The training stopped when the MSE of the samples in the validation set started to increase indicating that the network generalization stopped improving.</a:t>
            </a:r>
          </a:p>
          <a:p>
            <a:pPr algn="just"/>
            <a:r>
              <a:rPr lang="en-PH" sz="2800" dirty="0">
                <a:solidFill>
                  <a:schemeClr val="tx1"/>
                </a:solidFill>
              </a:rPr>
              <a:t>The network will be trained several times to get the trained network with best performance. Another 160 independent samples (20 samples for each species) will be used for system performance evaluation. The trained network will be simulated using the testing data as input and the output will be then compared to the predicted data and recorded in a confusion matrix.</a:t>
            </a:r>
          </a:p>
        </p:txBody>
      </p:sp>
    </p:spTree>
    <p:extLst>
      <p:ext uri="{BB962C8B-B14F-4D97-AF65-F5344CB8AC3E}">
        <p14:creationId xmlns:p14="http://schemas.microsoft.com/office/powerpoint/2010/main" val="1677667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pic>
        <p:nvPicPr>
          <p:cNvPr id="4" name="Content Placeholder 3">
            <a:extLst>
              <a:ext uri="{FF2B5EF4-FFF2-40B4-BE49-F238E27FC236}">
                <a16:creationId xmlns:a16="http://schemas.microsoft.com/office/drawing/2014/main" id="{13E25F65-9201-4005-8D9D-7929C530485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011" y="1203159"/>
            <a:ext cx="11389894" cy="4989094"/>
          </a:xfrm>
          <a:prstGeom prst="rect">
            <a:avLst/>
          </a:prstGeom>
          <a:noFill/>
          <a:ln>
            <a:noFill/>
          </a:ln>
        </p:spPr>
      </p:pic>
    </p:spTree>
    <p:extLst>
      <p:ext uri="{BB962C8B-B14F-4D97-AF65-F5344CB8AC3E}">
        <p14:creationId xmlns:p14="http://schemas.microsoft.com/office/powerpoint/2010/main" val="120450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References</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379621"/>
            <a:ext cx="5299493" cy="4748463"/>
          </a:xfrm>
        </p:spPr>
        <p:txBody>
          <a:bodyPr>
            <a:normAutofit lnSpcReduction="10000"/>
          </a:bodyPr>
          <a:lstStyle/>
          <a:p>
            <a:pPr>
              <a:lnSpc>
                <a:spcPct val="120000"/>
              </a:lnSpc>
            </a:pPr>
            <a:r>
              <a:rPr lang="en-PH" sz="900" dirty="0">
                <a:solidFill>
                  <a:schemeClr val="tx1"/>
                </a:solidFill>
              </a:rPr>
              <a:t>A. B. Watson and A. J. </a:t>
            </a:r>
            <a:r>
              <a:rPr lang="en-PH" sz="900" dirty="0" err="1">
                <a:solidFill>
                  <a:schemeClr val="tx1"/>
                </a:solidFill>
              </a:rPr>
              <a:t>Ahumada</a:t>
            </a:r>
            <a:r>
              <a:rPr lang="en-PH" sz="900" dirty="0">
                <a:solidFill>
                  <a:schemeClr val="tx1"/>
                </a:solidFill>
              </a:rPr>
              <a:t>, Jr., “A hexagonal orthogonal-oriented </a:t>
            </a:r>
            <a:r>
              <a:rPr lang="en-PH" sz="900" dirty="0" err="1">
                <a:solidFill>
                  <a:schemeClr val="tx1"/>
                </a:solidFill>
              </a:rPr>
              <a:t>pyra</a:t>
            </a:r>
            <a:r>
              <a:rPr lang="en-PH" sz="900" dirty="0">
                <a:solidFill>
                  <a:schemeClr val="tx1"/>
                </a:solidFill>
              </a:rPr>
              <a:t>-</a:t>
            </a:r>
          </a:p>
          <a:p>
            <a:pPr marL="0" indent="0">
              <a:lnSpc>
                <a:spcPct val="120000"/>
              </a:lnSpc>
              <a:buNone/>
            </a:pPr>
            <a:r>
              <a:rPr lang="en-PH" sz="900" dirty="0">
                <a:solidFill>
                  <a:schemeClr val="tx1"/>
                </a:solidFill>
              </a:rPr>
              <a:t>mid as a model of image representation in the visual cortex,” IEEE </a:t>
            </a:r>
            <a:r>
              <a:rPr lang="en-PH" sz="900" dirty="0" err="1">
                <a:solidFill>
                  <a:schemeClr val="tx1"/>
                </a:solidFill>
              </a:rPr>
              <a:t>Transac</a:t>
            </a:r>
            <a:r>
              <a:rPr lang="en-PH" sz="900" dirty="0">
                <a:solidFill>
                  <a:schemeClr val="tx1"/>
                </a:solidFill>
              </a:rPr>
              <a:t>-</a:t>
            </a:r>
          </a:p>
          <a:p>
            <a:pPr marL="0" indent="0">
              <a:lnSpc>
                <a:spcPct val="120000"/>
              </a:lnSpc>
              <a:buNone/>
            </a:pPr>
            <a:r>
              <a:rPr lang="en-PH" sz="900" dirty="0" err="1">
                <a:solidFill>
                  <a:schemeClr val="tx1"/>
                </a:solidFill>
              </a:rPr>
              <a:t>tions</a:t>
            </a:r>
            <a:r>
              <a:rPr lang="en-PH" sz="900" dirty="0">
                <a:solidFill>
                  <a:schemeClr val="tx1"/>
                </a:solidFill>
              </a:rPr>
              <a:t> on Biomedical Engineering, vol. BME-36, pp. 97–106, Jan 1989.</a:t>
            </a:r>
          </a:p>
          <a:p>
            <a:pPr>
              <a:lnSpc>
                <a:spcPct val="120000"/>
              </a:lnSpc>
            </a:pPr>
            <a:r>
              <a:rPr lang="en-PH" sz="900" dirty="0">
                <a:solidFill>
                  <a:schemeClr val="tx1"/>
                </a:solidFill>
              </a:rPr>
              <a:t>R. C. Staunton and N. </a:t>
            </a:r>
            <a:r>
              <a:rPr lang="en-PH" sz="900" dirty="0" err="1">
                <a:solidFill>
                  <a:schemeClr val="tx1"/>
                </a:solidFill>
              </a:rPr>
              <a:t>Storey</a:t>
            </a:r>
            <a:r>
              <a:rPr lang="en-PH" sz="900" dirty="0">
                <a:solidFill>
                  <a:schemeClr val="tx1"/>
                </a:solidFill>
              </a:rPr>
              <a:t>, “A comparison between square and </a:t>
            </a:r>
            <a:r>
              <a:rPr lang="en-PH" sz="900" dirty="0" err="1">
                <a:solidFill>
                  <a:schemeClr val="tx1"/>
                </a:solidFill>
              </a:rPr>
              <a:t>hexago</a:t>
            </a:r>
            <a:r>
              <a:rPr lang="en-PH" sz="900" dirty="0">
                <a:solidFill>
                  <a:schemeClr val="tx1"/>
                </a:solidFill>
              </a:rPr>
              <a:t>-</a:t>
            </a:r>
          </a:p>
          <a:p>
            <a:pPr marL="0" indent="0">
              <a:lnSpc>
                <a:spcPct val="120000"/>
              </a:lnSpc>
              <a:buNone/>
            </a:pPr>
            <a:r>
              <a:rPr lang="en-PH" sz="900" dirty="0" err="1">
                <a:solidFill>
                  <a:schemeClr val="tx1"/>
                </a:solidFill>
              </a:rPr>
              <a:t>nal</a:t>
            </a:r>
            <a:r>
              <a:rPr lang="en-PH" sz="900" dirty="0">
                <a:solidFill>
                  <a:schemeClr val="tx1"/>
                </a:solidFill>
              </a:rPr>
              <a:t> sampling methods for pipeline image processing,” Proc. SPIE, vol. 1194,</a:t>
            </a:r>
          </a:p>
          <a:p>
            <a:pPr marL="0" indent="0">
              <a:lnSpc>
                <a:spcPct val="120000"/>
              </a:lnSpc>
              <a:buNone/>
            </a:pPr>
            <a:r>
              <a:rPr lang="en-PH" sz="900" dirty="0">
                <a:solidFill>
                  <a:schemeClr val="tx1"/>
                </a:solidFill>
              </a:rPr>
              <a:t>pp. 142–151, 1989.</a:t>
            </a:r>
          </a:p>
          <a:p>
            <a:pPr>
              <a:lnSpc>
                <a:spcPct val="120000"/>
              </a:lnSpc>
            </a:pPr>
            <a:r>
              <a:rPr lang="en-PH" sz="900" dirty="0">
                <a:solidFill>
                  <a:schemeClr val="tx1"/>
                </a:solidFill>
              </a:rPr>
              <a:t> R. C. Staunton, “The processing of hexagonally sampled images,” Advances in</a:t>
            </a:r>
          </a:p>
          <a:p>
            <a:pPr marL="0" indent="0">
              <a:lnSpc>
                <a:spcPct val="120000"/>
              </a:lnSpc>
              <a:buNone/>
            </a:pPr>
            <a:r>
              <a:rPr lang="en-PH" sz="900" dirty="0">
                <a:solidFill>
                  <a:schemeClr val="tx1"/>
                </a:solidFill>
              </a:rPr>
              <a:t>imaging and electron physics, vol. 119, pp. 191–265, 2001.</a:t>
            </a:r>
          </a:p>
          <a:p>
            <a:pPr>
              <a:lnSpc>
                <a:spcPct val="120000"/>
              </a:lnSpc>
            </a:pPr>
            <a:r>
              <a:rPr lang="en-PH" sz="900" dirty="0">
                <a:solidFill>
                  <a:schemeClr val="tx1"/>
                </a:solidFill>
              </a:rPr>
              <a:t>R. M. </a:t>
            </a:r>
            <a:r>
              <a:rPr lang="en-PH" sz="900" dirty="0" err="1">
                <a:solidFill>
                  <a:schemeClr val="tx1"/>
                </a:solidFill>
              </a:rPr>
              <a:t>Mersereau</a:t>
            </a:r>
            <a:r>
              <a:rPr lang="en-PH" sz="900" dirty="0">
                <a:solidFill>
                  <a:schemeClr val="tx1"/>
                </a:solidFill>
              </a:rPr>
              <a:t>, “The processing of Hexagonally Sampled Two-Dimensional</a:t>
            </a:r>
          </a:p>
          <a:p>
            <a:pPr marL="0" indent="0">
              <a:lnSpc>
                <a:spcPct val="120000"/>
              </a:lnSpc>
              <a:buNone/>
            </a:pPr>
            <a:r>
              <a:rPr lang="en-PH" sz="900" dirty="0">
                <a:solidFill>
                  <a:schemeClr val="tx1"/>
                </a:solidFill>
              </a:rPr>
              <a:t>Signals,” Proceedings of the IEEE, vol. 67, pp. 930–949, June 1979.</a:t>
            </a:r>
          </a:p>
          <a:p>
            <a:pPr>
              <a:lnSpc>
                <a:spcPct val="120000"/>
              </a:lnSpc>
            </a:pPr>
            <a:r>
              <a:rPr lang="en-PH" sz="900" dirty="0">
                <a:solidFill>
                  <a:schemeClr val="tx1"/>
                </a:solidFill>
              </a:rPr>
              <a:t> A. Rosenfeld and J. L. </a:t>
            </a:r>
            <a:r>
              <a:rPr lang="en-PH" sz="900" dirty="0" err="1">
                <a:solidFill>
                  <a:schemeClr val="tx1"/>
                </a:solidFill>
              </a:rPr>
              <a:t>Pfaltz</a:t>
            </a:r>
            <a:r>
              <a:rPr lang="en-PH" sz="900" dirty="0">
                <a:solidFill>
                  <a:schemeClr val="tx1"/>
                </a:solidFill>
              </a:rPr>
              <a:t>, “Distance Functions on Digital Pictures,” Pat-</a:t>
            </a:r>
          </a:p>
          <a:p>
            <a:pPr marL="0" indent="0">
              <a:lnSpc>
                <a:spcPct val="120000"/>
              </a:lnSpc>
              <a:buNone/>
            </a:pPr>
            <a:r>
              <a:rPr lang="en-PH" sz="900" dirty="0">
                <a:solidFill>
                  <a:schemeClr val="tx1"/>
                </a:solidFill>
              </a:rPr>
              <a:t>tern Recognition, vol. 1, pp. 33–61, 1968.</a:t>
            </a:r>
          </a:p>
          <a:p>
            <a:pPr>
              <a:lnSpc>
                <a:spcPct val="120000"/>
              </a:lnSpc>
            </a:pPr>
            <a:r>
              <a:rPr lang="en-PH" sz="900" dirty="0">
                <a:solidFill>
                  <a:schemeClr val="tx1"/>
                </a:solidFill>
              </a:rPr>
              <a:t>  A. Rosenfeld, “Connectivity in Digital Pictures,” Journal of the Association</a:t>
            </a:r>
          </a:p>
          <a:p>
            <a:pPr marL="0" indent="0">
              <a:lnSpc>
                <a:spcPct val="120000"/>
              </a:lnSpc>
              <a:buNone/>
            </a:pPr>
            <a:r>
              <a:rPr lang="en-PH" sz="900" dirty="0">
                <a:solidFill>
                  <a:schemeClr val="tx1"/>
                </a:solidFill>
              </a:rPr>
              <a:t>for Computing Machinery, vol. 17, no. 1, pp. 146–160, 1970.</a:t>
            </a:r>
          </a:p>
          <a:p>
            <a:pPr>
              <a:lnSpc>
                <a:spcPct val="120000"/>
              </a:lnSpc>
            </a:pPr>
            <a:r>
              <a:rPr lang="en-PH" sz="900" dirty="0">
                <a:solidFill>
                  <a:schemeClr val="tx1"/>
                </a:solidFill>
              </a:rPr>
              <a:t>L. Middleton, “The co-occurrence matrix in square and hexagonal lattices,”</a:t>
            </a:r>
          </a:p>
          <a:p>
            <a:pPr marL="0" indent="0">
              <a:lnSpc>
                <a:spcPct val="120000"/>
              </a:lnSpc>
              <a:buNone/>
            </a:pPr>
            <a:r>
              <a:rPr lang="en-PH" sz="900" dirty="0">
                <a:solidFill>
                  <a:schemeClr val="tx1"/>
                </a:solidFill>
              </a:rPr>
              <a:t>in Proceedings of the 6th International Conference on Control, Automation,</a:t>
            </a:r>
          </a:p>
          <a:p>
            <a:pPr marL="0" indent="0">
              <a:buNone/>
            </a:pPr>
            <a:r>
              <a:rPr lang="en-PH" sz="900" dirty="0">
                <a:solidFill>
                  <a:schemeClr val="tx1"/>
                </a:solidFill>
              </a:rPr>
              <a:t>Robotics and Vision, 2002.</a:t>
            </a:r>
          </a:p>
          <a:p>
            <a:pPr marL="0" indent="0">
              <a:buNone/>
            </a:pPr>
            <a:r>
              <a:rPr lang="en-PH" sz="900" dirty="0">
                <a:solidFill>
                  <a:schemeClr val="tx1"/>
                </a:solidFill>
              </a:rPr>
              <a:t> </a:t>
            </a:r>
          </a:p>
          <a:p>
            <a:endParaRPr lang="en-PH" sz="900" dirty="0">
              <a:solidFill>
                <a:schemeClr val="tx1"/>
              </a:solidFill>
            </a:endParaRPr>
          </a:p>
        </p:txBody>
      </p:sp>
    </p:spTree>
    <p:extLst>
      <p:ext uri="{BB962C8B-B14F-4D97-AF65-F5344CB8AC3E}">
        <p14:creationId xmlns:p14="http://schemas.microsoft.com/office/powerpoint/2010/main" val="41443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references</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346978"/>
            <a:ext cx="11058610" cy="5290890"/>
          </a:xfrm>
        </p:spPr>
        <p:txBody>
          <a:bodyPr>
            <a:normAutofit/>
          </a:bodyPr>
          <a:lstStyle/>
          <a:p>
            <a:r>
              <a:rPr lang="en-PH" sz="1050" dirty="0">
                <a:solidFill>
                  <a:schemeClr val="tx1"/>
                </a:solidFill>
              </a:rPr>
              <a:t>L. Middleton, “Markov Random Fields for Square and Hexagonal Textures,”</a:t>
            </a:r>
          </a:p>
          <a:p>
            <a:pPr marL="0" indent="0">
              <a:buNone/>
            </a:pPr>
            <a:r>
              <a:rPr lang="en-PH" sz="1050" dirty="0">
                <a:solidFill>
                  <a:schemeClr val="tx1"/>
                </a:solidFill>
              </a:rPr>
              <a:t>in Proceedings of the 6th International Conference on Control, Automation,</a:t>
            </a:r>
          </a:p>
          <a:p>
            <a:pPr marL="0" indent="0">
              <a:buNone/>
            </a:pPr>
            <a:r>
              <a:rPr lang="en-PH" sz="1050" dirty="0">
                <a:solidFill>
                  <a:schemeClr val="tx1"/>
                </a:solidFill>
              </a:rPr>
              <a:t>Robotics and Vision, 2002.</a:t>
            </a:r>
          </a:p>
          <a:p>
            <a:r>
              <a:rPr lang="en-PH" sz="1050" dirty="0">
                <a:solidFill>
                  <a:schemeClr val="tx1"/>
                </a:solidFill>
              </a:rPr>
              <a:t> L. Middleton and J. </a:t>
            </a:r>
            <a:r>
              <a:rPr lang="en-PH" sz="1050" dirty="0" err="1">
                <a:solidFill>
                  <a:schemeClr val="tx1"/>
                </a:solidFill>
              </a:rPr>
              <a:t>Sivaswamy</a:t>
            </a:r>
            <a:r>
              <a:rPr lang="en-PH" sz="1050" dirty="0">
                <a:solidFill>
                  <a:schemeClr val="tx1"/>
                </a:solidFill>
              </a:rPr>
              <a:t>, “A framework for practical hexagonal-image</a:t>
            </a:r>
          </a:p>
          <a:p>
            <a:pPr marL="0" indent="0">
              <a:buNone/>
            </a:pPr>
            <a:r>
              <a:rPr lang="en-PH" sz="1050" dirty="0">
                <a:solidFill>
                  <a:schemeClr val="tx1"/>
                </a:solidFill>
              </a:rPr>
              <a:t>processing,” Journal of Electronic Imaging, vol. 11, no. 1, pp. 104–114, 2002.</a:t>
            </a:r>
          </a:p>
          <a:p>
            <a:r>
              <a:rPr lang="en-PH" sz="1050" dirty="0">
                <a:solidFill>
                  <a:schemeClr val="tx1"/>
                </a:solidFill>
              </a:rPr>
              <a:t> L. Middleton and J. </a:t>
            </a:r>
            <a:r>
              <a:rPr lang="en-PH" sz="1050" dirty="0" err="1">
                <a:solidFill>
                  <a:schemeClr val="tx1"/>
                </a:solidFill>
              </a:rPr>
              <a:t>Sivaswamy</a:t>
            </a:r>
            <a:r>
              <a:rPr lang="en-PH" sz="1050" dirty="0">
                <a:solidFill>
                  <a:schemeClr val="tx1"/>
                </a:solidFill>
              </a:rPr>
              <a:t>, “Edge Detection in a Hexagonal-image Pro-</a:t>
            </a:r>
          </a:p>
          <a:p>
            <a:pPr marL="0" indent="0">
              <a:buNone/>
            </a:pPr>
            <a:r>
              <a:rPr lang="en-PH" sz="1050" dirty="0" err="1">
                <a:solidFill>
                  <a:schemeClr val="tx1"/>
                </a:solidFill>
              </a:rPr>
              <a:t>cessing</a:t>
            </a:r>
            <a:r>
              <a:rPr lang="en-PH" sz="1050" dirty="0">
                <a:solidFill>
                  <a:schemeClr val="tx1"/>
                </a:solidFill>
              </a:rPr>
              <a:t> Framework,” Image and Vision Computing, vol. 19, no. 14, pp. 1071–</a:t>
            </a:r>
          </a:p>
          <a:p>
            <a:pPr marL="0" indent="0">
              <a:buNone/>
            </a:pPr>
            <a:r>
              <a:rPr lang="en-PH" sz="1050" dirty="0">
                <a:solidFill>
                  <a:schemeClr val="tx1"/>
                </a:solidFill>
              </a:rPr>
              <a:t>1081, 2001</a:t>
            </a:r>
          </a:p>
          <a:p>
            <a:r>
              <a:rPr lang="en-PH" sz="1050" dirty="0">
                <a:solidFill>
                  <a:schemeClr val="tx1"/>
                </a:solidFill>
              </a:rPr>
              <a:t> L. Middleton and J. </a:t>
            </a:r>
            <a:r>
              <a:rPr lang="en-PH" sz="1050" dirty="0" err="1">
                <a:solidFill>
                  <a:schemeClr val="tx1"/>
                </a:solidFill>
              </a:rPr>
              <a:t>Sivaswamy</a:t>
            </a:r>
            <a:r>
              <a:rPr lang="en-PH" sz="1050" dirty="0">
                <a:solidFill>
                  <a:schemeClr val="tx1"/>
                </a:solidFill>
              </a:rPr>
              <a:t>, “The FFT in a Hexagonal-image Processing</a:t>
            </a:r>
          </a:p>
          <a:p>
            <a:pPr marL="0" indent="0">
              <a:buNone/>
            </a:pPr>
            <a:r>
              <a:rPr lang="en-PH" sz="1050" dirty="0">
                <a:solidFill>
                  <a:schemeClr val="tx1"/>
                </a:solidFill>
              </a:rPr>
              <a:t>Framework,” in Proceedings of Image and Vision Computing New Zealand,</a:t>
            </a:r>
          </a:p>
          <a:p>
            <a:pPr marL="0" indent="0">
              <a:buNone/>
            </a:pPr>
            <a:r>
              <a:rPr lang="en-PH" sz="1050" dirty="0">
                <a:solidFill>
                  <a:schemeClr val="tx1"/>
                </a:solidFill>
              </a:rPr>
              <a:t>pp. 231–236, 2001.</a:t>
            </a:r>
          </a:p>
          <a:p>
            <a:r>
              <a:rPr lang="en-PH" sz="1050" dirty="0">
                <a:solidFill>
                  <a:schemeClr val="tx1"/>
                </a:solidFill>
              </a:rPr>
              <a:t>L. Middleton, J. </a:t>
            </a:r>
            <a:r>
              <a:rPr lang="en-PH" sz="1050" dirty="0" err="1">
                <a:solidFill>
                  <a:schemeClr val="tx1"/>
                </a:solidFill>
              </a:rPr>
              <a:t>Sivaswamy</a:t>
            </a:r>
            <a:r>
              <a:rPr lang="en-PH" sz="1050" dirty="0">
                <a:solidFill>
                  <a:schemeClr val="tx1"/>
                </a:solidFill>
              </a:rPr>
              <a:t>, and G. Coghill, “Shape Extraction in a Hexagonal-</a:t>
            </a:r>
          </a:p>
          <a:p>
            <a:pPr marL="0" indent="0">
              <a:buNone/>
            </a:pPr>
            <a:r>
              <a:rPr lang="en-PH" sz="1050" dirty="0">
                <a:solidFill>
                  <a:schemeClr val="tx1"/>
                </a:solidFill>
              </a:rPr>
              <a:t>Image Processing Framework,” in Proceedings of the 6th International Confer-</a:t>
            </a:r>
          </a:p>
          <a:p>
            <a:pPr marL="0" indent="0">
              <a:buNone/>
            </a:pPr>
            <a:r>
              <a:rPr lang="en-PH" sz="1050" dirty="0" err="1">
                <a:solidFill>
                  <a:schemeClr val="tx1"/>
                </a:solidFill>
              </a:rPr>
              <a:t>ence</a:t>
            </a:r>
            <a:r>
              <a:rPr lang="en-PH" sz="1050" dirty="0">
                <a:solidFill>
                  <a:schemeClr val="tx1"/>
                </a:solidFill>
              </a:rPr>
              <a:t> on Control, Automation, Robotics and Vision, ICARV, 2000.</a:t>
            </a:r>
          </a:p>
          <a:p>
            <a:r>
              <a:rPr lang="en-PH" sz="1050" dirty="0">
                <a:solidFill>
                  <a:schemeClr val="tx1"/>
                </a:solidFill>
              </a:rPr>
              <a:t> R. C. Gonzalez and R. E. Woods, Digital Image Processing. Prentice Hall (New</a:t>
            </a:r>
          </a:p>
          <a:p>
            <a:pPr marL="0" indent="0">
              <a:buNone/>
            </a:pPr>
            <a:r>
              <a:rPr lang="en-PH" sz="1050" dirty="0">
                <a:solidFill>
                  <a:schemeClr val="tx1"/>
                </a:solidFill>
              </a:rPr>
              <a:t>Jersey), 2nd ed., 2001.</a:t>
            </a:r>
          </a:p>
          <a:p>
            <a:r>
              <a:rPr lang="en-PH" sz="1050" dirty="0">
                <a:solidFill>
                  <a:schemeClr val="tx1"/>
                </a:solidFill>
              </a:rPr>
              <a:t> L. Middleton and J. </a:t>
            </a:r>
            <a:r>
              <a:rPr lang="en-PH" sz="1050" dirty="0" err="1">
                <a:solidFill>
                  <a:schemeClr val="tx1"/>
                </a:solidFill>
              </a:rPr>
              <a:t>Sivaswamy</a:t>
            </a:r>
            <a:r>
              <a:rPr lang="en-PH" sz="1050" dirty="0">
                <a:solidFill>
                  <a:schemeClr val="tx1"/>
                </a:solidFill>
              </a:rPr>
              <a:t>, “Hexagonal Image Processing A Practical Approach”,</a:t>
            </a:r>
          </a:p>
          <a:p>
            <a:pPr marL="0" indent="0">
              <a:buNone/>
            </a:pPr>
            <a:r>
              <a:rPr lang="en-PH" sz="1050" dirty="0">
                <a:solidFill>
                  <a:schemeClr val="tx1"/>
                </a:solidFill>
              </a:rPr>
              <a:t>in Proceedings of the 6th International Conference on Control, ISBN, 2005</a:t>
            </a:r>
          </a:p>
          <a:p>
            <a:endParaRPr lang="en-PH" sz="1050" dirty="0">
              <a:solidFill>
                <a:schemeClr val="tx1"/>
              </a:solidFill>
            </a:endParaRPr>
          </a:p>
        </p:txBody>
      </p:sp>
    </p:spTree>
    <p:extLst>
      <p:ext uri="{BB962C8B-B14F-4D97-AF65-F5344CB8AC3E}">
        <p14:creationId xmlns:p14="http://schemas.microsoft.com/office/powerpoint/2010/main" val="2415980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2691480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52670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Why study copepods</a:t>
            </a:r>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424572" y="618959"/>
            <a:ext cx="5883714" cy="5252451"/>
          </a:xfrm>
        </p:spPr>
        <p:txBody>
          <a:bodyPr/>
          <a:lstStyle/>
          <a:p>
            <a:r>
              <a:rPr lang="en-PH" dirty="0">
                <a:solidFill>
                  <a:schemeClr val="tx1"/>
                </a:solidFill>
              </a:rPr>
              <a:t>Evaluation of its contribution to the mangrove trophodynamics and coastal fisheries.</a:t>
            </a:r>
          </a:p>
          <a:p>
            <a:r>
              <a:rPr lang="en-PH" dirty="0">
                <a:solidFill>
                  <a:schemeClr val="tx1"/>
                </a:solidFill>
              </a:rPr>
              <a:t>Act as linking factor between phytoplankton and organisms of higher trophic level</a:t>
            </a:r>
          </a:p>
          <a:p>
            <a:r>
              <a:rPr lang="en-PH" dirty="0">
                <a:solidFill>
                  <a:schemeClr val="tx1"/>
                </a:solidFill>
              </a:rPr>
              <a:t>Also act as bioindicator for changes in water quality</a:t>
            </a:r>
          </a:p>
          <a:p>
            <a:endParaRPr lang="en-PH" dirty="0"/>
          </a:p>
        </p:txBody>
      </p:sp>
      <p:pic>
        <p:nvPicPr>
          <p:cNvPr id="5" name="Picture 4">
            <a:extLst>
              <a:ext uri="{FF2B5EF4-FFF2-40B4-BE49-F238E27FC236}">
                <a16:creationId xmlns:a16="http://schemas.microsoft.com/office/drawing/2014/main" id="{D20748A1-F897-4FFD-86A6-F8E19AB59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68630"/>
            <a:ext cx="5883714" cy="3920740"/>
          </a:xfrm>
          <a:prstGeom prst="rect">
            <a:avLst/>
          </a:prstGeom>
        </p:spPr>
      </p:pic>
    </p:spTree>
    <p:extLst>
      <p:ext uri="{BB962C8B-B14F-4D97-AF65-F5344CB8AC3E}">
        <p14:creationId xmlns:p14="http://schemas.microsoft.com/office/powerpoint/2010/main" val="211783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008532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4043814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420291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4267332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2164215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14208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21080281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19082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2265343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8679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C619-1AD3-4346-82C7-CE31760D1576}"/>
              </a:ext>
            </a:extLst>
          </p:cNvPr>
          <p:cNvSpPr>
            <a:spLocks noGrp="1"/>
          </p:cNvSpPr>
          <p:nvPr>
            <p:ph type="title"/>
          </p:nvPr>
        </p:nvSpPr>
        <p:spPr>
          <a:xfrm>
            <a:off x="571917" y="370526"/>
            <a:ext cx="8534400" cy="1507067"/>
          </a:xfrm>
        </p:spPr>
        <p:txBody>
          <a:bodyPr>
            <a:normAutofit fontScale="90000"/>
          </a:bodyPr>
          <a:lstStyle/>
          <a:p>
            <a:r>
              <a:rPr lang="en-PH" b="1" dirty="0"/>
              <a:t>The Conventional way of Identification and Classification of Copepods</a:t>
            </a:r>
            <a:endParaRPr lang="en-PH" dirty="0"/>
          </a:p>
        </p:txBody>
      </p:sp>
      <p:sp>
        <p:nvSpPr>
          <p:cNvPr id="3" name="Content Placeholder 2">
            <a:extLst>
              <a:ext uri="{FF2B5EF4-FFF2-40B4-BE49-F238E27FC236}">
                <a16:creationId xmlns:a16="http://schemas.microsoft.com/office/drawing/2014/main" id="{7436AB6E-390E-4B27-B635-847B6FBCBD63}"/>
              </a:ext>
            </a:extLst>
          </p:cNvPr>
          <p:cNvSpPr>
            <a:spLocks noGrp="1"/>
          </p:cNvSpPr>
          <p:nvPr>
            <p:ph idx="1"/>
          </p:nvPr>
        </p:nvSpPr>
        <p:spPr>
          <a:xfrm>
            <a:off x="571917" y="1877593"/>
            <a:ext cx="8534400" cy="3615267"/>
          </a:xfrm>
        </p:spPr>
        <p:txBody>
          <a:bodyPr>
            <a:normAutofit/>
          </a:bodyPr>
          <a:lstStyle/>
          <a:p>
            <a:r>
              <a:rPr lang="en-PH" sz="2800" dirty="0">
                <a:solidFill>
                  <a:schemeClr val="tx1"/>
                </a:solidFill>
              </a:rPr>
              <a:t>Collection from sampling sites</a:t>
            </a:r>
          </a:p>
          <a:p>
            <a:r>
              <a:rPr lang="en-PH" sz="2800" dirty="0">
                <a:solidFill>
                  <a:schemeClr val="tx1"/>
                </a:solidFill>
              </a:rPr>
              <a:t>Preservation</a:t>
            </a:r>
          </a:p>
          <a:p>
            <a:r>
              <a:rPr lang="en-PH" sz="2800" dirty="0">
                <a:solidFill>
                  <a:schemeClr val="tx1"/>
                </a:solidFill>
              </a:rPr>
              <a:t>Sorting</a:t>
            </a:r>
          </a:p>
          <a:p>
            <a:r>
              <a:rPr lang="en-PH" sz="2800" dirty="0">
                <a:solidFill>
                  <a:schemeClr val="tx1"/>
                </a:solidFill>
              </a:rPr>
              <a:t>Examination and preparation</a:t>
            </a:r>
          </a:p>
          <a:p>
            <a:r>
              <a:rPr lang="en-PH" sz="2800" dirty="0">
                <a:solidFill>
                  <a:schemeClr val="tx1"/>
                </a:solidFill>
              </a:rPr>
              <a:t>Manual Classification</a:t>
            </a:r>
          </a:p>
        </p:txBody>
      </p:sp>
    </p:spTree>
    <p:extLst>
      <p:ext uri="{BB962C8B-B14F-4D97-AF65-F5344CB8AC3E}">
        <p14:creationId xmlns:p14="http://schemas.microsoft.com/office/powerpoint/2010/main" val="1748714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882458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451565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13589888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3176750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2145631"/>
            <a:ext cx="11058610" cy="3982453"/>
          </a:xfrm>
        </p:spPr>
        <p:txBody>
          <a:bodyPr/>
          <a:lstStyle/>
          <a:p>
            <a:endParaRPr lang="en-PH" dirty="0"/>
          </a:p>
        </p:txBody>
      </p:sp>
    </p:spTree>
    <p:extLst>
      <p:ext uri="{BB962C8B-B14F-4D97-AF65-F5344CB8AC3E}">
        <p14:creationId xmlns:p14="http://schemas.microsoft.com/office/powerpoint/2010/main" val="205341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6438484" cy="1507067"/>
          </a:xfrm>
        </p:spPr>
        <p:txBody>
          <a:bodyPr/>
          <a:lstStyle/>
          <a:p>
            <a:r>
              <a:rPr lang="en-PH" dirty="0"/>
              <a:t>Existing novel method</a:t>
            </a:r>
          </a:p>
        </p:txBody>
      </p:sp>
      <p:pic>
        <p:nvPicPr>
          <p:cNvPr id="5" name="Content Placeholder 4">
            <a:extLst>
              <a:ext uri="{FF2B5EF4-FFF2-40B4-BE49-F238E27FC236}">
                <a16:creationId xmlns:a16="http://schemas.microsoft.com/office/drawing/2014/main" id="{7FD259AB-D3BD-4D1C-AD23-A54EAB904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2696" y="183333"/>
            <a:ext cx="4901930" cy="6454535"/>
          </a:xfrm>
        </p:spPr>
      </p:pic>
      <p:sp>
        <p:nvSpPr>
          <p:cNvPr id="6" name="TextBox 5">
            <a:extLst>
              <a:ext uri="{FF2B5EF4-FFF2-40B4-BE49-F238E27FC236}">
                <a16:creationId xmlns:a16="http://schemas.microsoft.com/office/drawing/2014/main" id="{CF5217AD-A5AA-471D-9C20-C65EC36D3BA8}"/>
              </a:ext>
            </a:extLst>
          </p:cNvPr>
          <p:cNvSpPr txBox="1"/>
          <p:nvPr/>
        </p:nvSpPr>
        <p:spPr>
          <a:xfrm>
            <a:off x="684212" y="1374889"/>
            <a:ext cx="5165558" cy="5262979"/>
          </a:xfrm>
          <a:prstGeom prst="rect">
            <a:avLst/>
          </a:prstGeom>
          <a:noFill/>
        </p:spPr>
        <p:txBody>
          <a:bodyPr wrap="square" rtlCol="0">
            <a:spAutoFit/>
          </a:bodyPr>
          <a:lstStyle/>
          <a:p>
            <a:pPr algn="just"/>
            <a:r>
              <a:rPr lang="en-PH" sz="2400" dirty="0"/>
              <a:t>The latest advancement in copepod recognition is in 2015 where Lee </a:t>
            </a:r>
            <a:r>
              <a:rPr lang="en-PH" sz="2400" dirty="0" err="1"/>
              <a:t>Kien</a:t>
            </a:r>
            <a:r>
              <a:rPr lang="en-PH" sz="2400" dirty="0"/>
              <a:t> </a:t>
            </a:r>
            <a:r>
              <a:rPr lang="en-PH" sz="2400" dirty="0" err="1"/>
              <a:t>Leow</a:t>
            </a:r>
            <a:r>
              <a:rPr lang="en-PH" sz="2400" dirty="0"/>
              <a:t> and his colleagues used image processing and artificial neural network to produce a computer software where the automatic recognition takes place of eight species of copepods but his technique uses only the conventional square grid lattice in image sampling using MATLAB’s Image processing toolbox R2013a.</a:t>
            </a:r>
          </a:p>
        </p:txBody>
      </p:sp>
    </p:spTree>
    <p:extLst>
      <p:ext uri="{BB962C8B-B14F-4D97-AF65-F5344CB8AC3E}">
        <p14:creationId xmlns:p14="http://schemas.microsoft.com/office/powerpoint/2010/main" val="412794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684212" y="220132"/>
            <a:ext cx="8534400" cy="1507067"/>
          </a:xfrm>
        </p:spPr>
        <p:txBody>
          <a:bodyPr/>
          <a:lstStyle/>
          <a:p>
            <a:r>
              <a:rPr lang="en-PH" dirty="0"/>
              <a:t>Why shift from Square to Hexagonal lattice?</a:t>
            </a:r>
          </a:p>
        </p:txBody>
      </p:sp>
      <p:pic>
        <p:nvPicPr>
          <p:cNvPr id="4" name="Content Placeholder 3">
            <a:extLst>
              <a:ext uri="{FF2B5EF4-FFF2-40B4-BE49-F238E27FC236}">
                <a16:creationId xmlns:a16="http://schemas.microsoft.com/office/drawing/2014/main" id="{2E273866-B480-4679-AA7B-E0515B0CC4B2}"/>
              </a:ext>
            </a:extLst>
          </p:cNvPr>
          <p:cNvPicPr>
            <a:picLocks noGrp="1" noChangeAspect="1"/>
          </p:cNvPicPr>
          <p:nvPr>
            <p:ph idx="1"/>
          </p:nvPr>
        </p:nvPicPr>
        <p:blipFill>
          <a:blip r:embed="rId2">
            <a:lum/>
            <a:alphaModFix/>
          </a:blip>
          <a:srcRect/>
          <a:stretch>
            <a:fillRect/>
          </a:stretch>
        </p:blipFill>
        <p:spPr>
          <a:xfrm>
            <a:off x="969962" y="1727199"/>
            <a:ext cx="3981450" cy="3981450"/>
          </a:xfrm>
          <a:prstGeom prst="rect">
            <a:avLst/>
          </a:prstGeom>
          <a:noFill/>
          <a:ln>
            <a:noFill/>
          </a:ln>
        </p:spPr>
      </p:pic>
      <p:pic>
        <p:nvPicPr>
          <p:cNvPr id="5" name="Picture 4">
            <a:extLst>
              <a:ext uri="{FF2B5EF4-FFF2-40B4-BE49-F238E27FC236}">
                <a16:creationId xmlns:a16="http://schemas.microsoft.com/office/drawing/2014/main" id="{FE44B2DD-3FAC-45FC-8091-B9750E6176D0}"/>
              </a:ext>
            </a:extLst>
          </p:cNvPr>
          <p:cNvPicPr>
            <a:picLocks noChangeAspect="1"/>
          </p:cNvPicPr>
          <p:nvPr/>
        </p:nvPicPr>
        <p:blipFill>
          <a:blip r:embed="rId3">
            <a:lum/>
            <a:alphaModFix/>
          </a:blip>
          <a:srcRect/>
          <a:stretch>
            <a:fillRect/>
          </a:stretch>
        </p:blipFill>
        <p:spPr>
          <a:xfrm>
            <a:off x="6627332" y="2296132"/>
            <a:ext cx="5182560" cy="2590919"/>
          </a:xfrm>
          <a:prstGeom prst="rect">
            <a:avLst/>
          </a:prstGeom>
          <a:noFill/>
          <a:ln>
            <a:noFill/>
          </a:ln>
        </p:spPr>
      </p:pic>
      <p:sp>
        <p:nvSpPr>
          <p:cNvPr id="6" name="TextBox 5">
            <a:extLst>
              <a:ext uri="{FF2B5EF4-FFF2-40B4-BE49-F238E27FC236}">
                <a16:creationId xmlns:a16="http://schemas.microsoft.com/office/drawing/2014/main" id="{8ED519DD-F72F-4FCD-83D2-A857F2CFD3BC}"/>
              </a:ext>
            </a:extLst>
          </p:cNvPr>
          <p:cNvSpPr txBox="1"/>
          <p:nvPr/>
        </p:nvSpPr>
        <p:spPr>
          <a:xfrm>
            <a:off x="1720487" y="5708649"/>
            <a:ext cx="2480400" cy="5428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PH" sz="3200" b="0" i="0" u="none" strike="noStrike" kern="1200" cap="none">
                <a:ln>
                  <a:noFill/>
                </a:ln>
                <a:latin typeface="Liberation Sans" pitchFamily="18"/>
                <a:ea typeface="Noto Sans CJK SC Regular" pitchFamily="2"/>
                <a:cs typeface="FreeSans" pitchFamily="2"/>
              </a:rPr>
              <a:t>Square Grid</a:t>
            </a:r>
          </a:p>
        </p:txBody>
      </p:sp>
      <p:sp>
        <p:nvSpPr>
          <p:cNvPr id="8" name="TextBox 7">
            <a:extLst>
              <a:ext uri="{FF2B5EF4-FFF2-40B4-BE49-F238E27FC236}">
                <a16:creationId xmlns:a16="http://schemas.microsoft.com/office/drawing/2014/main" id="{E57AB0C8-A565-45DD-81BA-DBEB974A37F6}"/>
              </a:ext>
            </a:extLst>
          </p:cNvPr>
          <p:cNvSpPr txBox="1"/>
          <p:nvPr/>
        </p:nvSpPr>
        <p:spPr>
          <a:xfrm>
            <a:off x="7817233" y="5708649"/>
            <a:ext cx="3032923" cy="562739"/>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PH" sz="3200" b="0" i="0" u="none" strike="noStrike" kern="1200" cap="none" dirty="0">
                <a:ln>
                  <a:noFill/>
                </a:ln>
                <a:latin typeface="Liberation Sans" pitchFamily="18"/>
                <a:ea typeface="Noto Sans CJK SC Regular" pitchFamily="2"/>
                <a:cs typeface="FreeSans" pitchFamily="2"/>
              </a:rPr>
              <a:t>Hexagonal Grid</a:t>
            </a:r>
          </a:p>
        </p:txBody>
      </p:sp>
    </p:spTree>
    <p:extLst>
      <p:ext uri="{BB962C8B-B14F-4D97-AF65-F5344CB8AC3E}">
        <p14:creationId xmlns:p14="http://schemas.microsoft.com/office/powerpoint/2010/main" val="96679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128332" y="-263194"/>
            <a:ext cx="5010735" cy="2410773"/>
          </a:xfrm>
        </p:spPr>
        <p:txBody>
          <a:bodyPr/>
          <a:lstStyle/>
          <a:p>
            <a:r>
              <a:rPr lang="en-PH" dirty="0"/>
              <a:t>Copepod body structure</a:t>
            </a:r>
          </a:p>
        </p:txBody>
      </p:sp>
      <p:pic>
        <p:nvPicPr>
          <p:cNvPr id="5" name="Content Placeholder 4">
            <a:extLst>
              <a:ext uri="{FF2B5EF4-FFF2-40B4-BE49-F238E27FC236}">
                <a16:creationId xmlns:a16="http://schemas.microsoft.com/office/drawing/2014/main" id="{86E9D7EB-84E8-42F6-B792-0B6A396DC2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4947" y="537454"/>
            <a:ext cx="6225507" cy="5783092"/>
          </a:xfrm>
        </p:spPr>
      </p:pic>
      <p:sp>
        <p:nvSpPr>
          <p:cNvPr id="6" name="TextBox 5">
            <a:extLst>
              <a:ext uri="{FF2B5EF4-FFF2-40B4-BE49-F238E27FC236}">
                <a16:creationId xmlns:a16="http://schemas.microsoft.com/office/drawing/2014/main" id="{CAEF76D5-1248-4622-A401-4F08AEF0779D}"/>
              </a:ext>
            </a:extLst>
          </p:cNvPr>
          <p:cNvSpPr txBox="1"/>
          <p:nvPr/>
        </p:nvSpPr>
        <p:spPr>
          <a:xfrm>
            <a:off x="128336" y="1427142"/>
            <a:ext cx="5566611" cy="4693593"/>
          </a:xfrm>
          <a:prstGeom prst="rect">
            <a:avLst/>
          </a:prstGeom>
          <a:noFill/>
        </p:spPr>
        <p:txBody>
          <a:bodyPr wrap="square" rtlCol="0">
            <a:spAutoFit/>
          </a:bodyPr>
          <a:lstStyle/>
          <a:p>
            <a:pPr algn="just"/>
            <a:r>
              <a:rPr lang="en-PH" sz="2300" dirty="0"/>
              <a:t>The physical structure of copepods varies greatly, however, the free-living forms of copepods have certain physical traits in common. The body is usually short and </a:t>
            </a:r>
            <a:r>
              <a:rPr lang="en-PH" sz="2300" b="1" dirty="0"/>
              <a:t>cylindrical</a:t>
            </a:r>
            <a:r>
              <a:rPr lang="en-PH" sz="2300" dirty="0"/>
              <a:t>, composed of a head, thorax, and abdomen. The lower part of the copepod's head is generally fused with its thorax; the front of its head often juts forward, like a tiny beak. Its thorax is divided into about </a:t>
            </a:r>
            <a:r>
              <a:rPr lang="en-PH" sz="2300" b="1" dirty="0"/>
              <a:t>six segments</a:t>
            </a:r>
            <a:r>
              <a:rPr lang="en-PH" sz="2300" dirty="0"/>
              <a:t>; each segment is connected to two appendages. </a:t>
            </a:r>
          </a:p>
        </p:txBody>
      </p:sp>
    </p:spTree>
    <p:extLst>
      <p:ext uri="{BB962C8B-B14F-4D97-AF65-F5344CB8AC3E}">
        <p14:creationId xmlns:p14="http://schemas.microsoft.com/office/powerpoint/2010/main" val="908619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2A32-0866-46B5-9705-DB8A20939C7A}"/>
              </a:ext>
            </a:extLst>
          </p:cNvPr>
          <p:cNvSpPr>
            <a:spLocks noGrp="1"/>
          </p:cNvSpPr>
          <p:nvPr>
            <p:ph type="title"/>
          </p:nvPr>
        </p:nvSpPr>
        <p:spPr>
          <a:xfrm>
            <a:off x="566695" y="364511"/>
            <a:ext cx="11058610" cy="854689"/>
          </a:xfrm>
        </p:spPr>
        <p:txBody>
          <a:bodyPr>
            <a:normAutofit fontScale="90000"/>
          </a:bodyPr>
          <a:lstStyle/>
          <a:p>
            <a:r>
              <a:rPr lang="en-PH" b="1" dirty="0"/>
              <a:t>Hexagonal lattice’s advantages over square lattice for Feature extraction and Edge detection</a:t>
            </a:r>
            <a:endParaRPr lang="en-PH" dirty="0"/>
          </a:p>
        </p:txBody>
      </p:sp>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260507" y="1700463"/>
            <a:ext cx="5113598" cy="4793026"/>
          </a:xfrm>
        </p:spPr>
        <p:txBody>
          <a:bodyPr>
            <a:noAutofit/>
          </a:bodyPr>
          <a:lstStyle/>
          <a:p>
            <a:pPr lvl="0" algn="just"/>
            <a:endParaRPr lang="en-PH" sz="2400" b="1" dirty="0">
              <a:solidFill>
                <a:schemeClr val="tx1"/>
              </a:solidFill>
            </a:endParaRPr>
          </a:p>
          <a:p>
            <a:pPr lvl="0" algn="just"/>
            <a:r>
              <a:rPr lang="en-PH" sz="2400" b="1" dirty="0">
                <a:solidFill>
                  <a:schemeClr val="tx1"/>
                </a:solidFill>
              </a:rPr>
              <a:t>Equidistance</a:t>
            </a:r>
          </a:p>
          <a:p>
            <a:pPr lvl="0" algn="just"/>
            <a:r>
              <a:rPr lang="en-PH" sz="2400" dirty="0">
                <a:solidFill>
                  <a:schemeClr val="tx1"/>
                </a:solidFill>
              </a:rPr>
              <a:t>Equidistance between hexagons in a hexagonal pixel means that all 6 </a:t>
            </a:r>
            <a:r>
              <a:rPr lang="en-PH" sz="2400" dirty="0" err="1">
                <a:solidFill>
                  <a:schemeClr val="tx1"/>
                </a:solidFill>
              </a:rPr>
              <a:t>neighbours</a:t>
            </a:r>
            <a:r>
              <a:rPr lang="en-PH" sz="2400" dirty="0">
                <a:solidFill>
                  <a:schemeClr val="tx1"/>
                </a:solidFill>
              </a:rPr>
              <a:t> of a center hexagon has the same distance from each other to the center hexagon with a shared edge. In contrast, the square has only four equidistant </a:t>
            </a:r>
            <a:r>
              <a:rPr lang="en-PH" sz="2400" dirty="0" err="1">
                <a:solidFill>
                  <a:schemeClr val="tx1"/>
                </a:solidFill>
              </a:rPr>
              <a:t>neighbours</a:t>
            </a:r>
            <a:r>
              <a:rPr lang="en-PH" sz="2400" dirty="0">
                <a:solidFill>
                  <a:schemeClr val="tx1"/>
                </a:solidFill>
              </a:rPr>
              <a:t> which makes it inferior from hexagonal lattice</a:t>
            </a:r>
            <a:endParaRPr lang="en-PH" sz="2400" b="1" dirty="0">
              <a:solidFill>
                <a:schemeClr val="tx1"/>
              </a:solidFill>
            </a:endParaRPr>
          </a:p>
          <a:p>
            <a:pPr lvl="0" algn="just"/>
            <a:endParaRPr lang="en-PH" sz="2400" dirty="0">
              <a:solidFill>
                <a:schemeClr val="tx1"/>
              </a:solidFill>
            </a:endParaRPr>
          </a:p>
        </p:txBody>
      </p:sp>
      <p:pic>
        <p:nvPicPr>
          <p:cNvPr id="4" name="Picture 3">
            <a:extLst>
              <a:ext uri="{FF2B5EF4-FFF2-40B4-BE49-F238E27FC236}">
                <a16:creationId xmlns:a16="http://schemas.microsoft.com/office/drawing/2014/main" id="{6A5B4F6A-8304-4D21-9352-3B044EA948A9}"/>
              </a:ext>
            </a:extLst>
          </p:cNvPr>
          <p:cNvPicPr>
            <a:picLocks noChangeAspect="1"/>
          </p:cNvPicPr>
          <p:nvPr/>
        </p:nvPicPr>
        <p:blipFill>
          <a:blip r:embed="rId2">
            <a:lum/>
            <a:alphaModFix/>
          </a:blip>
          <a:srcRect/>
          <a:stretch>
            <a:fillRect/>
          </a:stretch>
        </p:blipFill>
        <p:spPr>
          <a:xfrm>
            <a:off x="5374105" y="2038712"/>
            <a:ext cx="6557388" cy="3274345"/>
          </a:xfrm>
          <a:prstGeom prst="rect">
            <a:avLst/>
          </a:prstGeom>
          <a:noFill/>
          <a:ln>
            <a:noFill/>
          </a:ln>
        </p:spPr>
      </p:pic>
    </p:spTree>
    <p:extLst>
      <p:ext uri="{BB962C8B-B14F-4D97-AF65-F5344CB8AC3E}">
        <p14:creationId xmlns:p14="http://schemas.microsoft.com/office/powerpoint/2010/main" val="212454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E7CDB-F33B-4AC2-89E7-1201408E6C43}"/>
              </a:ext>
            </a:extLst>
          </p:cNvPr>
          <p:cNvSpPr>
            <a:spLocks noGrp="1"/>
          </p:cNvSpPr>
          <p:nvPr>
            <p:ph idx="1"/>
          </p:nvPr>
        </p:nvSpPr>
        <p:spPr>
          <a:xfrm>
            <a:off x="684212" y="1235243"/>
            <a:ext cx="11058610" cy="4892842"/>
          </a:xfrm>
        </p:spPr>
        <p:txBody>
          <a:bodyPr>
            <a:normAutofit/>
          </a:bodyPr>
          <a:lstStyle/>
          <a:p>
            <a:r>
              <a:rPr lang="en-PH" sz="2400" b="1" dirty="0">
                <a:solidFill>
                  <a:schemeClr val="tx1"/>
                </a:solidFill>
              </a:rPr>
              <a:t>Better spatial sampling Efficiency</a:t>
            </a:r>
          </a:p>
          <a:p>
            <a:r>
              <a:rPr lang="en-PH" sz="2400" dirty="0">
                <a:solidFill>
                  <a:schemeClr val="tx1"/>
                </a:solidFill>
              </a:rPr>
              <a:t>Aliasing is an effect usually in signal processing where different signals become indistinguishable or aliases of one another when sampled. In image processing’s view, it when a sampled image’s signal is different from the original continuous signal. Peterson and Middleton found out that square lattice is not the best due to the fact that the least samples are required for the reconstruction of a wave number limited signal in hexagonal lattice.</a:t>
            </a:r>
          </a:p>
          <a:p>
            <a:r>
              <a:rPr lang="en-PH" sz="2400" dirty="0" err="1">
                <a:solidFill>
                  <a:schemeClr val="tx1"/>
                </a:solidFill>
              </a:rPr>
              <a:t>Mersereau</a:t>
            </a:r>
            <a:r>
              <a:rPr lang="en-PH" sz="2400" dirty="0">
                <a:solidFill>
                  <a:schemeClr val="tx1"/>
                </a:solidFill>
              </a:rPr>
              <a:t> concluded that signals in Fourier space requires only 13.4% lesser samples to represent the same image data in hexagonal grid compared to the other lattice. </a:t>
            </a:r>
          </a:p>
          <a:p>
            <a:endParaRPr lang="en-PH" sz="2400" dirty="0">
              <a:solidFill>
                <a:schemeClr val="tx1"/>
              </a:solidFill>
            </a:endParaRPr>
          </a:p>
          <a:p>
            <a:endParaRPr lang="en-PH" sz="2400" dirty="0">
              <a:solidFill>
                <a:schemeClr val="tx1"/>
              </a:solidFill>
            </a:endParaRPr>
          </a:p>
        </p:txBody>
      </p:sp>
    </p:spTree>
    <p:extLst>
      <p:ext uri="{BB962C8B-B14F-4D97-AF65-F5344CB8AC3E}">
        <p14:creationId xmlns:p14="http://schemas.microsoft.com/office/powerpoint/2010/main" val="396134385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95</TotalTime>
  <Words>1583</Words>
  <Application>Microsoft Office PowerPoint</Application>
  <PresentationFormat>Widescreen</PresentationFormat>
  <Paragraphs>118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Century Gothic</vt:lpstr>
      <vt:lpstr>FreeSans</vt:lpstr>
      <vt:lpstr>Liberation Sans</vt:lpstr>
      <vt:lpstr>Noto Sans CJK SC Regular</vt:lpstr>
      <vt:lpstr>Wingdings 3</vt:lpstr>
      <vt:lpstr>Slice</vt:lpstr>
      <vt:lpstr>  AUTOMATIC IDENTIFICATION OF COPEPOD SPECIES USING HEXAGONAL PIXEL SAMPLING AND ARTIFICIAL NEURAL NETWORK </vt:lpstr>
      <vt:lpstr>Copepods</vt:lpstr>
      <vt:lpstr>Why study copepods</vt:lpstr>
      <vt:lpstr>The Conventional way of Identification and Classification of Copepods</vt:lpstr>
      <vt:lpstr>Existing novel method</vt:lpstr>
      <vt:lpstr>Why shift from Square to Hexagonal lattice?</vt:lpstr>
      <vt:lpstr>Copepod body structure</vt:lpstr>
      <vt:lpstr>Hexagonal lattice’s advantages over square lattice for Feature extraction and Edge detection</vt:lpstr>
      <vt:lpstr>PowerPoint Presentation</vt:lpstr>
      <vt:lpstr>Other advantages of hexagonal lattice over square lattice</vt:lpstr>
      <vt:lpstr>What is it’s relation to the copepod identified in square lattice?</vt:lpstr>
      <vt:lpstr>Neural Network for copepod Classification  </vt:lpstr>
      <vt:lpstr>Statement of the Problem </vt:lpstr>
      <vt:lpstr>General Objective</vt:lpstr>
      <vt:lpstr>Specific Objectives</vt:lpstr>
      <vt:lpstr>Methods</vt:lpstr>
      <vt:lpstr>Methods (Continued)</vt:lpstr>
      <vt:lpstr>Methods (Continued)</vt:lpstr>
      <vt:lpstr>Image segmentation and Feature extraction </vt:lpstr>
      <vt:lpstr>PowerPoint Presentation</vt:lpstr>
      <vt:lpstr>Feature Selection</vt:lpstr>
      <vt:lpstr>Gabor and Wavelet de-noising Evaluation </vt:lpstr>
      <vt:lpstr>Artificial Neural Network Training and Performance Evaluation</vt:lpstr>
      <vt:lpstr>PowerPoint Presentation</vt:lpstr>
      <vt:lpstr>PowerPoint Presentation</vt:lpstr>
      <vt:lpstr>References</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IDENTIFICATION OF COPEPOD SPECIES USING HEXAGONAL PIXEL SAMPLING AND ARTIFICIAL NEURAL NETWORK</dc:title>
  <dc:creator>Franco Jigu Pacana</dc:creator>
  <cp:lastModifiedBy>Franco Jigu Pacana</cp:lastModifiedBy>
  <cp:revision>8</cp:revision>
  <dcterms:created xsi:type="dcterms:W3CDTF">2018-05-30T01:23:22Z</dcterms:created>
  <dcterms:modified xsi:type="dcterms:W3CDTF">2018-05-30T02:59:09Z</dcterms:modified>
</cp:coreProperties>
</file>