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88" r:id="rId3"/>
    <p:sldId id="290" r:id="rId4"/>
    <p:sldId id="264" r:id="rId5"/>
    <p:sldId id="283" r:id="rId6"/>
    <p:sldId id="284" r:id="rId7"/>
    <p:sldId id="291" r:id="rId8"/>
    <p:sldId id="292" r:id="rId9"/>
    <p:sldId id="260" r:id="rId10"/>
    <p:sldId id="262" r:id="rId11"/>
    <p:sldId id="293" r:id="rId12"/>
    <p:sldId id="272" r:id="rId13"/>
    <p:sldId id="275" r:id="rId14"/>
    <p:sldId id="278" r:id="rId15"/>
    <p:sldId id="279" r:id="rId16"/>
    <p:sldId id="280" r:id="rId17"/>
    <p:sldId id="277" r:id="rId18"/>
    <p:sldId id="282" r:id="rId19"/>
    <p:sldId id="285" r:id="rId20"/>
    <p:sldId id="286" r:id="rId21"/>
    <p:sldId id="287" r:id="rId22"/>
    <p:sldId id="28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. Di Lucca" initials="U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343F-53E2-42F2-88D5-2B2F219B5320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8138-1241-41D6-B676-412E323A287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8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1230F646-312F-42F7-BE0C-808469340065}" type="slidenum">
              <a:rPr lang="en-US"/>
              <a:pPr/>
              <a:t>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33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1230F646-312F-42F7-BE0C-808469340065}" type="slidenum">
              <a:rPr lang="en-US"/>
              <a:pPr/>
              <a:t>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033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ln/>
        </p:spPr>
        <p:txBody>
          <a:bodyPr lIns="93177" tIns="46589" rIns="93177" bIns="46589"/>
          <a:lstStyle/>
          <a:p>
            <a:fld id="{1230F646-312F-42F7-BE0C-808469340065}" type="slidenum">
              <a:rPr lang="en-US"/>
              <a:pPr/>
              <a:t>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12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8138-1241-41D6-B676-412E323A2875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35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96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7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05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53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7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5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0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6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5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97DC-ED62-4F14-B24C-919A1B4B364D}" type="datetimeFigureOut">
              <a:rPr lang="it-IT" smtClean="0"/>
              <a:pPr/>
              <a:t>04/06/2018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4689-4865-4C01-8F23-3CBD6F83DE2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4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315494"/>
            <a:ext cx="9144000" cy="128112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it-IT" sz="26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UNIVERSITA’ DEGLI STUDI DEL SANNIO</a:t>
            </a:r>
          </a:p>
          <a:p>
            <a:pPr algn="ctr"/>
            <a:r>
              <a:rPr lang="it-IT" sz="26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INGEGNERIA</a:t>
            </a:r>
            <a:endParaRPr lang="it-IT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6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Corso di laurea in Ingegneria Informatica</a:t>
            </a:r>
            <a:endParaRPr lang="it-IT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-14002" y="1900097"/>
            <a:ext cx="9172004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it-IT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ANALISI DI PROGETTI OPEN SOURCE </a:t>
            </a:r>
          </a:p>
          <a:p>
            <a:pPr algn="ctr"/>
            <a:r>
              <a:rPr lang="it-IT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 LA GESTIONE DI CLONI SOFTWARE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28781" y="4223504"/>
            <a:ext cx="2970602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RELATORE:</a:t>
            </a:r>
          </a:p>
          <a:p>
            <a:pPr algn="ctr"/>
            <a:r>
              <a:rPr lang="it-IT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Chiar.mo Prof.</a:t>
            </a:r>
          </a:p>
          <a:p>
            <a:pPr algn="ctr"/>
            <a:r>
              <a:rPr lang="it-IT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Giuseppe A. Di Lucca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7017665" y="4223504"/>
            <a:ext cx="1545038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CANDIDATO:</a:t>
            </a:r>
          </a:p>
          <a:p>
            <a:pPr algn="ctr"/>
            <a:r>
              <a:rPr lang="it-IT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Luigi Franco</a:t>
            </a:r>
          </a:p>
          <a:p>
            <a:pPr algn="ctr"/>
            <a:r>
              <a:rPr lang="it-IT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863000635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2720435" y="5704232"/>
            <a:ext cx="3703130" cy="35779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r>
              <a:rPr lang="it-IT" sz="18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 ACCADEMICO 2017-2018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1C21C7D-5612-4F34-B4B0-5C8381A20E6C}"/>
              </a:ext>
            </a:extLst>
          </p:cNvPr>
          <p:cNvCxnSpPr/>
          <p:nvPr/>
        </p:nvCxnSpPr>
        <p:spPr>
          <a:xfrm>
            <a:off x="58783" y="697715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D6F211C-E995-4A91-828A-FAE1462FB842}"/>
              </a:ext>
            </a:extLst>
          </p:cNvPr>
          <p:cNvSpPr/>
          <p:nvPr/>
        </p:nvSpPr>
        <p:spPr>
          <a:xfrm>
            <a:off x="3888287" y="248028"/>
            <a:ext cx="1367426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CF5F26B-0431-4035-9B80-43F9A85A1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37" y="731905"/>
            <a:ext cx="1653297" cy="165329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87FC1C2-7225-47DB-98BD-D4041661A2C7}"/>
              </a:ext>
            </a:extLst>
          </p:cNvPr>
          <p:cNvSpPr/>
          <p:nvPr/>
        </p:nvSpPr>
        <p:spPr>
          <a:xfrm>
            <a:off x="502674" y="1051182"/>
            <a:ext cx="49001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Sourcetree: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client Git gratuito che permette di interagire con i Git repository in modo più semplice ed efficace.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Esso permette di visualizzare e gestire i repository tramite la semplice GUI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oppure tramite terminale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E934A17-7E7E-4642-9F33-C16623132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3" y="3311835"/>
            <a:ext cx="5755513" cy="31108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8CD64C4-504E-459B-901E-5318255E5D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569D67D-29B1-40AC-9343-531D383EEAFD}"/>
              </a:ext>
            </a:extLst>
          </p:cNvPr>
          <p:cNvCxnSpPr/>
          <p:nvPr/>
        </p:nvCxnSpPr>
        <p:spPr>
          <a:xfrm flipH="1">
            <a:off x="3233946" y="3542892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D4F8FF3-27B6-47C1-B18A-822A24F00798}"/>
              </a:ext>
            </a:extLst>
          </p:cNvPr>
          <p:cNvCxnSpPr/>
          <p:nvPr/>
        </p:nvCxnSpPr>
        <p:spPr>
          <a:xfrm flipH="1">
            <a:off x="1161865" y="3712069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6E02DAE-E8D6-4BE4-9611-C29745DD4C70}"/>
              </a:ext>
            </a:extLst>
          </p:cNvPr>
          <p:cNvCxnSpPr/>
          <p:nvPr/>
        </p:nvCxnSpPr>
        <p:spPr>
          <a:xfrm flipH="1">
            <a:off x="3563036" y="3885500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DDE2539-DC13-4AE8-B68C-78402AD98DE2}"/>
              </a:ext>
            </a:extLst>
          </p:cNvPr>
          <p:cNvCxnSpPr/>
          <p:nvPr/>
        </p:nvCxnSpPr>
        <p:spPr>
          <a:xfrm flipH="1">
            <a:off x="2215915" y="4021592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68E0206-21BD-4632-A54C-4DC4CE0ADFBE}"/>
              </a:ext>
            </a:extLst>
          </p:cNvPr>
          <p:cNvCxnSpPr/>
          <p:nvPr/>
        </p:nvCxnSpPr>
        <p:spPr>
          <a:xfrm flipH="1">
            <a:off x="1222385" y="4225194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FB0B18D-8A4C-4AA5-83EC-6FEC2BB56AB8}"/>
              </a:ext>
            </a:extLst>
          </p:cNvPr>
          <p:cNvCxnSpPr>
            <a:cxnSpLocks/>
          </p:cNvCxnSpPr>
          <p:nvPr/>
        </p:nvCxnSpPr>
        <p:spPr>
          <a:xfrm flipH="1">
            <a:off x="1476462" y="4959753"/>
            <a:ext cx="1989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19F7964-4FEF-450E-9ACD-23409C7A0D95}"/>
              </a:ext>
            </a:extLst>
          </p:cNvPr>
          <p:cNvCxnSpPr/>
          <p:nvPr/>
        </p:nvCxnSpPr>
        <p:spPr>
          <a:xfrm flipH="1">
            <a:off x="3352790" y="4850235"/>
            <a:ext cx="75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D839F5-D319-4C0C-BAA5-AF33175C8CCB}"/>
              </a:ext>
            </a:extLst>
          </p:cNvPr>
          <p:cNvSpPr txBox="1"/>
          <p:nvPr/>
        </p:nvSpPr>
        <p:spPr>
          <a:xfrm>
            <a:off x="3938449" y="3387614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Identificativo commit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F9A2288-B45E-4907-B7CB-D22D6ACD928E}"/>
              </a:ext>
            </a:extLst>
          </p:cNvPr>
          <p:cNvSpPr txBox="1"/>
          <p:nvPr/>
        </p:nvSpPr>
        <p:spPr>
          <a:xfrm>
            <a:off x="1973210" y="3573569"/>
            <a:ext cx="1236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committer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189C2E-916F-4813-AB9F-8B5796B3406F}"/>
              </a:ext>
            </a:extLst>
          </p:cNvPr>
          <p:cNvSpPr txBox="1"/>
          <p:nvPr/>
        </p:nvSpPr>
        <p:spPr>
          <a:xfrm>
            <a:off x="4263699" y="374459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committer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F4E830D-19A6-4A39-B6E6-C573D07E6491}"/>
              </a:ext>
            </a:extLst>
          </p:cNvPr>
          <p:cNvSpPr txBox="1"/>
          <p:nvPr/>
        </p:nvSpPr>
        <p:spPr>
          <a:xfrm>
            <a:off x="2927232" y="3880913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del commit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8FE4151-6A33-4F4F-8E3B-01241FB04D26}"/>
              </a:ext>
            </a:extLst>
          </p:cNvPr>
          <p:cNvSpPr txBox="1"/>
          <p:nvPr/>
        </p:nvSpPr>
        <p:spPr>
          <a:xfrm>
            <a:off x="1985804" y="4074171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del commit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51396C7-E362-4B3C-A61B-EDD0EC25F395}"/>
              </a:ext>
            </a:extLst>
          </p:cNvPr>
          <p:cNvSpPr txBox="1"/>
          <p:nvPr/>
        </p:nvSpPr>
        <p:spPr>
          <a:xfrm>
            <a:off x="4066565" y="4698412"/>
            <a:ext cx="1691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sorgente modificato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21699B0-A1AF-4483-A4B3-5651471CEA16}"/>
              </a:ext>
            </a:extLst>
          </p:cNvPr>
          <p:cNvSpPr txBox="1"/>
          <p:nvPr/>
        </p:nvSpPr>
        <p:spPr>
          <a:xfrm>
            <a:off x="3416876" y="4887904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 riga e intervallo del commit</a:t>
            </a:r>
          </a:p>
        </p:txBody>
      </p:sp>
    </p:spTree>
    <p:extLst>
      <p:ext uri="{BB962C8B-B14F-4D97-AF65-F5344CB8AC3E}">
        <p14:creationId xmlns:p14="http://schemas.microsoft.com/office/powerpoint/2010/main" val="14576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0459923-1BC2-46D2-8CEA-E2C4A0274838}"/>
              </a:ext>
            </a:extLst>
          </p:cNvPr>
          <p:cNvCxnSpPr/>
          <p:nvPr/>
        </p:nvCxnSpPr>
        <p:spPr>
          <a:xfrm>
            <a:off x="29391" y="660968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C6A095D3-94C3-4C8D-BC5E-DA6C9D842A1E}"/>
              </a:ext>
            </a:extLst>
          </p:cNvPr>
          <p:cNvSpPr/>
          <p:nvPr/>
        </p:nvSpPr>
        <p:spPr>
          <a:xfrm>
            <a:off x="3961558" y="245470"/>
            <a:ext cx="964046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NiCad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E1AE19-1012-42FB-BE83-30D73300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86" y="1211697"/>
            <a:ext cx="1026165" cy="10261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B243647-558F-431B-AFD0-304A6CA0EA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37AADF3-2204-4AEB-B6A9-54FAAD27A760}"/>
              </a:ext>
            </a:extLst>
          </p:cNvPr>
          <p:cNvSpPr/>
          <p:nvPr/>
        </p:nvSpPr>
        <p:spPr>
          <a:xfrm>
            <a:off x="452388" y="1211697"/>
            <a:ext cx="6841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NiCad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è uno strumento scalabile e flessibile di rilevamento di cloni, utilizzabile da riga di comando, che riceve come input una directory sorgente, in cui sono contenuti i file sorgente da esaminare, e fornisce come output un file .XML e un file .HTML in cui sono riportate le informazioni relative ai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trovati.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6BB32E-D4DA-4196-9A45-705785E632AC}"/>
              </a:ext>
            </a:extLst>
          </p:cNvPr>
          <p:cNvSpPr/>
          <p:nvPr/>
        </p:nvSpPr>
        <p:spPr>
          <a:xfrm>
            <a:off x="1151079" y="4326993"/>
            <a:ext cx="6841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&lt;class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classid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="1"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nclones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="2"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nlines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="22"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similarity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="100"&gt;</a:t>
            </a:r>
          </a:p>
          <a:p>
            <a:pPr algn="just"/>
            <a:endParaRPr 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&lt;source file="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examples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/Dnsjava/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org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xbill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/DNS/Zone.java" </a:t>
            </a:r>
          </a:p>
          <a:p>
            <a:pPr algn="just"/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startline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="305"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endline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="328"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pcid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="136"&gt;&lt;/source&gt;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E896566-152F-48F4-8882-E4A79AEAD076}"/>
              </a:ext>
            </a:extLst>
          </p:cNvPr>
          <p:cNvCxnSpPr>
            <a:cxnSpLocks/>
          </p:cNvCxnSpPr>
          <p:nvPr/>
        </p:nvCxnSpPr>
        <p:spPr>
          <a:xfrm>
            <a:off x="2432807" y="3983700"/>
            <a:ext cx="369320" cy="3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AE58C18-928B-4707-8049-5034CF4335B6}"/>
              </a:ext>
            </a:extLst>
          </p:cNvPr>
          <p:cNvCxnSpPr>
            <a:cxnSpLocks/>
          </p:cNvCxnSpPr>
          <p:nvPr/>
        </p:nvCxnSpPr>
        <p:spPr>
          <a:xfrm>
            <a:off x="4251155" y="3926640"/>
            <a:ext cx="1" cy="36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66F529D-214C-46B7-BBE7-C60892D77535}"/>
              </a:ext>
            </a:extLst>
          </p:cNvPr>
          <p:cNvCxnSpPr>
            <a:cxnSpLocks/>
          </p:cNvCxnSpPr>
          <p:nvPr/>
        </p:nvCxnSpPr>
        <p:spPr>
          <a:xfrm>
            <a:off x="5529662" y="3983700"/>
            <a:ext cx="0" cy="33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4B20A77-4D33-43EF-BB6D-CB0A9F1F101B}"/>
              </a:ext>
            </a:extLst>
          </p:cNvPr>
          <p:cNvCxnSpPr>
            <a:cxnSpLocks/>
          </p:cNvCxnSpPr>
          <p:nvPr/>
        </p:nvCxnSpPr>
        <p:spPr>
          <a:xfrm flipH="1">
            <a:off x="7173912" y="4009769"/>
            <a:ext cx="174843" cy="36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462B80-AA4D-4AF0-AACC-4C3C373E4D99}"/>
              </a:ext>
            </a:extLst>
          </p:cNvPr>
          <p:cNvSpPr txBox="1"/>
          <p:nvPr/>
        </p:nvSpPr>
        <p:spPr>
          <a:xfrm>
            <a:off x="1376737" y="3690717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Identificativo classe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5E48A1F-FA93-4C47-8C3B-FE280F68C9AE}"/>
              </a:ext>
            </a:extLst>
          </p:cNvPr>
          <p:cNvSpPr txBox="1"/>
          <p:nvPr/>
        </p:nvSpPr>
        <p:spPr>
          <a:xfrm>
            <a:off x="3401060" y="365396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cloni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296AA81-2A2B-46CD-BE0D-A070ABD94555}"/>
              </a:ext>
            </a:extLst>
          </p:cNvPr>
          <p:cNvSpPr txBox="1"/>
          <p:nvPr/>
        </p:nvSpPr>
        <p:spPr>
          <a:xfrm>
            <a:off x="4806485" y="3654130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linee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98EDE60-8943-4B00-9131-C41ECBD12FED}"/>
              </a:ext>
            </a:extLst>
          </p:cNvPr>
          <p:cNvSpPr txBox="1"/>
          <p:nvPr/>
        </p:nvSpPr>
        <p:spPr>
          <a:xfrm>
            <a:off x="7105289" y="369071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Similarità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403A96C-B088-415B-980A-6E53E0BA3939}"/>
              </a:ext>
            </a:extLst>
          </p:cNvPr>
          <p:cNvCxnSpPr>
            <a:cxnSpLocks/>
          </p:cNvCxnSpPr>
          <p:nvPr/>
        </p:nvCxnSpPr>
        <p:spPr>
          <a:xfrm flipH="1">
            <a:off x="7348755" y="5177392"/>
            <a:ext cx="455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88F6097-16EC-4205-B848-5F213F469488}"/>
              </a:ext>
            </a:extLst>
          </p:cNvPr>
          <p:cNvSpPr txBox="1"/>
          <p:nvPr/>
        </p:nvSpPr>
        <p:spPr>
          <a:xfrm>
            <a:off x="7942562" y="5038893"/>
            <a:ext cx="983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sorgente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97FDB05-5298-4444-AF23-142A9531A04A}"/>
              </a:ext>
            </a:extLst>
          </p:cNvPr>
          <p:cNvCxnSpPr>
            <a:cxnSpLocks/>
          </p:cNvCxnSpPr>
          <p:nvPr/>
        </p:nvCxnSpPr>
        <p:spPr>
          <a:xfrm flipV="1">
            <a:off x="1912690" y="5659139"/>
            <a:ext cx="411060" cy="33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BCEDEE0-D3D9-41FD-9932-BB49173598DA}"/>
              </a:ext>
            </a:extLst>
          </p:cNvPr>
          <p:cNvCxnSpPr>
            <a:cxnSpLocks/>
          </p:cNvCxnSpPr>
          <p:nvPr/>
        </p:nvCxnSpPr>
        <p:spPr>
          <a:xfrm flipV="1">
            <a:off x="4017872" y="5659139"/>
            <a:ext cx="0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81E1E4-8E13-4577-8C5A-554179D62B0C}"/>
              </a:ext>
            </a:extLst>
          </p:cNvPr>
          <p:cNvCxnSpPr>
            <a:cxnSpLocks/>
          </p:cNvCxnSpPr>
          <p:nvPr/>
        </p:nvCxnSpPr>
        <p:spPr>
          <a:xfrm flipH="1" flipV="1">
            <a:off x="5499051" y="5669531"/>
            <a:ext cx="207773" cy="30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3CCF4A2-68BA-40C0-87DE-5C989D8360EA}"/>
              </a:ext>
            </a:extLst>
          </p:cNvPr>
          <p:cNvSpPr txBox="1"/>
          <p:nvPr/>
        </p:nvSpPr>
        <p:spPr>
          <a:xfrm>
            <a:off x="861582" y="6054741"/>
            <a:ext cx="1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linea di codice da dove inizia il clone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172F3F5-4A80-40CE-BB79-76A93FCAD791}"/>
              </a:ext>
            </a:extLst>
          </p:cNvPr>
          <p:cNvSpPr txBox="1"/>
          <p:nvPr/>
        </p:nvSpPr>
        <p:spPr>
          <a:xfrm>
            <a:off x="3000776" y="6054741"/>
            <a:ext cx="199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linea di codice da dove termina il clone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11BFD95-4CF6-4BDD-A301-55B90957273C}"/>
              </a:ext>
            </a:extLst>
          </p:cNvPr>
          <p:cNvSpPr txBox="1"/>
          <p:nvPr/>
        </p:nvSpPr>
        <p:spPr>
          <a:xfrm>
            <a:off x="5341249" y="6054740"/>
            <a:ext cx="174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Identificativo del clone</a:t>
            </a:r>
          </a:p>
        </p:txBody>
      </p:sp>
    </p:spTree>
    <p:extLst>
      <p:ext uri="{BB962C8B-B14F-4D97-AF65-F5344CB8AC3E}">
        <p14:creationId xmlns:p14="http://schemas.microsoft.com/office/powerpoint/2010/main" val="29250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  <p:bldP spid="20" grpId="0"/>
      <p:bldP spid="21" grpId="0"/>
      <p:bldP spid="26" grpId="0"/>
      <p:bldP spid="34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36122C2-2513-4B7D-9F21-AE4B204224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0441" y="1321936"/>
            <a:ext cx="2902910" cy="544179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8ED33B22-51C7-4A76-88D3-53F89C081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1" y="1647090"/>
            <a:ext cx="4936920" cy="455134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98331EA-5979-4751-9B98-BE3F821D5284}"/>
              </a:ext>
            </a:extLst>
          </p:cNvPr>
          <p:cNvSpPr/>
          <p:nvPr/>
        </p:nvSpPr>
        <p:spPr>
          <a:xfrm>
            <a:off x="3961558" y="245470"/>
            <a:ext cx="964046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NiCad 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C9C4BCC-7829-435F-B37D-0BB31047BEA4}"/>
              </a:ext>
            </a:extLst>
          </p:cNvPr>
          <p:cNvCxnSpPr/>
          <p:nvPr/>
        </p:nvCxnSpPr>
        <p:spPr>
          <a:xfrm>
            <a:off x="29391" y="660968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FCFCFF-025A-4964-988F-7E7CDD9E67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55644F-6636-4CF8-8867-7FA6FA8DB51D}"/>
              </a:ext>
            </a:extLst>
          </p:cNvPr>
          <p:cNvSpPr txBox="1"/>
          <p:nvPr/>
        </p:nvSpPr>
        <p:spPr>
          <a:xfrm>
            <a:off x="1778293" y="876411"/>
            <a:ext cx="558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Esempi di output di elaborazione e rilevamento </a:t>
            </a:r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8086DAE-C84E-4F87-9023-EF8616951507}"/>
              </a:ext>
            </a:extLst>
          </p:cNvPr>
          <p:cNvCxnSpPr>
            <a:cxnSpLocks/>
          </p:cNvCxnSpPr>
          <p:nvPr/>
        </p:nvCxnSpPr>
        <p:spPr>
          <a:xfrm flipH="1">
            <a:off x="1308684" y="2315362"/>
            <a:ext cx="6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D38B1ED-5E84-448E-A025-03D49BEDF26F}"/>
              </a:ext>
            </a:extLst>
          </p:cNvPr>
          <p:cNvCxnSpPr>
            <a:cxnSpLocks/>
          </p:cNvCxnSpPr>
          <p:nvPr/>
        </p:nvCxnSpPr>
        <p:spPr>
          <a:xfrm flipH="1">
            <a:off x="1209414" y="2643931"/>
            <a:ext cx="6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33B27A-EE2D-4FCE-A094-5CF6AD9C23BB}"/>
              </a:ext>
            </a:extLst>
          </p:cNvPr>
          <p:cNvCxnSpPr>
            <a:cxnSpLocks/>
          </p:cNvCxnSpPr>
          <p:nvPr/>
        </p:nvCxnSpPr>
        <p:spPr>
          <a:xfrm flipH="1">
            <a:off x="1778293" y="2476151"/>
            <a:ext cx="6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466EBD4-93FF-471A-BB1E-9A92A94DD0F8}"/>
              </a:ext>
            </a:extLst>
          </p:cNvPr>
          <p:cNvCxnSpPr>
            <a:cxnSpLocks/>
          </p:cNvCxnSpPr>
          <p:nvPr/>
        </p:nvCxnSpPr>
        <p:spPr>
          <a:xfrm flipH="1">
            <a:off x="2126349" y="4900570"/>
            <a:ext cx="6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6FB52B6-8395-4AED-8E2A-BABDB4A07BF3}"/>
              </a:ext>
            </a:extLst>
          </p:cNvPr>
          <p:cNvCxnSpPr>
            <a:cxnSpLocks/>
          </p:cNvCxnSpPr>
          <p:nvPr/>
        </p:nvCxnSpPr>
        <p:spPr>
          <a:xfrm flipH="1" flipV="1">
            <a:off x="1778293" y="6108584"/>
            <a:ext cx="44444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D53DF5D-2006-49E5-99B6-2C660729E6E7}"/>
              </a:ext>
            </a:extLst>
          </p:cNvPr>
          <p:cNvCxnSpPr>
            <a:cxnSpLocks/>
          </p:cNvCxnSpPr>
          <p:nvPr/>
        </p:nvCxnSpPr>
        <p:spPr>
          <a:xfrm flipH="1">
            <a:off x="1980854" y="2174148"/>
            <a:ext cx="696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13215E0-8FCC-40F4-B13E-803ECDFA36F3}"/>
              </a:ext>
            </a:extLst>
          </p:cNvPr>
          <p:cNvCxnSpPr>
            <a:cxnSpLocks/>
          </p:cNvCxnSpPr>
          <p:nvPr/>
        </p:nvCxnSpPr>
        <p:spPr>
          <a:xfrm flipH="1">
            <a:off x="6891567" y="2014757"/>
            <a:ext cx="33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1A71159-9910-4614-8803-60C928E42082}"/>
              </a:ext>
            </a:extLst>
          </p:cNvPr>
          <p:cNvCxnSpPr>
            <a:cxnSpLocks/>
          </p:cNvCxnSpPr>
          <p:nvPr/>
        </p:nvCxnSpPr>
        <p:spPr>
          <a:xfrm>
            <a:off x="5771626" y="2652320"/>
            <a:ext cx="1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C5A2994-C89F-414B-A758-3A0C70ED56C6}"/>
              </a:ext>
            </a:extLst>
          </p:cNvPr>
          <p:cNvCxnSpPr>
            <a:cxnSpLocks/>
          </p:cNvCxnSpPr>
          <p:nvPr/>
        </p:nvCxnSpPr>
        <p:spPr>
          <a:xfrm>
            <a:off x="7868874" y="2614305"/>
            <a:ext cx="0" cy="1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13F76ED-7E3F-402C-9E58-40A5DB333151}"/>
              </a:ext>
            </a:extLst>
          </p:cNvPr>
          <p:cNvCxnSpPr>
            <a:cxnSpLocks/>
          </p:cNvCxnSpPr>
          <p:nvPr/>
        </p:nvCxnSpPr>
        <p:spPr>
          <a:xfrm>
            <a:off x="8652938" y="2550253"/>
            <a:ext cx="1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8F78E4C-9C75-4D84-AA11-D6EB556E5355}"/>
              </a:ext>
            </a:extLst>
          </p:cNvPr>
          <p:cNvSpPr txBox="1"/>
          <p:nvPr/>
        </p:nvSpPr>
        <p:spPr>
          <a:xfrm>
            <a:off x="2687143" y="2014757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 esaminato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587A002-C5ED-4C15-A861-5B7E52CD826A}"/>
              </a:ext>
            </a:extLst>
          </p:cNvPr>
          <p:cNvSpPr txBox="1"/>
          <p:nvPr/>
        </p:nvSpPr>
        <p:spPr>
          <a:xfrm>
            <a:off x="1982859" y="2161658"/>
            <a:ext cx="115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 di soglia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83AC140-49C5-4633-B586-DFF4D15F7E31}"/>
              </a:ext>
            </a:extLst>
          </p:cNvPr>
          <p:cNvSpPr txBox="1"/>
          <p:nvPr/>
        </p:nvSpPr>
        <p:spPr>
          <a:xfrm>
            <a:off x="2608730" y="2337306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Granularità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17F4111-C845-4EFE-9D16-ACA4DB8CD344}"/>
              </a:ext>
            </a:extLst>
          </p:cNvPr>
          <p:cNvSpPr txBox="1"/>
          <p:nvPr/>
        </p:nvSpPr>
        <p:spPr>
          <a:xfrm>
            <a:off x="2909135" y="476207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funzioni estratte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2D2EA9-5817-456C-8BB5-F816039635A9}"/>
              </a:ext>
            </a:extLst>
          </p:cNvPr>
          <p:cNvSpPr txBox="1"/>
          <p:nvPr/>
        </p:nvSpPr>
        <p:spPr>
          <a:xfrm>
            <a:off x="1964271" y="2511636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58C431-2FA8-4AEF-B79F-CC93818459A2}"/>
              </a:ext>
            </a:extLst>
          </p:cNvPr>
          <p:cNvSpPr txBox="1"/>
          <p:nvPr/>
        </p:nvSpPr>
        <p:spPr>
          <a:xfrm>
            <a:off x="2250032" y="5979044"/>
            <a:ext cx="25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coppie di cloni identificati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EE80E35-10E9-48C8-B8C9-9E70AC227463}"/>
              </a:ext>
            </a:extLst>
          </p:cNvPr>
          <p:cNvSpPr txBox="1"/>
          <p:nvPr/>
        </p:nvSpPr>
        <p:spPr>
          <a:xfrm>
            <a:off x="7149829" y="1844464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Intervallo di linee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512159D-226D-469C-91D8-5FCBE3D1BEDC}"/>
              </a:ext>
            </a:extLst>
          </p:cNvPr>
          <p:cNvSpPr txBox="1"/>
          <p:nvPr/>
        </p:nvSpPr>
        <p:spPr>
          <a:xfrm>
            <a:off x="4571999" y="2495903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classi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7DF7447-0964-4C6A-ACE4-7DEA04C536B3}"/>
              </a:ext>
            </a:extLst>
          </p:cNvPr>
          <p:cNvSpPr txBox="1"/>
          <p:nvPr/>
        </p:nvSpPr>
        <p:spPr>
          <a:xfrm>
            <a:off x="7059717" y="2411753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linee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1EB327F-D472-448C-9E2A-514C7F1F4101}"/>
              </a:ext>
            </a:extLst>
          </p:cNvPr>
          <p:cNvSpPr txBox="1"/>
          <p:nvPr/>
        </p:nvSpPr>
        <p:spPr>
          <a:xfrm>
            <a:off x="8255232" y="230467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Similarità</a:t>
            </a:r>
          </a:p>
        </p:txBody>
      </p:sp>
    </p:spTree>
    <p:extLst>
      <p:ext uri="{BB962C8B-B14F-4D97-AF65-F5344CB8AC3E}">
        <p14:creationId xmlns:p14="http://schemas.microsoft.com/office/powerpoint/2010/main" val="2005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  <p:bldP spid="35" grpId="0"/>
      <p:bldP spid="36" grpId="0"/>
      <p:bldP spid="37" grpId="0"/>
      <p:bldP spid="38" grpId="0"/>
      <p:bldP spid="39" grpId="0"/>
      <p:bldP spid="46" grpId="0"/>
      <p:bldP spid="49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D0226FD-E4B5-4869-BC28-DFC009DFC0B4}"/>
              </a:ext>
            </a:extLst>
          </p:cNvPr>
          <p:cNvCxnSpPr/>
          <p:nvPr/>
        </p:nvCxnSpPr>
        <p:spPr>
          <a:xfrm>
            <a:off x="29391" y="697715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0D8A84-9F6B-4831-B4F5-D0503361C0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21" y="1805917"/>
            <a:ext cx="4790341" cy="41136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F3DD921-A471-4410-AC93-0CCDF6BD8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AFE43D53-1704-4BEB-981A-C11CF140B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30" y="2189462"/>
            <a:ext cx="4104314" cy="334659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0B7A5-240A-4E43-9303-02E8144411D4}"/>
              </a:ext>
            </a:extLst>
          </p:cNvPr>
          <p:cNvSpPr txBox="1"/>
          <p:nvPr/>
        </p:nvSpPr>
        <p:spPr>
          <a:xfrm>
            <a:off x="1802438" y="940246"/>
            <a:ext cx="626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Design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le principali classi del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58783" y="672548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2DEB38C-0814-41BB-AFB1-22B82C0DD6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364" y="2149394"/>
            <a:ext cx="7003272" cy="403605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A374A00-08B2-4E85-9A43-169FBC0F7A87}"/>
              </a:ext>
            </a:extLst>
          </p:cNvPr>
          <p:cNvSpPr/>
          <p:nvPr/>
        </p:nvSpPr>
        <p:spPr>
          <a:xfrm>
            <a:off x="204151" y="860259"/>
            <a:ext cx="8634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Sequence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descrive l’interazione di un utente con Clo_tter in cui è richiesta la visualizzazione dei cloni associati ad un </a:t>
            </a:r>
            <a:r>
              <a:rPr lang="it-IT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committer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o, viceversa, la visualizzazione dei committer associati a un clone. 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9E04F6-DA9F-493E-B676-1CF25685B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7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0" y="724644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68A9BD4F-0872-4E3C-8F01-F451BB0E7660}"/>
              </a:ext>
            </a:extLst>
          </p:cNvPr>
          <p:cNvSpPr/>
          <p:nvPr/>
        </p:nvSpPr>
        <p:spPr>
          <a:xfrm>
            <a:off x="254816" y="1014591"/>
            <a:ext cx="86343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rappresenta la struttura del sistema software modellato in termini dei suoi componenti principali e delle relazioni fra di essi.</a:t>
            </a:r>
          </a:p>
          <a:p>
            <a:pPr algn="just"/>
            <a:endParaRPr 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7D6C66-3BCC-443C-A225-9C1E0BD946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508" y="2637107"/>
            <a:ext cx="7454984" cy="32063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243FB13-2F46-4DB7-BB0A-7B669B71E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F1A1225-22D3-42A7-B1E0-81D2127B710D}"/>
              </a:ext>
            </a:extLst>
          </p:cNvPr>
          <p:cNvSpPr/>
          <p:nvPr/>
        </p:nvSpPr>
        <p:spPr>
          <a:xfrm>
            <a:off x="1835197" y="248597"/>
            <a:ext cx="4691029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Schema logico del DB del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81826" y="741422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72BCF188-B543-4B36-834E-7981C81BAB84}"/>
              </a:ext>
            </a:extLst>
          </p:cNvPr>
          <p:cNvSpPr/>
          <p:nvPr/>
        </p:nvSpPr>
        <p:spPr>
          <a:xfrm>
            <a:off x="260813" y="2859795"/>
            <a:ext cx="46185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emailCommitter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data, descrizione}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nome}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idCommit, file}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idChange, riga. intervallo}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it-IT" sz="1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nomeFile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{file,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startline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endline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ClassClones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clones,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it-IT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Associations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it-IT" sz="1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idClone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idCommit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C92AB5-59DB-4EB3-9683-68A8EDF9221C}"/>
              </a:ext>
            </a:extLst>
          </p:cNvPr>
          <p:cNvSpPr/>
          <p:nvPr/>
        </p:nvSpPr>
        <p:spPr>
          <a:xfrm>
            <a:off x="652247" y="514505"/>
            <a:ext cx="8354437" cy="1329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database è gestito tramite il DBMS </a:t>
            </a:r>
            <a:r>
              <a:rPr lang="it-I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MySQL.</a:t>
            </a:r>
            <a:endParaRPr lang="it-I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t-I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L’interfacciamento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 l’applicativo Java è eseguito attraverso il connettore </a:t>
            </a:r>
            <a:r>
              <a:rPr lang="it-I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JDBC.</a:t>
            </a:r>
            <a:endParaRPr lang="it-I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11534A-C521-450D-82CF-90D9AC8E33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6515" y="2485467"/>
            <a:ext cx="3800169" cy="28415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02E7DCE-09CD-4EDF-8487-515489302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2EED391-7A54-42E7-8CC2-D2E40ABA3125}"/>
              </a:ext>
            </a:extLst>
          </p:cNvPr>
          <p:cNvCxnSpPr/>
          <p:nvPr/>
        </p:nvCxnSpPr>
        <p:spPr>
          <a:xfrm>
            <a:off x="29390" y="741422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56712202-979E-4A9E-99AB-D9E45350E498}"/>
              </a:ext>
            </a:extLst>
          </p:cNvPr>
          <p:cNvSpPr/>
          <p:nvPr/>
        </p:nvSpPr>
        <p:spPr>
          <a:xfrm>
            <a:off x="773029" y="1023236"/>
            <a:ext cx="362503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(Graphic User Interface)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4DA187-28CA-4B4F-B4A3-BB66DFAA6E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72267" y="1324758"/>
            <a:ext cx="3181084" cy="49953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535BAB3-F09B-4C21-B295-6D137D5AF03A}"/>
              </a:ext>
            </a:extLst>
          </p:cNvPr>
          <p:cNvSpPr/>
          <p:nvPr/>
        </p:nvSpPr>
        <p:spPr>
          <a:xfrm>
            <a:off x="588410" y="2416027"/>
            <a:ext cx="409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Appena avviata l’applicazione, è presentata la finestra principale dalla quale è possibile usufruire delle principali funzionalità del sistema.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13C61C-7237-4BFD-BFE2-570A9C52C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F36EA91-834A-4865-B049-A76E8CEEDA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530" y="2777331"/>
            <a:ext cx="3311606" cy="31204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AD7FFA9-4F74-4E3C-9497-80ADD42B6E51}"/>
              </a:ext>
            </a:extLst>
          </p:cNvPr>
          <p:cNvSpPr/>
          <p:nvPr/>
        </p:nvSpPr>
        <p:spPr>
          <a:xfrm>
            <a:off x="241739" y="1574609"/>
            <a:ext cx="8502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Dopo aver scelto il progetto, 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Clo_tter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 i dati e presenta un’interfaccia un cui è possibile selezionare un committer o un clone del progetto analizzato.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F7D8C3-2849-4C27-B589-AE8CAD0453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5053" y="2989147"/>
            <a:ext cx="4728298" cy="2696818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5D3F35A-894F-431B-BF67-B323FDFABF89}"/>
              </a:ext>
            </a:extLst>
          </p:cNvPr>
          <p:cNvCxnSpPr/>
          <p:nvPr/>
        </p:nvCxnSpPr>
        <p:spPr>
          <a:xfrm>
            <a:off x="29390" y="741422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F72D7-0C12-4704-80CF-ABF3951E92C9}"/>
              </a:ext>
            </a:extLst>
          </p:cNvPr>
          <p:cNvSpPr/>
          <p:nvPr/>
        </p:nvSpPr>
        <p:spPr>
          <a:xfrm>
            <a:off x="594353" y="876090"/>
            <a:ext cx="362503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(Graphic User Interface)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C907075-DD47-4A8C-98F1-A03266D22C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D7FFA9-4F74-4E3C-9497-80ADD42B6E51}"/>
              </a:ext>
            </a:extLst>
          </p:cNvPr>
          <p:cNvSpPr/>
          <p:nvPr/>
        </p:nvSpPr>
        <p:spPr>
          <a:xfrm>
            <a:off x="346841" y="1355180"/>
            <a:ext cx="8565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Risultato dell’interrogazione relativa a tutti i committers associati ad clone precedentemente scelto. 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3DE5E7-34E8-4FAF-9661-38824DC226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721" y="2756205"/>
            <a:ext cx="8018558" cy="262952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1045DBC-0C78-48B4-A11B-9B78E9A13F26}"/>
              </a:ext>
            </a:extLst>
          </p:cNvPr>
          <p:cNvCxnSpPr/>
          <p:nvPr/>
        </p:nvCxnSpPr>
        <p:spPr>
          <a:xfrm>
            <a:off x="29390" y="741422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363CAF2E-D646-4F85-A893-CE7BBE6AC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A1D4A17-D55D-4CE0-9C0F-EB61CFE3F78C}"/>
              </a:ext>
            </a:extLst>
          </p:cNvPr>
          <p:cNvSpPr/>
          <p:nvPr/>
        </p:nvSpPr>
        <p:spPr>
          <a:xfrm>
            <a:off x="447208" y="834049"/>
            <a:ext cx="362503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(Graphic User Interface)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AutoShape 4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6" name="AutoShape 6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8" name="AutoShape 8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70" name="AutoShape 10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33" name="CasellaDiTesto 32"/>
          <p:cNvSpPr txBox="1"/>
          <p:nvPr/>
        </p:nvSpPr>
        <p:spPr>
          <a:xfrm>
            <a:off x="126128" y="782552"/>
            <a:ext cx="888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Analizzare dati registrati in repository di progetti software open-source per individuare in essi la presenza di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software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ed associarli ai relativi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committers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58783" y="660968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E997ECC5-AB96-4C3C-8C07-B199DF0D2CD4}"/>
              </a:ext>
            </a:extLst>
          </p:cNvPr>
          <p:cNvSpPr/>
          <p:nvPr/>
        </p:nvSpPr>
        <p:spPr>
          <a:xfrm>
            <a:off x="3385996" y="242771"/>
            <a:ext cx="2430794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Scopi e Motivazioni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3DEE8B-D107-498A-AE04-A4E6DE311609}"/>
              </a:ext>
            </a:extLst>
          </p:cNvPr>
          <p:cNvSpPr txBox="1"/>
          <p:nvPr/>
        </p:nvSpPr>
        <p:spPr>
          <a:xfrm>
            <a:off x="152302" y="1521090"/>
            <a:ext cx="876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La presenza di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un sistema software può inficiarne la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qualità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soprattutto per quanto riguarda la sua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manutenzione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ed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evoluzione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3DEE8B-D107-498A-AE04-A4E6DE311609}"/>
              </a:ext>
            </a:extLst>
          </p:cNvPr>
          <p:cNvSpPr txBox="1"/>
          <p:nvPr/>
        </p:nvSpPr>
        <p:spPr>
          <a:xfrm>
            <a:off x="157557" y="2272566"/>
            <a:ext cx="8760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Times New Roman"/>
                <a:ea typeface="Calibri"/>
              </a:rPr>
              <a:t>Per migliorare la gestione dello sviluppo ed evoluzione del sistema è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n</a:t>
            </a:r>
            <a:r>
              <a:rPr lang="it-IT" sz="2000" dirty="0">
                <a:latin typeface="Times New Roman"/>
                <a:ea typeface="Calibri"/>
              </a:rPr>
              <a:t>ecessario: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latin typeface="Times New Roman"/>
                <a:ea typeface="Calibri"/>
              </a:rPr>
              <a:t>Avere precisa conoscenza dell’esistenza dei </a:t>
            </a:r>
            <a:r>
              <a:rPr lang="it-IT" sz="2000" b="1" dirty="0">
                <a:latin typeface="Times New Roman"/>
                <a:ea typeface="Calibri"/>
              </a:rPr>
              <a:t>cloni</a:t>
            </a:r>
            <a:r>
              <a:rPr lang="it-IT" sz="2000" dirty="0">
                <a:latin typeface="Times New Roman"/>
                <a:ea typeface="Calibri"/>
              </a:rPr>
              <a:t> e della loro localizzazione nel sistema.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latin typeface="Times New Roman"/>
                <a:ea typeface="Calibri"/>
              </a:rPr>
              <a:t>Capire se c’è qualche </a:t>
            </a:r>
            <a:r>
              <a:rPr lang="it-IT" sz="2000" b="1" dirty="0">
                <a:latin typeface="Times New Roman"/>
                <a:ea typeface="Calibri"/>
              </a:rPr>
              <a:t>committer</a:t>
            </a:r>
            <a:r>
              <a:rPr lang="it-IT" sz="2000" dirty="0">
                <a:latin typeface="Times New Roman"/>
                <a:ea typeface="Calibri"/>
              </a:rPr>
              <a:t> maggiormente propenso ad introdurre </a:t>
            </a:r>
            <a:r>
              <a:rPr lang="it-IT" sz="2000" b="1" dirty="0">
                <a:latin typeface="Times New Roman"/>
                <a:ea typeface="Calibri"/>
              </a:rPr>
              <a:t>cloni</a:t>
            </a:r>
            <a:r>
              <a:rPr lang="it-IT" sz="2000" dirty="0">
                <a:latin typeface="Times New Roman"/>
                <a:ea typeface="Calibri"/>
              </a:rPr>
              <a:t> 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latin typeface="Times New Roman"/>
                <a:ea typeface="Calibri"/>
              </a:rPr>
              <a:t>Capire quali possono essere motivazioni che inducono i </a:t>
            </a:r>
            <a:r>
              <a:rPr lang="it-IT" sz="2000" b="1" dirty="0">
                <a:latin typeface="Times New Roman"/>
                <a:ea typeface="Calibri"/>
              </a:rPr>
              <a:t>committers</a:t>
            </a:r>
            <a:r>
              <a:rPr lang="it-IT" sz="2000" dirty="0">
                <a:latin typeface="Times New Roman"/>
                <a:ea typeface="Calibri"/>
              </a:rPr>
              <a:t> all’introduzione dei cloni.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3DEE8B-D107-498A-AE04-A4E6DE311609}"/>
              </a:ext>
            </a:extLst>
          </p:cNvPr>
          <p:cNvSpPr txBox="1"/>
          <p:nvPr/>
        </p:nvSpPr>
        <p:spPr>
          <a:xfrm>
            <a:off x="157562" y="4195890"/>
            <a:ext cx="87604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Definizione di un approccio ed una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tool-chain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per: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Estrarre, da un repository di dati di gestione di un progetto sw, i file sorgenti ed i dati relativi ai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effettuati.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Individuare frammenti di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nel codice sorgente.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Elaborare i dati relativi ai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 e quelli dei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individuare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hanno agito sui frammenti di codice clonati, candidandoli ad essere i responsabili all’introduzione di quei cloni.</a:t>
            </a:r>
          </a:p>
        </p:txBody>
      </p:sp>
    </p:spTree>
    <p:extLst>
      <p:ext uri="{BB962C8B-B14F-4D97-AF65-F5344CB8AC3E}">
        <p14:creationId xmlns:p14="http://schemas.microsoft.com/office/powerpoint/2010/main" val="28451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D7FFA9-4F74-4E3C-9497-80ADD42B6E51}"/>
              </a:ext>
            </a:extLst>
          </p:cNvPr>
          <p:cNvSpPr/>
          <p:nvPr/>
        </p:nvSpPr>
        <p:spPr>
          <a:xfrm>
            <a:off x="168165" y="1675640"/>
            <a:ext cx="8797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Risultato dell’interrogazione relativa tutti i  cloni associati ad un  committer precedentemente scelto.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C23D7A-134D-4404-8B19-5784FBBAF7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383" y="2607652"/>
            <a:ext cx="8212723" cy="383889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F074B0B-1979-4901-8767-4C5415B75E33}"/>
              </a:ext>
            </a:extLst>
          </p:cNvPr>
          <p:cNvCxnSpPr/>
          <p:nvPr/>
        </p:nvCxnSpPr>
        <p:spPr>
          <a:xfrm>
            <a:off x="29390" y="741422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7D80AB35-97F5-4648-8FCA-A60B05ED22FF}"/>
              </a:ext>
            </a:extLst>
          </p:cNvPr>
          <p:cNvSpPr/>
          <p:nvPr/>
        </p:nvSpPr>
        <p:spPr>
          <a:xfrm>
            <a:off x="168165" y="1036016"/>
            <a:ext cx="362503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 (Graphic User Interface)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0E1EA69-F666-4112-A817-E71B2B377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A58E680-EBA4-4D9B-A90C-E0B869A6A910}"/>
              </a:ext>
            </a:extLst>
          </p:cNvPr>
          <p:cNvSpPr/>
          <p:nvPr/>
        </p:nvSpPr>
        <p:spPr>
          <a:xfrm>
            <a:off x="3413617" y="245470"/>
            <a:ext cx="1869743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F1A1225-22D3-42A7-B1E0-81D2127B710D}"/>
              </a:ext>
            </a:extLst>
          </p:cNvPr>
          <p:cNvSpPr/>
          <p:nvPr/>
        </p:nvSpPr>
        <p:spPr>
          <a:xfrm>
            <a:off x="2275922" y="259274"/>
            <a:ext cx="4592156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Applicazione dell’approccio e risultati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153228" y="694741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72BCF188-B543-4B36-834E-7981C81BAB84}"/>
              </a:ext>
            </a:extLst>
          </p:cNvPr>
          <p:cNvSpPr/>
          <p:nvPr/>
        </p:nvSpPr>
        <p:spPr>
          <a:xfrm>
            <a:off x="122448" y="1132595"/>
            <a:ext cx="8842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NoteManager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Java che permette di gestire un insieme di note condivise,</a:t>
            </a:r>
            <a:endParaRPr lang="it-IT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è formato da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16204 LOC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321 files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sorgenti per una dimensione pari a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17,8 MB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257162" indent="-257162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l’analisi dei cloni effettuata da NiCad ha individuato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71 cloni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suddivisi in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9 classi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257162" indent="-257162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sono stati analizzati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133 commits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effettuati da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 committers.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2E7DCE-09CD-4EDF-8487-515489302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2" y="2833"/>
            <a:ext cx="581297" cy="66096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0F6E2244-6605-4D11-8C8A-DD6E00BC8074}"/>
              </a:ext>
            </a:extLst>
          </p:cNvPr>
          <p:cNvSpPr/>
          <p:nvPr/>
        </p:nvSpPr>
        <p:spPr>
          <a:xfrm>
            <a:off x="168164" y="2330435"/>
            <a:ext cx="8891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Dnsjava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 del DNS in java, usata per query, trasferimenti di zona e aggiornamenti dinamici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è formato da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39490 LOC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247 files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sorgenti per una dimensione pari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27,1 MB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257162" indent="-257162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l'analisi dei cloni effettuata da NiCad ha individuato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44 cloni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suddivisi in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 classi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257162" indent="-257162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sono stati analizzati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1657 commits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effettuati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 2 committer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630AFE-0BEE-406B-9F94-ECC4949C46D7}"/>
              </a:ext>
            </a:extLst>
          </p:cNvPr>
          <p:cNvSpPr/>
          <p:nvPr/>
        </p:nvSpPr>
        <p:spPr>
          <a:xfrm>
            <a:off x="126125" y="3899459"/>
            <a:ext cx="8818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L'analisi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Clo_tter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per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NoteManager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ha prodotto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75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coppie cloni/committer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il numero di cloni massimo associato ad un committer è stato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49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associati al committer con id: 1205073689, quello più basso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associati al committer con id: 245040749. </a:t>
            </a: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Sempre per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NoteManager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il numero più alto di committer associato ad un clone è stato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committer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associati al clone con id: 262, quello più basso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committer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per la maggior parte dei cloni. </a:t>
            </a:r>
          </a:p>
          <a:p>
            <a:endParaRPr lang="it-IT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L'analisi di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Clo_tter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per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Dnsjava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ha prodotto </a:t>
            </a:r>
            <a:r>
              <a:rPr lang="it-IT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44 coppie cloni/committer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, tutti associati al committer con id: 1594128718. </a:t>
            </a:r>
            <a:endParaRPr lang="it-IT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AD7FFA9-4F74-4E3C-9497-80ADD42B6E51}"/>
              </a:ext>
            </a:extLst>
          </p:cNvPr>
          <p:cNvSpPr/>
          <p:nvPr/>
        </p:nvSpPr>
        <p:spPr>
          <a:xfrm>
            <a:off x="126125" y="777548"/>
            <a:ext cx="8797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validarlo e verificarlo, l’approccio è stato applicato a due sistemi: 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5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F1A1225-22D3-42A7-B1E0-81D2127B710D}"/>
              </a:ext>
            </a:extLst>
          </p:cNvPr>
          <p:cNvSpPr/>
          <p:nvPr/>
        </p:nvSpPr>
        <p:spPr>
          <a:xfrm>
            <a:off x="2855668" y="245470"/>
            <a:ext cx="343267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Conclusioni e sviluppi futuri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-1441" y="689326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72BCF188-B543-4B36-834E-7981C81BAB84}"/>
              </a:ext>
            </a:extLst>
          </p:cNvPr>
          <p:cNvSpPr/>
          <p:nvPr/>
        </p:nvSpPr>
        <p:spPr>
          <a:xfrm>
            <a:off x="136634" y="940420"/>
            <a:ext cx="87761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E’ stata definita una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tool-chain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 sviluppato il tool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Clo_tter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in essa per associare committers ai cloni identificati in un sistema software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it-IT" sz="2000" dirty="0">
                <a:latin typeface="Times New Roman"/>
                <a:ea typeface="Calibri"/>
              </a:rPr>
              <a:t>Sono stati effettuati alcuni esperimenti utilizzando sistemi software open source prelevati da </a:t>
            </a:r>
            <a:r>
              <a:rPr lang="it-IT" sz="2000" b="1" dirty="0">
                <a:latin typeface="Times New Roman"/>
                <a:ea typeface="Calibri"/>
              </a:rPr>
              <a:t>GitHub</a:t>
            </a:r>
            <a:r>
              <a:rPr lang="it-IT" sz="2000" dirty="0">
                <a:latin typeface="Times New Roman"/>
                <a:ea typeface="Calibri"/>
              </a:rPr>
              <a:t> per verificare e validare il tool </a:t>
            </a:r>
            <a:r>
              <a:rPr lang="it-IT" sz="2000" b="1" dirty="0">
                <a:latin typeface="Times New Roman"/>
                <a:ea typeface="Calibri"/>
              </a:rPr>
              <a:t>Clo_tter</a:t>
            </a:r>
            <a:r>
              <a:rPr lang="it-IT" sz="2000" dirty="0">
                <a:latin typeface="Times New Roman"/>
                <a:ea typeface="Calibri"/>
              </a:rPr>
              <a:t>, che è risultato rispondere in pieno ai requisiti per esso specificati.</a:t>
            </a:r>
            <a:endParaRPr 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it-IT" sz="2000" dirty="0">
                <a:latin typeface="Times New Roman"/>
                <a:ea typeface="Calibri"/>
              </a:rPr>
              <a:t>Le informazioni prodotte circa l’associazione tra i </a:t>
            </a:r>
            <a:r>
              <a:rPr lang="it-IT" sz="2000" b="1" dirty="0">
                <a:latin typeface="Times New Roman"/>
                <a:ea typeface="Calibri"/>
              </a:rPr>
              <a:t>cloni</a:t>
            </a:r>
            <a:r>
              <a:rPr lang="it-IT" sz="2000" dirty="0">
                <a:latin typeface="Times New Roman"/>
                <a:ea typeface="Calibri"/>
              </a:rPr>
              <a:t> identificati ed i </a:t>
            </a:r>
            <a:r>
              <a:rPr lang="it-IT" sz="2000" b="1" dirty="0">
                <a:latin typeface="Times New Roman"/>
                <a:ea typeface="Calibri"/>
              </a:rPr>
              <a:t>committers</a:t>
            </a:r>
            <a:r>
              <a:rPr lang="it-IT" sz="2000" dirty="0">
                <a:latin typeface="Times New Roman"/>
                <a:ea typeface="Calibri"/>
              </a:rPr>
              <a:t>, sono un primo utile risultato per le successive analisi da effettuare per individuare i possibili effettivi </a:t>
            </a:r>
            <a:r>
              <a:rPr lang="it-IT" sz="2000" b="1" dirty="0">
                <a:latin typeface="Times New Roman"/>
                <a:ea typeface="Calibri"/>
              </a:rPr>
              <a:t>committers</a:t>
            </a:r>
            <a:r>
              <a:rPr lang="it-IT" sz="2000" dirty="0">
                <a:latin typeface="Times New Roman"/>
                <a:ea typeface="Calibri"/>
              </a:rPr>
              <a:t> che hanno introdotto quei cloni</a:t>
            </a:r>
            <a:endParaRPr lang="it-I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Il limite principale attuale è che è stata analizzata una sola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release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 sistema e ciò non è sufficiente a conoscere quando un clone è stato introdotto, e quindi non necessariamente il committer ad esso associato è colui che lo ha introdotto.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Uno sviluppo futuro è analizzare più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release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dello stesso progetto software in modo tale da riuscire ad associare in modo più preciso il clone al committer che effettivamente lo aveva introdotto</a:t>
            </a:r>
            <a:endParaRPr lang="it-IT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2E7DCE-09CD-4EDF-8487-515489302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5" y="0"/>
            <a:ext cx="581297" cy="6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F792A85-16CE-4691-A59D-65EE4D73176D}"/>
              </a:ext>
            </a:extLst>
          </p:cNvPr>
          <p:cNvSpPr/>
          <p:nvPr/>
        </p:nvSpPr>
        <p:spPr>
          <a:xfrm>
            <a:off x="2419591" y="2828835"/>
            <a:ext cx="4304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</a:t>
            </a:r>
          </a:p>
          <a:p>
            <a:endParaRPr lang="it-IT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AutoShape 4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6" name="AutoShape 6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8" name="AutoShape 8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70" name="AutoShape 10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cxnSp>
        <p:nvCxnSpPr>
          <p:cNvPr id="8" name="Connettore diritto 7"/>
          <p:cNvCxnSpPr/>
          <p:nvPr/>
        </p:nvCxnSpPr>
        <p:spPr>
          <a:xfrm>
            <a:off x="58783" y="660968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E997ECC5-AB96-4C3C-8C07-B199DF0D2CD4}"/>
              </a:ext>
            </a:extLst>
          </p:cNvPr>
          <p:cNvSpPr/>
          <p:nvPr/>
        </p:nvSpPr>
        <p:spPr>
          <a:xfrm>
            <a:off x="3323225" y="242771"/>
            <a:ext cx="2556341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Indice Presentazione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3DEE8B-D107-498A-AE04-A4E6DE311609}"/>
              </a:ext>
            </a:extLst>
          </p:cNvPr>
          <p:cNvSpPr txBox="1"/>
          <p:nvPr/>
        </p:nvSpPr>
        <p:spPr>
          <a:xfrm>
            <a:off x="241639" y="1221509"/>
            <a:ext cx="8760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Cloni software e tipologie di cloni</a:t>
            </a:r>
          </a:p>
          <a:p>
            <a:pPr algn="just"/>
            <a:r>
              <a:rPr lang="it-IT" sz="2000" b="1" dirty="0">
                <a:latin typeface="Times New Roman"/>
                <a:ea typeface="Calibri"/>
              </a:rPr>
              <a:t> 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Architettura della tool-chain definita</a:t>
            </a:r>
          </a:p>
          <a:p>
            <a:pPr algn="just"/>
            <a:endParaRPr lang="it-IT" sz="2000" b="1" dirty="0">
              <a:latin typeface="Times New Roman"/>
              <a:ea typeface="Calibri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Gli elementi della </a:t>
            </a:r>
            <a:r>
              <a:rPr lang="it-IT" sz="2000" b="1" dirty="0" err="1">
                <a:latin typeface="Times New Roman"/>
                <a:ea typeface="Calibri"/>
              </a:rPr>
              <a:t>tool-chain</a:t>
            </a:r>
            <a:r>
              <a:rPr lang="it-IT" sz="2000" b="1" dirty="0">
                <a:latin typeface="Times New Roman"/>
                <a:ea typeface="Calibri"/>
              </a:rPr>
              <a:t>: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Git e GitHub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Sourcetree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NiCad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Clo_tter</a:t>
            </a:r>
          </a:p>
          <a:p>
            <a:pPr lvl="1" algn="just"/>
            <a:endParaRPr lang="it-IT" sz="2000" b="1" dirty="0">
              <a:latin typeface="Times New Roman"/>
              <a:ea typeface="Calibri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Sviluppo di Clo_tter</a:t>
            </a:r>
          </a:p>
          <a:p>
            <a:pPr algn="just"/>
            <a:endParaRPr lang="it-IT" sz="2000" b="1" dirty="0">
              <a:latin typeface="Times New Roman"/>
              <a:ea typeface="Calibri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Esperimenti e risultati</a:t>
            </a:r>
          </a:p>
          <a:p>
            <a:pPr algn="just"/>
            <a:endParaRPr lang="it-IT" sz="2000" b="1" dirty="0">
              <a:latin typeface="Times New Roman"/>
              <a:ea typeface="Calibri"/>
            </a:endParaRPr>
          </a:p>
          <a:p>
            <a:pPr marL="179388" indent="-179388" algn="just">
              <a:buFont typeface="Arial" pitchFamily="34" charset="0"/>
              <a:buChar char="•"/>
            </a:pPr>
            <a:r>
              <a:rPr lang="it-IT" sz="2000" b="1" dirty="0">
                <a:latin typeface="Times New Roman"/>
                <a:ea typeface="Calibri"/>
              </a:rPr>
              <a:t>Conclusioni e sviluppi futuri</a:t>
            </a:r>
          </a:p>
          <a:p>
            <a:pPr marL="636588" lvl="1" indent="-179388" algn="just">
              <a:buFont typeface="Arial" pitchFamily="34" charset="0"/>
              <a:buChar char="•"/>
            </a:pPr>
            <a:endParaRPr lang="it-IT" sz="2000" dirty="0">
              <a:latin typeface="Times New Roman"/>
              <a:ea typeface="Calibri"/>
            </a:endParaRPr>
          </a:p>
          <a:p>
            <a:pPr marL="636588" lvl="1" indent="-179388" algn="just">
              <a:buFont typeface="Arial" pitchFamily="34" charset="0"/>
              <a:buChar char="•"/>
            </a:pPr>
            <a:endParaRPr lang="it-IT" sz="2000" dirty="0"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10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3" name="AutoShape 9"/>
          <p:cNvSpPr>
            <a:spLocks noChangeArrowheads="1"/>
          </p:cNvSpPr>
          <p:nvPr/>
        </p:nvSpPr>
        <p:spPr bwMode="auto">
          <a:xfrm>
            <a:off x="4572005" y="3171825"/>
            <a:ext cx="2538413" cy="2571750"/>
          </a:xfrm>
          <a:prstGeom prst="roundRect">
            <a:avLst>
              <a:gd name="adj" fmla="val 74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1844" tIns="35922" rIns="71844" bIns="35922" anchor="ctr"/>
          <a:lstStyle/>
          <a:p>
            <a:endParaRPr lang="it-IT" sz="1350"/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695829" y="3257552"/>
            <a:ext cx="681038" cy="2371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44" tIns="35922" rIns="71844" bIns="35922"/>
          <a:lstStyle/>
          <a:p>
            <a:r>
              <a:rPr lang="en-US" sz="600" dirty="0"/>
              <a:t>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</a:t>
            </a:r>
          </a:p>
          <a:p>
            <a:r>
              <a:rPr lang="en-US" sz="600" dirty="0"/>
              <a:t>______</a:t>
            </a:r>
          </a:p>
          <a:p>
            <a:endParaRPr lang="en-US" sz="600" dirty="0"/>
          </a:p>
          <a:p>
            <a:r>
              <a:rPr lang="en-US" sz="600" dirty="0"/>
              <a:t>_____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</a:t>
            </a:r>
            <a:br>
              <a:rPr lang="en-US" sz="600" dirty="0"/>
            </a:br>
            <a:r>
              <a:rPr lang="en-US" sz="600" dirty="0"/>
              <a:t>_________</a:t>
            </a:r>
          </a:p>
          <a:p>
            <a:r>
              <a:rPr lang="en-US" sz="600" dirty="0"/>
              <a:t>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</a:t>
            </a:r>
          </a:p>
          <a:p>
            <a:endParaRPr lang="en-US" sz="600" dirty="0"/>
          </a:p>
          <a:p>
            <a:r>
              <a:rPr lang="en-US" sz="600" dirty="0"/>
              <a:t>_________</a:t>
            </a:r>
          </a:p>
          <a:p>
            <a:r>
              <a:rPr lang="en-US" sz="600" dirty="0"/>
              <a:t>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_________</a:t>
            </a:r>
            <a:br>
              <a:rPr lang="en-US" sz="600" dirty="0"/>
            </a:br>
            <a:r>
              <a:rPr lang="en-US" sz="600" dirty="0"/>
              <a:t>______</a:t>
            </a:r>
          </a:p>
          <a:p>
            <a:endParaRPr lang="en-US" sz="600" dirty="0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500690" y="3257552"/>
            <a:ext cx="681038" cy="2371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44" tIns="35922" rIns="71844" bIns="35922"/>
          <a:lstStyle/>
          <a:p>
            <a:r>
              <a:rPr lang="en-US" sz="600" dirty="0"/>
              <a:t>_______</a:t>
            </a:r>
          </a:p>
          <a:p>
            <a:r>
              <a:rPr lang="en-US" sz="600" dirty="0"/>
              <a:t>_____</a:t>
            </a:r>
          </a:p>
          <a:p>
            <a:r>
              <a:rPr lang="en-US" sz="600" dirty="0"/>
              <a:t>_________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__________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</a:t>
            </a:r>
          </a:p>
          <a:p>
            <a:endParaRPr lang="en-US" sz="600" dirty="0"/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_________</a:t>
            </a:r>
            <a:br>
              <a:rPr lang="en-US" sz="600" dirty="0"/>
            </a:br>
            <a:r>
              <a:rPr lang="en-US" sz="600" dirty="0"/>
              <a:t>______</a:t>
            </a:r>
          </a:p>
          <a:p>
            <a:endParaRPr lang="en-US" sz="600" dirty="0"/>
          </a:p>
          <a:p>
            <a:r>
              <a:rPr lang="en-US" sz="600" dirty="0"/>
              <a:t>____</a:t>
            </a:r>
          </a:p>
          <a:p>
            <a:r>
              <a:rPr lang="en-US" sz="600" dirty="0"/>
              <a:t>______</a:t>
            </a:r>
          </a:p>
          <a:p>
            <a:r>
              <a:rPr lang="en-US" sz="600" dirty="0"/>
              <a:t>_________</a:t>
            </a:r>
          </a:p>
          <a:p>
            <a:r>
              <a:rPr lang="en-US" sz="600" dirty="0"/>
              <a:t>_____</a:t>
            </a:r>
          </a:p>
          <a:p>
            <a:endParaRPr lang="en-US" sz="600" dirty="0"/>
          </a:p>
          <a:p>
            <a:r>
              <a:rPr lang="en-US" sz="600" dirty="0"/>
              <a:t>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____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305553" y="3257552"/>
            <a:ext cx="681038" cy="2371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44" tIns="35922" rIns="71844" bIns="35922"/>
          <a:lstStyle/>
          <a:p>
            <a:r>
              <a:rPr lang="en-US" sz="600" dirty="0"/>
              <a:t>__________</a:t>
            </a:r>
          </a:p>
          <a:p>
            <a:r>
              <a:rPr lang="en-US" sz="600" dirty="0"/>
              <a:t>_______</a:t>
            </a:r>
          </a:p>
          <a:p>
            <a:endParaRPr lang="en-US" sz="600" dirty="0"/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_________</a:t>
            </a:r>
            <a:br>
              <a:rPr lang="en-US" sz="600" dirty="0"/>
            </a:br>
            <a:r>
              <a:rPr lang="en-US" sz="600" dirty="0"/>
              <a:t>______</a:t>
            </a:r>
          </a:p>
          <a:p>
            <a:r>
              <a:rPr lang="en-US" sz="600" dirty="0"/>
              <a:t>_____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</a:t>
            </a:r>
            <a:br>
              <a:rPr lang="en-US" sz="600" dirty="0"/>
            </a:br>
            <a:r>
              <a:rPr lang="en-US" sz="600" dirty="0"/>
              <a:t>_________</a:t>
            </a:r>
          </a:p>
          <a:p>
            <a:r>
              <a:rPr lang="en-US" sz="600" dirty="0"/>
              <a:t>______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</a:t>
            </a:r>
          </a:p>
          <a:p>
            <a:endParaRPr lang="en-US" sz="600" dirty="0"/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_________</a:t>
            </a:r>
          </a:p>
          <a:p>
            <a:r>
              <a:rPr lang="en-US" sz="600" dirty="0"/>
              <a:t>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_________</a:t>
            </a:r>
            <a:br>
              <a:rPr lang="en-US" sz="600" dirty="0"/>
            </a:br>
            <a:r>
              <a:rPr lang="en-US" sz="600" dirty="0"/>
              <a:t>____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5419081" y="2833685"/>
            <a:ext cx="1298036" cy="2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844" tIns="35922" rIns="71844" bIns="35922">
            <a:spAutoFit/>
          </a:bodyPr>
          <a:lstStyle/>
          <a:p>
            <a:r>
              <a:rPr lang="en-US" sz="135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Codice</a:t>
            </a:r>
            <a:r>
              <a:rPr lang="en-US" sz="13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5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Sorgente</a:t>
            </a:r>
            <a:endParaRPr lang="en-US" sz="13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1971679" y="3657600"/>
            <a:ext cx="681038" cy="514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1844" tIns="35922" rIns="71844" bIns="35922"/>
          <a:lstStyle/>
          <a:p>
            <a:r>
              <a:rPr lang="en-US" sz="600" dirty="0"/>
              <a:t>________</a:t>
            </a:r>
          </a:p>
          <a:p>
            <a:r>
              <a:rPr lang="en-US" sz="600" dirty="0"/>
              <a:t>___</a:t>
            </a:r>
          </a:p>
          <a:p>
            <a:r>
              <a:rPr lang="en-US" sz="600" dirty="0"/>
              <a:t>_________</a:t>
            </a:r>
            <a:br>
              <a:rPr lang="en-US" sz="600" dirty="0"/>
            </a:br>
            <a:r>
              <a:rPr lang="en-US" sz="600" dirty="0"/>
              <a:t>______</a:t>
            </a: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1923454" y="3656838"/>
            <a:ext cx="795269" cy="55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1844" tIns="35922" rIns="71844" bIns="35922">
            <a:spAutoFit/>
          </a:bodyPr>
          <a:lstStyle/>
          <a:p>
            <a:pPr algn="ctr"/>
            <a:r>
              <a:rPr lang="en-US" sz="1575" b="1" dirty="0" err="1">
                <a:solidFill>
                  <a:schemeClr val="accent1">
                    <a:lumMod val="50000"/>
                  </a:schemeClr>
                </a:solidFill>
              </a:rPr>
              <a:t>Codice</a:t>
            </a:r>
            <a:br>
              <a:rPr lang="en-US" sz="1575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575" b="1" dirty="0" err="1">
                <a:solidFill>
                  <a:schemeClr val="accent1">
                    <a:lumMod val="50000"/>
                  </a:schemeClr>
                </a:solidFill>
              </a:rPr>
              <a:t>Clonato</a:t>
            </a:r>
            <a:endParaRPr lang="en-US" sz="1575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343154" y="4171950"/>
            <a:ext cx="2909888" cy="1439466"/>
            <a:chOff x="1152" y="2784"/>
            <a:chExt cx="2256" cy="1209"/>
          </a:xfrm>
        </p:grpSpPr>
        <p:sp>
          <p:nvSpPr>
            <p:cNvPr id="195595" name="Line 11"/>
            <p:cNvSpPr>
              <a:spLocks noChangeShapeType="1"/>
            </p:cNvSpPr>
            <p:nvPr/>
          </p:nvSpPr>
          <p:spPr bwMode="auto">
            <a:xfrm>
              <a:off x="1152" y="2784"/>
              <a:ext cx="206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350"/>
            </a:p>
          </p:txBody>
        </p:sp>
        <p:sp>
          <p:nvSpPr>
            <p:cNvPr id="195599" name="Rectangle 15"/>
            <p:cNvSpPr>
              <a:spLocks noChangeArrowheads="1"/>
            </p:cNvSpPr>
            <p:nvPr/>
          </p:nvSpPr>
          <p:spPr bwMode="auto">
            <a:xfrm>
              <a:off x="3024" y="3705"/>
              <a:ext cx="384" cy="288"/>
            </a:xfrm>
            <a:prstGeom prst="rect">
              <a:avLst/>
            </a:prstGeom>
            <a:solidFill>
              <a:schemeClr val="accent1">
                <a:alpha val="25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135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652713" y="4057654"/>
            <a:ext cx="3393579" cy="732235"/>
            <a:chOff x="1392" y="2688"/>
            <a:chExt cx="2631" cy="615"/>
          </a:xfrm>
        </p:grpSpPr>
        <p:sp>
          <p:nvSpPr>
            <p:cNvPr id="195596" name="Line 12"/>
            <p:cNvSpPr>
              <a:spLocks noChangeShapeType="1"/>
            </p:cNvSpPr>
            <p:nvPr/>
          </p:nvSpPr>
          <p:spPr bwMode="auto">
            <a:xfrm>
              <a:off x="1392" y="2688"/>
              <a:ext cx="24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350"/>
            </a:p>
          </p:txBody>
        </p: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3639" y="3015"/>
              <a:ext cx="384" cy="288"/>
            </a:xfrm>
            <a:prstGeom prst="rect">
              <a:avLst/>
            </a:prstGeom>
            <a:solidFill>
              <a:schemeClr val="accent1">
                <a:alpha val="25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135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52713" y="3707606"/>
            <a:ext cx="4210050" cy="342900"/>
            <a:chOff x="1392" y="2394"/>
            <a:chExt cx="3264" cy="288"/>
          </a:xfrm>
        </p:grpSpPr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1392" y="2496"/>
              <a:ext cx="30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1350"/>
            </a:p>
          </p:txBody>
        </p:sp>
        <p:sp>
          <p:nvSpPr>
            <p:cNvPr id="195601" name="Rectangle 17"/>
            <p:cNvSpPr>
              <a:spLocks noChangeArrowheads="1"/>
            </p:cNvSpPr>
            <p:nvPr/>
          </p:nvSpPr>
          <p:spPr bwMode="auto">
            <a:xfrm>
              <a:off x="4272" y="2394"/>
              <a:ext cx="384" cy="288"/>
            </a:xfrm>
            <a:prstGeom prst="rect">
              <a:avLst/>
            </a:prstGeom>
            <a:solidFill>
              <a:schemeClr val="accent1">
                <a:alpha val="25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t-IT" sz="1350"/>
            </a:p>
          </p:txBody>
        </p:sp>
      </p:grpSp>
      <p:pic>
        <p:nvPicPr>
          <p:cNvPr id="66562" name="Picture 2" descr="Immagine correl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1532" y="5213733"/>
            <a:ext cx="657560" cy="606980"/>
          </a:xfrm>
          <a:prstGeom prst="rect">
            <a:avLst/>
          </a:prstGeom>
          <a:noFill/>
        </p:spPr>
      </p:pic>
      <p:pic>
        <p:nvPicPr>
          <p:cNvPr id="21" name="Picture 2" descr="Immagine correl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535" y="4644137"/>
            <a:ext cx="617061" cy="569595"/>
          </a:xfrm>
          <a:prstGeom prst="rect">
            <a:avLst/>
          </a:prstGeom>
          <a:noFill/>
        </p:spPr>
      </p:pic>
      <p:pic>
        <p:nvPicPr>
          <p:cNvPr id="22" name="Picture 2" descr="Immagine correl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835" y="3580894"/>
            <a:ext cx="658198" cy="607568"/>
          </a:xfrm>
          <a:prstGeom prst="rect">
            <a:avLst/>
          </a:prstGeom>
          <a:noFill/>
        </p:spPr>
      </p:pic>
      <p:pic>
        <p:nvPicPr>
          <p:cNvPr id="24" name="Picture 2" descr="Immagine correla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328" y="3554328"/>
            <a:ext cx="780973" cy="720899"/>
          </a:xfrm>
          <a:prstGeom prst="rect">
            <a:avLst/>
          </a:prstGeom>
          <a:noFill/>
        </p:spPr>
      </p:pic>
      <p:sp>
        <p:nvSpPr>
          <p:cNvPr id="66564" name="AutoShape 4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6" name="AutoShape 6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68" name="AutoShape 8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sp>
        <p:nvSpPr>
          <p:cNvPr id="66570" name="AutoShape 10" descr="Risultati immagini per cloni software"/>
          <p:cNvSpPr>
            <a:spLocks noChangeAspect="1" noChangeArrowheads="1"/>
          </p:cNvSpPr>
          <p:nvPr/>
        </p:nvSpPr>
        <p:spPr bwMode="auto">
          <a:xfrm>
            <a:off x="946130" y="781071"/>
            <a:ext cx="174129" cy="160735"/>
          </a:xfrm>
          <a:prstGeom prst="rect">
            <a:avLst/>
          </a:prstGeom>
          <a:noFill/>
        </p:spPr>
        <p:txBody>
          <a:bodyPr vert="horz" wrap="square" lIns="50516" tIns="25258" rIns="50516" bIns="25258" numCol="1" anchor="t" anchorCtr="0" compatLnSpc="1">
            <a:prstTxWarp prst="textNoShape">
              <a:avLst/>
            </a:prstTxWarp>
          </a:bodyPr>
          <a:lstStyle/>
          <a:p>
            <a:endParaRPr lang="it-IT" sz="135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32" name="Rettangolo 31"/>
          <p:cNvSpPr/>
          <p:nvPr/>
        </p:nvSpPr>
        <p:spPr>
          <a:xfrm>
            <a:off x="1938758" y="1007537"/>
            <a:ext cx="4976362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Cosa è un clone all’interno del codice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811078" y="1603843"/>
            <a:ext cx="7893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Sono detti </a:t>
            </a:r>
            <a:r>
              <a:rPr lang="it-IT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cloni software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coppie di segmenti di codice sorgente (sequenze di linee di codice) simili tra loro secondo una qualche definizione di similarità da un punto di vista lessicale, sintattico o semantico.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91304" y="652024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E997ECC5-AB96-4C3C-8C07-B199DF0D2CD4}"/>
              </a:ext>
            </a:extLst>
          </p:cNvPr>
          <p:cNvSpPr/>
          <p:nvPr/>
        </p:nvSpPr>
        <p:spPr>
          <a:xfrm>
            <a:off x="3535529" y="249600"/>
            <a:ext cx="1907125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Cloni software </a:t>
            </a:r>
          </a:p>
        </p:txBody>
      </p:sp>
    </p:spTree>
    <p:extLst>
      <p:ext uri="{BB962C8B-B14F-4D97-AF65-F5344CB8AC3E}">
        <p14:creationId xmlns:p14="http://schemas.microsoft.com/office/powerpoint/2010/main" val="17551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168166" y="1160527"/>
            <a:ext cx="3909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 esatti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frammenti di codice identici eccetto per variazioni di spazi, commenti e layout  </a:t>
            </a:r>
          </a:p>
        </p:txBody>
      </p:sp>
      <p:cxnSp>
        <p:nvCxnSpPr>
          <p:cNvPr id="9" name="Connettore diritto 8"/>
          <p:cNvCxnSpPr/>
          <p:nvPr/>
        </p:nvCxnSpPr>
        <p:spPr>
          <a:xfrm>
            <a:off x="167783" y="680937"/>
            <a:ext cx="9085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A2EEDBA-4115-46E3-B076-0026CE1A3CA6}"/>
              </a:ext>
            </a:extLst>
          </p:cNvPr>
          <p:cNvSpPr/>
          <p:nvPr/>
        </p:nvSpPr>
        <p:spPr>
          <a:xfrm>
            <a:off x="3212278" y="245470"/>
            <a:ext cx="2660665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Tipi di cloni software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82EE268-2DBD-4837-B0BE-7176BDD1FF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9758" y="851569"/>
            <a:ext cx="4635062" cy="18029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A41F50-4BCF-401D-8712-B423F31AA575}"/>
              </a:ext>
            </a:extLst>
          </p:cNvPr>
          <p:cNvSpPr txBox="1"/>
          <p:nvPr/>
        </p:nvSpPr>
        <p:spPr>
          <a:xfrm>
            <a:off x="175024" y="3809622"/>
            <a:ext cx="3966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 rinominati o parametrizzati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frammenti di codice strutturalmente e/o sintatticamente identici eccetto per variazioni dei nomi degli identificatori, letterali, tipi, per gli spazi bianchi, il layout e commenti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8EEB01-902D-4185-92FF-8DCD62CA018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6386" y="3897295"/>
            <a:ext cx="4638695" cy="18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0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52554" y="1189592"/>
            <a:ext cx="4249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Near-Miss Clones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frammenti di codice simili tra loro ma con modifiche come l’aggiunta o rimozione di istruzioni, identificatori e/o modifiche come nei tipi 1 o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A41F50-4BCF-401D-8712-B423F31AA575}"/>
              </a:ext>
            </a:extLst>
          </p:cNvPr>
          <p:cNvSpPr txBox="1"/>
          <p:nvPr/>
        </p:nvSpPr>
        <p:spPr>
          <a:xfrm>
            <a:off x="107460" y="4237576"/>
            <a:ext cx="4243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 semantici: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frammenti di codice che eseguono la stessa elaborazione (hanno lo stesso comportamento funzionale) ma implementati con differenti varianti sintattiche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1EF823-8A33-4E0C-AF46-585CA3CDEEC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770" t="8610" r="4425"/>
          <a:stretch>
            <a:fillRect/>
          </a:stretch>
        </p:blipFill>
        <p:spPr>
          <a:xfrm>
            <a:off x="4417058" y="4088524"/>
            <a:ext cx="4663876" cy="176801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8C30E54-72E9-4868-B091-83245BD9B1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12003"/>
          <a:stretch>
            <a:fillRect/>
          </a:stretch>
        </p:blipFill>
        <p:spPr>
          <a:xfrm>
            <a:off x="4424857" y="948676"/>
            <a:ext cx="4656083" cy="202575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A3665A1E-0A6E-4215-9398-D9B330C30E71}"/>
              </a:ext>
            </a:extLst>
          </p:cNvPr>
          <p:cNvSpPr/>
          <p:nvPr/>
        </p:nvSpPr>
        <p:spPr>
          <a:xfrm>
            <a:off x="3212278" y="245470"/>
            <a:ext cx="2660665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Tipi di cloni software 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52B0023-0065-490D-9078-2A14AD014DDC}"/>
              </a:ext>
            </a:extLst>
          </p:cNvPr>
          <p:cNvCxnSpPr/>
          <p:nvPr/>
        </p:nvCxnSpPr>
        <p:spPr>
          <a:xfrm>
            <a:off x="167783" y="680937"/>
            <a:ext cx="9085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EBF30562-3280-405E-B5E8-57800218F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D9A54B2-BA44-4BCE-A7AA-D9C66B4E09D4}"/>
              </a:ext>
            </a:extLst>
          </p:cNvPr>
          <p:cNvCxnSpPr/>
          <p:nvPr/>
        </p:nvCxnSpPr>
        <p:spPr>
          <a:xfrm>
            <a:off x="218117" y="733033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C5B8A00C-CFFD-43A3-8B7A-845134BBE04D}"/>
              </a:ext>
            </a:extLst>
          </p:cNvPr>
          <p:cNvSpPr/>
          <p:nvPr/>
        </p:nvSpPr>
        <p:spPr>
          <a:xfrm>
            <a:off x="2848999" y="103672"/>
            <a:ext cx="3446008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della </a:t>
            </a:r>
            <a:r>
              <a:rPr lang="it-IT" sz="2250" i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tool-chain</a:t>
            </a:r>
            <a:endParaRPr lang="it-IT" sz="2250" i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164077-FEB9-4514-87FB-70BCB1D96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F069126-459E-4BAF-9829-3C4983BC5E88}"/>
              </a:ext>
            </a:extLst>
          </p:cNvPr>
          <p:cNvSpPr/>
          <p:nvPr/>
        </p:nvSpPr>
        <p:spPr>
          <a:xfrm>
            <a:off x="239346" y="2827959"/>
            <a:ext cx="86653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tool-chain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lo scopo di: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accedere ad un progetto open-source ospitato in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scaricarne i file con il codice sorgente di una delle versioni del file e quelli relativi ai commit effettuati e memorizzare tali file in un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locale  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Individuare nel codice sorgente i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NiCad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Analizzare il file con le informazioni relative ai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filtrare ed estrarre quelle di interesse;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Analizzare le informazioni ottenute in modo da riuscire ad associare ciascun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ha effettuato almeno un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 quel frammento di codice clonato; tale committer è candidato ad essere considerato come il responsabile dell’introduzione del clone. Tali informazioni vanno registrate in una base di dati per permetterne successive ed ulteriori elaborazioni 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Clo_tter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1FD6E09-587F-4639-8E2C-560C3DA51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6" y="962728"/>
            <a:ext cx="8802009" cy="189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F1A1225-22D3-42A7-B1E0-81D2127B710D}"/>
              </a:ext>
            </a:extLst>
          </p:cNvPr>
          <p:cNvSpPr/>
          <p:nvPr/>
        </p:nvSpPr>
        <p:spPr>
          <a:xfrm>
            <a:off x="3388945" y="245470"/>
            <a:ext cx="2134239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1E60B82-E98E-4450-9537-766EA3B27E3E}"/>
              </a:ext>
            </a:extLst>
          </p:cNvPr>
          <p:cNvCxnSpPr/>
          <p:nvPr/>
        </p:nvCxnSpPr>
        <p:spPr>
          <a:xfrm>
            <a:off x="58783" y="706104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12920EDD-6D15-4F17-BF41-C832151AABDD}"/>
              </a:ext>
            </a:extLst>
          </p:cNvPr>
          <p:cNvSpPr/>
          <p:nvPr/>
        </p:nvSpPr>
        <p:spPr>
          <a:xfrm>
            <a:off x="181873" y="1580657"/>
            <a:ext cx="8548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riporta l’intero processo realizzato tramite la tool-chain descritta. 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A9ABB3-B407-4C61-9847-E94FB3E30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0"/>
            <a:ext cx="581297" cy="6609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503C065-E169-4528-B940-E6BEEAAD2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" t="10257" r="2998" b="17671"/>
          <a:stretch>
            <a:fillRect/>
          </a:stretch>
        </p:blipFill>
        <p:spPr>
          <a:xfrm>
            <a:off x="120347" y="2575034"/>
            <a:ext cx="8950069" cy="20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0EC671-3972-4374-9186-7C0F267346F3}"/>
              </a:ext>
            </a:extLst>
          </p:cNvPr>
          <p:cNvCxnSpPr/>
          <p:nvPr/>
        </p:nvCxnSpPr>
        <p:spPr>
          <a:xfrm>
            <a:off x="58783" y="666384"/>
            <a:ext cx="9085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1B6E33B4-4630-4E35-AA97-366C86081AED}"/>
              </a:ext>
            </a:extLst>
          </p:cNvPr>
          <p:cNvSpPr/>
          <p:nvPr/>
        </p:nvSpPr>
        <p:spPr>
          <a:xfrm>
            <a:off x="3713270" y="240670"/>
            <a:ext cx="1717458" cy="41549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it-IT" sz="2250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 e GitHub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80B7A5-240A-4E43-9303-02E8144411D4}"/>
              </a:ext>
            </a:extLst>
          </p:cNvPr>
          <p:cNvSpPr txBox="1"/>
          <p:nvPr/>
        </p:nvSpPr>
        <p:spPr>
          <a:xfrm>
            <a:off x="583333" y="1715420"/>
            <a:ext cx="4903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un software di controllo versione distribuito utilizzabile da interfaccia a riga di comando.</a:t>
            </a:r>
          </a:p>
          <a:p>
            <a:endParaRPr lang="it-IT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BE87B1F-87E0-446A-863D-83AD5C960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49" y="1443679"/>
            <a:ext cx="1503828" cy="141740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D5EEFDC-F94D-42C2-9183-9B6006052F6E}"/>
              </a:ext>
            </a:extLst>
          </p:cNvPr>
          <p:cNvSpPr/>
          <p:nvPr/>
        </p:nvSpPr>
        <p:spPr>
          <a:xfrm>
            <a:off x="492023" y="3531467"/>
            <a:ext cx="5085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è un servizio di hosting per progetti software. 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nome "GitHub" deriva dal fatto che esso è una implementazione di 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46C68C-F0DC-4D8B-8314-29C244F10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27" y="3638375"/>
            <a:ext cx="2916459" cy="14173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1303B49-C326-40A0-9A88-F15DA07114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703" y="138"/>
            <a:ext cx="581297" cy="6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2745</TotalTime>
  <Words>1623</Words>
  <Application>Microsoft Office PowerPoint</Application>
  <PresentationFormat>Presentazione su schermo (4:3)</PresentationFormat>
  <Paragraphs>224</Paragraphs>
  <Slides>23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Luigi Franco</dc:creator>
  <cp:lastModifiedBy>Luigi Franco</cp:lastModifiedBy>
  <cp:revision>114</cp:revision>
  <dcterms:created xsi:type="dcterms:W3CDTF">2018-05-28T09:36:01Z</dcterms:created>
  <dcterms:modified xsi:type="dcterms:W3CDTF">2018-06-04T13:55:23Z</dcterms:modified>
</cp:coreProperties>
</file>