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9" r:id="rId6"/>
    <p:sldId id="266" r:id="rId7"/>
    <p:sldId id="268" r:id="rId8"/>
    <p:sldId id="261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95631" autoAdjust="0"/>
  </p:normalViewPr>
  <p:slideViewPr>
    <p:cSldViewPr snapToGrid="0">
      <p:cViewPr varScale="1">
        <p:scale>
          <a:sx n="102" d="100"/>
          <a:sy n="102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4563C-4372-4A97-8CF1-109DA7D7ED5D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B677-EA07-41E7-8CAD-108F5E1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that I like is the one shown here. In simpler terms. It just means collecting and organizing information in order to extract any meaningful pattern that may help with the solving of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Avoided Extensive non-feature engineering improvement techniques in order to keep the effect of the techniques studies as clean as possible.</a:t>
            </a:r>
          </a:p>
          <a:p>
            <a:endParaRPr lang="en-US" dirty="0"/>
          </a:p>
          <a:p>
            <a:r>
              <a:rPr lang="en-US" dirty="0"/>
              <a:t>Tried different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different feature engineering techniques. </a:t>
            </a:r>
          </a:p>
          <a:p>
            <a:endParaRPr lang="en-US" dirty="0"/>
          </a:p>
          <a:p>
            <a:r>
              <a:rPr lang="en-US" dirty="0"/>
              <a:t>The techniques were cumulative.</a:t>
            </a:r>
          </a:p>
          <a:p>
            <a:endParaRPr lang="en-US" dirty="0"/>
          </a:p>
          <a:p>
            <a:r>
              <a:rPr lang="en-US" dirty="0"/>
              <a:t>LDA reduced the number of components even more. 15 to one  for the wine dataset, from 10 to  2 for the other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Accounted for randomness by changing the random state for each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seems to be no pattern for a right combination of techniques.</a:t>
            </a:r>
          </a:p>
          <a:p>
            <a:endParaRPr lang="en-US" dirty="0"/>
          </a:p>
          <a:p>
            <a:r>
              <a:rPr lang="en-US" dirty="0"/>
              <a:t>However, Recursive feature elimination prove to show consistent good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8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B677-EA07-41E7-8CAD-108F5E119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kit-yb.org/en/latest/api/classifier/classification_report.html" TargetMode="External"/><Relationship Id="rId13" Type="http://schemas.openxmlformats.org/officeDocument/2006/relationships/hyperlink" Target="https://www.scikit-yb.org/en/latest/api/model_selection/importances.html" TargetMode="External"/><Relationship Id="rId18" Type="http://schemas.openxmlformats.org/officeDocument/2006/relationships/hyperlink" Target="https://stackabuse.com/how-to-set-axis-range-xlim-ylim-in-matplotlib/" TargetMode="External"/><Relationship Id="rId3" Type="http://schemas.openxmlformats.org/officeDocument/2006/relationships/hyperlink" Target="https://www.geeksforgeeks.org/python-pandas-isnull-and-notnull/" TargetMode="External"/><Relationship Id="rId21" Type="http://schemas.openxmlformats.org/officeDocument/2006/relationships/hyperlink" Target="https://seaborn.pydata.org/generated/seaborn.barplot.html" TargetMode="External"/><Relationship Id="rId7" Type="http://schemas.openxmlformats.org/officeDocument/2006/relationships/hyperlink" Target="https://scikit-learn.org/stable/modules/generated/sklearn.model_selection.train_test_split.html" TargetMode="External"/><Relationship Id="rId12" Type="http://schemas.openxmlformats.org/officeDocument/2006/relationships/hyperlink" Target="https://imbalanced-learn.org/stable/references/generated/imblearn.over_sampling.ADASYN.html" TargetMode="External"/><Relationship Id="rId17" Type="http://schemas.openxmlformats.org/officeDocument/2006/relationships/hyperlink" Target="https://stackabuse.com/rotate-axis-labels-in-matplotlib/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pandas.pydata.org/docs/reference/api/pandas.DataFrame.sort_values.html" TargetMode="External"/><Relationship Id="rId20" Type="http://schemas.openxmlformats.org/officeDocument/2006/relationships/hyperlink" Target="https://www.geeksforgeeks.org/rotate-axis-tick-labels-in-seaborn-and-matplotli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examples/many_pairwise_correlations.html" TargetMode="External"/><Relationship Id="rId11" Type="http://schemas.openxmlformats.org/officeDocument/2006/relationships/hyperlink" Target="https://www.kite.com/python/docs/numpy.around" TargetMode="External"/><Relationship Id="rId24" Type="http://schemas.openxmlformats.org/officeDocument/2006/relationships/hyperlink" Target="https://www.kaggle.com/itssuru/health-insurance-premium-of-customers" TargetMode="External"/><Relationship Id="rId5" Type="http://schemas.openxmlformats.org/officeDocument/2006/relationships/hyperlink" Target="https://towardsdatascience.com/the-curse-of-dimensionality-50dc6e49aa1e" TargetMode="External"/><Relationship Id="rId15" Type="http://schemas.openxmlformats.org/officeDocument/2006/relationships/hyperlink" Target="https://scikit-learn.org/stable/modules/generated/sklearn.decomposition.PCA.html" TargetMode="External"/><Relationship Id="rId23" Type="http://schemas.openxmlformats.org/officeDocument/2006/relationships/hyperlink" Target="https://www.kaggle.com/rajyellow46/wine-quality" TargetMode="External"/><Relationship Id="rId10" Type="http://schemas.openxmlformats.org/officeDocument/2006/relationships/hyperlink" Target="https://matplotlib.org/3.1.1/api/pyplot_summary.html" TargetMode="External"/><Relationship Id="rId19" Type="http://schemas.openxmlformats.org/officeDocument/2006/relationships/hyperlink" Target="https://stackoverflow.com/questions/53577630/how-to-make-pareto-chart-in-python" TargetMode="External"/><Relationship Id="rId4" Type="http://schemas.openxmlformats.org/officeDocument/2006/relationships/hyperlink" Target="https://pandas.pydata.org/docs/reference/api/pandas.DataFrame.drop_duplicates.html" TargetMode="External"/><Relationship Id="rId9" Type="http://schemas.openxmlformats.org/officeDocument/2006/relationships/hyperlink" Target="https://pandas.pydata.org/pandas-docs/version/0.15.0/visualization.html#visualization-box" TargetMode="External"/><Relationship Id="rId14" Type="http://schemas.openxmlformats.org/officeDocument/2006/relationships/hyperlink" Target="https://scikit-learn.org/stable/modules/generated/sklearn.preprocessing.PolynomialFeatures.html" TargetMode="External"/><Relationship Id="rId22" Type="http://schemas.openxmlformats.org/officeDocument/2006/relationships/hyperlink" Target="https://seaborn.pydata.org/generated/seaborn.color_palett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C4CD-5F54-47D5-AE48-4EDE17F09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475F-88D0-41C4-944E-3BC9C230A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Franco Bueno Mattera</a:t>
            </a:r>
          </a:p>
          <a:p>
            <a:r>
              <a:rPr lang="en-US" dirty="0"/>
              <a:t>BU MET CS 677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1"/>
    </mc:Choice>
    <mc:Fallback xmlns="">
      <p:transition spd="slow" advTm="53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FC03-0BEE-474C-9923-A256207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238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Consulted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66B2-DF69-409E-97B3-2C4D94FA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4" y="1250066"/>
            <a:ext cx="4572000" cy="55211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/>
              <a:t>Sinan </a:t>
            </a:r>
            <a:r>
              <a:rPr lang="en-US" sz="1800" dirty="0" err="1"/>
              <a:t>Ozdemir</a:t>
            </a:r>
            <a:r>
              <a:rPr lang="en-US" sz="1800" dirty="0"/>
              <a:t> &amp;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. Feature engineering made easy</a:t>
            </a:r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pandas.pydata.org</a:t>
            </a:r>
            <a:r>
              <a:rPr lang="en-US" sz="1800" dirty="0"/>
              <a:t>/pandas-docs/stable/reference/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pandas.DataFrame.dropna.html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https://www.geeksforgeeks.org/python-pandas-isnull-and-notnull/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https://pandas.pydata.org/docs/reference/api/pandas.DataFrame.drop_duplicates.html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https://towardsdatascience.com/the-curse-of-dimensionality-50dc6e49aa1e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https://seaborn.pydata.org/examples/many_pairwise_correlations.html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pandas.pydata.org</a:t>
            </a:r>
            <a:r>
              <a:rPr lang="en-US" sz="1800" dirty="0"/>
              <a:t>/docs/reference/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pandas.DataFrame.drop.html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pandas.pydata.org</a:t>
            </a:r>
            <a:r>
              <a:rPr lang="en-US" sz="1800" dirty="0"/>
              <a:t>/docs/reference/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pandas.concat.html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pandas.pydata.org</a:t>
            </a:r>
            <a:r>
              <a:rPr lang="en-US" sz="1800" dirty="0"/>
              <a:t>/docs/reference/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pandas.get_dummies.html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7"/>
              </a:rPr>
              <a:t>https://scikit-learn.org/stable/modules/generated/sklearn.model_selection.train_test_split.html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8"/>
              </a:rPr>
              <a:t>https://www.scikit-yb.org/en/latest/api/classifier/classification_report.html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seaborn.pydata.org</a:t>
            </a:r>
            <a:r>
              <a:rPr lang="en-US" sz="1800" dirty="0"/>
              <a:t>/generated/</a:t>
            </a:r>
            <a:r>
              <a:rPr lang="en-US" sz="1800" dirty="0" err="1"/>
              <a:t>seaborn.boxplot.html</a:t>
            </a:r>
            <a:r>
              <a:rPr lang="en-US" sz="1800" dirty="0"/>
              <a:t> https://</a:t>
            </a:r>
            <a:r>
              <a:rPr lang="en-US" sz="1800" dirty="0" err="1"/>
              <a:t>stackoverflow.com</a:t>
            </a:r>
            <a:r>
              <a:rPr lang="en-US" sz="1800" dirty="0"/>
              <a:t>/questions/26540035/rotate-label-text-in-seaborn-</a:t>
            </a:r>
            <a:r>
              <a:rPr lang="en-US" sz="1800" dirty="0" err="1"/>
              <a:t>factorplot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pandas.pydata.org</a:t>
            </a:r>
            <a:r>
              <a:rPr lang="en-US" sz="1800" dirty="0"/>
              <a:t>/docs/reference/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pandas.DataFrame.boxplot.html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9"/>
              </a:rPr>
              <a:t>https://pandas.pydata.org/pandas-docs/version/0.15.0/visualization.html#visualization-box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8BB7C-EE60-604F-B147-D5594A62A914}"/>
              </a:ext>
            </a:extLst>
          </p:cNvPr>
          <p:cNvSpPr/>
          <p:nvPr/>
        </p:nvSpPr>
        <p:spPr>
          <a:xfrm>
            <a:off x="5860649" y="1335235"/>
            <a:ext cx="5910804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10"/>
              </a:rPr>
              <a:t>https://matplotlib.org/3.1.1/api/pyplot_summary.html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1"/>
              </a:rPr>
              <a:t>https://www.kite.com/python/docs/numpy.around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2"/>
              </a:rPr>
              <a:t>https://imbalanced-learn.org/stable/references/generated/imblearn.over_sampling.ADASYN.html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ttps</a:t>
            </a:r>
            <a:r>
              <a:rPr lang="en-US" sz="1000" dirty="0"/>
              <a:t>://</a:t>
            </a:r>
            <a:r>
              <a:rPr lang="en-US" sz="1000" dirty="0" err="1"/>
              <a:t>stackoverflow.com</a:t>
            </a:r>
            <a:r>
              <a:rPr lang="en-US" sz="1000" dirty="0"/>
              <a:t>/questions/20230326/retrieve-</a:t>
            </a:r>
            <a:r>
              <a:rPr lang="en-US" sz="1000" dirty="0" err="1"/>
              <a:t>dataframe</a:t>
            </a:r>
            <a:r>
              <a:rPr lang="en-US" sz="1000" dirty="0"/>
              <a:t>-of-all-but-one-specified-column</a:t>
            </a:r>
          </a:p>
          <a:p>
            <a:endParaRPr lang="en-US" sz="1000" dirty="0"/>
          </a:p>
          <a:p>
            <a:r>
              <a:rPr lang="en-US" sz="1000" dirty="0"/>
              <a:t>https://scikit-</a:t>
            </a:r>
            <a:r>
              <a:rPr lang="en-US" sz="1000" dirty="0" err="1"/>
              <a:t>learn.org</a:t>
            </a:r>
            <a:r>
              <a:rPr lang="en-US" sz="1000" dirty="0"/>
              <a:t>/stable/modules/generated/</a:t>
            </a:r>
            <a:r>
              <a:rPr lang="en-US" sz="1000" dirty="0" err="1"/>
              <a:t>sklearn.feature_selection.RFECV.html</a:t>
            </a:r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>
                <a:hlinkClick r:id="rId13"/>
              </a:rPr>
              <a:t>https://www.scikit-yb.org/en/latest/api/model_selection/importances.html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4"/>
              </a:rPr>
              <a:t>https://scikit-learn.org/stable/modules/generated/sklearn.preprocessing.PolynomialFeatures.html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5"/>
              </a:rPr>
              <a:t>https://scikit-learn.org/stable/modules/generated/sklearn.decomposition.PCA.html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6"/>
              </a:rPr>
              <a:t>https://pandas.pydata.org/docs/reference/api/pandas.DataFrame.sort_values.html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7"/>
              </a:rPr>
              <a:t>https://stackabuse.com/rotate-axis-labels-in-matplotlib/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8"/>
              </a:rPr>
              <a:t>https://stackabuse.com/how-to-set-axis-range-xlim-ylim-in-matplotlib/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19"/>
              </a:rPr>
              <a:t>https://stackoverflow.com/questions/53577630/how-to-make-pareto-chart-in-python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20"/>
              </a:rPr>
              <a:t>https://www.geeksforgeeks.org/rotate-axis-tick-labels-in-seaborn-and-matplotlib/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21"/>
              </a:rPr>
              <a:t>https://seaborn.pydata.org/generated/seaborn.barplot.html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22"/>
              </a:rPr>
              <a:t>https://seaborn.pydata.org/generated/seaborn.color_palette.html</a:t>
            </a:r>
            <a:endParaRPr lang="en-US" sz="1000" dirty="0"/>
          </a:p>
          <a:p>
            <a:endParaRPr lang="en-US" sz="1000" dirty="0"/>
          </a:p>
          <a:p>
            <a:r>
              <a:rPr lang="en-US" sz="1000" u="sng" dirty="0">
                <a:hlinkClick r:id="rId23"/>
              </a:rPr>
              <a:t>https://www.kaggle.com/rajyellow46/wine-quality</a:t>
            </a:r>
            <a:endParaRPr lang="en-US" sz="1000" u="sng" dirty="0"/>
          </a:p>
          <a:p>
            <a:endParaRPr lang="en-US" sz="1000" u="sng" dirty="0"/>
          </a:p>
          <a:p>
            <a:r>
              <a:rPr lang="en-US" sz="1000" u="sng" dirty="0">
                <a:hlinkClick r:id="rId24"/>
              </a:rPr>
              <a:t>https://www.kaggle.com/itssuru/health-insurance-premium-of-customers</a:t>
            </a:r>
            <a:endParaRPr lang="en-US" sz="1000" u="sng" dirty="0"/>
          </a:p>
          <a:p>
            <a:endParaRPr lang="en-US" sz="1000" u="sng" dirty="0"/>
          </a:p>
          <a:p>
            <a:r>
              <a:rPr lang="en-US" sz="1000" dirty="0"/>
              <a:t>https://scikit-</a:t>
            </a:r>
            <a:r>
              <a:rPr lang="en-US" sz="1000" dirty="0" err="1"/>
              <a:t>learn.org</a:t>
            </a:r>
            <a:r>
              <a:rPr lang="en-US" sz="1000" dirty="0"/>
              <a:t>/stable/modules/generated/</a:t>
            </a:r>
            <a:r>
              <a:rPr lang="en-US" sz="1000" dirty="0" err="1"/>
              <a:t>sklearn.ensemble.RandomForestClassifier.html</a:t>
            </a:r>
            <a:endParaRPr lang="en-US" sz="10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1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5"/>
    </mc:Choice>
    <mc:Fallback xmlns="">
      <p:transition spd="slow" advTm="28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E82-4933-435A-A0A1-16D3E9F2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977-8051-4BB9-ABFF-49BE39EB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5685" cy="376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feature engineering?</a:t>
            </a:r>
          </a:p>
          <a:p>
            <a:r>
              <a:rPr lang="en-US" sz="1600" i="1" dirty="0"/>
              <a:t>“The process of transforming data into features that better represent the underlying problem, resulting in improved machine learning performance” </a:t>
            </a:r>
            <a:r>
              <a:rPr lang="en-US" sz="1600" i="1" dirty="0" err="1"/>
              <a:t>Ozdemir</a:t>
            </a:r>
            <a:r>
              <a:rPr lang="en-US" sz="1600" i="1" dirty="0"/>
              <a:t> &amp; </a:t>
            </a:r>
            <a:r>
              <a:rPr lang="en-US" sz="1600" i="1" dirty="0" err="1"/>
              <a:t>Susarla</a:t>
            </a:r>
            <a:r>
              <a:rPr lang="en-US" sz="1600" i="1" dirty="0"/>
              <a:t> 201</a:t>
            </a:r>
            <a:r>
              <a:rPr lang="en-US" i="1" dirty="0"/>
              <a:t>	</a:t>
            </a:r>
            <a:endParaRPr lang="en-US" dirty="0"/>
          </a:p>
          <a:p>
            <a:r>
              <a:rPr lang="en-US" sz="1600" dirty="0"/>
              <a:t>Collecting and organizing information in order to extract any meaningful patterns that may help with the solving of a particular problem.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r>
              <a:rPr lang="en-US" sz="1600" dirty="0"/>
              <a:t>Use feature feature engineering to improve overall model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1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2"/>
    </mc:Choice>
    <mc:Fallback xmlns="">
      <p:transition spd="slow" advTm="36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6F5D-84E9-45AF-9AC3-4B69A10F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6E50-EFBF-4D86-99EE-08F65175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61391" cy="3541714"/>
          </a:xfrm>
        </p:spPr>
        <p:txBody>
          <a:bodyPr/>
          <a:lstStyle/>
          <a:p>
            <a:r>
              <a:rPr lang="en-US" sz="2000" dirty="0"/>
              <a:t>Tested different feature engineering techniques on two datasets(classification):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Insurance dataset: High overall accuracy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Wine Dataset: Poor overall accuracy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en-US" dirty="0"/>
          </a:p>
          <a:p>
            <a:r>
              <a:rPr lang="en-US" sz="2000" dirty="0"/>
              <a:t>Avoided extensive non-feature engineering improvement techniques.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02BE7-9CA9-4279-B005-BC8053996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948" y="2547065"/>
            <a:ext cx="2166399" cy="1731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D7C3D-C23C-492B-AC32-400E9B42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533" y="2690530"/>
            <a:ext cx="2166399" cy="1444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79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76"/>
    </mc:Choice>
    <mc:Fallback xmlns="">
      <p:transition spd="slow" advTm="21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6F5D-84E9-45AF-9AC3-4B69A10F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6E50-EFBF-4D86-99EE-08F65175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9344"/>
            <a:ext cx="4252521" cy="4233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Techniques applied:</a:t>
            </a:r>
          </a:p>
          <a:p>
            <a:pPr lvl="1"/>
            <a:r>
              <a:rPr lang="en-US" sz="1900" dirty="0"/>
              <a:t>Scaling(when needed)</a:t>
            </a:r>
          </a:p>
          <a:p>
            <a:pPr lvl="2"/>
            <a:r>
              <a:rPr lang="en-US" dirty="0"/>
              <a:t>Min-Max</a:t>
            </a:r>
          </a:p>
          <a:p>
            <a:pPr lvl="2"/>
            <a:r>
              <a:rPr lang="en-US" dirty="0"/>
              <a:t>Standard</a:t>
            </a:r>
          </a:p>
          <a:p>
            <a:pPr lvl="1"/>
            <a:r>
              <a:rPr lang="en-US" sz="1900" dirty="0"/>
              <a:t>Resampling minority class</a:t>
            </a:r>
          </a:p>
          <a:p>
            <a:pPr lvl="2"/>
            <a:r>
              <a:rPr lang="en-US" dirty="0"/>
              <a:t>Random Sampling</a:t>
            </a:r>
          </a:p>
          <a:p>
            <a:pPr lvl="2"/>
            <a:r>
              <a:rPr lang="en-US" dirty="0"/>
              <a:t>SMOTE</a:t>
            </a:r>
          </a:p>
          <a:p>
            <a:pPr lvl="2"/>
            <a:r>
              <a:rPr lang="en-US" dirty="0"/>
              <a:t>ADASYN</a:t>
            </a:r>
          </a:p>
          <a:p>
            <a:pPr lvl="1"/>
            <a:r>
              <a:rPr lang="en-US" sz="1900" dirty="0"/>
              <a:t>Feature Selection</a:t>
            </a:r>
          </a:p>
          <a:p>
            <a:pPr lvl="2"/>
            <a:r>
              <a:rPr lang="en-US" dirty="0"/>
              <a:t>Feature importance/Shapley </a:t>
            </a:r>
          </a:p>
          <a:p>
            <a:pPr lvl="2"/>
            <a:r>
              <a:rPr lang="en-US" dirty="0"/>
              <a:t>Recursive Feature Elimination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A8F1E-707B-4BCA-BBB7-31785D2F49F9}"/>
              </a:ext>
            </a:extLst>
          </p:cNvPr>
          <p:cNvSpPr txBox="1"/>
          <p:nvPr/>
        </p:nvSpPr>
        <p:spPr>
          <a:xfrm>
            <a:off x="5917914" y="2413337"/>
            <a:ext cx="6102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Feature Construction: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Polynomial Features (2, 3 4</a:t>
            </a:r>
            <a:r>
              <a:rPr lang="en-US" baseline="30000" dirty="0"/>
              <a:t>th</a:t>
            </a:r>
            <a:r>
              <a:rPr lang="en-US" dirty="0"/>
              <a:t> degree)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Transformation:</a:t>
            </a:r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Learning:</a:t>
            </a:r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Bernoulli Restricted Boltzmann Machine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40"/>
    </mc:Choice>
    <mc:Fallback xmlns="">
      <p:transition spd="slow" advTm="43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FCF0-AB99-4D8D-A6D0-FBC9909A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7632"/>
            <a:ext cx="9905999" cy="50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Insurance Dataset (Logistic Regression)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5E1418-32EF-A24C-8EF5-6BD1F7D0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57" y="1845094"/>
            <a:ext cx="5428063" cy="48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367531-4A66-3E47-A567-6690E97A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304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C0D280C-87CF-7147-9BE6-F88265C4E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5"/>
          <a:stretch/>
        </p:blipFill>
        <p:spPr>
          <a:xfrm>
            <a:off x="1349115" y="1686486"/>
            <a:ext cx="3322897" cy="5022708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0697F16-FEE3-2E4E-A1BD-8BB6856D7146}"/>
              </a:ext>
            </a:extLst>
          </p:cNvPr>
          <p:cNvSpPr/>
          <p:nvPr/>
        </p:nvSpPr>
        <p:spPr>
          <a:xfrm>
            <a:off x="9801138" y="5064379"/>
            <a:ext cx="284812" cy="89941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5"/>
    </mc:Choice>
    <mc:Fallback xmlns="">
      <p:transition spd="slow" advTm="15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FCF0-AB99-4D8D-A6D0-FBC9909A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147632"/>
            <a:ext cx="9905999" cy="50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Insurance Dataset (Decision Trees)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97B85A-EFCB-1248-8928-2EB460C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304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8077A1-7A72-3D42-B56C-A1B72577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777133"/>
            <a:ext cx="5221514" cy="490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CAA6057-C61B-3141-852A-F2F7C60D6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50"/>
          <a:stretch/>
        </p:blipFill>
        <p:spPr>
          <a:xfrm>
            <a:off x="1528997" y="1777132"/>
            <a:ext cx="3507459" cy="4875809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6E7D197E-32F3-864B-872D-79F86BB680EE}"/>
              </a:ext>
            </a:extLst>
          </p:cNvPr>
          <p:cNvSpPr/>
          <p:nvPr/>
        </p:nvSpPr>
        <p:spPr>
          <a:xfrm>
            <a:off x="8054716" y="5031428"/>
            <a:ext cx="284812" cy="553826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7"/>
    </mc:Choice>
    <mc:Fallback xmlns="">
      <p:transition spd="slow" advTm="14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FCF0-AB99-4D8D-A6D0-FBC9909A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147632"/>
            <a:ext cx="9905999" cy="503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Wine Dataset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53321E-49AA-DE49-8815-1658BBB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304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4071D0-EA95-2842-B95F-A3326E25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57" y="1819120"/>
            <a:ext cx="5325836" cy="4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27FD6D1-DB2F-F147-8B62-DE84BD223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6"/>
          <a:stretch/>
        </p:blipFill>
        <p:spPr>
          <a:xfrm>
            <a:off x="1618938" y="1839141"/>
            <a:ext cx="3628021" cy="4845809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EC38B61F-BB79-AF49-949E-77F145C53DA8}"/>
              </a:ext>
            </a:extLst>
          </p:cNvPr>
          <p:cNvSpPr/>
          <p:nvPr/>
        </p:nvSpPr>
        <p:spPr>
          <a:xfrm>
            <a:off x="6400800" y="5105567"/>
            <a:ext cx="291160" cy="122109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AD4D388-BD6D-6242-8C1D-028583978212}"/>
              </a:ext>
            </a:extLst>
          </p:cNvPr>
          <p:cNvSpPr/>
          <p:nvPr/>
        </p:nvSpPr>
        <p:spPr>
          <a:xfrm>
            <a:off x="8079429" y="5105567"/>
            <a:ext cx="284812" cy="89941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7"/>
    </mc:Choice>
    <mc:Fallback xmlns="">
      <p:transition spd="slow" advTm="337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A221-199B-4B1B-8B2A-73575309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B07-5E8A-41C7-AF70-E4014F58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Improvement in accuracy was modest.</a:t>
            </a:r>
          </a:p>
          <a:p>
            <a:r>
              <a:rPr lang="en-US" dirty="0"/>
              <a:t>The improvement was greater for lower initial accuracy.</a:t>
            </a:r>
          </a:p>
          <a:p>
            <a:r>
              <a:rPr lang="en-US" dirty="0"/>
              <a:t>Should work better in conjunction with different model improvement techniques.</a:t>
            </a:r>
          </a:p>
          <a:p>
            <a:r>
              <a:rPr lang="en-US" dirty="0"/>
              <a:t>Domain knowledge could play an important role in selecting or building features.</a:t>
            </a:r>
          </a:p>
          <a:p>
            <a:r>
              <a:rPr lang="en-US" dirty="0"/>
              <a:t>There seems to be no pattern for a right combination of techniques.</a:t>
            </a:r>
          </a:p>
          <a:p>
            <a:r>
              <a:rPr lang="en-US" dirty="0"/>
              <a:t>PCA, LDA and recursive feature elimination performed decent while reducing computation 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8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43"/>
    </mc:Choice>
    <mc:Fallback xmlns="">
      <p:transition spd="slow" advTm="92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D7C-4642-5B48-AC84-A5635761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349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26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2"/>
    </mc:Choice>
    <mc:Fallback xmlns="">
      <p:transition spd="slow" advTm="341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3|4|5.7|4.5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1|4.4|8.7|10|6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3629</TotalTime>
  <Words>943</Words>
  <Application>Microsoft Macintosh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Feature Engineering Techniques</vt:lpstr>
      <vt:lpstr>Introduction</vt:lpstr>
      <vt:lpstr>Methodology </vt:lpstr>
      <vt:lpstr>Methodology </vt:lpstr>
      <vt:lpstr>Results</vt:lpstr>
      <vt:lpstr>Results</vt:lpstr>
      <vt:lpstr>Results</vt:lpstr>
      <vt:lpstr>Conclusions And Lessons Learned</vt:lpstr>
      <vt:lpstr>Thank You!</vt:lpstr>
      <vt:lpstr>Consulted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Techniques</dc:title>
  <dc:creator>Bueno Mattera, Franco, Miguel</dc:creator>
  <cp:lastModifiedBy>Bueno Mattera, Franco, Miguel</cp:lastModifiedBy>
  <cp:revision>49</cp:revision>
  <dcterms:created xsi:type="dcterms:W3CDTF">2021-04-24T01:43:36Z</dcterms:created>
  <dcterms:modified xsi:type="dcterms:W3CDTF">2021-04-29T02:29:58Z</dcterms:modified>
</cp:coreProperties>
</file>