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76" r:id="rId3"/>
    <p:sldId id="260" r:id="rId4"/>
    <p:sldId id="261" r:id="rId5"/>
    <p:sldId id="265" r:id="rId6"/>
    <p:sldId id="262" r:id="rId7"/>
    <p:sldId id="258" r:id="rId8"/>
    <p:sldId id="279" r:id="rId9"/>
    <p:sldId id="277" r:id="rId10"/>
    <p:sldId id="275" r:id="rId11"/>
    <p:sldId id="278"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6980" autoAdjust="0"/>
  </p:normalViewPr>
  <p:slideViewPr>
    <p:cSldViewPr snapToGrid="0">
      <p:cViewPr varScale="1">
        <p:scale>
          <a:sx n="76" d="100"/>
          <a:sy n="76" d="100"/>
        </p:scale>
        <p:origin x="19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www.investopedia.com/ask/answers/041615/what-are-advantages-and-disadvantages-stratified-random-sampling.asp" TargetMode="External"/><Relationship Id="rId2" Type="http://schemas.openxmlformats.org/officeDocument/2006/relationships/hyperlink" Target="https://www.kaggle.com/andrewmvd/data-analyst-jobs" TargetMode="External"/><Relationship Id="rId1" Type="http://schemas.openxmlformats.org/officeDocument/2006/relationships/hyperlink" Target="https://www.investopedia.com/ask/answers/071615/when-it-better-use-systematic-over-simple-random-sampling.asp" TargetMode="External"/><Relationship Id="rId4" Type="http://schemas.openxmlformats.org/officeDocument/2006/relationships/hyperlink" Target="https://www.census.gov/library/visualizations/2015/demo/distribution-of-household-income--2014.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investopedia.com/ask/answers/041615/what-are-advantages-and-disadvantages-stratified-random-sampling.asp" TargetMode="External"/><Relationship Id="rId2" Type="http://schemas.openxmlformats.org/officeDocument/2006/relationships/hyperlink" Target="https://www.kaggle.com/andrewmvd/data-analyst-jobs" TargetMode="External"/><Relationship Id="rId1" Type="http://schemas.openxmlformats.org/officeDocument/2006/relationships/hyperlink" Target="https://www.investopedia.com/ask/answers/071615/when-it-better-use-systematic-over-simple-random-sampling.asp" TargetMode="External"/><Relationship Id="rId4" Type="http://schemas.openxmlformats.org/officeDocument/2006/relationships/hyperlink" Target="https://www.census.gov/library/visualizations/2015/demo/distribution-of-household-income--2014.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9144F-C9A4-4DB2-A8A9-5A90C639DC81}"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F67A1B26-896D-42D7-A108-F5C955116277}">
      <dgm:prSet/>
      <dgm:spPr/>
      <dgm:t>
        <a:bodyPr/>
        <a:lstStyle/>
        <a:p>
          <a:pPr algn="ctr"/>
          <a:r>
            <a:rPr lang="en-US" b="1" dirty="0"/>
            <a:t>References</a:t>
          </a:r>
          <a:endParaRPr lang="en-US" dirty="0"/>
        </a:p>
      </dgm:t>
    </dgm:pt>
    <dgm:pt modelId="{0BB496A4-D809-4699-A5E2-366D59295148}" type="parTrans" cxnId="{A7FDFE36-BD29-4825-911C-9DB7E481B6F2}">
      <dgm:prSet/>
      <dgm:spPr/>
      <dgm:t>
        <a:bodyPr/>
        <a:lstStyle/>
        <a:p>
          <a:endParaRPr lang="en-US"/>
        </a:p>
      </dgm:t>
    </dgm:pt>
    <dgm:pt modelId="{5B6B9606-FC9D-4406-ACF8-45C7CB06D820}" type="sibTrans" cxnId="{A7FDFE36-BD29-4825-911C-9DB7E481B6F2}">
      <dgm:prSet/>
      <dgm:spPr/>
      <dgm:t>
        <a:bodyPr/>
        <a:lstStyle/>
        <a:p>
          <a:endParaRPr lang="en-US"/>
        </a:p>
      </dgm:t>
    </dgm:pt>
    <dgm:pt modelId="{85B85298-BC10-4F84-96C4-86412DEB7FE5}">
      <dgm:prSet/>
      <dgm:spPr/>
      <dgm:t>
        <a:bodyPr/>
        <a:lstStyle/>
        <a:p>
          <a:pPr algn="l"/>
          <a:r>
            <a:rPr lang="en-US" dirty="0"/>
            <a:t>When Is It Better to Use Simple Random vs. Systematic Sampling? [Internet] [cited 2020 Nov 27,]. Available from: </a:t>
          </a:r>
          <a:r>
            <a:rPr lang="en-US" u="sng" dirty="0">
              <a:hlinkClick xmlns:r="http://schemas.openxmlformats.org/officeDocument/2006/relationships" r:id="rId1"/>
            </a:rPr>
            <a:t>https://www.investopedia.com/ask/answers/071615/when-it-better-use-systematic-over-simple-random-sampling.asp</a:t>
          </a:r>
          <a:r>
            <a:rPr lang="en-US" dirty="0"/>
            <a:t>.</a:t>
          </a:r>
        </a:p>
      </dgm:t>
    </dgm:pt>
    <dgm:pt modelId="{FA8EDDCE-465C-4BCC-A163-D26C97297F37}" type="parTrans" cxnId="{817D7F5F-B7C8-4CE3-A8C8-E5769C3D99B8}">
      <dgm:prSet/>
      <dgm:spPr/>
      <dgm:t>
        <a:bodyPr/>
        <a:lstStyle/>
        <a:p>
          <a:endParaRPr lang="en-US"/>
        </a:p>
      </dgm:t>
    </dgm:pt>
    <dgm:pt modelId="{BBEC39A5-32F0-44FB-9FA5-E2FE093E65D7}" type="sibTrans" cxnId="{817D7F5F-B7C8-4CE3-A8C8-E5769C3D99B8}">
      <dgm:prSet/>
      <dgm:spPr/>
      <dgm:t>
        <a:bodyPr/>
        <a:lstStyle/>
        <a:p>
          <a:endParaRPr lang="en-US"/>
        </a:p>
      </dgm:t>
    </dgm:pt>
    <dgm:pt modelId="{49F7AA36-E1FB-474D-901E-8839109031F3}">
      <dgm:prSet/>
      <dgm:spPr/>
      <dgm:t>
        <a:bodyPr/>
        <a:lstStyle/>
        <a:p>
          <a:pPr algn="l"/>
          <a:r>
            <a:rPr lang="en-US"/>
            <a:t>Chang W. 2019. R graphics cookbook. Second edition, fourth release ed. Beijing, Boston, Farnham, Sebastopol, Tokyo: O'Reilly.</a:t>
          </a:r>
        </a:p>
      </dgm:t>
    </dgm:pt>
    <dgm:pt modelId="{E355C93E-1D73-49CF-B636-CC57E50A61B6}" type="parTrans" cxnId="{13E0E8B3-76FB-4F31-9F8B-D0B8AB242416}">
      <dgm:prSet/>
      <dgm:spPr/>
      <dgm:t>
        <a:bodyPr/>
        <a:lstStyle/>
        <a:p>
          <a:endParaRPr lang="en-US"/>
        </a:p>
      </dgm:t>
    </dgm:pt>
    <dgm:pt modelId="{06114B68-4257-4A0D-9B9E-AEEE5B81A1F2}" type="sibTrans" cxnId="{13E0E8B3-76FB-4F31-9F8B-D0B8AB242416}">
      <dgm:prSet/>
      <dgm:spPr/>
      <dgm:t>
        <a:bodyPr/>
        <a:lstStyle/>
        <a:p>
          <a:endParaRPr lang="en-US"/>
        </a:p>
      </dgm:t>
    </dgm:pt>
    <dgm:pt modelId="{9F220AAB-6D62-4A92-843D-D543CBE9AA9F}">
      <dgm:prSet/>
      <dgm:spPr/>
      <dgm:t>
        <a:bodyPr/>
        <a:lstStyle/>
        <a:p>
          <a:pPr algn="l"/>
          <a:r>
            <a:rPr lang="en-US" dirty="0"/>
            <a:t>James Mclave, Terry Sincich. 2013a. Statistics. 413 p.</a:t>
          </a:r>
        </a:p>
      </dgm:t>
    </dgm:pt>
    <dgm:pt modelId="{CFBC098A-9547-452D-A0B2-2813321FE925}" type="parTrans" cxnId="{74765BD8-56B8-4B7F-9D52-B6C0A4A77B53}">
      <dgm:prSet/>
      <dgm:spPr/>
      <dgm:t>
        <a:bodyPr/>
        <a:lstStyle/>
        <a:p>
          <a:endParaRPr lang="en-US"/>
        </a:p>
      </dgm:t>
    </dgm:pt>
    <dgm:pt modelId="{DD2CFF14-09F5-4EA4-9077-88044ADA31B5}" type="sibTrans" cxnId="{74765BD8-56B8-4B7F-9D52-B6C0A4A77B53}">
      <dgm:prSet/>
      <dgm:spPr/>
      <dgm:t>
        <a:bodyPr/>
        <a:lstStyle/>
        <a:p>
          <a:endParaRPr lang="en-US"/>
        </a:p>
      </dgm:t>
    </dgm:pt>
    <dgm:pt modelId="{74696EAF-ED51-42E1-A49D-B169617F392F}">
      <dgm:prSet/>
      <dgm:spPr/>
      <dgm:t>
        <a:bodyPr/>
        <a:lstStyle/>
        <a:p>
          <a:pPr algn="l"/>
          <a:r>
            <a:rPr lang="en-US"/>
            <a:t>James Mclave, Terry Sincich. 2013b. Statistics. 285 p.</a:t>
          </a:r>
        </a:p>
      </dgm:t>
    </dgm:pt>
    <dgm:pt modelId="{E2B03271-D671-4995-AD18-19CF25726F59}" type="parTrans" cxnId="{D6B292EA-AC43-4653-A1CC-9C722906830D}">
      <dgm:prSet/>
      <dgm:spPr/>
      <dgm:t>
        <a:bodyPr/>
        <a:lstStyle/>
        <a:p>
          <a:endParaRPr lang="en-US"/>
        </a:p>
      </dgm:t>
    </dgm:pt>
    <dgm:pt modelId="{4EBAE7CF-CF3D-4777-9440-624051C63C87}" type="sibTrans" cxnId="{D6B292EA-AC43-4653-A1CC-9C722906830D}">
      <dgm:prSet/>
      <dgm:spPr/>
      <dgm:t>
        <a:bodyPr/>
        <a:lstStyle/>
        <a:p>
          <a:endParaRPr lang="en-US"/>
        </a:p>
      </dgm:t>
    </dgm:pt>
    <dgm:pt modelId="{2A220539-2136-4B8B-B94B-C532DAB069B6}">
      <dgm:prSet/>
      <dgm:spPr/>
      <dgm:t>
        <a:bodyPr/>
        <a:lstStyle/>
        <a:p>
          <a:pPr algn="l"/>
          <a:r>
            <a:rPr lang="en-US"/>
            <a:t>Jerold H. Zar. Biostatistical analysis. 127 p.</a:t>
          </a:r>
        </a:p>
      </dgm:t>
    </dgm:pt>
    <dgm:pt modelId="{304892A9-8B02-48D6-9372-C24C516B53A0}" type="parTrans" cxnId="{0AD6BF84-AA6E-45AD-ACE1-2199E3A065B9}">
      <dgm:prSet/>
      <dgm:spPr/>
      <dgm:t>
        <a:bodyPr/>
        <a:lstStyle/>
        <a:p>
          <a:endParaRPr lang="en-US"/>
        </a:p>
      </dgm:t>
    </dgm:pt>
    <dgm:pt modelId="{6C2BC336-E659-45E3-B552-2CE31DDB1D01}" type="sibTrans" cxnId="{0AD6BF84-AA6E-45AD-ACE1-2199E3A065B9}">
      <dgm:prSet/>
      <dgm:spPr/>
      <dgm:t>
        <a:bodyPr/>
        <a:lstStyle/>
        <a:p>
          <a:endParaRPr lang="en-US"/>
        </a:p>
      </dgm:t>
    </dgm:pt>
    <dgm:pt modelId="{19C87512-068E-4CDD-9E64-AB824777DB36}">
      <dgm:prSet/>
      <dgm:spPr/>
      <dgm:t>
        <a:bodyPr/>
        <a:lstStyle/>
        <a:p>
          <a:pPr algn="l"/>
          <a:r>
            <a:rPr lang="en-US" dirty="0"/>
            <a:t>Data Analysts Jobs Dataset [Internet]. Available from: </a:t>
          </a:r>
          <a:r>
            <a:rPr lang="en-US" u="sng" dirty="0">
              <a:hlinkClick xmlns:r="http://schemas.openxmlformats.org/officeDocument/2006/relationships" r:id="rId2"/>
            </a:rPr>
            <a:t>https://www.kaggle.com/andrewmvd/data-analyst-jobs</a:t>
          </a:r>
          <a:r>
            <a:rPr lang="en-US" dirty="0"/>
            <a:t> .</a:t>
          </a:r>
        </a:p>
      </dgm:t>
    </dgm:pt>
    <dgm:pt modelId="{D7887BBB-5F39-47F2-AF36-AC20AFDBDFDB}" type="parTrans" cxnId="{DDCA17CE-55A1-4FA4-A9EF-64B36E133259}">
      <dgm:prSet/>
      <dgm:spPr/>
      <dgm:t>
        <a:bodyPr/>
        <a:lstStyle/>
        <a:p>
          <a:endParaRPr lang="en-US"/>
        </a:p>
      </dgm:t>
    </dgm:pt>
    <dgm:pt modelId="{E9FB7E3A-90A4-49C2-BCF5-788B9BC938ED}" type="sibTrans" cxnId="{DDCA17CE-55A1-4FA4-A9EF-64B36E133259}">
      <dgm:prSet/>
      <dgm:spPr/>
      <dgm:t>
        <a:bodyPr/>
        <a:lstStyle/>
        <a:p>
          <a:endParaRPr lang="en-US"/>
        </a:p>
      </dgm:t>
    </dgm:pt>
    <dgm:pt modelId="{09DF1EB9-3C78-43A6-856B-FCFDBF4EDECA}">
      <dgm:prSet/>
      <dgm:spPr/>
      <dgm:t>
        <a:bodyPr/>
        <a:lstStyle/>
        <a:p>
          <a:pPr algn="l"/>
          <a:r>
            <a:rPr lang="en-US"/>
            <a:t>Long JD, Teetor P. 2019. R cookbook. Second edition ed. Beijing: O'Reilly.</a:t>
          </a:r>
        </a:p>
      </dgm:t>
    </dgm:pt>
    <dgm:pt modelId="{60B5A62E-2867-4B7F-8DB8-B3BD1100C98A}" type="parTrans" cxnId="{7C4768C7-8C9B-4685-B26A-B505B9EAEF14}">
      <dgm:prSet/>
      <dgm:spPr/>
      <dgm:t>
        <a:bodyPr/>
        <a:lstStyle/>
        <a:p>
          <a:endParaRPr lang="en-US"/>
        </a:p>
      </dgm:t>
    </dgm:pt>
    <dgm:pt modelId="{B5E1235F-A3EF-472C-B866-92A086C525E8}" type="sibTrans" cxnId="{7C4768C7-8C9B-4685-B26A-B505B9EAEF14}">
      <dgm:prSet/>
      <dgm:spPr/>
      <dgm:t>
        <a:bodyPr/>
        <a:lstStyle/>
        <a:p>
          <a:endParaRPr lang="en-US"/>
        </a:p>
      </dgm:t>
    </dgm:pt>
    <dgm:pt modelId="{0EEA0596-70C7-44C1-88E8-2866F7ECAFAF}">
      <dgm:prSet/>
      <dgm:spPr/>
      <dgm:t>
        <a:bodyPr/>
        <a:lstStyle/>
        <a:p>
          <a:pPr algn="l"/>
          <a:r>
            <a:rPr lang="en-US"/>
            <a:t>Pros and Cons of Stratified Random Sampling [Internet] [cited 2020 Nov 27,]. Available from: </a:t>
          </a:r>
          <a:r>
            <a:rPr lang="en-US" u="sng">
              <a:hlinkClick xmlns:r="http://schemas.openxmlformats.org/officeDocument/2006/relationships" r:id="rId3"/>
            </a:rPr>
            <a:t>https://www.investopedia.com/ask/answers/041615/what-are-advantages-and-disadvantages-stratified-random-sampling.asp</a:t>
          </a:r>
          <a:r>
            <a:rPr lang="en-US"/>
            <a:t>.</a:t>
          </a:r>
        </a:p>
      </dgm:t>
    </dgm:pt>
    <dgm:pt modelId="{845594F3-F67D-44E8-8FC8-9B6A90F6BDA0}" type="parTrans" cxnId="{FDCAB996-CE49-47F6-B1D3-25A155E53800}">
      <dgm:prSet/>
      <dgm:spPr/>
      <dgm:t>
        <a:bodyPr/>
        <a:lstStyle/>
        <a:p>
          <a:endParaRPr lang="en-US"/>
        </a:p>
      </dgm:t>
    </dgm:pt>
    <dgm:pt modelId="{F9BA04C9-00C9-41DD-B721-4F44372DE4AE}" type="sibTrans" cxnId="{FDCAB996-CE49-47F6-B1D3-25A155E53800}">
      <dgm:prSet/>
      <dgm:spPr/>
      <dgm:t>
        <a:bodyPr/>
        <a:lstStyle/>
        <a:p>
          <a:endParaRPr lang="en-US"/>
        </a:p>
      </dgm:t>
    </dgm:pt>
    <dgm:pt modelId="{0F2721E9-4E03-4B67-8CFB-A5A9B7FD3613}">
      <dgm:prSet/>
      <dgm:spPr/>
      <dgm:t>
        <a:bodyPr/>
        <a:lstStyle/>
        <a:p>
          <a:pPr algn="l"/>
          <a:r>
            <a:rPr lang="en-US"/>
            <a:t>US Income Distribution [Internet]. Available from: </a:t>
          </a:r>
          <a:r>
            <a:rPr lang="en-US" u="sng">
              <a:hlinkClick xmlns:r="http://schemas.openxmlformats.org/officeDocument/2006/relationships" r:id="rId4"/>
            </a:rPr>
            <a:t>https://www.census.gov/library/visualizations/2015/demo/distribution-of-household-income--2014.html</a:t>
          </a:r>
          <a:r>
            <a:rPr lang="en-US"/>
            <a:t>.</a:t>
          </a:r>
        </a:p>
      </dgm:t>
    </dgm:pt>
    <dgm:pt modelId="{1324227B-8318-48D1-A0ED-C964F93CF0E5}" type="parTrans" cxnId="{A15EB50B-AD32-4107-8CAD-DAE8F988BDA4}">
      <dgm:prSet/>
      <dgm:spPr/>
      <dgm:t>
        <a:bodyPr/>
        <a:lstStyle/>
        <a:p>
          <a:endParaRPr lang="en-US"/>
        </a:p>
      </dgm:t>
    </dgm:pt>
    <dgm:pt modelId="{E60735FC-ABC4-47BF-B8A0-5C6F239CD1F0}" type="sibTrans" cxnId="{A15EB50B-AD32-4107-8CAD-DAE8F988BDA4}">
      <dgm:prSet/>
      <dgm:spPr/>
      <dgm:t>
        <a:bodyPr/>
        <a:lstStyle/>
        <a:p>
          <a:endParaRPr lang="en-US"/>
        </a:p>
      </dgm:t>
    </dgm:pt>
    <dgm:pt modelId="{7C668AB9-508F-40DB-B03A-133621986AEE}" type="pres">
      <dgm:prSet presAssocID="{3DE9144F-C9A4-4DB2-A8A9-5A90C639DC81}" presName="diagram" presStyleCnt="0">
        <dgm:presLayoutVars>
          <dgm:dir/>
          <dgm:resizeHandles val="exact"/>
        </dgm:presLayoutVars>
      </dgm:prSet>
      <dgm:spPr/>
    </dgm:pt>
    <dgm:pt modelId="{88223AF1-C0C6-4E8B-BDE1-145B6E3A6445}" type="pres">
      <dgm:prSet presAssocID="{F67A1B26-896D-42D7-A108-F5C955116277}" presName="node" presStyleLbl="node1" presStyleIdx="0" presStyleCnt="1" custScaleX="100000" custScaleY="91722" custLinFactNeighborX="-49" custLinFactNeighborY="200">
        <dgm:presLayoutVars>
          <dgm:bulletEnabled val="1"/>
        </dgm:presLayoutVars>
      </dgm:prSet>
      <dgm:spPr/>
    </dgm:pt>
  </dgm:ptLst>
  <dgm:cxnLst>
    <dgm:cxn modelId="{2C54800A-EB0C-492D-899A-032947B44A95}" type="presOf" srcId="{9F220AAB-6D62-4A92-843D-D543CBE9AA9F}" destId="{88223AF1-C0C6-4E8B-BDE1-145B6E3A6445}" srcOrd="0" destOrd="3" presId="urn:microsoft.com/office/officeart/2005/8/layout/default"/>
    <dgm:cxn modelId="{A15EB50B-AD32-4107-8CAD-DAE8F988BDA4}" srcId="{F67A1B26-896D-42D7-A108-F5C955116277}" destId="{0F2721E9-4E03-4B67-8CFB-A5A9B7FD3613}" srcOrd="8" destOrd="0" parTransId="{1324227B-8318-48D1-A0ED-C964F93CF0E5}" sibTransId="{E60735FC-ABC4-47BF-B8A0-5C6F239CD1F0}"/>
    <dgm:cxn modelId="{95C10C0E-B769-4C15-B612-2EF62DDF016F}" type="presOf" srcId="{49F7AA36-E1FB-474D-901E-8839109031F3}" destId="{88223AF1-C0C6-4E8B-BDE1-145B6E3A6445}" srcOrd="0" destOrd="2" presId="urn:microsoft.com/office/officeart/2005/8/layout/default"/>
    <dgm:cxn modelId="{9F8ECB10-7069-4218-BF61-5F27BD7F9E3E}" type="presOf" srcId="{F67A1B26-896D-42D7-A108-F5C955116277}" destId="{88223AF1-C0C6-4E8B-BDE1-145B6E3A6445}" srcOrd="0" destOrd="0" presId="urn:microsoft.com/office/officeart/2005/8/layout/default"/>
    <dgm:cxn modelId="{6AC19234-AFD1-4E2E-840D-BF4853DE55CA}" type="presOf" srcId="{19C87512-068E-4CDD-9E64-AB824777DB36}" destId="{88223AF1-C0C6-4E8B-BDE1-145B6E3A6445}" srcOrd="0" destOrd="6" presId="urn:microsoft.com/office/officeart/2005/8/layout/default"/>
    <dgm:cxn modelId="{A7FDFE36-BD29-4825-911C-9DB7E481B6F2}" srcId="{3DE9144F-C9A4-4DB2-A8A9-5A90C639DC81}" destId="{F67A1B26-896D-42D7-A108-F5C955116277}" srcOrd="0" destOrd="0" parTransId="{0BB496A4-D809-4699-A5E2-366D59295148}" sibTransId="{5B6B9606-FC9D-4406-ACF8-45C7CB06D820}"/>
    <dgm:cxn modelId="{817D7F5F-B7C8-4CE3-A8C8-E5769C3D99B8}" srcId="{F67A1B26-896D-42D7-A108-F5C955116277}" destId="{85B85298-BC10-4F84-96C4-86412DEB7FE5}" srcOrd="0" destOrd="0" parTransId="{FA8EDDCE-465C-4BCC-A163-D26C97297F37}" sibTransId="{BBEC39A5-32F0-44FB-9FA5-E2FE093E65D7}"/>
    <dgm:cxn modelId="{07DF9649-D2E2-4A78-855B-6CB1552A82D2}" type="presOf" srcId="{0F2721E9-4E03-4B67-8CFB-A5A9B7FD3613}" destId="{88223AF1-C0C6-4E8B-BDE1-145B6E3A6445}" srcOrd="0" destOrd="9" presId="urn:microsoft.com/office/officeart/2005/8/layout/default"/>
    <dgm:cxn modelId="{002AE46D-80E7-4C3D-BCFC-130D269592D2}" type="presOf" srcId="{85B85298-BC10-4F84-96C4-86412DEB7FE5}" destId="{88223AF1-C0C6-4E8B-BDE1-145B6E3A6445}" srcOrd="0" destOrd="1" presId="urn:microsoft.com/office/officeart/2005/8/layout/default"/>
    <dgm:cxn modelId="{0D3BC780-0827-424A-B686-63A354FB39F5}" type="presOf" srcId="{3DE9144F-C9A4-4DB2-A8A9-5A90C639DC81}" destId="{7C668AB9-508F-40DB-B03A-133621986AEE}" srcOrd="0" destOrd="0" presId="urn:microsoft.com/office/officeart/2005/8/layout/default"/>
    <dgm:cxn modelId="{9D3F4E82-0583-457D-9576-822949A9EAD3}" type="presOf" srcId="{09DF1EB9-3C78-43A6-856B-FCFDBF4EDECA}" destId="{88223AF1-C0C6-4E8B-BDE1-145B6E3A6445}" srcOrd="0" destOrd="7" presId="urn:microsoft.com/office/officeart/2005/8/layout/default"/>
    <dgm:cxn modelId="{0AD6BF84-AA6E-45AD-ACE1-2199E3A065B9}" srcId="{F67A1B26-896D-42D7-A108-F5C955116277}" destId="{2A220539-2136-4B8B-B94B-C532DAB069B6}" srcOrd="4" destOrd="0" parTransId="{304892A9-8B02-48D6-9372-C24C516B53A0}" sibTransId="{6C2BC336-E659-45E3-B552-2CE31DDB1D01}"/>
    <dgm:cxn modelId="{FDCAB996-CE49-47F6-B1D3-25A155E53800}" srcId="{F67A1B26-896D-42D7-A108-F5C955116277}" destId="{0EEA0596-70C7-44C1-88E8-2866F7ECAFAF}" srcOrd="7" destOrd="0" parTransId="{845594F3-F67D-44E8-8FC8-9B6A90F6BDA0}" sibTransId="{F9BA04C9-00C9-41DD-B721-4F44372DE4AE}"/>
    <dgm:cxn modelId="{24C461A3-4FF6-4829-B44D-189C5A7AF238}" type="presOf" srcId="{74696EAF-ED51-42E1-A49D-B169617F392F}" destId="{88223AF1-C0C6-4E8B-BDE1-145B6E3A6445}" srcOrd="0" destOrd="4" presId="urn:microsoft.com/office/officeart/2005/8/layout/default"/>
    <dgm:cxn modelId="{BE7951A5-4A53-4F19-A33D-9BA5C2EECF38}" type="presOf" srcId="{0EEA0596-70C7-44C1-88E8-2866F7ECAFAF}" destId="{88223AF1-C0C6-4E8B-BDE1-145B6E3A6445}" srcOrd="0" destOrd="8" presId="urn:microsoft.com/office/officeart/2005/8/layout/default"/>
    <dgm:cxn modelId="{13E0E8B3-76FB-4F31-9F8B-D0B8AB242416}" srcId="{F67A1B26-896D-42D7-A108-F5C955116277}" destId="{49F7AA36-E1FB-474D-901E-8839109031F3}" srcOrd="1" destOrd="0" parTransId="{E355C93E-1D73-49CF-B636-CC57E50A61B6}" sibTransId="{06114B68-4257-4A0D-9B9E-AEEE5B81A1F2}"/>
    <dgm:cxn modelId="{7C4768C7-8C9B-4685-B26A-B505B9EAEF14}" srcId="{F67A1B26-896D-42D7-A108-F5C955116277}" destId="{09DF1EB9-3C78-43A6-856B-FCFDBF4EDECA}" srcOrd="6" destOrd="0" parTransId="{60B5A62E-2867-4B7F-8DB8-B3BD1100C98A}" sibTransId="{B5E1235F-A3EF-472C-B866-92A086C525E8}"/>
    <dgm:cxn modelId="{DDCA17CE-55A1-4FA4-A9EF-64B36E133259}" srcId="{F67A1B26-896D-42D7-A108-F5C955116277}" destId="{19C87512-068E-4CDD-9E64-AB824777DB36}" srcOrd="5" destOrd="0" parTransId="{D7887BBB-5F39-47F2-AF36-AC20AFDBDFDB}" sibTransId="{E9FB7E3A-90A4-49C2-BCF5-788B9BC938ED}"/>
    <dgm:cxn modelId="{74765BD8-56B8-4B7F-9D52-B6C0A4A77B53}" srcId="{F67A1B26-896D-42D7-A108-F5C955116277}" destId="{9F220AAB-6D62-4A92-843D-D543CBE9AA9F}" srcOrd="2" destOrd="0" parTransId="{CFBC098A-9547-452D-A0B2-2813321FE925}" sibTransId="{DD2CFF14-09F5-4EA4-9077-88044ADA31B5}"/>
    <dgm:cxn modelId="{77254EE0-80D1-47D1-BFF4-1A24278A174C}" type="presOf" srcId="{2A220539-2136-4B8B-B94B-C532DAB069B6}" destId="{88223AF1-C0C6-4E8B-BDE1-145B6E3A6445}" srcOrd="0" destOrd="5" presId="urn:microsoft.com/office/officeart/2005/8/layout/default"/>
    <dgm:cxn modelId="{D6B292EA-AC43-4653-A1CC-9C722906830D}" srcId="{F67A1B26-896D-42D7-A108-F5C955116277}" destId="{74696EAF-ED51-42E1-A49D-B169617F392F}" srcOrd="3" destOrd="0" parTransId="{E2B03271-D671-4995-AD18-19CF25726F59}" sibTransId="{4EBAE7CF-CF3D-4777-9440-624051C63C87}"/>
    <dgm:cxn modelId="{4003A5CD-9477-4CB1-ABBD-FE0880CB2245}" type="presParOf" srcId="{7C668AB9-508F-40DB-B03A-133621986AEE}" destId="{88223AF1-C0C6-4E8B-BDE1-145B6E3A6445}"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23AF1-C0C6-4E8B-BDE1-145B6E3A6445}">
      <dsp:nvSpPr>
        <dsp:cNvPr id="0" name=""/>
        <dsp:cNvSpPr/>
      </dsp:nvSpPr>
      <dsp:spPr>
        <a:xfrm>
          <a:off x="0" y="4638"/>
          <a:ext cx="8665629" cy="4768973"/>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US" sz="2100" b="1" kern="1200" dirty="0"/>
            <a:t>References</a:t>
          </a:r>
          <a:endParaRPr lang="en-US" sz="2100" kern="1200" dirty="0"/>
        </a:p>
        <a:p>
          <a:pPr marL="171450" lvl="1" indent="-171450" algn="l" defTabSz="711200">
            <a:lnSpc>
              <a:spcPct val="90000"/>
            </a:lnSpc>
            <a:spcBef>
              <a:spcPct val="0"/>
            </a:spcBef>
            <a:spcAft>
              <a:spcPct val="15000"/>
            </a:spcAft>
            <a:buChar char="•"/>
          </a:pPr>
          <a:r>
            <a:rPr lang="en-US" sz="1600" kern="1200" dirty="0"/>
            <a:t>When Is It Better to Use Simple Random vs. Systematic Sampling? [Internet] [cited 2020 Nov 27,]. Available from: </a:t>
          </a:r>
          <a:r>
            <a:rPr lang="en-US" sz="1600" u="sng" kern="1200" dirty="0">
              <a:hlinkClick xmlns:r="http://schemas.openxmlformats.org/officeDocument/2006/relationships" r:id="rId1"/>
            </a:rPr>
            <a:t>https://www.investopedia.com/ask/answers/071615/when-it-better-use-systematic-over-simple-random-sampling.asp</a:t>
          </a:r>
          <a:r>
            <a:rPr lang="en-US" sz="1600" kern="1200" dirty="0"/>
            <a:t>.</a:t>
          </a:r>
        </a:p>
        <a:p>
          <a:pPr marL="171450" lvl="1" indent="-171450" algn="l" defTabSz="711200">
            <a:lnSpc>
              <a:spcPct val="90000"/>
            </a:lnSpc>
            <a:spcBef>
              <a:spcPct val="0"/>
            </a:spcBef>
            <a:spcAft>
              <a:spcPct val="15000"/>
            </a:spcAft>
            <a:buChar char="•"/>
          </a:pPr>
          <a:r>
            <a:rPr lang="en-US" sz="1600" kern="1200"/>
            <a:t>Chang W. 2019. R graphics cookbook. Second edition, fourth release ed. Beijing, Boston, Farnham, Sebastopol, Tokyo: O'Reilly.</a:t>
          </a:r>
        </a:p>
        <a:p>
          <a:pPr marL="171450" lvl="1" indent="-171450" algn="l" defTabSz="711200">
            <a:lnSpc>
              <a:spcPct val="90000"/>
            </a:lnSpc>
            <a:spcBef>
              <a:spcPct val="0"/>
            </a:spcBef>
            <a:spcAft>
              <a:spcPct val="15000"/>
            </a:spcAft>
            <a:buChar char="•"/>
          </a:pPr>
          <a:r>
            <a:rPr lang="en-US" sz="1600" kern="1200" dirty="0"/>
            <a:t>James Mclave, Terry Sincich. 2013a. Statistics. 413 p.</a:t>
          </a:r>
        </a:p>
        <a:p>
          <a:pPr marL="171450" lvl="1" indent="-171450" algn="l" defTabSz="711200">
            <a:lnSpc>
              <a:spcPct val="90000"/>
            </a:lnSpc>
            <a:spcBef>
              <a:spcPct val="0"/>
            </a:spcBef>
            <a:spcAft>
              <a:spcPct val="15000"/>
            </a:spcAft>
            <a:buChar char="•"/>
          </a:pPr>
          <a:r>
            <a:rPr lang="en-US" sz="1600" kern="1200"/>
            <a:t>James Mclave, Terry Sincich. 2013b. Statistics. 285 p.</a:t>
          </a:r>
        </a:p>
        <a:p>
          <a:pPr marL="171450" lvl="1" indent="-171450" algn="l" defTabSz="711200">
            <a:lnSpc>
              <a:spcPct val="90000"/>
            </a:lnSpc>
            <a:spcBef>
              <a:spcPct val="0"/>
            </a:spcBef>
            <a:spcAft>
              <a:spcPct val="15000"/>
            </a:spcAft>
            <a:buChar char="•"/>
          </a:pPr>
          <a:r>
            <a:rPr lang="en-US" sz="1600" kern="1200"/>
            <a:t>Jerold H. Zar. Biostatistical analysis. 127 p.</a:t>
          </a:r>
        </a:p>
        <a:p>
          <a:pPr marL="171450" lvl="1" indent="-171450" algn="l" defTabSz="711200">
            <a:lnSpc>
              <a:spcPct val="90000"/>
            </a:lnSpc>
            <a:spcBef>
              <a:spcPct val="0"/>
            </a:spcBef>
            <a:spcAft>
              <a:spcPct val="15000"/>
            </a:spcAft>
            <a:buChar char="•"/>
          </a:pPr>
          <a:r>
            <a:rPr lang="en-US" sz="1600" kern="1200" dirty="0"/>
            <a:t>Data Analysts Jobs Dataset [Internet]. Available from: </a:t>
          </a:r>
          <a:r>
            <a:rPr lang="en-US" sz="1600" u="sng" kern="1200" dirty="0">
              <a:hlinkClick xmlns:r="http://schemas.openxmlformats.org/officeDocument/2006/relationships" r:id="rId2"/>
            </a:rPr>
            <a:t>https://www.kaggle.com/andrewmvd/data-analyst-jobs</a:t>
          </a:r>
          <a:r>
            <a:rPr lang="en-US" sz="1600" kern="1200" dirty="0"/>
            <a:t> .</a:t>
          </a:r>
        </a:p>
        <a:p>
          <a:pPr marL="171450" lvl="1" indent="-171450" algn="l" defTabSz="711200">
            <a:lnSpc>
              <a:spcPct val="90000"/>
            </a:lnSpc>
            <a:spcBef>
              <a:spcPct val="0"/>
            </a:spcBef>
            <a:spcAft>
              <a:spcPct val="15000"/>
            </a:spcAft>
            <a:buChar char="•"/>
          </a:pPr>
          <a:r>
            <a:rPr lang="en-US" sz="1600" kern="1200"/>
            <a:t>Long JD, Teetor P. 2019. R cookbook. Second edition ed. Beijing: O'Reilly.</a:t>
          </a:r>
        </a:p>
        <a:p>
          <a:pPr marL="171450" lvl="1" indent="-171450" algn="l" defTabSz="711200">
            <a:lnSpc>
              <a:spcPct val="90000"/>
            </a:lnSpc>
            <a:spcBef>
              <a:spcPct val="0"/>
            </a:spcBef>
            <a:spcAft>
              <a:spcPct val="15000"/>
            </a:spcAft>
            <a:buChar char="•"/>
          </a:pPr>
          <a:r>
            <a:rPr lang="en-US" sz="1600" kern="1200"/>
            <a:t>Pros and Cons of Stratified Random Sampling [Internet] [cited 2020 Nov 27,]. Available from: </a:t>
          </a:r>
          <a:r>
            <a:rPr lang="en-US" sz="1600" u="sng" kern="1200">
              <a:hlinkClick xmlns:r="http://schemas.openxmlformats.org/officeDocument/2006/relationships" r:id="rId3"/>
            </a:rPr>
            <a:t>https://www.investopedia.com/ask/answers/041615/what-are-advantages-and-disadvantages-stratified-random-sampling.asp</a:t>
          </a:r>
          <a:r>
            <a:rPr lang="en-US" sz="1600" kern="1200"/>
            <a:t>.</a:t>
          </a:r>
        </a:p>
        <a:p>
          <a:pPr marL="171450" lvl="1" indent="-171450" algn="l" defTabSz="711200">
            <a:lnSpc>
              <a:spcPct val="90000"/>
            </a:lnSpc>
            <a:spcBef>
              <a:spcPct val="0"/>
            </a:spcBef>
            <a:spcAft>
              <a:spcPct val="15000"/>
            </a:spcAft>
            <a:buChar char="•"/>
          </a:pPr>
          <a:r>
            <a:rPr lang="en-US" sz="1600" kern="1200"/>
            <a:t>US Income Distribution [Internet]. Available from: </a:t>
          </a:r>
          <a:r>
            <a:rPr lang="en-US" sz="1600" u="sng" kern="1200">
              <a:hlinkClick xmlns:r="http://schemas.openxmlformats.org/officeDocument/2006/relationships" r:id="rId4"/>
            </a:rPr>
            <a:t>https://www.census.gov/library/visualizations/2015/demo/distribution-of-household-income--2014.html</a:t>
          </a:r>
          <a:r>
            <a:rPr lang="en-US" sz="1600" kern="1200"/>
            <a:t>.</a:t>
          </a:r>
        </a:p>
      </dsp:txBody>
      <dsp:txXfrm>
        <a:off x="0" y="4638"/>
        <a:ext cx="8665629" cy="4768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6F9E2-F081-46F8-8B89-E30E7F97C8CA}"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9D333-AD08-46C5-9DA6-195E3ABEAA2A}" type="slidenum">
              <a:rPr lang="en-US" smtClean="0"/>
              <a:t>‹#›</a:t>
            </a:fld>
            <a:endParaRPr lang="en-US"/>
          </a:p>
        </p:txBody>
      </p:sp>
    </p:spTree>
    <p:extLst>
      <p:ext uri="{BB962C8B-B14F-4D97-AF65-F5344CB8AC3E}">
        <p14:creationId xmlns:p14="http://schemas.microsoft.com/office/powerpoint/2010/main" val="382687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1</a:t>
            </a:fld>
            <a:endParaRPr lang="en-US"/>
          </a:p>
        </p:txBody>
      </p:sp>
    </p:spTree>
    <p:extLst>
      <p:ext uri="{BB962C8B-B14F-4D97-AF65-F5344CB8AC3E}">
        <p14:creationId xmlns:p14="http://schemas.microsoft.com/office/powerpoint/2010/main" val="421169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whole dataset, for the variable ‘Minimum Salary’, it can be appreciated in Figure 5 that there are some evident differences in income between the cities. The highest income was for the city of San Francisco, followed by the city of Chicago. For the variable ‘Maximum Salary’ (Figure 5), the situation is the same but apart from San Francisco, it appears that there are no major differences in maximum salaries between the rest of the cities.</a:t>
            </a:r>
          </a:p>
          <a:p>
            <a:endParaRPr lang="en-US" dirty="0"/>
          </a:p>
          <a:p>
            <a:endParaRPr lang="en-US" u="sng" dirty="0"/>
          </a:p>
          <a:p>
            <a:r>
              <a:rPr lang="en-US" u="sng" dirty="0"/>
              <a:t>The median should be a better point estimator of salary. At least for the whole dataset</a:t>
            </a:r>
          </a:p>
        </p:txBody>
      </p:sp>
      <p:sp>
        <p:nvSpPr>
          <p:cNvPr id="4" name="Slide Number Placeholder 3"/>
          <p:cNvSpPr>
            <a:spLocks noGrp="1"/>
          </p:cNvSpPr>
          <p:nvPr>
            <p:ph type="sldNum" sz="quarter" idx="5"/>
          </p:nvPr>
        </p:nvSpPr>
        <p:spPr/>
        <p:txBody>
          <a:bodyPr/>
          <a:lstStyle/>
          <a:p>
            <a:fld id="{70D9D333-AD08-46C5-9DA6-195E3ABEAA2A}" type="slidenum">
              <a:rPr lang="en-US" smtClean="0"/>
              <a:t>10</a:t>
            </a:fld>
            <a:endParaRPr lang="en-US"/>
          </a:p>
        </p:txBody>
      </p:sp>
    </p:spTree>
    <p:extLst>
      <p:ext uri="{BB962C8B-B14F-4D97-AF65-F5344CB8AC3E}">
        <p14:creationId xmlns:p14="http://schemas.microsoft.com/office/powerpoint/2010/main" val="687344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whole dataset, for the variable ‘Minimum Salary’, it can be appreciated in Figure 5 that there are some evident differences in income between the cities. The highest income was for the city of San Francisco, followed by the city of Chicago. For the variable ‘Maximum Salary’ (Figure 5), the situation is the same but apart from San Francisco, it appears that there are no major differences in maximum salaries between the rest of the cities.</a:t>
            </a:r>
          </a:p>
          <a:p>
            <a:endParaRPr lang="en-US" dirty="0"/>
          </a:p>
          <a:p>
            <a:endParaRPr lang="en-US" u="sng" dirty="0"/>
          </a:p>
          <a:p>
            <a:r>
              <a:rPr lang="en-US" u="sng" dirty="0"/>
              <a:t>The median should be a better point estimator of salary. At least for the whole dataset</a:t>
            </a:r>
          </a:p>
        </p:txBody>
      </p:sp>
      <p:sp>
        <p:nvSpPr>
          <p:cNvPr id="4" name="Slide Number Placeholder 3"/>
          <p:cNvSpPr>
            <a:spLocks noGrp="1"/>
          </p:cNvSpPr>
          <p:nvPr>
            <p:ph type="sldNum" sz="quarter" idx="5"/>
          </p:nvPr>
        </p:nvSpPr>
        <p:spPr/>
        <p:txBody>
          <a:bodyPr/>
          <a:lstStyle/>
          <a:p>
            <a:fld id="{70D9D333-AD08-46C5-9DA6-195E3ABEAA2A}" type="slidenum">
              <a:rPr lang="en-US" smtClean="0"/>
              <a:t>11</a:t>
            </a:fld>
            <a:endParaRPr lang="en-US"/>
          </a:p>
        </p:txBody>
      </p:sp>
    </p:spTree>
    <p:extLst>
      <p:ext uri="{BB962C8B-B14F-4D97-AF65-F5344CB8AC3E}">
        <p14:creationId xmlns:p14="http://schemas.microsoft.com/office/powerpoint/2010/main" val="91459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Income distribution for Data analyst positions same as general income distribution</a:t>
            </a:r>
          </a:p>
          <a:p>
            <a:endParaRPr lang="en-US" dirty="0"/>
          </a:p>
          <a:p>
            <a:r>
              <a:rPr lang="en-US" dirty="0"/>
              <a:t>I expected to see a less skewed distribution of income for this type of positions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Central Limit Theorem seems to work for test that require normality assumption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Central limit theorem very good for estimating the means of the populations/</a:t>
            </a:r>
          </a:p>
          <a:p>
            <a:endParaRPr lang="en-US" u="sng" dirty="0"/>
          </a:p>
          <a:p>
            <a:endParaRPr lang="en-US" u="sng" dirty="0"/>
          </a:p>
          <a:p>
            <a:r>
              <a:rPr lang="en-US" sz="1800" u="sng" dirty="0">
                <a:effectLst/>
                <a:latin typeface="Calibri" panose="020F0502020204030204" pitchFamily="34" charset="0"/>
                <a:ea typeface="Calibri" panose="020F0502020204030204" pitchFamily="34" charset="0"/>
              </a:rPr>
              <a:t>Stratified sampling should be done with care and with good domain knowledge since it is applicable when the population parameters are known to differ considerably (clear presence of subgroups in the population to be sampled). Systematic random sample yielded good results also, making it a good option when time and resources and scarce and when there is no pattern in the data(Andriy Blokin and Peter Westfall )</a:t>
            </a:r>
            <a:endParaRPr lang="en-US" u="sng" dirty="0"/>
          </a:p>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12</a:t>
            </a:fld>
            <a:endParaRPr lang="en-US"/>
          </a:p>
        </p:txBody>
      </p:sp>
    </p:spTree>
    <p:extLst>
      <p:ext uri="{BB962C8B-B14F-4D97-AF65-F5344CB8AC3E}">
        <p14:creationId xmlns:p14="http://schemas.microsoft.com/office/powerpoint/2010/main" val="332857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13</a:t>
            </a:fld>
            <a:endParaRPr lang="en-US"/>
          </a:p>
        </p:txBody>
      </p:sp>
    </p:spTree>
    <p:extLst>
      <p:ext uri="{BB962C8B-B14F-4D97-AF65-F5344CB8AC3E}">
        <p14:creationId xmlns:p14="http://schemas.microsoft.com/office/powerpoint/2010/main" val="300761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stratified and systematic, the same variable, location was used to calculate unequal probabilities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D9D333-AD08-46C5-9DA6-195E3ABEAA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4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contains information about different Data Analyst positions across the United States. It was acquired from Kaggle Datasets (Original data obtained from Glassdoor) and it was created in July 2020. Initially, it contained a total of fifteen columns and 2253 rows. After selecting the columns and factors of interest and eliminating missing values (presented as -1), the cleaned dataset contains 531 rows and four columns. One of the columns of interest (Salary) was transformed from a character variable into two numeric variables (Maximum Salary, Minimum Salary).</a:t>
            </a:r>
          </a:p>
        </p:txBody>
      </p:sp>
      <p:sp>
        <p:nvSpPr>
          <p:cNvPr id="4" name="Slide Number Placeholder 3"/>
          <p:cNvSpPr>
            <a:spLocks noGrp="1"/>
          </p:cNvSpPr>
          <p:nvPr>
            <p:ph type="sldNum" sz="quarter" idx="5"/>
          </p:nvPr>
        </p:nvSpPr>
        <p:spPr/>
        <p:txBody>
          <a:bodyPr/>
          <a:lstStyle/>
          <a:p>
            <a:fld id="{70D9D333-AD08-46C5-9DA6-195E3ABEAA2A}" type="slidenum">
              <a:rPr lang="en-US" smtClean="0"/>
              <a:t>3</a:t>
            </a:fld>
            <a:endParaRPr lang="en-US"/>
          </a:p>
        </p:txBody>
      </p:sp>
    </p:spTree>
    <p:extLst>
      <p:ext uri="{BB962C8B-B14F-4D97-AF65-F5344CB8AC3E}">
        <p14:creationId xmlns:p14="http://schemas.microsoft.com/office/powerpoint/2010/main" val="289721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4</a:t>
            </a:fld>
            <a:endParaRPr lang="en-US"/>
          </a:p>
        </p:txBody>
      </p:sp>
    </p:spTree>
    <p:extLst>
      <p:ext uri="{BB962C8B-B14F-4D97-AF65-F5344CB8AC3E}">
        <p14:creationId xmlns:p14="http://schemas.microsoft.com/office/powerpoint/2010/main" val="289093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5</a:t>
            </a:fld>
            <a:endParaRPr lang="en-US"/>
          </a:p>
        </p:txBody>
      </p:sp>
    </p:spTree>
    <p:extLst>
      <p:ext uri="{BB962C8B-B14F-4D97-AF65-F5344CB8AC3E}">
        <p14:creationId xmlns:p14="http://schemas.microsoft.com/office/powerpoint/2010/main" val="232170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6</a:t>
            </a:fld>
            <a:endParaRPr lang="en-US"/>
          </a:p>
        </p:txBody>
      </p:sp>
    </p:spTree>
    <p:extLst>
      <p:ext uri="{BB962C8B-B14F-4D97-AF65-F5344CB8AC3E}">
        <p14:creationId xmlns:p14="http://schemas.microsoft.com/office/powerpoint/2010/main" val="13425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general approaches to answer Question 3:</a:t>
            </a:r>
          </a:p>
          <a:p>
            <a:endParaRPr lang="en-US" dirty="0"/>
          </a:p>
          <a:p>
            <a:pPr marL="914400" lvl="1" indent="-457200">
              <a:buFont typeface="+mj-lt"/>
              <a:buAutoNum type="arabicPeriod"/>
            </a:pPr>
            <a:r>
              <a:rPr lang="en-US" dirty="0"/>
              <a:t>Multiple samples from data</a:t>
            </a:r>
          </a:p>
          <a:p>
            <a:pPr marL="914400" lvl="1" indent="-457200">
              <a:buFont typeface="+mj-lt"/>
              <a:buAutoNum type="arabicPeriod"/>
            </a:pPr>
            <a:endParaRPr lang="en-US" dirty="0"/>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First, to demonstrate the applicability of the Central Limit Theorem, multiple samples were drawn from each of the variables of interest and their sampling means used to answer the proposed questions. In order for this theory to be applied, the samples drawn from the population need to be representative, meaning that every unit in the population needs to have the same chance of being selected(James Mclave and Terry Sincich 2013a).To comply with this, the population of this study was assumed to be the population of interest.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Inferential Parametric Tests</a:t>
            </a:r>
          </a:p>
          <a:p>
            <a:pPr marL="914400" lvl="1" indent="-457200">
              <a:buFont typeface="+mj-lt"/>
              <a:buAutoNum type="arabicPeriod"/>
            </a:pPr>
            <a:endParaRPr lang="en-US" dirty="0"/>
          </a:p>
          <a:p>
            <a:pPr marL="914400" lvl="1" indent="-457200">
              <a:buFont typeface="+mj-lt"/>
              <a:buAutoNum type="arabicPeriod"/>
            </a:pPr>
            <a:r>
              <a:rPr lang="en-US" dirty="0"/>
              <a:t>Inferential Non-Parametric tests</a:t>
            </a:r>
          </a:p>
          <a:p>
            <a:pPr marL="914400" lvl="1" indent="-457200">
              <a:buFont typeface="+mj-lt"/>
              <a:buAutoNum type="arabicPeriod"/>
            </a:pPr>
            <a:endParaRPr lang="en-US" dirty="0"/>
          </a:p>
          <a:p>
            <a:pPr marL="914400" lvl="1" indent="-457200">
              <a:buFont typeface="+mj-lt"/>
              <a:buAutoNum type="arabicPeriod"/>
            </a:pPr>
            <a:r>
              <a:rPr lang="en-US" dirty="0"/>
              <a:t>Finally, al those results were compared to the whole dataset</a:t>
            </a:r>
          </a:p>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7</a:t>
            </a:fld>
            <a:endParaRPr lang="en-US"/>
          </a:p>
        </p:txBody>
      </p:sp>
    </p:spTree>
    <p:extLst>
      <p:ext uri="{BB962C8B-B14F-4D97-AF65-F5344CB8AC3E}">
        <p14:creationId xmlns:p14="http://schemas.microsoft.com/office/powerpoint/2010/main" val="418533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general approaches to answer Question 3:</a:t>
            </a:r>
          </a:p>
          <a:p>
            <a:endParaRPr lang="en-US" dirty="0"/>
          </a:p>
          <a:p>
            <a:pPr marL="914400" lvl="1" indent="-457200">
              <a:buFont typeface="+mj-lt"/>
              <a:buAutoNum type="arabicPeriod"/>
            </a:pPr>
            <a:r>
              <a:rPr lang="en-US" dirty="0"/>
              <a:t>Multiple samples from data</a:t>
            </a:r>
          </a:p>
          <a:p>
            <a:pPr marL="914400" lvl="1" indent="-457200">
              <a:buFont typeface="+mj-lt"/>
              <a:buAutoNum type="arabicPeriod"/>
            </a:pPr>
            <a:endParaRPr lang="en-US" dirty="0"/>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First, to demonstrate the applicability of the Central Limit Theorem, multiple samples were drawn from each of the variables of interest and their sampling means used to answer the proposed questions. In order for this theory to be applied, the samples drawn from the population need to be representative, meaning that every unit in the population needs to have the same chance of being selected(James Mclave and Terry Sincich 2013a).To comply with this, the population of this study was assumed to be the population of interest.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Inferential Parametric Tests</a:t>
            </a:r>
          </a:p>
          <a:p>
            <a:pPr marL="914400" lvl="1" indent="-457200">
              <a:buFont typeface="+mj-lt"/>
              <a:buAutoNum type="arabicPeriod"/>
            </a:pPr>
            <a:endParaRPr lang="en-US" dirty="0"/>
          </a:p>
          <a:p>
            <a:pPr marL="914400" lvl="1" indent="-457200">
              <a:buFont typeface="+mj-lt"/>
              <a:buAutoNum type="arabicPeriod"/>
            </a:pPr>
            <a:r>
              <a:rPr lang="en-US" dirty="0"/>
              <a:t>Inferential Non-Parametric tests</a:t>
            </a:r>
          </a:p>
          <a:p>
            <a:pPr marL="914400" lvl="1" indent="-457200">
              <a:buFont typeface="+mj-lt"/>
              <a:buAutoNum type="arabicPeriod"/>
            </a:pPr>
            <a:endParaRPr lang="en-US" dirty="0"/>
          </a:p>
          <a:p>
            <a:pPr marL="914400" lvl="1" indent="-457200">
              <a:buFont typeface="+mj-lt"/>
              <a:buAutoNum type="arabicPeriod"/>
            </a:pPr>
            <a:r>
              <a:rPr lang="en-US" dirty="0"/>
              <a:t>Finally, al those results were compared to the whole dataset</a:t>
            </a:r>
          </a:p>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8</a:t>
            </a:fld>
            <a:endParaRPr lang="en-US"/>
          </a:p>
        </p:txBody>
      </p:sp>
    </p:spTree>
    <p:extLst>
      <p:ext uri="{BB962C8B-B14F-4D97-AF65-F5344CB8AC3E}">
        <p14:creationId xmlns:p14="http://schemas.microsoft.com/office/powerpoint/2010/main" val="224915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general approaches to answer Question 3:</a:t>
            </a:r>
          </a:p>
          <a:p>
            <a:endParaRPr lang="en-US" dirty="0"/>
          </a:p>
          <a:p>
            <a:pPr marL="914400" lvl="1" indent="-457200">
              <a:buFont typeface="+mj-lt"/>
              <a:buAutoNum type="arabicPeriod"/>
            </a:pPr>
            <a:r>
              <a:rPr lang="en-US" dirty="0"/>
              <a:t>Multiple samples from data</a:t>
            </a:r>
          </a:p>
          <a:p>
            <a:pPr marL="914400" lvl="1" indent="-457200">
              <a:buFont typeface="+mj-lt"/>
              <a:buAutoNum type="arabicPeriod"/>
            </a:pPr>
            <a:endParaRPr lang="en-US" dirty="0"/>
          </a:p>
          <a:p>
            <a:pPr marL="1371600" marR="0" lvl="2"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First, to demonstrate the applicability of the Central Limit Theorem, multiple samples were drawn from each of the variables of interest and their sampling means used to answer the proposed questions. In order for this theory to be applied, the samples drawn from the population need to be representative, meaning that every unit in the population needs to have the same chance of being selected(James Mclave and Terry Sincich 2013a).To comply with this, the population of this study was assumed to be the population of interest.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Inferential Parametric Tests</a:t>
            </a:r>
          </a:p>
          <a:p>
            <a:pPr marL="914400" lvl="1" indent="-457200">
              <a:buFont typeface="+mj-lt"/>
              <a:buAutoNum type="arabicPeriod"/>
            </a:pPr>
            <a:endParaRPr lang="en-US" dirty="0"/>
          </a:p>
          <a:p>
            <a:pPr marL="914400" lvl="1" indent="-457200">
              <a:buFont typeface="+mj-lt"/>
              <a:buAutoNum type="arabicPeriod"/>
            </a:pPr>
            <a:r>
              <a:rPr lang="en-US" dirty="0"/>
              <a:t>Inferential Non-Parametric tests</a:t>
            </a:r>
          </a:p>
          <a:p>
            <a:pPr marL="914400" lvl="1" indent="-457200">
              <a:buFont typeface="+mj-lt"/>
              <a:buAutoNum type="arabicPeriod"/>
            </a:pPr>
            <a:endParaRPr lang="en-US" dirty="0"/>
          </a:p>
          <a:p>
            <a:pPr marL="914400" lvl="1" indent="-457200">
              <a:buFont typeface="+mj-lt"/>
              <a:buAutoNum type="arabicPeriod"/>
            </a:pPr>
            <a:r>
              <a:rPr lang="en-US" dirty="0"/>
              <a:t>Finally, al those results were compared to the whole dataset</a:t>
            </a:r>
          </a:p>
          <a:p>
            <a:endParaRPr lang="en-US" dirty="0"/>
          </a:p>
        </p:txBody>
      </p:sp>
      <p:sp>
        <p:nvSpPr>
          <p:cNvPr id="4" name="Slide Number Placeholder 3"/>
          <p:cNvSpPr>
            <a:spLocks noGrp="1"/>
          </p:cNvSpPr>
          <p:nvPr>
            <p:ph type="sldNum" sz="quarter" idx="5"/>
          </p:nvPr>
        </p:nvSpPr>
        <p:spPr/>
        <p:txBody>
          <a:bodyPr/>
          <a:lstStyle/>
          <a:p>
            <a:fld id="{70D9D333-AD08-46C5-9DA6-195E3ABEAA2A}" type="slidenum">
              <a:rPr lang="en-US" smtClean="0"/>
              <a:t>9</a:t>
            </a:fld>
            <a:endParaRPr lang="en-US"/>
          </a:p>
        </p:txBody>
      </p:sp>
    </p:spTree>
    <p:extLst>
      <p:ext uri="{BB962C8B-B14F-4D97-AF65-F5344CB8AC3E}">
        <p14:creationId xmlns:p14="http://schemas.microsoft.com/office/powerpoint/2010/main" val="749805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November 30,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130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November 30,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4305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November 30,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4713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November 30,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502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November 30,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392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November 30,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528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November 30,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587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November 30,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1196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November 30,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408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November 30,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4376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November 30,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0147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November 30,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0999951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36CB1-EB24-401B-9691-D438C2D0D5A0}"/>
              </a:ext>
            </a:extLst>
          </p:cNvPr>
          <p:cNvSpPr>
            <a:spLocks noGrp="1"/>
          </p:cNvSpPr>
          <p:nvPr>
            <p:ph type="ctrTitle"/>
          </p:nvPr>
        </p:nvSpPr>
        <p:spPr>
          <a:xfrm>
            <a:off x="720000" y="728663"/>
            <a:ext cx="5015638" cy="2795738"/>
          </a:xfrm>
        </p:spPr>
        <p:txBody>
          <a:bodyPr>
            <a:normAutofit/>
          </a:bodyPr>
          <a:lstStyle/>
          <a:p>
            <a:r>
              <a:rPr lang="en-US" dirty="0"/>
              <a:t>Term Project Presentation</a:t>
            </a:r>
          </a:p>
        </p:txBody>
      </p:sp>
      <p:sp>
        <p:nvSpPr>
          <p:cNvPr id="3" name="Subtitle 2">
            <a:extLst>
              <a:ext uri="{FF2B5EF4-FFF2-40B4-BE49-F238E27FC236}">
                <a16:creationId xmlns:a16="http://schemas.microsoft.com/office/drawing/2014/main" id="{10F425C7-D386-4AD4-B6D8-07CEC2BB0CDE}"/>
              </a:ext>
            </a:extLst>
          </p:cNvPr>
          <p:cNvSpPr>
            <a:spLocks noGrp="1"/>
          </p:cNvSpPr>
          <p:nvPr>
            <p:ph type="subTitle" idx="1"/>
          </p:nvPr>
        </p:nvSpPr>
        <p:spPr>
          <a:xfrm>
            <a:off x="720000" y="3830398"/>
            <a:ext cx="5015638" cy="2298939"/>
          </a:xfrm>
        </p:spPr>
        <p:txBody>
          <a:bodyPr>
            <a:normAutofit lnSpcReduction="10000"/>
          </a:bodyPr>
          <a:lstStyle/>
          <a:p>
            <a:r>
              <a:rPr lang="en-US" dirty="0"/>
              <a:t>Franco Bueno Mattera</a:t>
            </a:r>
          </a:p>
          <a:p>
            <a:r>
              <a:rPr lang="en-US" dirty="0"/>
              <a:t>MET CS 555</a:t>
            </a:r>
          </a:p>
          <a:p>
            <a:r>
              <a:rPr lang="en-US"/>
              <a:t>Boston University</a:t>
            </a:r>
            <a:endParaRPr lang="en-US" dirty="0"/>
          </a:p>
          <a:p>
            <a:r>
              <a:rPr lang="en-US" dirty="0"/>
              <a:t>11/30/2020</a:t>
            </a:r>
          </a:p>
        </p:txBody>
      </p:sp>
      <p:pic>
        <p:nvPicPr>
          <p:cNvPr id="4" name="Picture 3">
            <a:extLst>
              <a:ext uri="{FF2B5EF4-FFF2-40B4-BE49-F238E27FC236}">
                <a16:creationId xmlns:a16="http://schemas.microsoft.com/office/drawing/2014/main" id="{3B8FFEEC-E9FE-4C8E-8765-B24D3ED7391D}"/>
              </a:ext>
            </a:extLst>
          </p:cNvPr>
          <p:cNvPicPr>
            <a:picLocks noChangeAspect="1"/>
          </p:cNvPicPr>
          <p:nvPr/>
        </p:nvPicPr>
        <p:blipFill rotWithShape="1">
          <a:blip r:embed="rId3"/>
          <a:srcRect l="38449"/>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32795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7E6B6978-5103-448F-B101-093A527D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2EB5692-CE38-42AB-ABE5-E5A1A74F2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B38AFE8-29AB-4C0C-B7ED-C3CF1AFEFA5D}"/>
              </a:ext>
            </a:extLst>
          </p:cNvPr>
          <p:cNvSpPr>
            <a:spLocks noGrp="1"/>
          </p:cNvSpPr>
          <p:nvPr>
            <p:ph type="title"/>
          </p:nvPr>
        </p:nvSpPr>
        <p:spPr>
          <a:xfrm>
            <a:off x="720000" y="720000"/>
            <a:ext cx="5015638" cy="2804400"/>
          </a:xfrm>
        </p:spPr>
        <p:txBody>
          <a:bodyPr vert="horz" wrap="square" lIns="0" tIns="0" rIns="0" bIns="0" rtlCol="0" anchor="b" anchorCtr="0">
            <a:normAutofit/>
          </a:bodyPr>
          <a:lstStyle/>
          <a:p>
            <a:pPr algn="ctr">
              <a:lnSpc>
                <a:spcPct val="90000"/>
              </a:lnSpc>
            </a:pPr>
            <a:r>
              <a:rPr lang="en-US" sz="4800" spc="-100" dirty="0"/>
              <a:t>Pairwise differences for the whole dataset </a:t>
            </a:r>
          </a:p>
        </p:txBody>
      </p:sp>
      <p:sp useBgFill="1">
        <p:nvSpPr>
          <p:cNvPr id="75" name="Freeform: Shape 74">
            <a:extLst>
              <a:ext uri="{FF2B5EF4-FFF2-40B4-BE49-F238E27FC236}">
                <a16:creationId xmlns:a16="http://schemas.microsoft.com/office/drawing/2014/main" id="{6BE942D0-8C50-4D78-A3D0-4D82F3963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aphicFrame>
        <p:nvGraphicFramePr>
          <p:cNvPr id="21" name="Content Placeholder 8">
            <a:extLst>
              <a:ext uri="{FF2B5EF4-FFF2-40B4-BE49-F238E27FC236}">
                <a16:creationId xmlns:a16="http://schemas.microsoft.com/office/drawing/2014/main" id="{BB15CE6A-D49F-4477-AFD4-236D8DC106CB}"/>
              </a:ext>
            </a:extLst>
          </p:cNvPr>
          <p:cNvGraphicFramePr>
            <a:graphicFrameLocks/>
          </p:cNvGraphicFramePr>
          <p:nvPr>
            <p:extLst>
              <p:ext uri="{D42A27DB-BD31-4B8C-83A1-F6EECF244321}">
                <p14:modId xmlns:p14="http://schemas.microsoft.com/office/powerpoint/2010/main" val="3999778583"/>
              </p:ext>
            </p:extLst>
          </p:nvPr>
        </p:nvGraphicFramePr>
        <p:xfrm>
          <a:off x="7176162" y="829073"/>
          <a:ext cx="4284002" cy="5191198"/>
        </p:xfrm>
        <a:graphic>
          <a:graphicData uri="http://schemas.openxmlformats.org/drawingml/2006/table">
            <a:tbl>
              <a:tblPr firstRow="1" firstCol="1" bandRow="1">
                <a:noFill/>
                <a:tableStyleId>{5C22544A-7EE6-4342-B048-85BDC9FD1C3A}</a:tableStyleId>
              </a:tblPr>
              <a:tblGrid>
                <a:gridCol w="2082938">
                  <a:extLst>
                    <a:ext uri="{9D8B030D-6E8A-4147-A177-3AD203B41FA5}">
                      <a16:colId xmlns:a16="http://schemas.microsoft.com/office/drawing/2014/main" val="1827248133"/>
                    </a:ext>
                  </a:extLst>
                </a:gridCol>
                <a:gridCol w="1085252">
                  <a:extLst>
                    <a:ext uri="{9D8B030D-6E8A-4147-A177-3AD203B41FA5}">
                      <a16:colId xmlns:a16="http://schemas.microsoft.com/office/drawing/2014/main" val="4262362731"/>
                    </a:ext>
                  </a:extLst>
                </a:gridCol>
                <a:gridCol w="1115812">
                  <a:extLst>
                    <a:ext uri="{9D8B030D-6E8A-4147-A177-3AD203B41FA5}">
                      <a16:colId xmlns:a16="http://schemas.microsoft.com/office/drawing/2014/main" val="3446216079"/>
                    </a:ext>
                  </a:extLst>
                </a:gridCol>
              </a:tblGrid>
              <a:tr h="338240">
                <a:tc rowSpan="2">
                  <a:txBody>
                    <a:bodyPr/>
                    <a:lstStyle/>
                    <a:p>
                      <a:pPr marL="0" marR="0" algn="ctr">
                        <a:lnSpc>
                          <a:spcPct val="107000"/>
                        </a:lnSpc>
                        <a:spcBef>
                          <a:spcPts val="0"/>
                        </a:spcBef>
                        <a:spcAft>
                          <a:spcPts val="0"/>
                        </a:spcAft>
                      </a:pPr>
                      <a:r>
                        <a:rPr lang="en-US" sz="1300" b="1" cap="none" spc="30">
                          <a:solidFill>
                            <a:schemeClr val="tx1"/>
                          </a:solidFill>
                          <a:effectLst/>
                        </a:rPr>
                        <a:t>City Pair</a:t>
                      </a:r>
                      <a:endParaRPr lang="en-US" sz="13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07" marT="12857" marB="96425" anchor="ctr">
                    <a:lnL w="12700" cmpd="sng">
                      <a:noFill/>
                      <a:prstDash val="solid"/>
                    </a:lnL>
                    <a:lnR w="12700" cmpd="sng">
                      <a:noFill/>
                      <a:prstDash val="solid"/>
                    </a:lnR>
                    <a:lnT w="19050" cap="flat" cmpd="sng" algn="ctr">
                      <a:solidFill>
                        <a:schemeClr val="accent1"/>
                      </a:solidFill>
                      <a:prstDash val="solid"/>
                    </a:lnT>
                    <a:lnB w="9525" cap="flat" cmpd="sng" algn="ctr">
                      <a:solidFill>
                        <a:schemeClr val="accent1"/>
                      </a:solidFill>
                      <a:prstDash val="solid"/>
                    </a:lnB>
                    <a:noFill/>
                  </a:tcPr>
                </a:tc>
                <a:tc gridSpan="2">
                  <a:txBody>
                    <a:bodyPr/>
                    <a:lstStyle/>
                    <a:p>
                      <a:pPr marL="0" marR="0" algn="ctr">
                        <a:lnSpc>
                          <a:spcPct val="107000"/>
                        </a:lnSpc>
                        <a:spcBef>
                          <a:spcPts val="0"/>
                        </a:spcBef>
                        <a:spcAft>
                          <a:spcPts val="0"/>
                        </a:spcAft>
                      </a:pPr>
                      <a:r>
                        <a:rPr lang="en-US" sz="1300" b="1" cap="none" spc="30">
                          <a:solidFill>
                            <a:schemeClr val="tx1"/>
                          </a:solidFill>
                          <a:effectLst/>
                        </a:rPr>
                        <a:t>Differences</a:t>
                      </a:r>
                      <a:endParaRPr lang="en-US" sz="13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07" marT="12857" marB="96425"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tc hMerge="1">
                  <a:txBody>
                    <a:bodyPr/>
                    <a:lstStyle/>
                    <a:p>
                      <a:endParaRPr lang="en-US"/>
                    </a:p>
                  </a:txBody>
                  <a:tcPr/>
                </a:tc>
                <a:extLst>
                  <a:ext uri="{0D108BD9-81ED-4DB2-BD59-A6C34878D82A}">
                    <a16:rowId xmlns:a16="http://schemas.microsoft.com/office/drawing/2014/main" val="1804855608"/>
                  </a:ext>
                </a:extLst>
              </a:tr>
              <a:tr h="293500">
                <a:tc vMerge="1">
                  <a:txBody>
                    <a:bodyPr/>
                    <a:lstStyle/>
                    <a:p>
                      <a:endParaRPr lang="en-US"/>
                    </a:p>
                  </a:txBody>
                  <a:tcPr/>
                </a:tc>
                <a:tc>
                  <a:txBody>
                    <a:bodyPr/>
                    <a:lstStyle/>
                    <a:p>
                      <a:pPr marL="0" marR="0" algn="ctr">
                        <a:lnSpc>
                          <a:spcPct val="107000"/>
                        </a:lnSpc>
                        <a:spcBef>
                          <a:spcPts val="0"/>
                        </a:spcBef>
                        <a:spcAft>
                          <a:spcPts val="0"/>
                        </a:spcAft>
                      </a:pPr>
                      <a:r>
                        <a:rPr lang="en-US" sz="1000" b="1" cap="none" spc="0">
                          <a:solidFill>
                            <a:schemeClr val="tx1"/>
                          </a:solidFill>
                          <a:effectLst/>
                        </a:rPr>
                        <a:t>Minimum Salary</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b="1" cap="none" spc="0">
                          <a:solidFill>
                            <a:schemeClr val="tx1"/>
                          </a:solidFill>
                          <a:effectLst/>
                        </a:rPr>
                        <a:t>Maximum Salary</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66206311"/>
                  </a:ext>
                </a:extLst>
              </a:tr>
              <a:tr h="293500">
                <a:tc>
                  <a:txBody>
                    <a:bodyPr/>
                    <a:lstStyle/>
                    <a:p>
                      <a:pPr marL="0" marR="0">
                        <a:lnSpc>
                          <a:spcPct val="107000"/>
                        </a:lnSpc>
                        <a:spcBef>
                          <a:spcPts val="0"/>
                        </a:spcBef>
                        <a:spcAft>
                          <a:spcPts val="0"/>
                        </a:spcAft>
                      </a:pPr>
                      <a:r>
                        <a:rPr lang="en-US" sz="1000" b="1" cap="none" spc="0">
                          <a:solidFill>
                            <a:srgbClr val="000000"/>
                          </a:solidFill>
                          <a:effectLst/>
                        </a:rPr>
                        <a:t>Charlotte, NC-Austin, TX</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246982858"/>
                  </a:ext>
                </a:extLst>
              </a:tr>
              <a:tr h="293500">
                <a:tc>
                  <a:txBody>
                    <a:bodyPr/>
                    <a:lstStyle/>
                    <a:p>
                      <a:pPr marL="0" marR="0">
                        <a:lnSpc>
                          <a:spcPct val="107000"/>
                        </a:lnSpc>
                        <a:spcBef>
                          <a:spcPts val="0"/>
                        </a:spcBef>
                        <a:spcAft>
                          <a:spcPts val="0"/>
                        </a:spcAft>
                      </a:pPr>
                      <a:r>
                        <a:rPr lang="en-US" sz="1000" b="1" cap="none" spc="0">
                          <a:solidFill>
                            <a:schemeClr val="tx1"/>
                          </a:solidFill>
                          <a:effectLst/>
                        </a:rPr>
                        <a:t>Chicago, IL-Austin, TX  </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156627034"/>
                  </a:ext>
                </a:extLst>
              </a:tr>
              <a:tr h="293500">
                <a:tc>
                  <a:txBody>
                    <a:bodyPr/>
                    <a:lstStyle/>
                    <a:p>
                      <a:pPr marL="0" marR="0">
                        <a:lnSpc>
                          <a:spcPct val="107000"/>
                        </a:lnSpc>
                        <a:spcBef>
                          <a:spcPts val="0"/>
                        </a:spcBef>
                        <a:spcAft>
                          <a:spcPts val="0"/>
                        </a:spcAft>
                      </a:pPr>
                      <a:r>
                        <a:rPr lang="es-CL" sz="1000" b="1" cap="none" spc="0">
                          <a:solidFill>
                            <a:srgbClr val="000000"/>
                          </a:solidFill>
                          <a:effectLst/>
                        </a:rPr>
                        <a:t>Los Angeles, CA-Austin, TX </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268027914"/>
                  </a:ext>
                </a:extLst>
              </a:tr>
              <a:tr h="293500">
                <a:tc>
                  <a:txBody>
                    <a:bodyPr/>
                    <a:lstStyle/>
                    <a:p>
                      <a:pPr marL="0" marR="0">
                        <a:lnSpc>
                          <a:spcPct val="107000"/>
                        </a:lnSpc>
                        <a:spcBef>
                          <a:spcPts val="0"/>
                        </a:spcBef>
                        <a:spcAft>
                          <a:spcPts val="0"/>
                        </a:spcAft>
                      </a:pPr>
                      <a:r>
                        <a:rPr lang="en-US" sz="1000" b="1" cap="none" spc="0">
                          <a:solidFill>
                            <a:schemeClr val="tx1"/>
                          </a:solidFill>
                          <a:effectLst/>
                        </a:rPr>
                        <a:t>New York, NY-Austin, TX</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706685576"/>
                  </a:ext>
                </a:extLst>
              </a:tr>
              <a:tr h="293500">
                <a:tc>
                  <a:txBody>
                    <a:bodyPr/>
                    <a:lstStyle/>
                    <a:p>
                      <a:pPr marL="0" marR="0">
                        <a:lnSpc>
                          <a:spcPct val="107000"/>
                        </a:lnSpc>
                        <a:spcBef>
                          <a:spcPts val="0"/>
                        </a:spcBef>
                        <a:spcAft>
                          <a:spcPts val="0"/>
                        </a:spcAft>
                      </a:pPr>
                      <a:r>
                        <a:rPr lang="es-CL" sz="1000" b="1" cap="none" spc="0">
                          <a:solidFill>
                            <a:srgbClr val="000000"/>
                          </a:solidFill>
                          <a:effectLst/>
                        </a:rPr>
                        <a:t>San Francisco, CA-Austin, TX </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95337770"/>
                  </a:ext>
                </a:extLst>
              </a:tr>
              <a:tr h="293500">
                <a:tc>
                  <a:txBody>
                    <a:bodyPr/>
                    <a:lstStyle/>
                    <a:p>
                      <a:pPr marL="0" marR="0">
                        <a:lnSpc>
                          <a:spcPct val="107000"/>
                        </a:lnSpc>
                        <a:spcBef>
                          <a:spcPts val="0"/>
                        </a:spcBef>
                        <a:spcAft>
                          <a:spcPts val="0"/>
                        </a:spcAft>
                      </a:pPr>
                      <a:r>
                        <a:rPr lang="en-US" sz="1000" b="1" cap="none" spc="0">
                          <a:solidFill>
                            <a:schemeClr val="tx1"/>
                          </a:solidFill>
                          <a:effectLst/>
                        </a:rPr>
                        <a:t>Chicago, IL-Charlotte, NC</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13721990"/>
                  </a:ext>
                </a:extLst>
              </a:tr>
              <a:tr h="293500">
                <a:tc>
                  <a:txBody>
                    <a:bodyPr/>
                    <a:lstStyle/>
                    <a:p>
                      <a:pPr marL="0" marR="0">
                        <a:lnSpc>
                          <a:spcPct val="107000"/>
                        </a:lnSpc>
                        <a:spcBef>
                          <a:spcPts val="0"/>
                        </a:spcBef>
                        <a:spcAft>
                          <a:spcPts val="0"/>
                        </a:spcAft>
                      </a:pPr>
                      <a:r>
                        <a:rPr lang="es-CL" sz="1000" b="1" cap="none" spc="0">
                          <a:solidFill>
                            <a:srgbClr val="000000"/>
                          </a:solidFill>
                          <a:effectLst/>
                        </a:rPr>
                        <a:t>Los Angeles, CA-Charlotte, NC</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721259913"/>
                  </a:ext>
                </a:extLst>
              </a:tr>
              <a:tr h="293500">
                <a:tc>
                  <a:txBody>
                    <a:bodyPr/>
                    <a:lstStyle/>
                    <a:p>
                      <a:pPr marL="0" marR="0">
                        <a:lnSpc>
                          <a:spcPct val="107000"/>
                        </a:lnSpc>
                        <a:spcBef>
                          <a:spcPts val="0"/>
                        </a:spcBef>
                        <a:spcAft>
                          <a:spcPts val="0"/>
                        </a:spcAft>
                      </a:pPr>
                      <a:r>
                        <a:rPr lang="en-US" sz="1000" b="1" cap="none" spc="0">
                          <a:solidFill>
                            <a:schemeClr val="tx1"/>
                          </a:solidFill>
                          <a:effectLst/>
                        </a:rPr>
                        <a:t>New York, NY-Charlotte, NC  </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895422973"/>
                  </a:ext>
                </a:extLst>
              </a:tr>
              <a:tr h="293500">
                <a:tc>
                  <a:txBody>
                    <a:bodyPr/>
                    <a:lstStyle/>
                    <a:p>
                      <a:pPr marL="0" marR="0">
                        <a:lnSpc>
                          <a:spcPct val="107000"/>
                        </a:lnSpc>
                        <a:spcBef>
                          <a:spcPts val="0"/>
                        </a:spcBef>
                        <a:spcAft>
                          <a:spcPts val="0"/>
                        </a:spcAft>
                      </a:pPr>
                      <a:r>
                        <a:rPr lang="en-US" sz="1000" b="1" cap="none" spc="0">
                          <a:solidFill>
                            <a:srgbClr val="000000"/>
                          </a:solidFill>
                          <a:effectLst/>
                        </a:rPr>
                        <a:t>San Francisco, CA-Charlotte, NC </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949294981"/>
                  </a:ext>
                </a:extLst>
              </a:tr>
              <a:tr h="293500">
                <a:tc>
                  <a:txBody>
                    <a:bodyPr/>
                    <a:lstStyle/>
                    <a:p>
                      <a:pPr marL="0" marR="0">
                        <a:lnSpc>
                          <a:spcPct val="107000"/>
                        </a:lnSpc>
                        <a:spcBef>
                          <a:spcPts val="0"/>
                        </a:spcBef>
                        <a:spcAft>
                          <a:spcPts val="0"/>
                        </a:spcAft>
                      </a:pPr>
                      <a:r>
                        <a:rPr lang="es-CL" sz="1000" b="1" cap="none" spc="0">
                          <a:solidFill>
                            <a:schemeClr val="tx1"/>
                          </a:solidFill>
                          <a:effectLst/>
                        </a:rPr>
                        <a:t>Los Angeles, CA-Chicago, IL</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576295879"/>
                  </a:ext>
                </a:extLst>
              </a:tr>
              <a:tr h="293500">
                <a:tc>
                  <a:txBody>
                    <a:bodyPr/>
                    <a:lstStyle/>
                    <a:p>
                      <a:pPr marL="0" marR="0">
                        <a:lnSpc>
                          <a:spcPct val="107000"/>
                        </a:lnSpc>
                        <a:spcBef>
                          <a:spcPts val="0"/>
                        </a:spcBef>
                        <a:spcAft>
                          <a:spcPts val="0"/>
                        </a:spcAft>
                      </a:pPr>
                      <a:r>
                        <a:rPr lang="en-US" sz="1000" b="1" cap="none" spc="0">
                          <a:solidFill>
                            <a:srgbClr val="000000"/>
                          </a:solidFill>
                          <a:effectLst/>
                        </a:rPr>
                        <a:t>New York, NY-Chicago, IL </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506491339"/>
                  </a:ext>
                </a:extLst>
              </a:tr>
              <a:tr h="293500">
                <a:tc>
                  <a:txBody>
                    <a:bodyPr/>
                    <a:lstStyle/>
                    <a:p>
                      <a:pPr marL="0" marR="0">
                        <a:lnSpc>
                          <a:spcPct val="107000"/>
                        </a:lnSpc>
                        <a:spcBef>
                          <a:spcPts val="0"/>
                        </a:spcBef>
                        <a:spcAft>
                          <a:spcPts val="0"/>
                        </a:spcAft>
                      </a:pPr>
                      <a:r>
                        <a:rPr lang="en-US" sz="1000" b="1" cap="none" spc="0">
                          <a:solidFill>
                            <a:schemeClr val="tx1"/>
                          </a:solidFill>
                          <a:effectLst/>
                        </a:rPr>
                        <a:t>San Francisco, CA-Chicago, IL</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FALSE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751166434"/>
                  </a:ext>
                </a:extLst>
              </a:tr>
              <a:tr h="293500">
                <a:tc>
                  <a:txBody>
                    <a:bodyPr/>
                    <a:lstStyle/>
                    <a:p>
                      <a:pPr marL="0" marR="0">
                        <a:lnSpc>
                          <a:spcPct val="107000"/>
                        </a:lnSpc>
                        <a:spcBef>
                          <a:spcPts val="0"/>
                        </a:spcBef>
                        <a:spcAft>
                          <a:spcPts val="0"/>
                        </a:spcAft>
                      </a:pPr>
                      <a:r>
                        <a:rPr lang="en-US" sz="1000" b="1" cap="none" spc="0">
                          <a:solidFill>
                            <a:srgbClr val="000000"/>
                          </a:solidFill>
                          <a:effectLst/>
                        </a:rPr>
                        <a:t>New York, NY-Los Angeles, CA </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FALSE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168395033"/>
                  </a:ext>
                </a:extLst>
              </a:tr>
              <a:tr h="450458">
                <a:tc>
                  <a:txBody>
                    <a:bodyPr/>
                    <a:lstStyle/>
                    <a:p>
                      <a:pPr marL="0" marR="0">
                        <a:lnSpc>
                          <a:spcPct val="107000"/>
                        </a:lnSpc>
                        <a:spcBef>
                          <a:spcPts val="0"/>
                        </a:spcBef>
                        <a:spcAft>
                          <a:spcPts val="0"/>
                        </a:spcAft>
                      </a:pPr>
                      <a:r>
                        <a:rPr lang="es-CL" sz="1000" b="1" cap="none" spc="0">
                          <a:solidFill>
                            <a:schemeClr val="tx1"/>
                          </a:solidFill>
                          <a:effectLst/>
                        </a:rPr>
                        <a:t>San Francisco, CA-Los Angeles, CA</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gn="ctr">
                        <a:lnSpc>
                          <a:spcPct val="107000"/>
                        </a:lnSpc>
                        <a:spcBef>
                          <a:spcPts val="0"/>
                        </a:spcBef>
                        <a:spcAft>
                          <a:spcPts val="0"/>
                        </a:spcAft>
                      </a:pPr>
                      <a:r>
                        <a:rPr lang="en-US" sz="1000" cap="none" spc="0">
                          <a:solidFill>
                            <a:schemeClr val="tx1"/>
                          </a:solidFill>
                          <a:effectLst/>
                        </a:rPr>
                        <a:t>TRUE</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32142" marT="12857" marB="96425"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60276863"/>
                  </a:ext>
                </a:extLst>
              </a:tr>
              <a:tr h="293500">
                <a:tc>
                  <a:txBody>
                    <a:bodyPr/>
                    <a:lstStyle/>
                    <a:p>
                      <a:pPr marL="0" marR="0">
                        <a:lnSpc>
                          <a:spcPct val="107000"/>
                        </a:lnSpc>
                        <a:spcBef>
                          <a:spcPts val="0"/>
                        </a:spcBef>
                        <a:spcAft>
                          <a:spcPts val="0"/>
                        </a:spcAft>
                      </a:pPr>
                      <a:r>
                        <a:rPr lang="en-US" sz="1000" b="1" cap="none" spc="0">
                          <a:solidFill>
                            <a:srgbClr val="000000"/>
                          </a:solidFill>
                          <a:effectLst/>
                        </a:rPr>
                        <a:t>San Francisco, CA-New York, NY</a:t>
                      </a:r>
                      <a:endParaRPr lang="en-US" sz="1000" b="1"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gn="ctr">
                        <a:lnSpc>
                          <a:spcPct val="107000"/>
                        </a:lnSpc>
                        <a:spcBef>
                          <a:spcPts val="0"/>
                        </a:spcBef>
                        <a:spcAft>
                          <a:spcPts val="0"/>
                        </a:spcAft>
                      </a:pPr>
                      <a:r>
                        <a:rPr lang="en-US" sz="1000" cap="none" spc="0">
                          <a:solidFill>
                            <a:srgbClr val="000000"/>
                          </a:solidFill>
                          <a:effectLst/>
                        </a:rPr>
                        <a:t>TRUE</a:t>
                      </a:r>
                      <a:endParaRPr lang="en-US" sz="1000" cap="none" spc="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5035" marR="32142" marT="12857" marB="96425"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119715926"/>
                  </a:ext>
                </a:extLst>
              </a:tr>
            </a:tbl>
          </a:graphicData>
        </a:graphic>
      </p:graphicFrame>
    </p:spTree>
    <p:extLst>
      <p:ext uri="{BB962C8B-B14F-4D97-AF65-F5344CB8AC3E}">
        <p14:creationId xmlns:p14="http://schemas.microsoft.com/office/powerpoint/2010/main" val="352457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BF5D29FA-28FD-48E2-BDD2-AA7EE64E90EA}"/>
              </a:ext>
            </a:extLst>
          </p:cNvPr>
          <p:cNvGraphicFramePr>
            <a:graphicFrameLocks noGrp="1"/>
          </p:cNvGraphicFramePr>
          <p:nvPr>
            <p:ph idx="1"/>
            <p:extLst>
              <p:ext uri="{D42A27DB-BD31-4B8C-83A1-F6EECF244321}">
                <p14:modId xmlns:p14="http://schemas.microsoft.com/office/powerpoint/2010/main" val="1629682549"/>
              </p:ext>
            </p:extLst>
          </p:nvPr>
        </p:nvGraphicFramePr>
        <p:xfrm>
          <a:off x="5372100" y="927100"/>
          <a:ext cx="6076223" cy="5651503"/>
        </p:xfrm>
        <a:graphic>
          <a:graphicData uri="http://schemas.openxmlformats.org/drawingml/2006/table">
            <a:tbl>
              <a:tblPr firstRow="1" firstCol="1" bandRow="1">
                <a:tableStyleId>{5C22544A-7EE6-4342-B048-85BDC9FD1C3A}</a:tableStyleId>
              </a:tblPr>
              <a:tblGrid>
                <a:gridCol w="1200763">
                  <a:extLst>
                    <a:ext uri="{9D8B030D-6E8A-4147-A177-3AD203B41FA5}">
                      <a16:colId xmlns:a16="http://schemas.microsoft.com/office/drawing/2014/main" val="797235750"/>
                    </a:ext>
                  </a:extLst>
                </a:gridCol>
                <a:gridCol w="952969">
                  <a:extLst>
                    <a:ext uri="{9D8B030D-6E8A-4147-A177-3AD203B41FA5}">
                      <a16:colId xmlns:a16="http://schemas.microsoft.com/office/drawing/2014/main" val="4202211846"/>
                    </a:ext>
                  </a:extLst>
                </a:gridCol>
                <a:gridCol w="1288091">
                  <a:extLst>
                    <a:ext uri="{9D8B030D-6E8A-4147-A177-3AD203B41FA5}">
                      <a16:colId xmlns:a16="http://schemas.microsoft.com/office/drawing/2014/main" val="2796237349"/>
                    </a:ext>
                  </a:extLst>
                </a:gridCol>
                <a:gridCol w="1317200">
                  <a:extLst>
                    <a:ext uri="{9D8B030D-6E8A-4147-A177-3AD203B41FA5}">
                      <a16:colId xmlns:a16="http://schemas.microsoft.com/office/drawing/2014/main" val="2070780290"/>
                    </a:ext>
                  </a:extLst>
                </a:gridCol>
                <a:gridCol w="1317200">
                  <a:extLst>
                    <a:ext uri="{9D8B030D-6E8A-4147-A177-3AD203B41FA5}">
                      <a16:colId xmlns:a16="http://schemas.microsoft.com/office/drawing/2014/main" val="2033262021"/>
                    </a:ext>
                  </a:extLst>
                </a:gridCol>
              </a:tblGrid>
              <a:tr h="358719">
                <a:tc rowSpan="2">
                  <a:txBody>
                    <a:bodyPr/>
                    <a:lstStyle/>
                    <a:p>
                      <a:pPr algn="ctr"/>
                      <a:endParaRPr lang="en-US" sz="1400" dirty="0">
                        <a:effectLst/>
                        <a:latin typeface="Calibri" panose="020F0502020204030204" pitchFamily="34" charset="0"/>
                        <a:cs typeface="Times New Roman" panose="02020603050405020304" pitchFamily="18" charset="0"/>
                      </a:endParaRPr>
                    </a:p>
                    <a:p>
                      <a:pPr algn="ctr"/>
                      <a:r>
                        <a:rPr lang="en-US" sz="1400" dirty="0">
                          <a:effectLst/>
                          <a:latin typeface="Calibri" panose="020F0502020204030204" pitchFamily="34" charset="0"/>
                          <a:cs typeface="Times New Roman" panose="02020603050405020304" pitchFamily="18" charset="0"/>
                        </a:rPr>
                        <a:t>n= 100</a:t>
                      </a:r>
                    </a:p>
                  </a:txBody>
                  <a:tcPr marL="68580" marR="68580" marT="0" marB="0"/>
                </a:tc>
                <a:tc gridSpan="2">
                  <a:txBody>
                    <a:bodyPr/>
                    <a:lstStyle/>
                    <a:p>
                      <a:pPr marL="0" marR="0" algn="ctr">
                        <a:lnSpc>
                          <a:spcPct val="107000"/>
                        </a:lnSpc>
                        <a:spcBef>
                          <a:spcPts val="0"/>
                        </a:spcBef>
                        <a:spcAft>
                          <a:spcPts val="0"/>
                        </a:spcAft>
                      </a:pPr>
                      <a:r>
                        <a:rPr lang="en-US" sz="1600" dirty="0">
                          <a:effectLst/>
                        </a:rPr>
                        <a:t>Parametric 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600" dirty="0">
                          <a:effectLst/>
                        </a:rPr>
                        <a:t>Non-Parametric 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40484921"/>
                  </a:ext>
                </a:extLst>
              </a:tr>
              <a:tr h="727228">
                <a:tc vMerge="1">
                  <a:txBody>
                    <a:bodyPr/>
                    <a:lstStyle/>
                    <a:p>
                      <a:endParaRPr lang="en-US"/>
                    </a:p>
                  </a:txBody>
                  <a:tcPr/>
                </a:tc>
                <a:tc>
                  <a:txBody>
                    <a:bodyPr/>
                    <a:lstStyle/>
                    <a:p>
                      <a:pPr marL="0" marR="0" algn="ctr">
                        <a:lnSpc>
                          <a:spcPct val="107000"/>
                        </a:lnSpc>
                        <a:spcBef>
                          <a:spcPts val="0"/>
                        </a:spcBef>
                        <a:spcAft>
                          <a:spcPts val="0"/>
                        </a:spcAft>
                      </a:pPr>
                      <a:r>
                        <a:rPr lang="en-US" sz="1200" b="1" dirty="0">
                          <a:effectLst/>
                        </a:rPr>
                        <a:t>Minimum Salary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Maximum Salary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Minimum Salary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Maximum Salary</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836549"/>
                  </a:ext>
                </a:extLst>
              </a:tr>
              <a:tr h="727228">
                <a:tc>
                  <a:txBody>
                    <a:bodyPr/>
                    <a:lstStyle/>
                    <a:p>
                      <a:pPr marL="0" marR="0" algn="ctr">
                        <a:lnSpc>
                          <a:spcPct val="107000"/>
                        </a:lnSpc>
                        <a:spcBef>
                          <a:spcPts val="0"/>
                        </a:spcBef>
                        <a:spcAft>
                          <a:spcPts val="0"/>
                        </a:spcAft>
                      </a:pPr>
                      <a:r>
                        <a:rPr lang="en-US" sz="1200" dirty="0">
                          <a:effectLst/>
                        </a:rPr>
                        <a:t>Sampling Distribution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612852"/>
                  </a:ext>
                </a:extLst>
              </a:tr>
              <a:tr h="727228">
                <a:tc>
                  <a:txBody>
                    <a:bodyPr/>
                    <a:lstStyle/>
                    <a:p>
                      <a:pPr marL="0" marR="0" algn="ctr">
                        <a:lnSpc>
                          <a:spcPct val="107000"/>
                        </a:lnSpc>
                        <a:spcBef>
                          <a:spcPts val="0"/>
                        </a:spcBef>
                        <a:spcAft>
                          <a:spcPts val="0"/>
                        </a:spcAft>
                      </a:pPr>
                      <a:r>
                        <a:rPr lang="en-US" sz="1200" dirty="0">
                          <a:effectLst/>
                        </a:rPr>
                        <a:t>Simple Random Sampling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0.80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0.867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5753104"/>
                  </a:ext>
                </a:extLst>
              </a:tr>
              <a:tr h="727228">
                <a:tc>
                  <a:txBody>
                    <a:bodyPr/>
                    <a:lstStyle/>
                    <a:p>
                      <a:pPr marL="0" marR="0" algn="ctr">
                        <a:lnSpc>
                          <a:spcPct val="107000"/>
                        </a:lnSpc>
                        <a:spcBef>
                          <a:spcPts val="0"/>
                        </a:spcBef>
                        <a:spcAft>
                          <a:spcPts val="0"/>
                        </a:spcAft>
                      </a:pPr>
                      <a:r>
                        <a:rPr lang="en-US" sz="1200" dirty="0">
                          <a:effectLst/>
                        </a:rPr>
                        <a:t>Systematic Random Sampling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7256142"/>
                  </a:ext>
                </a:extLst>
              </a:tr>
              <a:tr h="727228">
                <a:tc>
                  <a:txBody>
                    <a:bodyPr/>
                    <a:lstStyle/>
                    <a:p>
                      <a:pPr marL="0" marR="0" algn="ctr">
                        <a:lnSpc>
                          <a:spcPct val="107000"/>
                        </a:lnSpc>
                        <a:spcBef>
                          <a:spcPts val="0"/>
                        </a:spcBef>
                        <a:spcAft>
                          <a:spcPts val="0"/>
                        </a:spcAft>
                      </a:pPr>
                      <a:r>
                        <a:rPr lang="en-US" sz="1200" dirty="0">
                          <a:effectLst/>
                        </a:rPr>
                        <a:t>Systematic w/unequal probs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0.60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0.867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788096"/>
                  </a:ext>
                </a:extLst>
              </a:tr>
              <a:tr h="727228">
                <a:tc>
                  <a:txBody>
                    <a:bodyPr/>
                    <a:lstStyle/>
                    <a:p>
                      <a:pPr marL="0" marR="0" algn="ctr">
                        <a:lnSpc>
                          <a:spcPct val="107000"/>
                        </a:lnSpc>
                        <a:spcBef>
                          <a:spcPts val="0"/>
                        </a:spcBef>
                        <a:spcAft>
                          <a:spcPts val="0"/>
                        </a:spcAft>
                      </a:pPr>
                      <a:r>
                        <a:rPr lang="en-US" sz="1200">
                          <a:effectLst/>
                        </a:rPr>
                        <a:t>Stratified Random Sampling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185769"/>
                  </a:ext>
                </a:extLst>
              </a:tr>
              <a:tr h="929416">
                <a:tc>
                  <a:txBody>
                    <a:bodyPr/>
                    <a:lstStyle/>
                    <a:p>
                      <a:pPr marL="0" marR="0" algn="ctr">
                        <a:lnSpc>
                          <a:spcPct val="107000"/>
                        </a:lnSpc>
                        <a:spcBef>
                          <a:spcPts val="0"/>
                        </a:spcBef>
                        <a:spcAft>
                          <a:spcPts val="0"/>
                        </a:spcAft>
                      </a:pPr>
                      <a:r>
                        <a:rPr lang="en-US" sz="1200" dirty="0">
                          <a:effectLst/>
                        </a:rPr>
                        <a:t>Simple Random Sampling n &lt;30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85426"/>
                  </a:ext>
                </a:extLst>
              </a:tr>
            </a:tbl>
          </a:graphicData>
        </a:graphic>
      </p:graphicFrame>
      <p:sp>
        <p:nvSpPr>
          <p:cNvPr id="11" name="Title 8">
            <a:extLst>
              <a:ext uri="{FF2B5EF4-FFF2-40B4-BE49-F238E27FC236}">
                <a16:creationId xmlns:a16="http://schemas.microsoft.com/office/drawing/2014/main" id="{F6F03F7C-D58F-4A5B-AB9E-EE026F2DE686}"/>
              </a:ext>
            </a:extLst>
          </p:cNvPr>
          <p:cNvSpPr>
            <a:spLocks noGrp="1"/>
          </p:cNvSpPr>
          <p:nvPr>
            <p:ph type="title"/>
          </p:nvPr>
        </p:nvSpPr>
        <p:spPr>
          <a:xfrm>
            <a:off x="720000" y="619200"/>
            <a:ext cx="4512400" cy="1477328"/>
          </a:xfrm>
        </p:spPr>
        <p:txBody>
          <a:bodyPr>
            <a:normAutofit fontScale="90000"/>
          </a:bodyPr>
          <a:lstStyle/>
          <a:p>
            <a:r>
              <a:rPr lang="en-US" dirty="0"/>
              <a:t>All methods, compared with whole dataset:</a:t>
            </a:r>
            <a:br>
              <a:rPr lang="en-US" dirty="0"/>
            </a:br>
            <a:endParaRPr lang="en-US" dirty="0"/>
          </a:p>
        </p:txBody>
      </p:sp>
      <p:sp>
        <p:nvSpPr>
          <p:cNvPr id="13" name="TextBox 12">
            <a:extLst>
              <a:ext uri="{FF2B5EF4-FFF2-40B4-BE49-F238E27FC236}">
                <a16:creationId xmlns:a16="http://schemas.microsoft.com/office/drawing/2014/main" id="{CF253085-FE41-4542-A534-45EE2E8F7343}"/>
              </a:ext>
            </a:extLst>
          </p:cNvPr>
          <p:cNvSpPr txBox="1"/>
          <p:nvPr/>
        </p:nvSpPr>
        <p:spPr>
          <a:xfrm>
            <a:off x="228600" y="1920378"/>
            <a:ext cx="4876800" cy="126464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Success </a:t>
            </a:r>
            <a:r>
              <a:rPr lang="en-US" dirty="0">
                <a:latin typeface="Calibri" panose="020F0502020204030204" pitchFamily="34" charset="0"/>
                <a:ea typeface="Calibri" panose="020F0502020204030204" pitchFamily="34" charset="0"/>
                <a:cs typeface="Calibri" panose="020F0502020204030204" pitchFamily="34" charset="0"/>
              </a:rPr>
              <a:t>probabilities at estimating differences </a:t>
            </a:r>
            <a:r>
              <a:rPr lang="en-US" sz="1800" dirty="0">
                <a:effectLst/>
                <a:latin typeface="Calibri" panose="020F0502020204030204" pitchFamily="34" charset="0"/>
                <a:ea typeface="Calibri" panose="020F0502020204030204" pitchFamily="34" charset="0"/>
                <a:cs typeface="Calibri" panose="020F0502020204030204" pitchFamily="34" charset="0"/>
              </a:rPr>
              <a:t>by using parametric and non-parametric post hoc tests (paired t-test with Bonferroni correction and multiple Wilcoxson rank-sum tests):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527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ADB1C7-AF02-4151-8471-936B11C6B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634659-EB30-49C4-A039-A72732345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4B9A7-07AA-482C-9FBC-1C8C5129E5F3}"/>
              </a:ext>
            </a:extLst>
          </p:cNvPr>
          <p:cNvSpPr>
            <a:spLocks noGrp="1"/>
          </p:cNvSpPr>
          <p:nvPr>
            <p:ph type="title"/>
          </p:nvPr>
        </p:nvSpPr>
        <p:spPr>
          <a:xfrm>
            <a:off x="720000" y="619201"/>
            <a:ext cx="3095626" cy="5149774"/>
          </a:xfrm>
        </p:spPr>
        <p:txBody>
          <a:bodyPr>
            <a:normAutofit/>
          </a:bodyPr>
          <a:lstStyle/>
          <a:p>
            <a:r>
              <a:rPr lang="en-US" dirty="0"/>
              <a:t>Conclusions and Lessons Learned</a:t>
            </a:r>
          </a:p>
        </p:txBody>
      </p:sp>
      <p:sp>
        <p:nvSpPr>
          <p:cNvPr id="3" name="Content Placeholder 2">
            <a:extLst>
              <a:ext uri="{FF2B5EF4-FFF2-40B4-BE49-F238E27FC236}">
                <a16:creationId xmlns:a16="http://schemas.microsoft.com/office/drawing/2014/main" id="{AFCB9B7C-528D-4818-8F6B-B1F946C7A76C}"/>
              </a:ext>
            </a:extLst>
          </p:cNvPr>
          <p:cNvSpPr>
            <a:spLocks noGrp="1"/>
          </p:cNvSpPr>
          <p:nvPr>
            <p:ph idx="1"/>
          </p:nvPr>
        </p:nvSpPr>
        <p:spPr>
          <a:xfrm>
            <a:off x="4548188" y="633600"/>
            <a:ext cx="6900137" cy="5135374"/>
          </a:xfrm>
        </p:spPr>
        <p:txBody>
          <a:bodyPr>
            <a:normAutofit/>
          </a:bodyPr>
          <a:lstStyle/>
          <a:p>
            <a:r>
              <a:rPr lang="en-US" dirty="0"/>
              <a:t>Income distribution for data analyst positions is the same as the general income distribution in the United States.</a:t>
            </a:r>
          </a:p>
          <a:p>
            <a:r>
              <a:rPr lang="en-US" dirty="0"/>
              <a:t>Most data analyst positions are from private companies</a:t>
            </a:r>
          </a:p>
          <a:p>
            <a:r>
              <a:rPr lang="en-US" dirty="0"/>
              <a:t>Experienced the power of the Central Limit Theorem when using parametric tests where normality assumptions are not met.</a:t>
            </a:r>
          </a:p>
          <a:p>
            <a:r>
              <a:rPr lang="en-US" dirty="0"/>
              <a:t>Using sampling distribution of sampling means is not good for estimating variability of very skewed populations (very low variability).</a:t>
            </a:r>
          </a:p>
          <a:p>
            <a:r>
              <a:rPr lang="en-US" dirty="0"/>
              <a:t>Stratified sampling was not very good at estimating differences between populations.</a:t>
            </a:r>
          </a:p>
          <a:p>
            <a:endParaRPr lang="en-US" dirty="0"/>
          </a:p>
        </p:txBody>
      </p:sp>
    </p:spTree>
    <p:extLst>
      <p:ext uri="{BB962C8B-B14F-4D97-AF65-F5344CB8AC3E}">
        <p14:creationId xmlns:p14="http://schemas.microsoft.com/office/powerpoint/2010/main" val="235471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4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3">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5">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4F8806-3F99-41BC-9964-9A4D9AB8323E}"/>
              </a:ext>
            </a:extLst>
          </p:cNvPr>
          <p:cNvGraphicFramePr>
            <a:graphicFrameLocks noGrp="1"/>
          </p:cNvGraphicFramePr>
          <p:nvPr>
            <p:ph idx="1"/>
            <p:extLst>
              <p:ext uri="{D42A27DB-BD31-4B8C-83A1-F6EECF244321}">
                <p14:modId xmlns:p14="http://schemas.microsoft.com/office/powerpoint/2010/main" val="3530464332"/>
              </p:ext>
            </p:extLst>
          </p:nvPr>
        </p:nvGraphicFramePr>
        <p:xfrm>
          <a:off x="1625600" y="547688"/>
          <a:ext cx="8674100" cy="4773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642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8" name="Rectangle 17">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C2A5B467-E0B4-4B35-9D79-124EE5D3D044}"/>
              </a:ext>
            </a:extLst>
          </p:cNvPr>
          <p:cNvSpPr>
            <a:spLocks noGrp="1"/>
          </p:cNvSpPr>
          <p:nvPr>
            <p:ph type="title"/>
          </p:nvPr>
        </p:nvSpPr>
        <p:spPr>
          <a:xfrm>
            <a:off x="6480000" y="619200"/>
            <a:ext cx="4991961" cy="1477328"/>
          </a:xfrm>
        </p:spPr>
        <p:txBody>
          <a:bodyPr wrap="square" anchor="ctr">
            <a:normAutofit/>
          </a:bodyPr>
          <a:lstStyle/>
          <a:p>
            <a:r>
              <a:rPr lang="en-US"/>
              <a:t>Project Description</a:t>
            </a:r>
          </a:p>
        </p:txBody>
      </p:sp>
      <p:pic>
        <p:nvPicPr>
          <p:cNvPr id="12" name="Picture 11">
            <a:extLst>
              <a:ext uri="{FF2B5EF4-FFF2-40B4-BE49-F238E27FC236}">
                <a16:creationId xmlns:a16="http://schemas.microsoft.com/office/drawing/2014/main" id="{7B89C3BC-3D4A-4AD6-A905-90B02DEBDDCE}"/>
              </a:ext>
            </a:extLst>
          </p:cNvPr>
          <p:cNvPicPr>
            <a:picLocks noChangeAspect="1"/>
          </p:cNvPicPr>
          <p:nvPr/>
        </p:nvPicPr>
        <p:blipFill rotWithShape="1">
          <a:blip r:embed="rId3"/>
          <a:srcRect l="27530" r="15007"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9" name="Content Placeholder 2">
            <a:extLst>
              <a:ext uri="{FF2B5EF4-FFF2-40B4-BE49-F238E27FC236}">
                <a16:creationId xmlns:a16="http://schemas.microsoft.com/office/drawing/2014/main" id="{52F3B429-105F-41E1-BE0F-F907929EFCA0}"/>
              </a:ext>
            </a:extLst>
          </p:cNvPr>
          <p:cNvSpPr txBox="1">
            <a:spLocks/>
          </p:cNvSpPr>
          <p:nvPr/>
        </p:nvSpPr>
        <p:spPr>
          <a:xfrm>
            <a:off x="6288278" y="1892300"/>
            <a:ext cx="5160047" cy="3876674"/>
          </a:xfrm>
          <a:prstGeom prst="rect">
            <a:avLst/>
          </a:prstGeom>
        </p:spPr>
        <p:txBody>
          <a:bodyPr vert="horz" lIns="0" tIns="0" rIns="0" bIns="0" rtlCol="0">
            <a:normAutofit fontScale="775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The Hand Extrablack" panose="03070A02030502020204" pitchFamily="66" charset="0"/>
              <a:buNone/>
            </a:pPr>
            <a:endParaRPr lang="en-US" sz="1900" dirty="0"/>
          </a:p>
          <a:p>
            <a:pPr marL="0" indent="0">
              <a:lnSpc>
                <a:spcPct val="110000"/>
              </a:lnSpc>
              <a:buFont typeface="The Hand Extrablack" panose="03070A02030502020204" pitchFamily="66" charset="0"/>
              <a:buNone/>
            </a:pPr>
            <a:r>
              <a:rPr lang="en-US" sz="1900" dirty="0"/>
              <a:t>Analyzing a dataset that contains information about different data analyst positions around the United States</a:t>
            </a:r>
          </a:p>
          <a:p>
            <a:pPr marL="0" indent="0">
              <a:lnSpc>
                <a:spcPct val="110000"/>
              </a:lnSpc>
              <a:buFont typeface="The Hand Extrablack" panose="03070A02030502020204" pitchFamily="66" charset="0"/>
              <a:buNone/>
            </a:pPr>
            <a:r>
              <a:rPr lang="en-US" sz="1900" dirty="0"/>
              <a:t>Three main questions were proposed:</a:t>
            </a:r>
          </a:p>
          <a:p>
            <a:pPr>
              <a:lnSpc>
                <a:spcPct val="110000"/>
              </a:lnSpc>
            </a:pPr>
            <a:endParaRPr lang="en-US" sz="1900" dirty="0"/>
          </a:p>
          <a:p>
            <a:pPr marL="342900" indent="-342900">
              <a:lnSpc>
                <a:spcPct val="110000"/>
              </a:lnSpc>
              <a:spcBef>
                <a:spcPts val="0"/>
              </a:spcBef>
              <a:buFont typeface="+mj-lt"/>
              <a:buAutoNum type="arabicPeriod"/>
            </a:pPr>
            <a:r>
              <a:rPr lang="en-US" sz="1900" dirty="0">
                <a:latin typeface="Calibri" panose="020F0502020204030204" pitchFamily="34" charset="0"/>
                <a:ea typeface="Calibri" panose="020F0502020204030204" pitchFamily="34" charset="0"/>
                <a:cs typeface="Calibri" panose="020F0502020204030204" pitchFamily="34" charset="0"/>
              </a:rPr>
              <a:t>As of July 2020, what was the general distribution of the variable Salary for data analysts’ jobs?</a:t>
            </a:r>
          </a:p>
          <a:p>
            <a:pPr marL="342900" indent="-342900">
              <a:lnSpc>
                <a:spcPct val="110000"/>
              </a:lnSpc>
              <a:spcBef>
                <a:spcPts val="0"/>
              </a:spcBef>
              <a:buFont typeface="+mj-lt"/>
              <a:buAutoNum type="arabicPeriod"/>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0000"/>
              </a:lnSpc>
              <a:spcBef>
                <a:spcPts val="0"/>
              </a:spcBef>
              <a:buFont typeface="+mj-lt"/>
              <a:buAutoNum type="arabicPeriod"/>
            </a:pPr>
            <a:r>
              <a:rPr lang="en-US" sz="1900" dirty="0">
                <a:latin typeface="Calibri" panose="020F0502020204030204" pitchFamily="34" charset="0"/>
                <a:ea typeface="Calibri" panose="020F0502020204030204" pitchFamily="34" charset="0"/>
                <a:cs typeface="Calibri" panose="020F0502020204030204" pitchFamily="34" charset="0"/>
              </a:rPr>
              <a:t>As of July 2020, what was the most common type of company that offers data analyst positions across the United States?</a:t>
            </a:r>
          </a:p>
          <a:p>
            <a:pPr marL="342900" indent="-342900">
              <a:lnSpc>
                <a:spcPct val="110000"/>
              </a:lnSpc>
              <a:spcBef>
                <a:spcPts val="0"/>
              </a:spcBef>
              <a:buFont typeface="+mj-lt"/>
              <a:buAutoNum type="arabicPeriod"/>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0000"/>
              </a:lnSpc>
              <a:spcBef>
                <a:spcPts val="0"/>
              </a:spcBef>
              <a:spcAft>
                <a:spcPts val="800"/>
              </a:spcAft>
              <a:buFont typeface="+mj-lt"/>
              <a:buAutoNum type="arabicPeriod"/>
            </a:pPr>
            <a:r>
              <a:rPr lang="en-US" sz="1900" dirty="0">
                <a:latin typeface="Calibri" panose="020F0502020204030204" pitchFamily="34" charset="0"/>
                <a:ea typeface="Calibri" panose="020F0502020204030204" pitchFamily="34" charset="0"/>
                <a:cs typeface="Calibri" panose="020F0502020204030204" pitchFamily="34" charset="0"/>
              </a:rPr>
              <a:t>As  July 2020, what was the variability of salaries between the cities of New York, Chicago, Los Angeles, Charlotte (NC), San Francisco and Austin (TX)?</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1900" dirty="0"/>
          </a:p>
          <a:p>
            <a:pPr>
              <a:lnSpc>
                <a:spcPct val="110000"/>
              </a:lnSpc>
            </a:pPr>
            <a:endParaRPr lang="en-US" sz="1900" dirty="0"/>
          </a:p>
        </p:txBody>
      </p:sp>
    </p:spTree>
    <p:extLst>
      <p:ext uri="{BB962C8B-B14F-4D97-AF65-F5344CB8AC3E}">
        <p14:creationId xmlns:p14="http://schemas.microsoft.com/office/powerpoint/2010/main" val="4477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fade">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6D47A-430C-4293-B9D8-6C3D65A69759}"/>
              </a:ext>
            </a:extLst>
          </p:cNvPr>
          <p:cNvSpPr>
            <a:spLocks noGrp="1"/>
          </p:cNvSpPr>
          <p:nvPr>
            <p:ph type="title"/>
          </p:nvPr>
        </p:nvSpPr>
        <p:spPr>
          <a:xfrm>
            <a:off x="720000" y="619200"/>
            <a:ext cx="4991961" cy="1477328"/>
          </a:xfrm>
        </p:spPr>
        <p:txBody>
          <a:bodyPr wrap="square" anchor="ctr">
            <a:normAutofit/>
          </a:bodyPr>
          <a:lstStyle/>
          <a:p>
            <a:r>
              <a:rPr lang="en-US" dirty="0"/>
              <a:t>Dataset Description</a:t>
            </a:r>
            <a:endParaRPr lang="en-US"/>
          </a:p>
        </p:txBody>
      </p:sp>
      <p:sp>
        <p:nvSpPr>
          <p:cNvPr id="3" name="Content Placeholder 2">
            <a:extLst>
              <a:ext uri="{FF2B5EF4-FFF2-40B4-BE49-F238E27FC236}">
                <a16:creationId xmlns:a16="http://schemas.microsoft.com/office/drawing/2014/main" id="{A0E6DA12-32F3-40B3-9790-35BB67003B4A}"/>
              </a:ext>
            </a:extLst>
          </p:cNvPr>
          <p:cNvSpPr>
            <a:spLocks noGrp="1"/>
          </p:cNvSpPr>
          <p:nvPr>
            <p:ph idx="1"/>
          </p:nvPr>
        </p:nvSpPr>
        <p:spPr>
          <a:xfrm>
            <a:off x="720000" y="2541600"/>
            <a:ext cx="4991962" cy="3216273"/>
          </a:xfrm>
        </p:spPr>
        <p:txBody>
          <a:bodyPr>
            <a:normAutofit/>
          </a:bodyPr>
          <a:lstStyle/>
          <a:p>
            <a:pPr>
              <a:lnSpc>
                <a:spcPct val="110000"/>
              </a:lnSpc>
            </a:pPr>
            <a:r>
              <a:rPr lang="en-US" sz="1700" dirty="0"/>
              <a:t>Dataset with information about different data analyst positions around the United States</a:t>
            </a:r>
          </a:p>
          <a:p>
            <a:pPr>
              <a:lnSpc>
                <a:spcPct val="110000"/>
              </a:lnSpc>
            </a:pPr>
            <a:r>
              <a:rPr lang="en-US" sz="1700" dirty="0"/>
              <a:t>Obtained from Kaggle (Original data from Glassdoor)</a:t>
            </a:r>
          </a:p>
          <a:p>
            <a:pPr>
              <a:lnSpc>
                <a:spcPct val="110000"/>
              </a:lnSpc>
            </a:pPr>
            <a:r>
              <a:rPr lang="en-US" sz="1700" dirty="0"/>
              <a:t>Selected four variables</a:t>
            </a:r>
          </a:p>
          <a:p>
            <a:pPr>
              <a:lnSpc>
                <a:spcPct val="110000"/>
              </a:lnSpc>
            </a:pPr>
            <a:r>
              <a:rPr lang="en-US" sz="1700" dirty="0"/>
              <a:t>Categorical variable salary contained salary range information and it was transformed into numeric (Minimum and Maximum Salary)</a:t>
            </a:r>
          </a:p>
          <a:p>
            <a:pPr>
              <a:lnSpc>
                <a:spcPct val="110000"/>
              </a:lnSpc>
            </a:pPr>
            <a:r>
              <a:rPr lang="en-US" sz="1700" dirty="0"/>
              <a:t>From 2253 observations to 531 after cleaning</a:t>
            </a:r>
          </a:p>
        </p:txBody>
      </p:sp>
      <p:sp useBgFill="1">
        <p:nvSpPr>
          <p:cNvPr id="13" name="Freeform: Shape 1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Picture 3">
            <a:extLst>
              <a:ext uri="{FF2B5EF4-FFF2-40B4-BE49-F238E27FC236}">
                <a16:creationId xmlns:a16="http://schemas.microsoft.com/office/drawing/2014/main" id="{FEF1E489-64D5-4977-95A9-81B81ACEAA64}"/>
              </a:ext>
            </a:extLst>
          </p:cNvPr>
          <p:cNvPicPr>
            <a:picLocks noChangeAspect="1"/>
          </p:cNvPicPr>
          <p:nvPr/>
        </p:nvPicPr>
        <p:blipFill>
          <a:blip r:embed="rId3"/>
          <a:stretch>
            <a:fillRect/>
          </a:stretch>
        </p:blipFill>
        <p:spPr>
          <a:xfrm>
            <a:off x="7176162" y="2535739"/>
            <a:ext cx="4284000" cy="177786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2879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2C619-14F7-4409-8CF6-BFB8F374B0C1}"/>
              </a:ext>
            </a:extLst>
          </p:cNvPr>
          <p:cNvSpPr>
            <a:spLocks noGrp="1"/>
          </p:cNvSpPr>
          <p:nvPr>
            <p:ph type="title"/>
          </p:nvPr>
        </p:nvSpPr>
        <p:spPr>
          <a:xfrm>
            <a:off x="720000" y="619200"/>
            <a:ext cx="4991961" cy="1477328"/>
          </a:xfrm>
        </p:spPr>
        <p:txBody>
          <a:bodyPr wrap="square" anchor="ctr">
            <a:normAutofit fontScale="90000"/>
          </a:bodyPr>
          <a:lstStyle/>
          <a:p>
            <a:pPr>
              <a:lnSpc>
                <a:spcPct val="90000"/>
              </a:lnSpc>
            </a:pPr>
            <a:r>
              <a:rPr lang="en-US" sz="2000" dirty="0"/>
              <a:t>Question 1:</a:t>
            </a:r>
            <a:br>
              <a:rPr lang="en-US" sz="2000" dirty="0"/>
            </a:br>
            <a:br>
              <a:rPr lang="en-US" sz="2000" dirty="0"/>
            </a:br>
            <a:r>
              <a:rPr lang="en-US" sz="2000" dirty="0"/>
              <a:t>As of July 2020, what was the general distribution of the variable Salary for data analysts’ jobs?</a:t>
            </a:r>
            <a:br>
              <a:rPr lang="en-US" sz="2000" dirty="0"/>
            </a:br>
            <a:endParaRPr lang="en-US" sz="2000" dirty="0"/>
          </a:p>
        </p:txBody>
      </p:sp>
      <p:sp>
        <p:nvSpPr>
          <p:cNvPr id="3" name="Content Placeholder 2">
            <a:extLst>
              <a:ext uri="{FF2B5EF4-FFF2-40B4-BE49-F238E27FC236}">
                <a16:creationId xmlns:a16="http://schemas.microsoft.com/office/drawing/2014/main" id="{B5B91B2C-2E0F-420E-8C13-48CC5CC510E4}"/>
              </a:ext>
            </a:extLst>
          </p:cNvPr>
          <p:cNvSpPr>
            <a:spLocks noGrp="1"/>
          </p:cNvSpPr>
          <p:nvPr>
            <p:ph idx="1"/>
          </p:nvPr>
        </p:nvSpPr>
        <p:spPr>
          <a:xfrm>
            <a:off x="720000" y="2541600"/>
            <a:ext cx="4991962" cy="3216273"/>
          </a:xfrm>
        </p:spPr>
        <p:txBody>
          <a:bodyPr>
            <a:normAutofit/>
          </a:bodyPr>
          <a:lstStyle/>
          <a:p>
            <a:r>
              <a:rPr lang="en-US" dirty="0"/>
              <a:t>Salary distribution right-skewed</a:t>
            </a:r>
          </a:p>
          <a:p>
            <a:r>
              <a:rPr lang="en-US" dirty="0"/>
              <a:t>Resembles typical income distribution</a:t>
            </a:r>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5" name="Picture 4">
            <a:extLst>
              <a:ext uri="{FF2B5EF4-FFF2-40B4-BE49-F238E27FC236}">
                <a16:creationId xmlns:a16="http://schemas.microsoft.com/office/drawing/2014/main" id="{E684B88F-8E87-4D4A-9DEF-71511467C220}"/>
              </a:ext>
            </a:extLst>
          </p:cNvPr>
          <p:cNvPicPr>
            <a:picLocks noChangeAspect="1"/>
          </p:cNvPicPr>
          <p:nvPr/>
        </p:nvPicPr>
        <p:blipFill>
          <a:blip r:embed="rId3"/>
          <a:stretch>
            <a:fillRect/>
          </a:stretch>
        </p:blipFill>
        <p:spPr>
          <a:xfrm>
            <a:off x="6792435" y="1882840"/>
            <a:ext cx="5300986" cy="327336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7667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2C619-14F7-4409-8CF6-BFB8F374B0C1}"/>
              </a:ext>
            </a:extLst>
          </p:cNvPr>
          <p:cNvSpPr>
            <a:spLocks noGrp="1"/>
          </p:cNvSpPr>
          <p:nvPr>
            <p:ph type="title"/>
          </p:nvPr>
        </p:nvSpPr>
        <p:spPr>
          <a:xfrm>
            <a:off x="720000" y="619200"/>
            <a:ext cx="4991961" cy="1477328"/>
          </a:xfrm>
        </p:spPr>
        <p:txBody>
          <a:bodyPr wrap="square" anchor="ctr">
            <a:normAutofit fontScale="90000"/>
          </a:bodyPr>
          <a:lstStyle/>
          <a:p>
            <a:pPr>
              <a:lnSpc>
                <a:spcPct val="90000"/>
              </a:lnSpc>
            </a:pPr>
            <a:r>
              <a:rPr lang="en-US" sz="2000" dirty="0"/>
              <a:t>Question 1:</a:t>
            </a:r>
            <a:br>
              <a:rPr lang="en-US" sz="2000" dirty="0"/>
            </a:br>
            <a:br>
              <a:rPr lang="en-US" sz="2000" dirty="0"/>
            </a:br>
            <a:r>
              <a:rPr lang="en-US" sz="2000" dirty="0"/>
              <a:t>As of July 2020, what was the general distribution of the variable Salary for data analysts’ jobs?</a:t>
            </a:r>
            <a:br>
              <a:rPr lang="en-US" sz="2000" dirty="0"/>
            </a:br>
            <a:endParaRPr lang="en-US" sz="2000" dirty="0"/>
          </a:p>
        </p:txBody>
      </p:sp>
      <p:sp>
        <p:nvSpPr>
          <p:cNvPr id="3" name="Content Placeholder 2">
            <a:extLst>
              <a:ext uri="{FF2B5EF4-FFF2-40B4-BE49-F238E27FC236}">
                <a16:creationId xmlns:a16="http://schemas.microsoft.com/office/drawing/2014/main" id="{B5B91B2C-2E0F-420E-8C13-48CC5CC510E4}"/>
              </a:ext>
            </a:extLst>
          </p:cNvPr>
          <p:cNvSpPr>
            <a:spLocks noGrp="1"/>
          </p:cNvSpPr>
          <p:nvPr>
            <p:ph idx="1"/>
          </p:nvPr>
        </p:nvSpPr>
        <p:spPr>
          <a:xfrm>
            <a:off x="720000" y="2541600"/>
            <a:ext cx="4991962" cy="3216273"/>
          </a:xfrm>
        </p:spPr>
        <p:txBody>
          <a:bodyPr>
            <a:normAutofit/>
          </a:bodyPr>
          <a:lstStyle/>
          <a:p>
            <a:r>
              <a:rPr lang="en-US" dirty="0"/>
              <a:t>Salary Distribution right-skewed</a:t>
            </a:r>
          </a:p>
          <a:p>
            <a:r>
              <a:rPr lang="en-US" dirty="0"/>
              <a:t>Resembles typical income distribution</a:t>
            </a:r>
          </a:p>
        </p:txBody>
      </p:sp>
      <p:sp useBgFill="1">
        <p:nvSpPr>
          <p:cNvPr id="75" name="Freeform: Shape 7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026" name="Picture 2" descr="hh-inc-dist">
            <a:extLst>
              <a:ext uri="{FF2B5EF4-FFF2-40B4-BE49-F238E27FC236}">
                <a16:creationId xmlns:a16="http://schemas.microsoft.com/office/drawing/2014/main" id="{BE22A6E9-E077-490C-AE71-7A5C154380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6162" y="1818169"/>
            <a:ext cx="4284000" cy="3213000"/>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2828B-107E-4735-A76D-FDB93BA7FDF4}"/>
              </a:ext>
            </a:extLst>
          </p:cNvPr>
          <p:cNvSpPr txBox="1"/>
          <p:nvPr/>
        </p:nvSpPr>
        <p:spPr>
          <a:xfrm>
            <a:off x="7176162" y="5031169"/>
            <a:ext cx="4507838" cy="321300"/>
          </a:xfrm>
          <a:prstGeom prst="rect">
            <a:avLst/>
          </a:prstGeom>
          <a:solidFill>
            <a:srgbClr val="000000">
              <a:alpha val="50000"/>
            </a:srgbClr>
          </a:solidFill>
          <a:ln>
            <a:noFill/>
          </a:ln>
        </p:spPr>
        <p:txBody>
          <a:bodyPr wrap="square" rtlCol="0">
            <a:noAutofit/>
          </a:bodyPr>
          <a:lstStyle/>
          <a:p>
            <a:pPr>
              <a:spcAft>
                <a:spcPts val="600"/>
              </a:spcAft>
            </a:pPr>
            <a:r>
              <a:rPr lang="en-US" sz="900" dirty="0">
                <a:solidFill>
                  <a:srgbClr val="FFFFFF"/>
                </a:solidFill>
              </a:rPr>
              <a:t>Source: https://www.census.gov/library/visualizations/2015/demo/distribution-of-household-income--2014.html</a:t>
            </a:r>
          </a:p>
        </p:txBody>
      </p:sp>
    </p:spTree>
    <p:extLst>
      <p:ext uri="{BB962C8B-B14F-4D97-AF65-F5344CB8AC3E}">
        <p14:creationId xmlns:p14="http://schemas.microsoft.com/office/powerpoint/2010/main" val="115604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18986-D3AF-47E1-BAB7-E8AC5D587851}"/>
              </a:ext>
            </a:extLst>
          </p:cNvPr>
          <p:cNvSpPr>
            <a:spLocks noGrp="1"/>
          </p:cNvSpPr>
          <p:nvPr>
            <p:ph type="title"/>
          </p:nvPr>
        </p:nvSpPr>
        <p:spPr>
          <a:xfrm>
            <a:off x="720000" y="619200"/>
            <a:ext cx="4991961" cy="1477328"/>
          </a:xfrm>
        </p:spPr>
        <p:txBody>
          <a:bodyPr wrap="square" anchor="ctr">
            <a:normAutofit fontScale="90000"/>
          </a:bodyPr>
          <a:lstStyle/>
          <a:p>
            <a:pPr>
              <a:lnSpc>
                <a:spcPct val="90000"/>
              </a:lnSpc>
            </a:pPr>
            <a:r>
              <a:rPr lang="en-US" sz="2000" dirty="0"/>
              <a:t>Question 2:</a:t>
            </a:r>
            <a:br>
              <a:rPr lang="en-US" sz="2000" dirty="0"/>
            </a:br>
            <a:br>
              <a:rPr lang="en-US" sz="2000" dirty="0"/>
            </a:br>
            <a:r>
              <a:rPr lang="en-US" sz="2000" dirty="0">
                <a:effectLst/>
                <a:latin typeface="Calibri" panose="020F0502020204030204" pitchFamily="34" charset="0"/>
                <a:ea typeface="Calibri" panose="020F0502020204030204" pitchFamily="34" charset="0"/>
                <a:cs typeface="Calibri" panose="020F0502020204030204" pitchFamily="34" charset="0"/>
              </a:rPr>
              <a:t>As of July 2020, what was the most common type of company that offers data analyst positions across the United States?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useBgFill="1">
        <p:nvSpPr>
          <p:cNvPr id="15" name="Freeform: Shape 1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Content Placeholder 3">
            <a:extLst>
              <a:ext uri="{FF2B5EF4-FFF2-40B4-BE49-F238E27FC236}">
                <a16:creationId xmlns:a16="http://schemas.microsoft.com/office/drawing/2014/main" id="{E01322BC-D3FD-4BD6-8A0D-C1381F8DB5EE}"/>
              </a:ext>
            </a:extLst>
          </p:cNvPr>
          <p:cNvPicPr>
            <a:picLocks noChangeAspect="1"/>
          </p:cNvPicPr>
          <p:nvPr/>
        </p:nvPicPr>
        <p:blipFill>
          <a:blip r:embed="rId3"/>
          <a:stretch>
            <a:fillRect/>
          </a:stretch>
        </p:blipFill>
        <p:spPr>
          <a:xfrm>
            <a:off x="7176162" y="1893139"/>
            <a:ext cx="4284000" cy="3063060"/>
          </a:xfrm>
          <a:custGeom>
            <a:avLst/>
            <a:gdLst/>
            <a:ahLst/>
            <a:cxnLst/>
            <a:rect l="l" t="t" r="r" b="b"/>
            <a:pathLst>
              <a:path w="4284000" h="5409338">
                <a:moveTo>
                  <a:pt x="0" y="0"/>
                </a:moveTo>
                <a:lnTo>
                  <a:pt x="4284000" y="0"/>
                </a:lnTo>
                <a:lnTo>
                  <a:pt x="4284000" y="5409338"/>
                </a:lnTo>
                <a:lnTo>
                  <a:pt x="0" y="5409338"/>
                </a:lnTo>
                <a:close/>
              </a:path>
            </a:pathLst>
          </a:custGeom>
        </p:spPr>
      </p:pic>
      <p:graphicFrame>
        <p:nvGraphicFramePr>
          <p:cNvPr id="19" name="Content Placeholder 18">
            <a:extLst>
              <a:ext uri="{FF2B5EF4-FFF2-40B4-BE49-F238E27FC236}">
                <a16:creationId xmlns:a16="http://schemas.microsoft.com/office/drawing/2014/main" id="{42260AF8-CB03-4189-BF3D-69F56792C3BA}"/>
              </a:ext>
            </a:extLst>
          </p:cNvPr>
          <p:cNvGraphicFramePr>
            <a:graphicFrameLocks noGrp="1"/>
          </p:cNvGraphicFramePr>
          <p:nvPr>
            <p:ph idx="1"/>
            <p:extLst>
              <p:ext uri="{D42A27DB-BD31-4B8C-83A1-F6EECF244321}">
                <p14:modId xmlns:p14="http://schemas.microsoft.com/office/powerpoint/2010/main" val="1525114630"/>
              </p:ext>
            </p:extLst>
          </p:nvPr>
        </p:nvGraphicFramePr>
        <p:xfrm>
          <a:off x="720725" y="2541588"/>
          <a:ext cx="5600698" cy="1635402"/>
        </p:xfrm>
        <a:graphic>
          <a:graphicData uri="http://schemas.openxmlformats.org/drawingml/2006/table">
            <a:tbl>
              <a:tblPr firstRow="1" firstCol="1" bandRow="1">
                <a:tableStyleId>{5C22544A-7EE6-4342-B048-85BDC9FD1C3A}</a:tableStyleId>
              </a:tblPr>
              <a:tblGrid>
                <a:gridCol w="933250">
                  <a:extLst>
                    <a:ext uri="{9D8B030D-6E8A-4147-A177-3AD203B41FA5}">
                      <a16:colId xmlns:a16="http://schemas.microsoft.com/office/drawing/2014/main" val="3333781249"/>
                    </a:ext>
                  </a:extLst>
                </a:gridCol>
                <a:gridCol w="933250">
                  <a:extLst>
                    <a:ext uri="{9D8B030D-6E8A-4147-A177-3AD203B41FA5}">
                      <a16:colId xmlns:a16="http://schemas.microsoft.com/office/drawing/2014/main" val="231830873"/>
                    </a:ext>
                  </a:extLst>
                </a:gridCol>
                <a:gridCol w="933250">
                  <a:extLst>
                    <a:ext uri="{9D8B030D-6E8A-4147-A177-3AD203B41FA5}">
                      <a16:colId xmlns:a16="http://schemas.microsoft.com/office/drawing/2014/main" val="2559265208"/>
                    </a:ext>
                  </a:extLst>
                </a:gridCol>
                <a:gridCol w="955200">
                  <a:extLst>
                    <a:ext uri="{9D8B030D-6E8A-4147-A177-3AD203B41FA5}">
                      <a16:colId xmlns:a16="http://schemas.microsoft.com/office/drawing/2014/main" val="2166577843"/>
                    </a:ext>
                  </a:extLst>
                </a:gridCol>
                <a:gridCol w="911900">
                  <a:extLst>
                    <a:ext uri="{9D8B030D-6E8A-4147-A177-3AD203B41FA5}">
                      <a16:colId xmlns:a16="http://schemas.microsoft.com/office/drawing/2014/main" val="3603583487"/>
                    </a:ext>
                  </a:extLst>
                </a:gridCol>
                <a:gridCol w="933848">
                  <a:extLst>
                    <a:ext uri="{9D8B030D-6E8A-4147-A177-3AD203B41FA5}">
                      <a16:colId xmlns:a16="http://schemas.microsoft.com/office/drawing/2014/main" val="3744085172"/>
                    </a:ext>
                  </a:extLst>
                </a:gridCol>
              </a:tblGrid>
              <a:tr h="856995">
                <a:tc>
                  <a:txBody>
                    <a:bodyPr/>
                    <a:lstStyle/>
                    <a:p>
                      <a:pPr marL="0" marR="0">
                        <a:lnSpc>
                          <a:spcPct val="107000"/>
                        </a:lnSpc>
                        <a:spcBef>
                          <a:spcPts val="0"/>
                        </a:spcBef>
                        <a:spcAft>
                          <a:spcPts val="0"/>
                        </a:spcAft>
                      </a:pPr>
                      <a:r>
                        <a:rPr lang="en-US" sz="1200" dirty="0">
                          <a:effectLst/>
                        </a:rPr>
                        <a:t>College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Private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Public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Hospital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Non-Profit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Subsidiary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89685"/>
                  </a:ext>
                </a:extLst>
              </a:tr>
              <a:tr h="778407">
                <a:tc>
                  <a:txBody>
                    <a:bodyPr/>
                    <a:lstStyle/>
                    <a:p>
                      <a:pPr marL="0" marR="0">
                        <a:lnSpc>
                          <a:spcPct val="107000"/>
                        </a:lnSpc>
                        <a:spcBef>
                          <a:spcPts val="0"/>
                        </a:spcBef>
                        <a:spcAft>
                          <a:spcPts val="0"/>
                        </a:spcAft>
                      </a:pPr>
                      <a:r>
                        <a:rPr lang="en-US" sz="1600" b="0" dirty="0">
                          <a:solidFill>
                            <a:schemeClr val="bg1"/>
                          </a:solidFill>
                          <a:effectLst/>
                        </a:rPr>
                        <a:t>1.51%</a:t>
                      </a:r>
                      <a:endParaRPr lang="en-US"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1600" dirty="0">
                          <a:effectLst/>
                        </a:rPr>
                        <a:t>59.7%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1600" dirty="0">
                          <a:effectLst/>
                        </a:rPr>
                        <a:t>23.9%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1600" dirty="0">
                          <a:effectLst/>
                        </a:rPr>
                        <a:t>1.88%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1600" dirty="0">
                          <a:effectLst/>
                        </a:rPr>
                        <a:t>7.34%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1600" dirty="0">
                          <a:effectLst/>
                        </a:rPr>
                        <a:t>5.65%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452825644"/>
                  </a:ext>
                </a:extLst>
              </a:tr>
            </a:tbl>
          </a:graphicData>
        </a:graphic>
      </p:graphicFrame>
    </p:spTree>
    <p:extLst>
      <p:ext uri="{BB962C8B-B14F-4D97-AF65-F5344CB8AC3E}">
        <p14:creationId xmlns:p14="http://schemas.microsoft.com/office/powerpoint/2010/main" val="45423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7">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Title 1">
            <a:extLst>
              <a:ext uri="{FF2B5EF4-FFF2-40B4-BE49-F238E27FC236}">
                <a16:creationId xmlns:a16="http://schemas.microsoft.com/office/drawing/2014/main" id="{08528AF1-32B6-4F43-B59C-BE5F5F4A0205}"/>
              </a:ext>
            </a:extLst>
          </p:cNvPr>
          <p:cNvSpPr>
            <a:spLocks noGrp="1"/>
          </p:cNvSpPr>
          <p:nvPr>
            <p:ph type="title"/>
          </p:nvPr>
        </p:nvSpPr>
        <p:spPr>
          <a:xfrm>
            <a:off x="720000" y="619201"/>
            <a:ext cx="5003800" cy="1477328"/>
          </a:xfrm>
        </p:spPr>
        <p:txBody>
          <a:bodyPr>
            <a:noAutofit/>
          </a:bodyPr>
          <a:lstStyle/>
          <a:p>
            <a:pPr>
              <a:lnSpc>
                <a:spcPct val="90000"/>
              </a:lnSpc>
            </a:pPr>
            <a:r>
              <a:rPr lang="en-US" sz="1800" dirty="0"/>
              <a:t>Question 3:</a:t>
            </a:r>
            <a:br>
              <a:rPr lang="en-US" sz="1800" dirty="0"/>
            </a:br>
            <a:br>
              <a:rPr lang="en-US" sz="1800" dirty="0"/>
            </a:br>
            <a:r>
              <a:rPr lang="en-US" sz="1800" dirty="0">
                <a:effectLst/>
                <a:latin typeface="Calibri" panose="020F0502020204030204" pitchFamily="34" charset="0"/>
                <a:ea typeface="Calibri" panose="020F0502020204030204" pitchFamily="34" charset="0"/>
                <a:cs typeface="Calibri" panose="020F0502020204030204" pitchFamily="34" charset="0"/>
              </a:rPr>
              <a:t>As of July 2020, what was the variability of salaries between the cities of New York, Chicago, Los Angeles, Charlotte (NC), San Francisco and Austin (TX)?</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Content Placeholder 2">
            <a:extLst>
              <a:ext uri="{FF2B5EF4-FFF2-40B4-BE49-F238E27FC236}">
                <a16:creationId xmlns:a16="http://schemas.microsoft.com/office/drawing/2014/main" id="{DA162AF4-CD77-4145-B494-462CCFE2D0A3}"/>
              </a:ext>
            </a:extLst>
          </p:cNvPr>
          <p:cNvSpPr>
            <a:spLocks noGrp="1"/>
          </p:cNvSpPr>
          <p:nvPr>
            <p:ph idx="1"/>
          </p:nvPr>
        </p:nvSpPr>
        <p:spPr>
          <a:xfrm>
            <a:off x="6480000" y="633600"/>
            <a:ext cx="4991962" cy="5135374"/>
          </a:xfrm>
        </p:spPr>
        <p:txBody>
          <a:bodyPr>
            <a:normAutofit/>
          </a:bodyPr>
          <a:lstStyle/>
          <a:p>
            <a:pPr marL="0" indent="0">
              <a:lnSpc>
                <a:spcPct val="110000"/>
              </a:lnSpc>
              <a:buNone/>
            </a:pPr>
            <a:r>
              <a:rPr lang="en-US" sz="1600" dirty="0"/>
              <a:t>Three general approaches to answer Question 3:</a:t>
            </a:r>
          </a:p>
          <a:p>
            <a:pPr>
              <a:lnSpc>
                <a:spcPct val="110000"/>
              </a:lnSpc>
            </a:pPr>
            <a:endParaRPr lang="en-US" sz="1600" dirty="0"/>
          </a:p>
          <a:p>
            <a:pPr marL="914400" lvl="1" indent="-457200">
              <a:lnSpc>
                <a:spcPct val="110000"/>
              </a:lnSpc>
              <a:buFont typeface="+mj-lt"/>
              <a:buAutoNum type="arabicPeriod"/>
            </a:pPr>
            <a:r>
              <a:rPr lang="en-US" sz="1600" dirty="0"/>
              <a:t>Multiple samples from data (1000 of size 100)</a:t>
            </a:r>
          </a:p>
          <a:p>
            <a:pPr marL="914400" lvl="1" indent="-457200">
              <a:lnSpc>
                <a:spcPct val="110000"/>
              </a:lnSpc>
              <a:buFont typeface="+mj-lt"/>
              <a:buAutoNum type="arabicPeriod"/>
            </a:pPr>
            <a:endParaRPr lang="en-US" sz="1600" dirty="0"/>
          </a:p>
          <a:p>
            <a:pPr marL="914400" lvl="1" indent="-457200">
              <a:lnSpc>
                <a:spcPct val="110000"/>
              </a:lnSpc>
              <a:buFont typeface="+mj-lt"/>
              <a:buAutoNum type="arabicPeriod"/>
            </a:pPr>
            <a:r>
              <a:rPr lang="en-US" sz="1600" dirty="0"/>
              <a:t>Parametric inferential tests</a:t>
            </a:r>
          </a:p>
          <a:p>
            <a:pPr marL="914400" lvl="1" indent="-457200">
              <a:lnSpc>
                <a:spcPct val="110000"/>
              </a:lnSpc>
              <a:buFont typeface="+mj-lt"/>
              <a:buAutoNum type="arabicPeriod"/>
            </a:pPr>
            <a:endParaRPr lang="en-US" sz="1600" dirty="0"/>
          </a:p>
          <a:p>
            <a:pPr marL="914400" lvl="1" indent="-457200">
              <a:lnSpc>
                <a:spcPct val="110000"/>
              </a:lnSpc>
              <a:buFont typeface="+mj-lt"/>
              <a:buAutoNum type="arabicPeriod"/>
            </a:pPr>
            <a:r>
              <a:rPr lang="en-US" sz="1600" dirty="0"/>
              <a:t>Non-Parametric inferential tests</a:t>
            </a:r>
          </a:p>
          <a:p>
            <a:pPr marL="914400" lvl="1" indent="-457200">
              <a:lnSpc>
                <a:spcPct val="110000"/>
              </a:lnSpc>
              <a:buFont typeface="+mj-lt"/>
              <a:buAutoNum type="arabicPeriod"/>
            </a:pPr>
            <a:endParaRPr lang="en-US" sz="1600" dirty="0"/>
          </a:p>
          <a:p>
            <a:pPr marL="914400" lvl="1" indent="-457200">
              <a:lnSpc>
                <a:spcPct val="110000"/>
              </a:lnSpc>
              <a:buFont typeface="+mj-lt"/>
              <a:buAutoNum type="arabicPeriod"/>
            </a:pPr>
            <a:r>
              <a:rPr lang="en-US" sz="1600" dirty="0"/>
              <a:t>Results compared with the whole dataset</a:t>
            </a:r>
          </a:p>
          <a:p>
            <a:pPr marL="457200" lvl="1" indent="0">
              <a:lnSpc>
                <a:spcPct val="110000"/>
              </a:lnSpc>
              <a:buNone/>
            </a:pPr>
            <a:endParaRPr lang="en-US" sz="1600" dirty="0"/>
          </a:p>
          <a:p>
            <a:pPr marL="457200" lvl="1" indent="0">
              <a:lnSpc>
                <a:spcPct val="110000"/>
              </a:lnSpc>
              <a:buNone/>
            </a:pPr>
            <a:endParaRPr lang="en-US" sz="1600" dirty="0"/>
          </a:p>
          <a:p>
            <a:pPr>
              <a:lnSpc>
                <a:spcPct val="110000"/>
              </a:lnSpc>
            </a:pPr>
            <a:endParaRPr lang="en-US" sz="1600" dirty="0"/>
          </a:p>
          <a:p>
            <a:pPr marL="457200" lvl="1" indent="0">
              <a:lnSpc>
                <a:spcPct val="110000"/>
              </a:lnSpc>
              <a:buNone/>
            </a:pPr>
            <a:r>
              <a:rPr lang="en-US" sz="1600" dirty="0"/>
              <a:t>	</a:t>
            </a:r>
          </a:p>
        </p:txBody>
      </p:sp>
    </p:spTree>
    <p:extLst>
      <p:ext uri="{BB962C8B-B14F-4D97-AF65-F5344CB8AC3E}">
        <p14:creationId xmlns:p14="http://schemas.microsoft.com/office/powerpoint/2010/main" val="369023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8528AF1-32B6-4F43-B59C-BE5F5F4A0205}"/>
              </a:ext>
            </a:extLst>
          </p:cNvPr>
          <p:cNvSpPr>
            <a:spLocks noGrp="1"/>
          </p:cNvSpPr>
          <p:nvPr>
            <p:ph type="title"/>
          </p:nvPr>
        </p:nvSpPr>
        <p:spPr>
          <a:xfrm>
            <a:off x="720000" y="619201"/>
            <a:ext cx="5003800" cy="1477328"/>
          </a:xfrm>
        </p:spPr>
        <p:txBody>
          <a:bodyPr>
            <a:noAutofit/>
          </a:bodyPr>
          <a:lstStyle/>
          <a:p>
            <a:pPr>
              <a:lnSpc>
                <a:spcPct val="90000"/>
              </a:lnSpc>
            </a:pPr>
            <a:r>
              <a:rPr lang="en-US" sz="1800" dirty="0"/>
              <a:t>Question 3:</a:t>
            </a:r>
            <a:br>
              <a:rPr lang="en-US" sz="1800" dirty="0"/>
            </a:br>
            <a:br>
              <a:rPr lang="en-US" sz="1800" dirty="0"/>
            </a:br>
            <a:r>
              <a:rPr lang="en-US" sz="1800" dirty="0">
                <a:effectLst/>
                <a:latin typeface="Calibri" panose="020F0502020204030204" pitchFamily="34" charset="0"/>
                <a:ea typeface="Calibri" panose="020F0502020204030204" pitchFamily="34" charset="0"/>
                <a:cs typeface="Calibri" panose="020F0502020204030204" pitchFamily="34" charset="0"/>
              </a:rPr>
              <a:t>As of July 2020, what was the variability of salaries between the cities of New York, Chicago, Los Angeles, Charlotte (NC), San Francisco and Austin (TX)?</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20" name="Content Placeholder 2">
            <a:extLst>
              <a:ext uri="{FF2B5EF4-FFF2-40B4-BE49-F238E27FC236}">
                <a16:creationId xmlns:a16="http://schemas.microsoft.com/office/drawing/2014/main" id="{04129D3E-EB44-4938-BD30-6195F804EEDF}"/>
              </a:ext>
            </a:extLst>
          </p:cNvPr>
          <p:cNvSpPr txBox="1">
            <a:spLocks/>
          </p:cNvSpPr>
          <p:nvPr/>
        </p:nvSpPr>
        <p:spPr>
          <a:xfrm>
            <a:off x="6759400" y="814400"/>
            <a:ext cx="4991962" cy="3216273"/>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The Hand Extrablack" panose="03070A02030502020204" pitchFamily="66" charset="0"/>
              <a:buNone/>
            </a:pPr>
            <a:r>
              <a:rPr lang="en-US" sz="1600" dirty="0"/>
              <a:t>Four different sampling methods:</a:t>
            </a:r>
          </a:p>
          <a:p>
            <a:pPr>
              <a:lnSpc>
                <a:spcPct val="110000"/>
              </a:lnSpc>
            </a:pPr>
            <a:endParaRPr lang="en-US" sz="1600" dirty="0"/>
          </a:p>
          <a:p>
            <a:pPr marL="914400" lvl="1" indent="-457200">
              <a:lnSpc>
                <a:spcPct val="110000"/>
              </a:lnSpc>
              <a:buFont typeface="+mj-lt"/>
              <a:buAutoNum type="arabicPeriod"/>
            </a:pPr>
            <a:r>
              <a:rPr lang="en-US" sz="1600" dirty="0"/>
              <a:t>Simple random sampling</a:t>
            </a:r>
          </a:p>
          <a:p>
            <a:pPr marL="914400" lvl="1" indent="-457200">
              <a:lnSpc>
                <a:spcPct val="110000"/>
              </a:lnSpc>
              <a:buFont typeface="+mj-lt"/>
              <a:buAutoNum type="arabicPeriod"/>
            </a:pPr>
            <a:endParaRPr lang="en-US" sz="1600" dirty="0"/>
          </a:p>
          <a:p>
            <a:pPr marL="914400" lvl="1" indent="-457200">
              <a:lnSpc>
                <a:spcPct val="110000"/>
              </a:lnSpc>
              <a:buFont typeface="+mj-lt"/>
              <a:buAutoNum type="arabicPeriod"/>
            </a:pPr>
            <a:r>
              <a:rPr lang="en-US" sz="1600" dirty="0">
                <a:latin typeface="Calibri" panose="020F0502020204030204" pitchFamily="34" charset="0"/>
                <a:ea typeface="Calibri" panose="020F0502020204030204" pitchFamily="34" charset="0"/>
              </a:rPr>
              <a:t>Systematic random sampling</a:t>
            </a:r>
          </a:p>
          <a:p>
            <a:pPr marL="914400" lvl="1" indent="-457200">
              <a:lnSpc>
                <a:spcPct val="110000"/>
              </a:lnSpc>
              <a:buFont typeface="+mj-lt"/>
              <a:buAutoNum type="arabicPeriod"/>
            </a:pPr>
            <a:endParaRPr lang="en-US" sz="1600" dirty="0">
              <a:latin typeface="Calibri" panose="020F0502020204030204" pitchFamily="34" charset="0"/>
              <a:ea typeface="Calibri" panose="020F0502020204030204" pitchFamily="34" charset="0"/>
            </a:endParaRPr>
          </a:p>
          <a:p>
            <a:pPr marL="914400" lvl="1" indent="-457200">
              <a:lnSpc>
                <a:spcPct val="110000"/>
              </a:lnSpc>
              <a:buFont typeface="+mj-lt"/>
              <a:buAutoNum type="arabicPeriod"/>
            </a:pPr>
            <a:r>
              <a:rPr lang="en-US" sz="1600" dirty="0">
                <a:latin typeface="Calibri" panose="020F0502020204030204" pitchFamily="34" charset="0"/>
                <a:ea typeface="Calibri" panose="020F0502020204030204" pitchFamily="34" charset="0"/>
              </a:rPr>
              <a:t>Systematic random sample with unequal probabilities</a:t>
            </a:r>
          </a:p>
          <a:p>
            <a:pPr marL="914400" lvl="1" indent="-457200">
              <a:lnSpc>
                <a:spcPct val="110000"/>
              </a:lnSpc>
              <a:buFont typeface="+mj-lt"/>
              <a:buAutoNum type="arabicPeriod"/>
            </a:pPr>
            <a:endParaRPr lang="en-US" sz="1600" dirty="0">
              <a:latin typeface="Calibri" panose="020F0502020204030204" pitchFamily="34" charset="0"/>
              <a:ea typeface="Calibri" panose="020F0502020204030204" pitchFamily="34" charset="0"/>
            </a:endParaRPr>
          </a:p>
          <a:p>
            <a:pPr marL="914400" lvl="1" indent="-457200">
              <a:lnSpc>
                <a:spcPct val="110000"/>
              </a:lnSpc>
              <a:buFont typeface="+mj-lt"/>
              <a:buAutoNum type="arabicPeriod"/>
            </a:pPr>
            <a:r>
              <a:rPr lang="en-US" sz="1600" dirty="0">
                <a:latin typeface="Calibri" panose="020F0502020204030204" pitchFamily="34" charset="0"/>
                <a:ea typeface="Calibri" panose="020F0502020204030204" pitchFamily="34" charset="0"/>
              </a:rPr>
              <a:t>Stratified random sampling</a:t>
            </a:r>
            <a:endParaRPr lang="en-US" sz="1600" dirty="0"/>
          </a:p>
        </p:txBody>
      </p:sp>
    </p:spTree>
    <p:extLst>
      <p:ext uri="{BB962C8B-B14F-4D97-AF65-F5344CB8AC3E}">
        <p14:creationId xmlns:p14="http://schemas.microsoft.com/office/powerpoint/2010/main" val="1954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fade">
                                      <p:cBhvr>
                                        <p:cTn id="7" dur="500"/>
                                        <p:tgtEl>
                                          <p:spTgt spid="2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4" end="4"/>
                                            </p:txEl>
                                          </p:spTgt>
                                        </p:tgtEl>
                                        <p:attrNameLst>
                                          <p:attrName>style.visibility</p:attrName>
                                        </p:attrNameLst>
                                      </p:cBhvr>
                                      <p:to>
                                        <p:strVal val="visible"/>
                                      </p:to>
                                    </p:set>
                                    <p:animEffect transition="in" filter="fade">
                                      <p:cBhvr>
                                        <p:cTn id="10" dur="500"/>
                                        <p:tgtEl>
                                          <p:spTgt spid="2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6" end="6"/>
                                            </p:txEl>
                                          </p:spTgt>
                                        </p:tgtEl>
                                        <p:attrNameLst>
                                          <p:attrName>style.visibility</p:attrName>
                                        </p:attrNameLst>
                                      </p:cBhvr>
                                      <p:to>
                                        <p:strVal val="visible"/>
                                      </p:to>
                                    </p:set>
                                    <p:animEffect transition="in" filter="fade">
                                      <p:cBhvr>
                                        <p:cTn id="13" dur="500"/>
                                        <p:tgtEl>
                                          <p:spTgt spid="2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8" end="8"/>
                                            </p:txEl>
                                          </p:spTgt>
                                        </p:tgtEl>
                                        <p:attrNameLst>
                                          <p:attrName>style.visibility</p:attrName>
                                        </p:attrNameLst>
                                      </p:cBhvr>
                                      <p:to>
                                        <p:strVal val="visible"/>
                                      </p:to>
                                    </p:set>
                                    <p:animEffect transition="in" filter="fade">
                                      <p:cBhvr>
                                        <p:cTn id="16"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7">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Title 1">
            <a:extLst>
              <a:ext uri="{FF2B5EF4-FFF2-40B4-BE49-F238E27FC236}">
                <a16:creationId xmlns:a16="http://schemas.microsoft.com/office/drawing/2014/main" id="{08528AF1-32B6-4F43-B59C-BE5F5F4A0205}"/>
              </a:ext>
            </a:extLst>
          </p:cNvPr>
          <p:cNvSpPr>
            <a:spLocks noGrp="1"/>
          </p:cNvSpPr>
          <p:nvPr>
            <p:ph type="title"/>
          </p:nvPr>
        </p:nvSpPr>
        <p:spPr>
          <a:xfrm>
            <a:off x="720000" y="619201"/>
            <a:ext cx="5003800" cy="1477328"/>
          </a:xfrm>
        </p:spPr>
        <p:txBody>
          <a:bodyPr>
            <a:noAutofit/>
          </a:bodyPr>
          <a:lstStyle/>
          <a:p>
            <a:pPr>
              <a:lnSpc>
                <a:spcPct val="90000"/>
              </a:lnSpc>
            </a:pPr>
            <a:r>
              <a:rPr lang="en-US" sz="1800" dirty="0"/>
              <a:t>Question 3:</a:t>
            </a:r>
            <a:br>
              <a:rPr lang="en-US" sz="1800" dirty="0"/>
            </a:br>
            <a:br>
              <a:rPr lang="en-US" sz="1800" dirty="0"/>
            </a:br>
            <a:r>
              <a:rPr lang="en-US" sz="1800" dirty="0">
                <a:effectLst/>
                <a:latin typeface="Calibri" panose="020F0502020204030204" pitchFamily="34" charset="0"/>
                <a:ea typeface="Calibri" panose="020F0502020204030204" pitchFamily="34" charset="0"/>
                <a:cs typeface="Calibri" panose="020F0502020204030204" pitchFamily="34" charset="0"/>
              </a:rPr>
              <a:t>As of July 2020, what was the variability of salaries between the cities of New York, Chicago, Los Angeles, Charlotte (NC), San Francisco and Austin (TX)?</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pic>
        <p:nvPicPr>
          <p:cNvPr id="5" name="Content Placeholder 4">
            <a:extLst>
              <a:ext uri="{FF2B5EF4-FFF2-40B4-BE49-F238E27FC236}">
                <a16:creationId xmlns:a16="http://schemas.microsoft.com/office/drawing/2014/main" id="{01D56C12-E0F8-4904-842D-0C9F00F1707B}"/>
              </a:ext>
            </a:extLst>
          </p:cNvPr>
          <p:cNvPicPr>
            <a:picLocks noGrp="1" noChangeAspect="1"/>
          </p:cNvPicPr>
          <p:nvPr>
            <p:ph idx="1"/>
          </p:nvPr>
        </p:nvPicPr>
        <p:blipFill>
          <a:blip r:embed="rId3"/>
          <a:stretch>
            <a:fillRect/>
          </a:stretch>
        </p:blipFill>
        <p:spPr>
          <a:xfrm>
            <a:off x="887575" y="2096529"/>
            <a:ext cx="10416849" cy="4142270"/>
          </a:xfrm>
          <a:prstGeom prst="rect">
            <a:avLst/>
          </a:prstGeom>
        </p:spPr>
      </p:pic>
    </p:spTree>
    <p:extLst>
      <p:ext uri="{BB962C8B-B14F-4D97-AF65-F5344CB8AC3E}">
        <p14:creationId xmlns:p14="http://schemas.microsoft.com/office/powerpoint/2010/main" val="4227397008"/>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21C1C"/>
      </a:dk2>
      <a:lt2>
        <a:srgbClr val="F0F2F3"/>
      </a:lt2>
      <a:accent1>
        <a:srgbClr val="E77929"/>
      </a:accent1>
      <a:accent2>
        <a:srgbClr val="D51817"/>
      </a:accent2>
      <a:accent3>
        <a:srgbClr val="E72977"/>
      </a:accent3>
      <a:accent4>
        <a:srgbClr val="D517B4"/>
      </a:accent4>
      <a:accent5>
        <a:srgbClr val="B829E7"/>
      </a:accent5>
      <a:accent6>
        <a:srgbClr val="5E20D6"/>
      </a:accent6>
      <a:hlink>
        <a:srgbClr val="B53F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1847</Words>
  <Application>Microsoft Office PowerPoint</Application>
  <PresentationFormat>Widescreen</PresentationFormat>
  <Paragraphs>240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Rockwell Nova Light</vt:lpstr>
      <vt:lpstr>The Hand Extrablack</vt:lpstr>
      <vt:lpstr>BlobVTI</vt:lpstr>
      <vt:lpstr>Term Project Presentation</vt:lpstr>
      <vt:lpstr>Project Description</vt:lpstr>
      <vt:lpstr>Dataset Description</vt:lpstr>
      <vt:lpstr>Question 1:  As of July 2020, what was the general distribution of the variable Salary for data analysts’ jobs? </vt:lpstr>
      <vt:lpstr>Question 1:  As of July 2020, what was the general distribution of the variable Salary for data analysts’ jobs? </vt:lpstr>
      <vt:lpstr>Question 2:  As of July 2020, what was the most common type of company that offers data analyst positions across the United States? </vt:lpstr>
      <vt:lpstr>Question 3:  As of July 2020, what was the variability of salaries between the cities of New York, Chicago, Los Angeles, Charlotte (NC), San Francisco and Austin (TX)? </vt:lpstr>
      <vt:lpstr>Question 3:  As of July 2020, what was the variability of salaries between the cities of New York, Chicago, Los Angeles, Charlotte (NC), San Francisco and Austin (TX)? </vt:lpstr>
      <vt:lpstr>Question 3:  As of July 2020, what was the variability of salaries between the cities of New York, Chicago, Los Angeles, Charlotte (NC), San Francisco and Austin (TX)? </vt:lpstr>
      <vt:lpstr>Pairwise differences for the whole dataset </vt:lpstr>
      <vt:lpstr>All methods, compared with whole dataset: </vt:lpstr>
      <vt:lpstr>Conclusions and 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dc:title>
  <dc:creator>Bueno Mattera, Franco, Miguel</dc:creator>
  <cp:lastModifiedBy>Bueno Mattera, Franco, Miguel</cp:lastModifiedBy>
  <cp:revision>14</cp:revision>
  <dcterms:created xsi:type="dcterms:W3CDTF">2020-11-30T03:17:10Z</dcterms:created>
  <dcterms:modified xsi:type="dcterms:W3CDTF">2020-11-30T22:14:01Z</dcterms:modified>
</cp:coreProperties>
</file>