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0"/>
  </p:notesMasterIdLst>
  <p:sldIdLst>
    <p:sldId id="256" r:id="rId2"/>
    <p:sldId id="280" r:id="rId3"/>
    <p:sldId id="276" r:id="rId4"/>
    <p:sldId id="260" r:id="rId5"/>
    <p:sldId id="281" r:id="rId6"/>
    <p:sldId id="282" r:id="rId7"/>
    <p:sldId id="283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6863" autoAdjust="0"/>
  </p:normalViewPr>
  <p:slideViewPr>
    <p:cSldViewPr snapToGrid="0">
      <p:cViewPr varScale="1">
        <p:scale>
          <a:sx n="76" d="100"/>
          <a:sy n="76" d="100"/>
        </p:scale>
        <p:origin x="12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AFF24-6D5A-4848-BD15-7C579C5AC92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A2A7742-ECA0-4AEA-BE74-C97AF99873D1}">
      <dgm:prSet/>
      <dgm:spPr>
        <a:solidFill>
          <a:schemeClr val="tx1">
            <a:lumMod val="50000"/>
            <a:lumOff val="50000"/>
          </a:scheme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It was possible to determine that there were indeed significant differences </a:t>
          </a:r>
          <a:r>
            <a:rPr lang="en-US"/>
            <a:t>in house sale prices </a:t>
          </a:r>
          <a:r>
            <a:rPr lang="en-US" dirty="0"/>
            <a:t>for the 6 counties studied and for all the years. </a:t>
          </a:r>
        </a:p>
      </dgm:t>
    </dgm:pt>
    <dgm:pt modelId="{7BEABA26-EE1D-413D-A583-3270CD050F4C}" type="parTrans" cxnId="{D0C44FA4-8B03-4D72-AC88-08E54C24657E}">
      <dgm:prSet/>
      <dgm:spPr/>
      <dgm:t>
        <a:bodyPr/>
        <a:lstStyle/>
        <a:p>
          <a:endParaRPr lang="en-US"/>
        </a:p>
      </dgm:t>
    </dgm:pt>
    <dgm:pt modelId="{FD920555-A923-48A0-B354-D7FD2D1B8204}" type="sibTrans" cxnId="{D0C44FA4-8B03-4D72-AC88-08E54C24657E}">
      <dgm:prSet/>
      <dgm:spPr/>
      <dgm:t>
        <a:bodyPr/>
        <a:lstStyle/>
        <a:p>
          <a:endParaRPr lang="en-US"/>
        </a:p>
      </dgm:t>
    </dgm:pt>
    <dgm:pt modelId="{023DD5E4-0AFA-408E-9EDA-B21DB5B9F368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Hard to tell if those differences were more or less significant with respect to normal years.</a:t>
          </a:r>
        </a:p>
      </dgm:t>
    </dgm:pt>
    <dgm:pt modelId="{7D7D8D75-3898-403A-A71F-095691D50335}" type="parTrans" cxnId="{4B16687B-4221-40BB-8CAE-125DF0EF285B}">
      <dgm:prSet/>
      <dgm:spPr/>
      <dgm:t>
        <a:bodyPr/>
        <a:lstStyle/>
        <a:p>
          <a:endParaRPr lang="en-US"/>
        </a:p>
      </dgm:t>
    </dgm:pt>
    <dgm:pt modelId="{0C478F9F-7B9E-4CD6-BC7B-26608E762300}" type="sibTrans" cxnId="{4B16687B-4221-40BB-8CAE-125DF0EF285B}">
      <dgm:prSet/>
      <dgm:spPr/>
      <dgm:t>
        <a:bodyPr/>
        <a:lstStyle/>
        <a:p>
          <a:endParaRPr lang="en-US"/>
        </a:p>
      </dgm:t>
    </dgm:pt>
    <dgm:pt modelId="{863245C5-1175-4FA1-A225-22F6A7DA0CCA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There was indeed a change in the level of association for the counties of Plymouth and Suffolk before and after 2020, specially for Plymouth.</a:t>
          </a:r>
        </a:p>
      </dgm:t>
    </dgm:pt>
    <dgm:pt modelId="{0298D311-E13C-4442-81FF-907220F6EF4D}" type="parTrans" cxnId="{760C4F80-79CA-4E50-B056-A517DC752144}">
      <dgm:prSet/>
      <dgm:spPr/>
      <dgm:t>
        <a:bodyPr/>
        <a:lstStyle/>
        <a:p>
          <a:endParaRPr lang="en-US"/>
        </a:p>
      </dgm:t>
    </dgm:pt>
    <dgm:pt modelId="{A03BB9DF-9289-47B5-A712-CE60CD634B0B}" type="sibTrans" cxnId="{760C4F80-79CA-4E50-B056-A517DC752144}">
      <dgm:prSet/>
      <dgm:spPr/>
      <dgm:t>
        <a:bodyPr/>
        <a:lstStyle/>
        <a:p>
          <a:endParaRPr lang="en-US"/>
        </a:p>
      </dgm:t>
    </dgm:pt>
    <dgm:pt modelId="{102FEC82-34DE-4D91-8B19-3CDE575DF013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dirty="0"/>
            <a:t>It is not possible to say that this change is caused by the events from 2020 but there is enough evident to suggest a deeper look into the situation, especially when considering to by property in the suburbs or sell property in the city. </a:t>
          </a:r>
        </a:p>
      </dgm:t>
    </dgm:pt>
    <dgm:pt modelId="{393B3B7A-F0D3-4FAD-A070-56E2D9B5DE63}" type="parTrans" cxnId="{45452B2A-B3CD-48E0-9063-C412F9CA1971}">
      <dgm:prSet/>
      <dgm:spPr/>
      <dgm:t>
        <a:bodyPr/>
        <a:lstStyle/>
        <a:p>
          <a:endParaRPr lang="en-US"/>
        </a:p>
      </dgm:t>
    </dgm:pt>
    <dgm:pt modelId="{A60ECAD3-03FC-42A2-BFC2-498B135BF3A1}" type="sibTrans" cxnId="{45452B2A-B3CD-48E0-9063-C412F9CA1971}">
      <dgm:prSet/>
      <dgm:spPr/>
      <dgm:t>
        <a:bodyPr/>
        <a:lstStyle/>
        <a:p>
          <a:endParaRPr lang="en-US"/>
        </a:p>
      </dgm:t>
    </dgm:pt>
    <dgm:pt modelId="{0FBD6B74-4188-45BB-BFB3-BA86AE994788}" type="pres">
      <dgm:prSet presAssocID="{78FAFF24-6D5A-4848-BD15-7C579C5AC92D}" presName="outerComposite" presStyleCnt="0">
        <dgm:presLayoutVars>
          <dgm:chMax val="5"/>
          <dgm:dir/>
          <dgm:resizeHandles val="exact"/>
        </dgm:presLayoutVars>
      </dgm:prSet>
      <dgm:spPr/>
    </dgm:pt>
    <dgm:pt modelId="{3A3DF2F3-9F51-408F-B842-BB2BB65AA1C9}" type="pres">
      <dgm:prSet presAssocID="{78FAFF24-6D5A-4848-BD15-7C579C5AC92D}" presName="dummyMaxCanvas" presStyleCnt="0">
        <dgm:presLayoutVars/>
      </dgm:prSet>
      <dgm:spPr/>
    </dgm:pt>
    <dgm:pt modelId="{36339026-EC86-4C6A-B62D-9F3D7597E69E}" type="pres">
      <dgm:prSet presAssocID="{78FAFF24-6D5A-4848-BD15-7C579C5AC92D}" presName="FourNodes_1" presStyleLbl="node1" presStyleIdx="0" presStyleCnt="4">
        <dgm:presLayoutVars>
          <dgm:bulletEnabled val="1"/>
        </dgm:presLayoutVars>
      </dgm:prSet>
      <dgm:spPr/>
    </dgm:pt>
    <dgm:pt modelId="{EAC365E3-8AA4-4203-A7E8-4216DD64F344}" type="pres">
      <dgm:prSet presAssocID="{78FAFF24-6D5A-4848-BD15-7C579C5AC92D}" presName="FourNodes_2" presStyleLbl="node1" presStyleIdx="1" presStyleCnt="4">
        <dgm:presLayoutVars>
          <dgm:bulletEnabled val="1"/>
        </dgm:presLayoutVars>
      </dgm:prSet>
      <dgm:spPr/>
    </dgm:pt>
    <dgm:pt modelId="{D2111A37-12F0-42D6-8888-3C5CF2F13892}" type="pres">
      <dgm:prSet presAssocID="{78FAFF24-6D5A-4848-BD15-7C579C5AC92D}" presName="FourNodes_3" presStyleLbl="node1" presStyleIdx="2" presStyleCnt="4">
        <dgm:presLayoutVars>
          <dgm:bulletEnabled val="1"/>
        </dgm:presLayoutVars>
      </dgm:prSet>
      <dgm:spPr/>
    </dgm:pt>
    <dgm:pt modelId="{9EC8FDAE-47FB-432D-A44A-811598F5CE12}" type="pres">
      <dgm:prSet presAssocID="{78FAFF24-6D5A-4848-BD15-7C579C5AC92D}" presName="FourNodes_4" presStyleLbl="node1" presStyleIdx="3" presStyleCnt="4" custLinFactNeighborX="-464" custLinFactNeighborY="-7231">
        <dgm:presLayoutVars>
          <dgm:bulletEnabled val="1"/>
        </dgm:presLayoutVars>
      </dgm:prSet>
      <dgm:spPr/>
    </dgm:pt>
    <dgm:pt modelId="{3F7690DB-8186-48C2-86EE-0E1FD44FEC95}" type="pres">
      <dgm:prSet presAssocID="{78FAFF24-6D5A-4848-BD15-7C579C5AC92D}" presName="FourConn_1-2" presStyleLbl="fgAccFollowNode1" presStyleIdx="0" presStyleCnt="3">
        <dgm:presLayoutVars>
          <dgm:bulletEnabled val="1"/>
        </dgm:presLayoutVars>
      </dgm:prSet>
      <dgm:spPr/>
    </dgm:pt>
    <dgm:pt modelId="{BE92B64C-6202-419C-8935-474ACA981BF4}" type="pres">
      <dgm:prSet presAssocID="{78FAFF24-6D5A-4848-BD15-7C579C5AC92D}" presName="FourConn_2-3" presStyleLbl="fgAccFollowNode1" presStyleIdx="1" presStyleCnt="3">
        <dgm:presLayoutVars>
          <dgm:bulletEnabled val="1"/>
        </dgm:presLayoutVars>
      </dgm:prSet>
      <dgm:spPr/>
    </dgm:pt>
    <dgm:pt modelId="{CAFCD2A7-5137-47BC-B230-AC83599BD20B}" type="pres">
      <dgm:prSet presAssocID="{78FAFF24-6D5A-4848-BD15-7C579C5AC92D}" presName="FourConn_3-4" presStyleLbl="fgAccFollowNode1" presStyleIdx="2" presStyleCnt="3">
        <dgm:presLayoutVars>
          <dgm:bulletEnabled val="1"/>
        </dgm:presLayoutVars>
      </dgm:prSet>
      <dgm:spPr/>
    </dgm:pt>
    <dgm:pt modelId="{D15F1610-FEBE-4727-A590-6B5859C9CD54}" type="pres">
      <dgm:prSet presAssocID="{78FAFF24-6D5A-4848-BD15-7C579C5AC92D}" presName="FourNodes_1_text" presStyleLbl="node1" presStyleIdx="3" presStyleCnt="4">
        <dgm:presLayoutVars>
          <dgm:bulletEnabled val="1"/>
        </dgm:presLayoutVars>
      </dgm:prSet>
      <dgm:spPr/>
    </dgm:pt>
    <dgm:pt modelId="{4997B35B-2C3C-4DE5-992C-154D7E8F3393}" type="pres">
      <dgm:prSet presAssocID="{78FAFF24-6D5A-4848-BD15-7C579C5AC92D}" presName="FourNodes_2_text" presStyleLbl="node1" presStyleIdx="3" presStyleCnt="4">
        <dgm:presLayoutVars>
          <dgm:bulletEnabled val="1"/>
        </dgm:presLayoutVars>
      </dgm:prSet>
      <dgm:spPr/>
    </dgm:pt>
    <dgm:pt modelId="{AA630071-707C-4676-9372-30EDEF80B63D}" type="pres">
      <dgm:prSet presAssocID="{78FAFF24-6D5A-4848-BD15-7C579C5AC92D}" presName="FourNodes_3_text" presStyleLbl="node1" presStyleIdx="3" presStyleCnt="4">
        <dgm:presLayoutVars>
          <dgm:bulletEnabled val="1"/>
        </dgm:presLayoutVars>
      </dgm:prSet>
      <dgm:spPr/>
    </dgm:pt>
    <dgm:pt modelId="{78A04A02-6728-4790-8C5C-8024A5CE4AA2}" type="pres">
      <dgm:prSet presAssocID="{78FAFF24-6D5A-4848-BD15-7C579C5AC92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354A208-CA30-4793-8B13-D31B161177DD}" type="presOf" srcId="{023DD5E4-0AFA-408E-9EDA-B21DB5B9F368}" destId="{EAC365E3-8AA4-4203-A7E8-4216DD64F344}" srcOrd="0" destOrd="0" presId="urn:microsoft.com/office/officeart/2005/8/layout/vProcess5"/>
    <dgm:cxn modelId="{DB478F0E-73ED-418D-BDC0-3067F14FD797}" type="presOf" srcId="{FA2A7742-ECA0-4AEA-BE74-C97AF99873D1}" destId="{D15F1610-FEBE-4727-A590-6B5859C9CD54}" srcOrd="1" destOrd="0" presId="urn:microsoft.com/office/officeart/2005/8/layout/vProcess5"/>
    <dgm:cxn modelId="{1931B912-65FD-40FD-BDD1-F5BF84E3128D}" type="presOf" srcId="{102FEC82-34DE-4D91-8B19-3CDE575DF013}" destId="{9EC8FDAE-47FB-432D-A44A-811598F5CE12}" srcOrd="0" destOrd="0" presId="urn:microsoft.com/office/officeart/2005/8/layout/vProcess5"/>
    <dgm:cxn modelId="{45452B2A-B3CD-48E0-9063-C412F9CA1971}" srcId="{78FAFF24-6D5A-4848-BD15-7C579C5AC92D}" destId="{102FEC82-34DE-4D91-8B19-3CDE575DF013}" srcOrd="3" destOrd="0" parTransId="{393B3B7A-F0D3-4FAD-A070-56E2D9B5DE63}" sibTransId="{A60ECAD3-03FC-42A2-BFC2-498B135BF3A1}"/>
    <dgm:cxn modelId="{AF267431-86B7-43EF-A92D-5DAA0E6DD9B3}" type="presOf" srcId="{A03BB9DF-9289-47B5-A712-CE60CD634B0B}" destId="{CAFCD2A7-5137-47BC-B230-AC83599BD20B}" srcOrd="0" destOrd="0" presId="urn:microsoft.com/office/officeart/2005/8/layout/vProcess5"/>
    <dgm:cxn modelId="{42993868-7DC9-41D4-934B-4CA4FEC5B27F}" type="presOf" srcId="{FA2A7742-ECA0-4AEA-BE74-C97AF99873D1}" destId="{36339026-EC86-4C6A-B62D-9F3D7597E69E}" srcOrd="0" destOrd="0" presId="urn:microsoft.com/office/officeart/2005/8/layout/vProcess5"/>
    <dgm:cxn modelId="{C27AC650-E7BB-4B17-97A9-37BDB5BC1689}" type="presOf" srcId="{863245C5-1175-4FA1-A225-22F6A7DA0CCA}" destId="{AA630071-707C-4676-9372-30EDEF80B63D}" srcOrd="1" destOrd="0" presId="urn:microsoft.com/office/officeart/2005/8/layout/vProcess5"/>
    <dgm:cxn modelId="{15A17876-6665-4F28-A06D-8A5581D89B30}" type="presOf" srcId="{0C478F9F-7B9E-4CD6-BC7B-26608E762300}" destId="{BE92B64C-6202-419C-8935-474ACA981BF4}" srcOrd="0" destOrd="0" presId="urn:microsoft.com/office/officeart/2005/8/layout/vProcess5"/>
    <dgm:cxn modelId="{50787D59-F9A6-4B80-B540-2CDF8E88EEC9}" type="presOf" srcId="{FD920555-A923-48A0-B354-D7FD2D1B8204}" destId="{3F7690DB-8186-48C2-86EE-0E1FD44FEC95}" srcOrd="0" destOrd="0" presId="urn:microsoft.com/office/officeart/2005/8/layout/vProcess5"/>
    <dgm:cxn modelId="{4B16687B-4221-40BB-8CAE-125DF0EF285B}" srcId="{78FAFF24-6D5A-4848-BD15-7C579C5AC92D}" destId="{023DD5E4-0AFA-408E-9EDA-B21DB5B9F368}" srcOrd="1" destOrd="0" parTransId="{7D7D8D75-3898-403A-A71F-095691D50335}" sibTransId="{0C478F9F-7B9E-4CD6-BC7B-26608E762300}"/>
    <dgm:cxn modelId="{760C4F80-79CA-4E50-B056-A517DC752144}" srcId="{78FAFF24-6D5A-4848-BD15-7C579C5AC92D}" destId="{863245C5-1175-4FA1-A225-22F6A7DA0CCA}" srcOrd="2" destOrd="0" parTransId="{0298D311-E13C-4442-81FF-907220F6EF4D}" sibTransId="{A03BB9DF-9289-47B5-A712-CE60CD634B0B}"/>
    <dgm:cxn modelId="{E23AFC83-A0E0-48F6-A118-DB822B7D3CBD}" type="presOf" srcId="{023DD5E4-0AFA-408E-9EDA-B21DB5B9F368}" destId="{4997B35B-2C3C-4DE5-992C-154D7E8F3393}" srcOrd="1" destOrd="0" presId="urn:microsoft.com/office/officeart/2005/8/layout/vProcess5"/>
    <dgm:cxn modelId="{91A10F88-D015-4992-85DD-D3DFD51C5962}" type="presOf" srcId="{863245C5-1175-4FA1-A225-22F6A7DA0CCA}" destId="{D2111A37-12F0-42D6-8888-3C5CF2F13892}" srcOrd="0" destOrd="0" presId="urn:microsoft.com/office/officeart/2005/8/layout/vProcess5"/>
    <dgm:cxn modelId="{D0C44FA4-8B03-4D72-AC88-08E54C24657E}" srcId="{78FAFF24-6D5A-4848-BD15-7C579C5AC92D}" destId="{FA2A7742-ECA0-4AEA-BE74-C97AF99873D1}" srcOrd="0" destOrd="0" parTransId="{7BEABA26-EE1D-413D-A583-3270CD050F4C}" sibTransId="{FD920555-A923-48A0-B354-D7FD2D1B8204}"/>
    <dgm:cxn modelId="{D48792AE-695F-4856-88E7-8C628E014E5F}" type="presOf" srcId="{102FEC82-34DE-4D91-8B19-3CDE575DF013}" destId="{78A04A02-6728-4790-8C5C-8024A5CE4AA2}" srcOrd="1" destOrd="0" presId="urn:microsoft.com/office/officeart/2005/8/layout/vProcess5"/>
    <dgm:cxn modelId="{9F5C84E6-DDAF-4FFC-B6D6-C239388399FC}" type="presOf" srcId="{78FAFF24-6D5A-4848-BD15-7C579C5AC92D}" destId="{0FBD6B74-4188-45BB-BFB3-BA86AE994788}" srcOrd="0" destOrd="0" presId="urn:microsoft.com/office/officeart/2005/8/layout/vProcess5"/>
    <dgm:cxn modelId="{8892B197-6DCA-425D-9A61-6264D8D76C77}" type="presParOf" srcId="{0FBD6B74-4188-45BB-BFB3-BA86AE994788}" destId="{3A3DF2F3-9F51-408F-B842-BB2BB65AA1C9}" srcOrd="0" destOrd="0" presId="urn:microsoft.com/office/officeart/2005/8/layout/vProcess5"/>
    <dgm:cxn modelId="{F91232AD-966B-474E-AE72-52B4C7924A6C}" type="presParOf" srcId="{0FBD6B74-4188-45BB-BFB3-BA86AE994788}" destId="{36339026-EC86-4C6A-B62D-9F3D7597E69E}" srcOrd="1" destOrd="0" presId="urn:microsoft.com/office/officeart/2005/8/layout/vProcess5"/>
    <dgm:cxn modelId="{ED2411C6-C31C-48D8-A923-918A420C8A02}" type="presParOf" srcId="{0FBD6B74-4188-45BB-BFB3-BA86AE994788}" destId="{EAC365E3-8AA4-4203-A7E8-4216DD64F344}" srcOrd="2" destOrd="0" presId="urn:microsoft.com/office/officeart/2005/8/layout/vProcess5"/>
    <dgm:cxn modelId="{0BBF1943-68A7-4A8E-B54C-977C400EC9B2}" type="presParOf" srcId="{0FBD6B74-4188-45BB-BFB3-BA86AE994788}" destId="{D2111A37-12F0-42D6-8888-3C5CF2F13892}" srcOrd="3" destOrd="0" presId="urn:microsoft.com/office/officeart/2005/8/layout/vProcess5"/>
    <dgm:cxn modelId="{9C748B92-6364-4BF5-9766-94ADCF7F9063}" type="presParOf" srcId="{0FBD6B74-4188-45BB-BFB3-BA86AE994788}" destId="{9EC8FDAE-47FB-432D-A44A-811598F5CE12}" srcOrd="4" destOrd="0" presId="urn:microsoft.com/office/officeart/2005/8/layout/vProcess5"/>
    <dgm:cxn modelId="{E5522E7F-1E0C-4722-A013-56334A8C3E45}" type="presParOf" srcId="{0FBD6B74-4188-45BB-BFB3-BA86AE994788}" destId="{3F7690DB-8186-48C2-86EE-0E1FD44FEC95}" srcOrd="5" destOrd="0" presId="urn:microsoft.com/office/officeart/2005/8/layout/vProcess5"/>
    <dgm:cxn modelId="{A706A9DB-0D94-4696-A91F-3AF39FD3092D}" type="presParOf" srcId="{0FBD6B74-4188-45BB-BFB3-BA86AE994788}" destId="{BE92B64C-6202-419C-8935-474ACA981BF4}" srcOrd="6" destOrd="0" presId="urn:microsoft.com/office/officeart/2005/8/layout/vProcess5"/>
    <dgm:cxn modelId="{A50EB8C6-892D-4227-ADA9-80458826276C}" type="presParOf" srcId="{0FBD6B74-4188-45BB-BFB3-BA86AE994788}" destId="{CAFCD2A7-5137-47BC-B230-AC83599BD20B}" srcOrd="7" destOrd="0" presId="urn:microsoft.com/office/officeart/2005/8/layout/vProcess5"/>
    <dgm:cxn modelId="{82F3440B-95C1-44CC-97FE-80154E3DC605}" type="presParOf" srcId="{0FBD6B74-4188-45BB-BFB3-BA86AE994788}" destId="{D15F1610-FEBE-4727-A590-6B5859C9CD54}" srcOrd="8" destOrd="0" presId="urn:microsoft.com/office/officeart/2005/8/layout/vProcess5"/>
    <dgm:cxn modelId="{6C4D73DC-C68F-4A27-8E37-95E6E19F7EA8}" type="presParOf" srcId="{0FBD6B74-4188-45BB-BFB3-BA86AE994788}" destId="{4997B35B-2C3C-4DE5-992C-154D7E8F3393}" srcOrd="9" destOrd="0" presId="urn:microsoft.com/office/officeart/2005/8/layout/vProcess5"/>
    <dgm:cxn modelId="{BA26958F-AD03-4235-839E-018AC01649FA}" type="presParOf" srcId="{0FBD6B74-4188-45BB-BFB3-BA86AE994788}" destId="{AA630071-707C-4676-9372-30EDEF80B63D}" srcOrd="10" destOrd="0" presId="urn:microsoft.com/office/officeart/2005/8/layout/vProcess5"/>
    <dgm:cxn modelId="{69D627F6-AAAC-4D01-B1ED-713D9CAEFFCC}" type="presParOf" srcId="{0FBD6B74-4188-45BB-BFB3-BA86AE994788}" destId="{78A04A02-6728-4790-8C5C-8024A5CE4AA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39026-EC86-4C6A-B62D-9F3D7597E69E}">
      <dsp:nvSpPr>
        <dsp:cNvPr id="0" name=""/>
        <dsp:cNvSpPr/>
      </dsp:nvSpPr>
      <dsp:spPr>
        <a:xfrm>
          <a:off x="0" y="0"/>
          <a:ext cx="5257800" cy="1229360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It was possible to determine that there were indeed significant differences </a:t>
          </a:r>
          <a:r>
            <a:rPr lang="en-US" sz="1300" kern="1200"/>
            <a:t>in house sale prices </a:t>
          </a:r>
          <a:r>
            <a:rPr lang="en-US" sz="1300" kern="1200" dirty="0"/>
            <a:t>for the 6 counties studied and for all the years. </a:t>
          </a:r>
        </a:p>
      </dsp:txBody>
      <dsp:txXfrm>
        <a:off x="36007" y="36007"/>
        <a:ext cx="3827343" cy="1157346"/>
      </dsp:txXfrm>
    </dsp:sp>
    <dsp:sp modelId="{EAC365E3-8AA4-4203-A7E8-4216DD64F344}">
      <dsp:nvSpPr>
        <dsp:cNvPr id="0" name=""/>
        <dsp:cNvSpPr/>
      </dsp:nvSpPr>
      <dsp:spPr>
        <a:xfrm>
          <a:off x="440340" y="1452880"/>
          <a:ext cx="5257800" cy="1229360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Hard to tell if those differences were more or less significant with respect to normal years.</a:t>
          </a:r>
        </a:p>
      </dsp:txBody>
      <dsp:txXfrm>
        <a:off x="476347" y="1488887"/>
        <a:ext cx="3946361" cy="1157346"/>
      </dsp:txXfrm>
    </dsp:sp>
    <dsp:sp modelId="{D2111A37-12F0-42D6-8888-3C5CF2F13892}">
      <dsp:nvSpPr>
        <dsp:cNvPr id="0" name=""/>
        <dsp:cNvSpPr/>
      </dsp:nvSpPr>
      <dsp:spPr>
        <a:xfrm>
          <a:off x="874109" y="2905760"/>
          <a:ext cx="5257800" cy="1229360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There was indeed a change in the level of association for the counties of Plymouth and Suffolk before and after 2020, specially for Plymouth.</a:t>
          </a:r>
        </a:p>
      </dsp:txBody>
      <dsp:txXfrm>
        <a:off x="910116" y="2941767"/>
        <a:ext cx="3952933" cy="1157346"/>
      </dsp:txXfrm>
    </dsp:sp>
    <dsp:sp modelId="{9EC8FDAE-47FB-432D-A44A-811598F5CE12}">
      <dsp:nvSpPr>
        <dsp:cNvPr id="0" name=""/>
        <dsp:cNvSpPr/>
      </dsp:nvSpPr>
      <dsp:spPr>
        <a:xfrm>
          <a:off x="1290053" y="4269744"/>
          <a:ext cx="5257800" cy="1229360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It is not possible to say that this change is caused by the events from 2020 but there is enough evident to suggest a deeper look into the situation, especially when considering to by property in the suburbs or sell property in the city. </a:t>
          </a:r>
        </a:p>
      </dsp:txBody>
      <dsp:txXfrm>
        <a:off x="1326060" y="4305751"/>
        <a:ext cx="3946361" cy="1157346"/>
      </dsp:txXfrm>
    </dsp:sp>
    <dsp:sp modelId="{3F7690DB-8186-48C2-86EE-0E1FD44FEC95}">
      <dsp:nvSpPr>
        <dsp:cNvPr id="0" name=""/>
        <dsp:cNvSpPr/>
      </dsp:nvSpPr>
      <dsp:spPr>
        <a:xfrm>
          <a:off x="4458716" y="941578"/>
          <a:ext cx="799084" cy="7990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38510" y="941578"/>
        <a:ext cx="439496" cy="601311"/>
      </dsp:txXfrm>
    </dsp:sp>
    <dsp:sp modelId="{BE92B64C-6202-419C-8935-474ACA981BF4}">
      <dsp:nvSpPr>
        <dsp:cNvPr id="0" name=""/>
        <dsp:cNvSpPr/>
      </dsp:nvSpPr>
      <dsp:spPr>
        <a:xfrm>
          <a:off x="4899056" y="2394458"/>
          <a:ext cx="799084" cy="7990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78850" y="2394458"/>
        <a:ext cx="439496" cy="601311"/>
      </dsp:txXfrm>
    </dsp:sp>
    <dsp:sp modelId="{CAFCD2A7-5137-47BC-B230-AC83599BD20B}">
      <dsp:nvSpPr>
        <dsp:cNvPr id="0" name=""/>
        <dsp:cNvSpPr/>
      </dsp:nvSpPr>
      <dsp:spPr>
        <a:xfrm>
          <a:off x="5332825" y="3847338"/>
          <a:ext cx="799084" cy="7990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12619" y="3847338"/>
        <a:ext cx="439496" cy="601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6F9E2-F081-46F8-8B89-E30E7F97C8C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D333-AD08-46C5-9DA6-195E3ABEA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7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9D333-AD08-46C5-9DA6-195E3ABEA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9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stratified and systematic, the same variable, location was used to calculate unequal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D9D333-AD08-46C5-9DA6-195E3ABEA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4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/>
              <a:t>Selected variables begin period, median sale price and created categorical variables Population Density,  Name and Year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Note that the variable “</a:t>
            </a:r>
            <a:r>
              <a:rPr lang="en-US" dirty="0" err="1"/>
              <a:t>period_begin</a:t>
            </a:r>
            <a:r>
              <a:rPr lang="en-US" dirty="0"/>
              <a:t>” refers to the date when the house was listed as available for sale.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9D333-AD08-46C5-9DA6-195E3ABEAA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1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are too significant to assess which pairs are more significant than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D9D333-AD08-46C5-9DA6-195E3ABEA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600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conclusions for non-parametric tests are more important since the assumptions were not met. Although parametric test like ANOVA and </a:t>
            </a:r>
            <a:r>
              <a:rPr lang="en-US" dirty="0" err="1"/>
              <a:t>TtTest</a:t>
            </a:r>
            <a:r>
              <a:rPr lang="en-US" dirty="0"/>
              <a:t> are resistant to the departures from those test’s assumptions.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D9D333-AD08-46C5-9DA6-195E3ABEAA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98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9D333-AD08-46C5-9DA6-195E3ABEAA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7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9D333-AD08-46C5-9DA6-195E3ABEAA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15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Monday, November 30,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8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4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Monday, November 30,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BCC25C3-021A-4B0B-8F70-0C181FE1CF45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4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Monday, November 30,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9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Monday, November 30, 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4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DEA2CF1-0EB2-4673-802D-3371233E4A77}" type="datetime2">
              <a:rPr lang="en-US" smtClean="0"/>
              <a:t>Monday, November 30,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fin.com/news/data-cent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microsoft.com/office/2007/relationships/hdphoto" Target="../media/hdphoto2.wdp"/><Relationship Id="rId9" Type="http://schemas.openxmlformats.org/officeDocument/2006/relationships/diagramColors" Target="../diagrams/colors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1C40124-1649-4FF2-8F64-C8284EB9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6727CD-9977-4B25-9516-2B6E06AAA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9F4D31-E06B-4B98-A1F1-A29AFCBDD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36CB1-EB24-401B-9691-D438C2D0D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1838" y="2681784"/>
            <a:ext cx="5226137" cy="14074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Real estate Prices Near Boston Metro Area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Picture 6" descr="A large brick building&#10;&#10;Description automatically generated">
            <a:extLst>
              <a:ext uri="{FF2B5EF4-FFF2-40B4-BE49-F238E27FC236}">
                <a16:creationId xmlns:a16="http://schemas.microsoft.com/office/drawing/2014/main" id="{E7B25429-79FF-4F1E-9FE5-6089A769E2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9" r="5377" b="3"/>
          <a:stretch/>
        </p:blipFill>
        <p:spPr>
          <a:xfrm>
            <a:off x="481715" y="2575974"/>
            <a:ext cx="3728619" cy="286283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0F425C7-D386-4AD4-B6D8-07CEC2BB0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1837" y="4189863"/>
            <a:ext cx="5226137" cy="1982336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buFont typeface="Wingdings" pitchFamily="2" charset="2"/>
              <a:buChar char="§"/>
            </a:pPr>
            <a:r>
              <a:rPr lang="en-US" dirty="0"/>
              <a:t>Franco Bueno Mattera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dirty="0"/>
              <a:t>MET CS 555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dirty="0"/>
              <a:t>Boston University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dirty="0"/>
              <a:t>11/02/2020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6E3E53-A85C-4F1C-8D49-274B28584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B18F255-8818-4B29-BE51-E6C53C9AA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B9FAC86-F2AD-430F-A01E-366FAC8AB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E2E3E71-C02B-4809-B849-1FA98F12CCA2}"/>
              </a:ext>
            </a:extLst>
          </p:cNvPr>
          <p:cNvSpPr txBox="1"/>
          <p:nvPr/>
        </p:nvSpPr>
        <p:spPr>
          <a:xfrm>
            <a:off x="424849" y="5438809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https://pixabay.com/photos/boston-massachusetts-city-urban-1977009/</a:t>
            </a:r>
          </a:p>
        </p:txBody>
      </p:sp>
    </p:spTree>
    <p:extLst>
      <p:ext uri="{BB962C8B-B14F-4D97-AF65-F5344CB8AC3E}">
        <p14:creationId xmlns:p14="http://schemas.microsoft.com/office/powerpoint/2010/main" val="327951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9830760-26BB-4DF9-938D-77E5D34C8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12B191D-14E0-48C6-9541-2DC3B7D19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62035" y="0"/>
            <a:ext cx="4329965" cy="3793338"/>
          </a:xfrm>
          <a:custGeom>
            <a:avLst/>
            <a:gdLst>
              <a:gd name="connsiteX0" fmla="*/ 620085 w 4329965"/>
              <a:gd name="connsiteY0" fmla="*/ 0 h 3793338"/>
              <a:gd name="connsiteX1" fmla="*/ 4329965 w 4329965"/>
              <a:gd name="connsiteY1" fmla="*/ 0 h 3793338"/>
              <a:gd name="connsiteX2" fmla="*/ 4329965 w 4329965"/>
              <a:gd name="connsiteY2" fmla="*/ 2733720 h 3793338"/>
              <a:gd name="connsiteX3" fmla="*/ 4251051 w 4329965"/>
              <a:gd name="connsiteY3" fmla="*/ 2820548 h 3793338"/>
              <a:gd name="connsiteX4" fmla="*/ 2611921 w 4329965"/>
              <a:gd name="connsiteY4" fmla="*/ 3499497 h 3793338"/>
              <a:gd name="connsiteX5" fmla="*/ 293841 w 4329965"/>
              <a:gd name="connsiteY5" fmla="*/ 1181418 h 3793338"/>
              <a:gd name="connsiteX6" fmla="*/ 573621 w 4329965"/>
              <a:gd name="connsiteY6" fmla="*/ 76483 h 3793338"/>
              <a:gd name="connsiteX7" fmla="*/ 284617 w 4329965"/>
              <a:gd name="connsiteY7" fmla="*/ 0 h 3793338"/>
              <a:gd name="connsiteX8" fmla="*/ 543760 w 4329965"/>
              <a:gd name="connsiteY8" fmla="*/ 0 h 3793338"/>
              <a:gd name="connsiteX9" fmla="*/ 516204 w 4329965"/>
              <a:gd name="connsiteY9" fmla="*/ 45359 h 3793338"/>
              <a:gd name="connsiteX10" fmla="*/ 228543 w 4329965"/>
              <a:gd name="connsiteY10" fmla="*/ 1181418 h 3793338"/>
              <a:gd name="connsiteX11" fmla="*/ 2611921 w 4329965"/>
              <a:gd name="connsiteY11" fmla="*/ 3564795 h 3793338"/>
              <a:gd name="connsiteX12" fmla="*/ 4297223 w 4329965"/>
              <a:gd name="connsiteY12" fmla="*/ 2866720 h 3793338"/>
              <a:gd name="connsiteX13" fmla="*/ 4329965 w 4329965"/>
              <a:gd name="connsiteY13" fmla="*/ 2830694 h 3793338"/>
              <a:gd name="connsiteX14" fmla="*/ 4329965 w 4329965"/>
              <a:gd name="connsiteY14" fmla="*/ 3145443 h 3793338"/>
              <a:gd name="connsiteX15" fmla="*/ 4273345 w 4329965"/>
              <a:gd name="connsiteY15" fmla="*/ 3196903 h 3793338"/>
              <a:gd name="connsiteX16" fmla="*/ 2611921 w 4329965"/>
              <a:gd name="connsiteY16" fmla="*/ 3793338 h 3793338"/>
              <a:gd name="connsiteX17" fmla="*/ 0 w 4329965"/>
              <a:gd name="connsiteY17" fmla="*/ 1181418 h 3793338"/>
              <a:gd name="connsiteX18" fmla="*/ 205258 w 4329965"/>
              <a:gd name="connsiteY18" fmla="*/ 164740 h 3793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29965" h="3793338">
                <a:moveTo>
                  <a:pt x="620085" y="0"/>
                </a:moveTo>
                <a:lnTo>
                  <a:pt x="4329965" y="0"/>
                </a:lnTo>
                <a:lnTo>
                  <a:pt x="4329965" y="2733720"/>
                </a:lnTo>
                <a:lnTo>
                  <a:pt x="4251051" y="2820548"/>
                </a:lnTo>
                <a:cubicBezTo>
                  <a:pt x="3831561" y="3240037"/>
                  <a:pt x="3252041" y="3499497"/>
                  <a:pt x="2611921" y="3499497"/>
                </a:cubicBezTo>
                <a:cubicBezTo>
                  <a:pt x="1331680" y="3499497"/>
                  <a:pt x="293841" y="2461658"/>
                  <a:pt x="293841" y="1181418"/>
                </a:cubicBezTo>
                <a:cubicBezTo>
                  <a:pt x="293841" y="781342"/>
                  <a:pt x="395193" y="404939"/>
                  <a:pt x="573621" y="76483"/>
                </a:cubicBezTo>
                <a:close/>
                <a:moveTo>
                  <a:pt x="284617" y="0"/>
                </a:moveTo>
                <a:lnTo>
                  <a:pt x="543760" y="0"/>
                </a:lnTo>
                <a:lnTo>
                  <a:pt x="516204" y="45359"/>
                </a:lnTo>
                <a:cubicBezTo>
                  <a:pt x="332750" y="383067"/>
                  <a:pt x="228543" y="770073"/>
                  <a:pt x="228543" y="1181418"/>
                </a:cubicBezTo>
                <a:cubicBezTo>
                  <a:pt x="228543" y="2497720"/>
                  <a:pt x="1295618" y="3564795"/>
                  <a:pt x="2611921" y="3564795"/>
                </a:cubicBezTo>
                <a:cubicBezTo>
                  <a:pt x="3270072" y="3564795"/>
                  <a:pt x="3865916" y="3298026"/>
                  <a:pt x="4297223" y="2866720"/>
                </a:cubicBezTo>
                <a:lnTo>
                  <a:pt x="4329965" y="2830694"/>
                </a:lnTo>
                <a:lnTo>
                  <a:pt x="4329965" y="3145443"/>
                </a:lnTo>
                <a:lnTo>
                  <a:pt x="4273345" y="3196903"/>
                </a:lnTo>
                <a:cubicBezTo>
                  <a:pt x="3821851" y="3569508"/>
                  <a:pt x="3243025" y="3793338"/>
                  <a:pt x="2611921" y="3793338"/>
                </a:cubicBezTo>
                <a:cubicBezTo>
                  <a:pt x="1169396" y="3793338"/>
                  <a:pt x="0" y="2623942"/>
                  <a:pt x="0" y="1181418"/>
                </a:cubicBezTo>
                <a:cubicBezTo>
                  <a:pt x="0" y="820786"/>
                  <a:pt x="73088" y="477226"/>
                  <a:pt x="205258" y="16474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75806C2-AB07-4F56-936F-6EA1070F7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9762" y="2646306"/>
            <a:ext cx="3197072" cy="319707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F481E-AF63-444C-8A43-47F82B66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804335"/>
            <a:ext cx="5712824" cy="191751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B764FE60-2B91-4CE4-9D9D-C98C25EC7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71" y="2621620"/>
            <a:ext cx="4558309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Housing market volatility in 2020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Changes in real estate prices before and after 2020.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Situation in Massachusetts</a:t>
            </a:r>
          </a:p>
          <a:p>
            <a:endParaRPr lang="en-US" sz="1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9923DF-00DF-45A6-86A0-5AD7FE498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42428" y="6229681"/>
            <a:ext cx="457200" cy="457200"/>
            <a:chOff x="11361456" y="6195813"/>
            <a:chExt cx="548640" cy="548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2CF2C9B-5727-4B1C-9BEF-9E7BB40FB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E8D297F-5AA5-452D-BA3A-F410FA845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55F217F-C24D-4846-B638-491EF6D27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5850" y="3931475"/>
            <a:ext cx="3416150" cy="2926525"/>
          </a:xfrm>
          <a:custGeom>
            <a:avLst/>
            <a:gdLst>
              <a:gd name="connsiteX0" fmla="*/ 2001856 w 3416150"/>
              <a:gd name="connsiteY0" fmla="*/ 225209 h 2926525"/>
              <a:gd name="connsiteX1" fmla="*/ 3372804 w 3416150"/>
              <a:gd name="connsiteY1" fmla="*/ 871744 h 2926525"/>
              <a:gd name="connsiteX2" fmla="*/ 3416150 w 3416150"/>
              <a:gd name="connsiteY2" fmla="*/ 929710 h 2926525"/>
              <a:gd name="connsiteX3" fmla="*/ 3416150 w 3416150"/>
              <a:gd name="connsiteY3" fmla="*/ 2926525 h 2926525"/>
              <a:gd name="connsiteX4" fmla="*/ 486913 w 3416150"/>
              <a:gd name="connsiteY4" fmla="*/ 2926525 h 2926525"/>
              <a:gd name="connsiteX5" fmla="*/ 439641 w 3416150"/>
              <a:gd name="connsiteY5" fmla="*/ 2848713 h 2926525"/>
              <a:gd name="connsiteX6" fmla="*/ 225209 w 3416150"/>
              <a:gd name="connsiteY6" fmla="*/ 2001857 h 2926525"/>
              <a:gd name="connsiteX7" fmla="*/ 2001856 w 3416150"/>
              <a:gd name="connsiteY7" fmla="*/ 225209 h 2926525"/>
              <a:gd name="connsiteX8" fmla="*/ 2001856 w 3416150"/>
              <a:gd name="connsiteY8" fmla="*/ 0 h 2926525"/>
              <a:gd name="connsiteX9" fmla="*/ 3275223 w 3416150"/>
              <a:gd name="connsiteY9" fmla="*/ 457127 h 2926525"/>
              <a:gd name="connsiteX10" fmla="*/ 3416150 w 3416150"/>
              <a:gd name="connsiteY10" fmla="*/ 585210 h 2926525"/>
              <a:gd name="connsiteX11" fmla="*/ 3416150 w 3416150"/>
              <a:gd name="connsiteY11" fmla="*/ 846232 h 2926525"/>
              <a:gd name="connsiteX12" fmla="*/ 3411422 w 3416150"/>
              <a:gd name="connsiteY12" fmla="*/ 839910 h 2926525"/>
              <a:gd name="connsiteX13" fmla="*/ 2001856 w 3416150"/>
              <a:gd name="connsiteY13" fmla="*/ 175163 h 2926525"/>
              <a:gd name="connsiteX14" fmla="*/ 175162 w 3416150"/>
              <a:gd name="connsiteY14" fmla="*/ 2001857 h 2926525"/>
              <a:gd name="connsiteX15" fmla="*/ 395634 w 3416150"/>
              <a:gd name="connsiteY15" fmla="*/ 2872568 h 2926525"/>
              <a:gd name="connsiteX16" fmla="*/ 428414 w 3416150"/>
              <a:gd name="connsiteY16" fmla="*/ 2926525 h 2926525"/>
              <a:gd name="connsiteX17" fmla="*/ 227385 w 3416150"/>
              <a:gd name="connsiteY17" fmla="*/ 2926525 h 2926525"/>
              <a:gd name="connsiteX18" fmla="*/ 157316 w 3416150"/>
              <a:gd name="connsiteY18" fmla="*/ 2781070 h 2926525"/>
              <a:gd name="connsiteX19" fmla="*/ 0 w 3416150"/>
              <a:gd name="connsiteY19" fmla="*/ 2001857 h 2926525"/>
              <a:gd name="connsiteX20" fmla="*/ 2001856 w 3416150"/>
              <a:gd name="connsiteY20" fmla="*/ 0 h 292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16150" h="2926525">
                <a:moveTo>
                  <a:pt x="2001856" y="225209"/>
                </a:moveTo>
                <a:cubicBezTo>
                  <a:pt x="2553790" y="225209"/>
                  <a:pt x="3046941" y="476889"/>
                  <a:pt x="3372804" y="871744"/>
                </a:cubicBezTo>
                <a:lnTo>
                  <a:pt x="3416150" y="929710"/>
                </a:lnTo>
                <a:lnTo>
                  <a:pt x="3416150" y="2926525"/>
                </a:lnTo>
                <a:lnTo>
                  <a:pt x="486913" y="2926525"/>
                </a:lnTo>
                <a:lnTo>
                  <a:pt x="439641" y="2848713"/>
                </a:lnTo>
                <a:cubicBezTo>
                  <a:pt x="302888" y="2596974"/>
                  <a:pt x="225209" y="2308487"/>
                  <a:pt x="225209" y="2001857"/>
                </a:cubicBezTo>
                <a:cubicBezTo>
                  <a:pt x="225209" y="1020641"/>
                  <a:pt x="1020641" y="225209"/>
                  <a:pt x="2001856" y="225209"/>
                </a:cubicBezTo>
                <a:close/>
                <a:moveTo>
                  <a:pt x="2001856" y="0"/>
                </a:moveTo>
                <a:cubicBezTo>
                  <a:pt x="2485554" y="0"/>
                  <a:pt x="2929185" y="171550"/>
                  <a:pt x="3275223" y="457127"/>
                </a:cubicBezTo>
                <a:lnTo>
                  <a:pt x="3416150" y="585210"/>
                </a:lnTo>
                <a:lnTo>
                  <a:pt x="3416150" y="846232"/>
                </a:lnTo>
                <a:lnTo>
                  <a:pt x="3411422" y="839910"/>
                </a:lnTo>
                <a:cubicBezTo>
                  <a:pt x="3076380" y="433932"/>
                  <a:pt x="2569338" y="175163"/>
                  <a:pt x="2001856" y="175163"/>
                </a:cubicBezTo>
                <a:cubicBezTo>
                  <a:pt x="993002" y="175163"/>
                  <a:pt x="175162" y="993002"/>
                  <a:pt x="175162" y="2001857"/>
                </a:cubicBezTo>
                <a:cubicBezTo>
                  <a:pt x="175162" y="2317124"/>
                  <a:pt x="255029" y="2613738"/>
                  <a:pt x="395634" y="2872568"/>
                </a:cubicBezTo>
                <a:lnTo>
                  <a:pt x="428414" y="2926525"/>
                </a:lnTo>
                <a:lnTo>
                  <a:pt x="227385" y="2926525"/>
                </a:lnTo>
                <a:lnTo>
                  <a:pt x="157316" y="2781070"/>
                </a:lnTo>
                <a:cubicBezTo>
                  <a:pt x="56016" y="2541571"/>
                  <a:pt x="0" y="2278256"/>
                  <a:pt x="0" y="2001857"/>
                </a:cubicBezTo>
                <a:cubicBezTo>
                  <a:pt x="0" y="896262"/>
                  <a:pt x="896262" y="0"/>
                  <a:pt x="2001856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29D8D24-07CF-4BF2-9C74-24D01E7C9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306" y="3931475"/>
            <a:ext cx="1905000" cy="5619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7F4E64F-0EE4-44B8-89D2-121DAF5B3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649" y="920988"/>
            <a:ext cx="2365081" cy="6919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0B88D53-FC0F-4836-A52C-8BB985AF2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1393" y="5369482"/>
            <a:ext cx="1887024" cy="68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B467-E0B4-4B35-9D79-124EE5D3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Project Description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7E6F61-4A1A-447D-AD39-4002C4F4968C}"/>
              </a:ext>
            </a:extLst>
          </p:cNvPr>
          <p:cNvSpPr txBox="1"/>
          <p:nvPr/>
        </p:nvSpPr>
        <p:spPr>
          <a:xfrm>
            <a:off x="669633" y="2093976"/>
            <a:ext cx="502615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/>
              <a:t>Study the variability of the housing market before and after 2020.</a:t>
            </a:r>
          </a:p>
          <a:p>
            <a:pPr marL="34290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dirty="0"/>
          </a:p>
          <a:p>
            <a:pPr marL="34290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/>
              <a:t>Six counties were studied: </a:t>
            </a:r>
          </a:p>
          <a:p>
            <a:pPr marL="800100" lvl="1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effectLst/>
              </a:rPr>
              <a:t>Suffolk, Essex, Middlesex, Bristol, and Plymouth.</a:t>
            </a:r>
          </a:p>
          <a:p>
            <a:pPr marL="34290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dirty="0"/>
          </a:p>
          <a:p>
            <a:pPr marL="34290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effectLst/>
              </a:rPr>
              <a:t>Two research questions:</a:t>
            </a:r>
          </a:p>
          <a:p>
            <a:pPr marL="34290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dirty="0">
              <a:effectLst/>
            </a:endParaRPr>
          </a:p>
          <a:p>
            <a:pPr marL="800100" lvl="1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effectLst/>
              </a:rPr>
              <a:t>Are there any significant differences in house </a:t>
            </a:r>
            <a:r>
              <a:rPr lang="en-US" sz="1400" dirty="0"/>
              <a:t>s</a:t>
            </a:r>
            <a:r>
              <a:rPr lang="en-US" sz="1400" dirty="0">
                <a:effectLst/>
              </a:rPr>
              <a:t>ale </a:t>
            </a:r>
            <a:r>
              <a:rPr lang="en-US" sz="1400" dirty="0"/>
              <a:t>p</a:t>
            </a:r>
            <a:r>
              <a:rPr lang="en-US" sz="1400" dirty="0">
                <a:effectLst/>
              </a:rPr>
              <a:t>rices between the years 2017, 2018, 2019, 2020 and between the six different chosen counties?</a:t>
            </a:r>
          </a:p>
          <a:p>
            <a:pPr marL="800100" lvl="1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dirty="0">
              <a:effectLst/>
            </a:endParaRPr>
          </a:p>
          <a:p>
            <a:pPr marL="800100" lvl="1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effectLst/>
              </a:rPr>
              <a:t>Is there an association between house sale prices and the years 2017, 2018, 2019, 2020 for the counties Suffolk and Plymouth, separately?</a:t>
            </a:r>
          </a:p>
          <a:p>
            <a:pPr marL="800100" lvl="1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700" dirty="0">
              <a:effectLst/>
            </a:endParaRPr>
          </a:p>
          <a:p>
            <a:pPr marL="342900"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700" dirty="0">
              <a:effectLst/>
            </a:endParaRPr>
          </a:p>
          <a:p>
            <a:pPr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700" dirty="0"/>
          </a:p>
          <a:p>
            <a:pPr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700" dirty="0">
              <a:effectLst/>
            </a:endParaRPr>
          </a:p>
          <a:p>
            <a:pPr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700" dirty="0"/>
          </a:p>
          <a:p>
            <a:pPr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700" dirty="0">
              <a:effectLst/>
            </a:endParaRPr>
          </a:p>
          <a:p>
            <a:pPr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700" dirty="0">
              <a:effectLst/>
            </a:endParaRPr>
          </a:p>
          <a:p>
            <a:pPr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700" dirty="0"/>
          </a:p>
          <a:p>
            <a:pPr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700" dirty="0"/>
          </a:p>
          <a:p>
            <a:pPr indent="-182880" defTabSz="9144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7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F3B429-105F-41E1-BE0F-F907929EFCA0}"/>
              </a:ext>
            </a:extLst>
          </p:cNvPr>
          <p:cNvSpPr txBox="1">
            <a:spLocks/>
          </p:cNvSpPr>
          <p:nvPr/>
        </p:nvSpPr>
        <p:spPr>
          <a:xfrm>
            <a:off x="6496216" y="2320412"/>
            <a:ext cx="4632031" cy="3851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18288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6998D7A-77F9-4C81-8F6B-4C1D60DC1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636916"/>
              </p:ext>
            </p:extLst>
          </p:nvPr>
        </p:nvGraphicFramePr>
        <p:xfrm>
          <a:off x="6096000" y="3065917"/>
          <a:ext cx="5956301" cy="146950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328494679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8269233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3062594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7790888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75411688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639767788"/>
                    </a:ext>
                  </a:extLst>
                </a:gridCol>
                <a:gridCol w="736601">
                  <a:extLst>
                    <a:ext uri="{9D8B030D-6E8A-4147-A177-3AD203B41FA5}">
                      <a16:colId xmlns:a16="http://schemas.microsoft.com/office/drawing/2014/main" val="4020623675"/>
                    </a:ext>
                  </a:extLst>
                </a:gridCol>
              </a:tblGrid>
              <a:tr h="479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 dirty="0">
                          <a:solidFill>
                            <a:schemeClr val="bg1"/>
                          </a:solidFill>
                          <a:effectLst/>
                        </a:rPr>
                        <a:t>County</a:t>
                      </a:r>
                      <a:endParaRPr lang="en-US" sz="10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59" marR="36842" marT="49122" marB="4912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 dirty="0">
                          <a:solidFill>
                            <a:schemeClr val="bg1"/>
                          </a:solidFill>
                          <a:effectLst/>
                        </a:rPr>
                        <a:t>Norfolk</a:t>
                      </a:r>
                      <a:endParaRPr lang="en-US" sz="10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59" marR="36842" marT="49122" marB="4912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 dirty="0">
                          <a:solidFill>
                            <a:schemeClr val="bg1"/>
                          </a:solidFill>
                          <a:effectLst/>
                        </a:rPr>
                        <a:t>Suffolk</a:t>
                      </a:r>
                      <a:endParaRPr lang="en-US" sz="10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59" marR="36842" marT="49122" marB="4912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 dirty="0">
                          <a:solidFill>
                            <a:schemeClr val="bg1"/>
                          </a:solidFill>
                          <a:effectLst/>
                        </a:rPr>
                        <a:t>Essex</a:t>
                      </a:r>
                      <a:endParaRPr lang="en-US" sz="10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59" marR="36842" marT="49122" marB="4912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 dirty="0">
                          <a:solidFill>
                            <a:schemeClr val="bg1"/>
                          </a:solidFill>
                          <a:effectLst/>
                        </a:rPr>
                        <a:t>Middlesex</a:t>
                      </a:r>
                      <a:endParaRPr lang="en-US" sz="10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59" marR="36842" marT="49122" marB="4912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 dirty="0">
                          <a:solidFill>
                            <a:schemeClr val="bg1"/>
                          </a:solidFill>
                          <a:effectLst/>
                        </a:rPr>
                        <a:t>Bristol</a:t>
                      </a:r>
                      <a:endParaRPr lang="en-US" sz="10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59" marR="36842" marT="49122" marB="4912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cap="none" spc="0" dirty="0">
                          <a:solidFill>
                            <a:schemeClr val="bg1"/>
                          </a:solidFill>
                          <a:effectLst/>
                        </a:rPr>
                        <a:t>Plymouth</a:t>
                      </a:r>
                      <a:endParaRPr lang="en-US" sz="1000" b="1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59" marR="36842" marT="49122" marB="49122" anchor="ctr"/>
                </a:tc>
                <a:extLst>
                  <a:ext uri="{0D108BD9-81ED-4DB2-BD59-A6C34878D82A}">
                    <a16:rowId xmlns:a16="http://schemas.microsoft.com/office/drawing/2014/main" val="3351792443"/>
                  </a:ext>
                </a:extLst>
              </a:tr>
              <a:tr h="989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bg1"/>
                          </a:solidFill>
                          <a:effectLst/>
                        </a:rPr>
                        <a:t>Population Density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59" marR="36842" marT="49122" marB="4912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bg1"/>
                          </a:solidFill>
                          <a:effectLst/>
                        </a:rPr>
                        <a:t>1,536.8/sq mi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59" marR="36842" marT="49122" marB="4912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cap="none" spc="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000" cap="none" spc="0" dirty="0">
                          <a:solidFill>
                            <a:schemeClr val="bg1"/>
                          </a:solidFill>
                          <a:effectLst/>
                        </a:rPr>
                        <a:t>6,221.3/sq mi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59" marR="36842" marT="49122" marB="4912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cap="none" spc="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000" cap="none" spc="0" dirty="0">
                          <a:solidFill>
                            <a:schemeClr val="bg1"/>
                          </a:solidFill>
                          <a:effectLst/>
                        </a:rPr>
                        <a:t>914.2/sq mi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59" marR="36842" marT="49122" marB="4912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bg1"/>
                          </a:solidFill>
                          <a:effectLst/>
                        </a:rPr>
                        <a:t>1,817.9/sq mi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59" marR="36842" marT="49122" marB="4912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000" cap="none" spc="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000" cap="none" spc="0" dirty="0">
                          <a:solidFill>
                            <a:schemeClr val="bg1"/>
                          </a:solidFill>
                          <a:effectLst/>
                        </a:rPr>
                        <a:t>797.2/sq mi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59" marR="36842" marT="49122" marB="4912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cap="none" spc="0" dirty="0">
                          <a:solidFill>
                            <a:schemeClr val="bg1"/>
                          </a:solidFill>
                          <a:effectLst/>
                        </a:rPr>
                        <a:t>458.1/sq mi</a:t>
                      </a:r>
                      <a:endParaRPr lang="en-US" sz="10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59" marR="36842" marT="49122" marB="49122"/>
                </a:tc>
                <a:extLst>
                  <a:ext uri="{0D108BD9-81ED-4DB2-BD59-A6C34878D82A}">
                    <a16:rowId xmlns:a16="http://schemas.microsoft.com/office/drawing/2014/main" val="294253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3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D47A-430C-4293-B9D8-6C3D65A6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sz="440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DA12-32F3-40B3-9790-35BB67003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r>
              <a:rPr lang="en-US" sz="1800" dirty="0"/>
              <a:t>Dataset obtained from </a:t>
            </a:r>
            <a:r>
              <a:rPr lang="en-US" sz="1800" dirty="0">
                <a:hlinkClick r:id="rId3"/>
              </a:rPr>
              <a:t>Redfin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Selected most relevant variables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Created new categorical variables</a:t>
            </a:r>
          </a:p>
          <a:p>
            <a:endParaRPr 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1FE79-B397-4F72-8A0F-4A07FF0BC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151" y="1641662"/>
            <a:ext cx="4218484" cy="202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6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C619-14F7-4409-8CF6-BFB8F374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sz="1400" dirty="0">
                <a:effectLst/>
              </a:rPr>
              <a:t>Question 1: Are there any significant differences in House Sale Prices between the years 2017, 2018, 2019, 2020 and between the six different chosen counties?</a:t>
            </a:r>
            <a:br>
              <a:rPr lang="en-US" sz="1400" dirty="0">
                <a:effectLst/>
              </a:rPr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1B2C-2E0F-420E-8C13-48CC5CC5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r>
              <a:rPr lang="en-US" sz="1400" dirty="0"/>
              <a:t>Global parametric and non-parametric test showed significant differences in house sale prices ( p-values &lt; 2e-16 and &lt; 0.0001 respectively)</a:t>
            </a:r>
          </a:p>
          <a:p>
            <a:r>
              <a:rPr lang="en-US" sz="1400" dirty="0"/>
              <a:t>Post-hoc pairwise comparisons showed significant differences in all pairs for parametric tests and non-parametric tests.</a:t>
            </a:r>
          </a:p>
          <a:p>
            <a:r>
              <a:rPr lang="en-US" sz="1400" dirty="0"/>
              <a:t>Hard to assess which differences are more significant than others.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4BFBAA-370D-49C4-B83E-D6CC78920A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08800" y="78130"/>
            <a:ext cx="5177735" cy="41255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729D1B-6D56-440A-AC5A-62653D51CE9E}"/>
              </a:ext>
            </a:extLst>
          </p:cNvPr>
          <p:cNvSpPr txBox="1"/>
          <p:nvPr/>
        </p:nvSpPr>
        <p:spPr>
          <a:xfrm>
            <a:off x="571500" y="1727196"/>
            <a:ext cx="49919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Year vs house sale price, controlling per county:</a:t>
            </a:r>
          </a:p>
        </p:txBody>
      </p:sp>
    </p:spTree>
    <p:extLst>
      <p:ext uri="{BB962C8B-B14F-4D97-AF65-F5344CB8AC3E}">
        <p14:creationId xmlns:p14="http://schemas.microsoft.com/office/powerpoint/2010/main" val="100643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C619-14F7-4409-8CF6-BFB8F374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en-US" sz="1400" dirty="0"/>
              <a:t>Question 2: </a:t>
            </a:r>
            <a:r>
              <a:rPr lang="en-US" sz="1400" dirty="0">
                <a:effectLst/>
              </a:rPr>
              <a:t>Is there an association between house sale prices and the years 2017, 2018, 2019, 2020 for the counties Suffolk and Plymouth, separately?</a:t>
            </a:r>
            <a:br>
              <a:rPr lang="en-US" sz="1400" dirty="0">
                <a:effectLst/>
              </a:rPr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1B2C-2E0F-420E-8C13-48CC5CC5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16070FD-9EB8-4AC8-A8E2-267228385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4" y="0"/>
            <a:ext cx="6278877" cy="685800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23E25-EA7F-4B83-8732-8D490ABB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169" y="98952"/>
            <a:ext cx="5249555" cy="393964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7D39BA-23F5-48AB-BC7E-7E95C52CE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71765"/>
              </p:ext>
            </p:extLst>
          </p:nvPr>
        </p:nvGraphicFramePr>
        <p:xfrm>
          <a:off x="957023" y="1866900"/>
          <a:ext cx="3946526" cy="386250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43051">
                  <a:extLst>
                    <a:ext uri="{9D8B030D-6E8A-4147-A177-3AD203B41FA5}">
                      <a16:colId xmlns:a16="http://schemas.microsoft.com/office/drawing/2014/main" val="1808395643"/>
                    </a:ext>
                  </a:extLst>
                </a:gridCol>
                <a:gridCol w="1043051">
                  <a:extLst>
                    <a:ext uri="{9D8B030D-6E8A-4147-A177-3AD203B41FA5}">
                      <a16:colId xmlns:a16="http://schemas.microsoft.com/office/drawing/2014/main" val="3600853483"/>
                    </a:ext>
                  </a:extLst>
                </a:gridCol>
                <a:gridCol w="930212">
                  <a:extLst>
                    <a:ext uri="{9D8B030D-6E8A-4147-A177-3AD203B41FA5}">
                      <a16:colId xmlns:a16="http://schemas.microsoft.com/office/drawing/2014/main" val="1737390728"/>
                    </a:ext>
                  </a:extLst>
                </a:gridCol>
                <a:gridCol w="930212">
                  <a:extLst>
                    <a:ext uri="{9D8B030D-6E8A-4147-A177-3AD203B41FA5}">
                      <a16:colId xmlns:a16="http://schemas.microsoft.com/office/drawing/2014/main" val="842522400"/>
                    </a:ext>
                  </a:extLst>
                </a:gridCol>
              </a:tblGrid>
              <a:tr h="321589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Spearman Rank Correlation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County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38073"/>
                  </a:ext>
                </a:extLst>
              </a:tr>
              <a:tr h="483242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Suffolk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Plymouth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20657761"/>
                  </a:ext>
                </a:extLst>
              </a:tr>
              <a:tr h="32158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2017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ρ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0.521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0.056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00675899"/>
                  </a:ext>
                </a:extLst>
              </a:tr>
              <a:tr h="4832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p-value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chemeClr val="tx1"/>
                          </a:solidFill>
                          <a:effectLst/>
                        </a:rPr>
                        <a:t>1.66E-10</a:t>
                      </a:r>
                      <a:endParaRPr lang="en-US" sz="10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0.330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98452296"/>
                  </a:ext>
                </a:extLst>
              </a:tr>
              <a:tr h="32158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2018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ρ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-0.071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0.021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96785789"/>
                  </a:ext>
                </a:extLst>
              </a:tr>
              <a:tr h="3215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p-value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0.214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0.427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0367381"/>
                  </a:ext>
                </a:extLst>
              </a:tr>
              <a:tr h="32158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2019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ρ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0.431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0.492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6652820"/>
                  </a:ext>
                </a:extLst>
              </a:tr>
              <a:tr h="4832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p-value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chemeClr val="tx1"/>
                          </a:solidFill>
                          <a:effectLst/>
                        </a:rPr>
                        <a:t>1.90E-07</a:t>
                      </a:r>
                      <a:endParaRPr lang="en-US" sz="10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chemeClr val="tx1"/>
                          </a:solidFill>
                          <a:effectLst/>
                        </a:rPr>
                        <a:t>3.76E-06</a:t>
                      </a:r>
                      <a:endParaRPr lang="en-US" sz="10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96326450"/>
                  </a:ext>
                </a:extLst>
              </a:tr>
              <a:tr h="32158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2020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ρ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-0.100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0.867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29647154"/>
                  </a:ext>
                </a:extLst>
              </a:tr>
              <a:tr h="4832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p-value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0.182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sng" dirty="0">
                          <a:solidFill>
                            <a:schemeClr val="tx1"/>
                          </a:solidFill>
                          <a:effectLst/>
                        </a:rPr>
                        <a:t> &lt; 2.2E-16</a:t>
                      </a:r>
                      <a:endParaRPr lang="en-US" sz="10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3993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57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D5D5D-7B36-4678-97CD-2612BBC1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Conclusions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3BE617-C8A5-4294-B1F2-6EC14E994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508871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97187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6277-6525-4F30-A07A-BF606220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600" dirty="0"/>
              <a:t>References</a:t>
            </a:r>
          </a:p>
          <a:p>
            <a:endParaRPr lang="en-US" sz="800" dirty="0"/>
          </a:p>
          <a:p>
            <a:r>
              <a:rPr lang="en-US" sz="800" dirty="0"/>
              <a:t>Homogeneity of variance [Internet]. Available from: http://www.cookbook-r.com/Statistical_analysis/Homogeneity_of_variance/ .</a:t>
            </a:r>
          </a:p>
          <a:p>
            <a:r>
              <a:rPr lang="en-US" sz="800" dirty="0"/>
              <a:t>Field A, Miles J, Field Z. 2013a. Discovering statistics using R. Los Angeles ; London ; New Delhi: SAGE. 681 p.</a:t>
            </a:r>
          </a:p>
          <a:p>
            <a:r>
              <a:rPr lang="en-US" sz="800" dirty="0"/>
              <a:t>Field A, Miles J, Field Z. 2013b. Discovering statistics using R. Los Angeles ; London ; New Delhi: SAGE.</a:t>
            </a:r>
          </a:p>
          <a:p>
            <a:r>
              <a:rPr lang="en-US" sz="800" dirty="0"/>
              <a:t>Field A, Miles J, Field Z. 2013c. Discovering statistics using R. 1. publ., reprint ed. Los Angeles, Calif. [</a:t>
            </a:r>
            <a:r>
              <a:rPr lang="en-US" sz="800" dirty="0" err="1"/>
              <a:t>u.a.</a:t>
            </a:r>
            <a:r>
              <a:rPr lang="en-US" sz="800" dirty="0"/>
              <a:t>]: Sage Publ. 188 p.</a:t>
            </a:r>
          </a:p>
          <a:p>
            <a:r>
              <a:rPr lang="en-US" sz="800" dirty="0"/>
              <a:t>James </a:t>
            </a:r>
            <a:r>
              <a:rPr lang="en-US" sz="800" dirty="0" err="1"/>
              <a:t>McClave</a:t>
            </a:r>
            <a:r>
              <a:rPr lang="en-US" sz="800" dirty="0"/>
              <a:t>, Terry Sincich. 2013a. Nonparametric statistics. In: Statistics. . 14 p.</a:t>
            </a:r>
          </a:p>
          <a:p>
            <a:r>
              <a:rPr lang="en-US" sz="800" dirty="0"/>
              <a:t>James </a:t>
            </a:r>
            <a:r>
              <a:rPr lang="en-US" sz="800" dirty="0" err="1"/>
              <a:t>McClave</a:t>
            </a:r>
            <a:r>
              <a:rPr lang="en-US" sz="800" dirty="0"/>
              <a:t>, Terry Sincich. 2013b. Statistics. . 223 p.</a:t>
            </a:r>
          </a:p>
          <a:p>
            <a:r>
              <a:rPr lang="en-US" sz="800" dirty="0"/>
              <a:t>Long JD, Teetor P. 2019. R cookbook. Second edition ed. Beijing: O'Reilly.</a:t>
            </a:r>
          </a:p>
          <a:p>
            <a:r>
              <a:rPr lang="en-US" sz="800" dirty="0"/>
              <a:t>Mihir Zaveri, New York Times. Suburban home sales boom as people move out of N.Y.C. .</a:t>
            </a:r>
          </a:p>
          <a:p>
            <a:r>
              <a:rPr lang="en-US" sz="800" dirty="0"/>
              <a:t>Mohammad </a:t>
            </a:r>
            <a:r>
              <a:rPr lang="en-US" sz="800" dirty="0" err="1"/>
              <a:t>Alaghemandi</a:t>
            </a:r>
            <a:r>
              <a:rPr lang="en-US" sz="800" dirty="0"/>
              <a:t>, Boston University. Module-5: One-way analysis of variance. lecture - 9. </a:t>
            </a:r>
          </a:p>
          <a:p>
            <a:r>
              <a:rPr lang="en-US" sz="800" dirty="0"/>
              <a:t>Real State Data Set [Internet]. Available from: https://www.redfin.com/news/data-center/ .</a:t>
            </a:r>
          </a:p>
          <a:p>
            <a:r>
              <a:rPr lang="en-US" sz="800" dirty="0"/>
              <a:t>SOFIA RIVERA, Boston Magazine. 2020. Three major effects coronavirus is having on the </a:t>
            </a:r>
            <a:r>
              <a:rPr lang="en-US" sz="800" dirty="0" err="1"/>
              <a:t>boston</a:t>
            </a:r>
            <a:r>
              <a:rPr lang="en-US" sz="800" dirty="0"/>
              <a:t> housing market. .</a:t>
            </a:r>
          </a:p>
          <a:p>
            <a:r>
              <a:rPr lang="en-US" sz="800" dirty="0"/>
              <a:t>Assumption of Independence [Internet]; c2015 [cited 2020 Nov 27,]. Available from: https://www.statisticshowto.com/assumption-of-independence/ .</a:t>
            </a:r>
          </a:p>
          <a:p>
            <a:r>
              <a:rPr lang="en-US" sz="800" dirty="0"/>
              <a:t>Teresa Ghilarducci, Bloomberg.com. 2020. A pandemic is a terrible time to buy real estate. </a:t>
            </a:r>
            <a:r>
              <a:rPr lang="en-US" sz="800" dirty="0" err="1"/>
              <a:t>Bloomberg.Com</a:t>
            </a:r>
            <a:r>
              <a:rPr lang="en-US" sz="800" dirty="0"/>
              <a:t>;.</a:t>
            </a:r>
          </a:p>
          <a:p>
            <a:r>
              <a:rPr lang="en-US" sz="800" dirty="0"/>
              <a:t>Massachusetts Population Density County Rank [Internet]. Available from: http://www.usa.com/rank/massachusetts-state--population-density--county-rank.htm .</a:t>
            </a:r>
          </a:p>
          <a:p>
            <a:r>
              <a:rPr lang="en-US" sz="800" dirty="0"/>
              <a:t>Zar JH. 1998. Biostatistical analysis. 4. ed. ed. Englewood Cliffs, New Jersey: Regents/Prentice Hall. 223 p.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422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948</Words>
  <Application>Microsoft Office PowerPoint</Application>
  <PresentationFormat>Widescreen</PresentationFormat>
  <Paragraphs>134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Real estate Prices Near Boston Metro Area</vt:lpstr>
      <vt:lpstr>Introduction</vt:lpstr>
      <vt:lpstr>Project Description</vt:lpstr>
      <vt:lpstr>Dataset Description</vt:lpstr>
      <vt:lpstr>Question 1: Are there any significant differences in House Sale Prices between the years 2017, 2018, 2019, 2020 and between the six different chosen counties?    </vt:lpstr>
      <vt:lpstr>Question 2: Is there an association between house sale prices and the years 2017, 2018, 2019, 2020 for the counties Suffolk and Plymouth, separately?    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Prices Near Boston Metro Area</dc:title>
  <dc:creator>Bueno Mattera, Franco, Miguel</dc:creator>
  <cp:lastModifiedBy>Bueno Mattera, Franco, Miguel</cp:lastModifiedBy>
  <cp:revision>12</cp:revision>
  <dcterms:created xsi:type="dcterms:W3CDTF">2020-12-02T04:25:14Z</dcterms:created>
  <dcterms:modified xsi:type="dcterms:W3CDTF">2020-12-02T09:00:17Z</dcterms:modified>
</cp:coreProperties>
</file>