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4"/>
  </p:notesMasterIdLst>
  <p:handoutMasterIdLst>
    <p:handoutMasterId r:id="rId45"/>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28" r:id="rId34"/>
    <p:sldId id="319" r:id="rId35"/>
    <p:sldId id="320" r:id="rId36"/>
    <p:sldId id="329" r:id="rId37"/>
    <p:sldId id="331" r:id="rId38"/>
    <p:sldId id="332" r:id="rId39"/>
    <p:sldId id="333" r:id="rId40"/>
    <p:sldId id="334" r:id="rId41"/>
    <p:sldId id="335" r:id="rId42"/>
    <p:sldId id="33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720" autoAdjust="0"/>
  </p:normalViewPr>
  <p:slideViewPr>
    <p:cSldViewPr snapToGrid="0" snapToObjects="1">
      <p:cViewPr varScale="1">
        <p:scale>
          <a:sx n="82" d="100"/>
          <a:sy n="82" d="100"/>
        </p:scale>
        <p:origin x="8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06/07/2021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06/07/2021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189533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36</a:t>
            </a:fld>
            <a:endParaRPr lang="en-GB"/>
          </a:p>
        </p:txBody>
      </p:sp>
    </p:spTree>
    <p:extLst>
      <p:ext uri="{BB962C8B-B14F-4D97-AF65-F5344CB8AC3E}">
        <p14:creationId xmlns:p14="http://schemas.microsoft.com/office/powerpoint/2010/main" val="937582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37</a:t>
            </a:fld>
            <a:endParaRPr lang="en-GB"/>
          </a:p>
        </p:txBody>
      </p:sp>
    </p:spTree>
    <p:extLst>
      <p:ext uri="{BB962C8B-B14F-4D97-AF65-F5344CB8AC3E}">
        <p14:creationId xmlns:p14="http://schemas.microsoft.com/office/powerpoint/2010/main" val="3611770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38</a:t>
            </a:fld>
            <a:endParaRPr lang="en-GB"/>
          </a:p>
        </p:txBody>
      </p:sp>
    </p:spTree>
    <p:extLst>
      <p:ext uri="{BB962C8B-B14F-4D97-AF65-F5344CB8AC3E}">
        <p14:creationId xmlns:p14="http://schemas.microsoft.com/office/powerpoint/2010/main" val="2685214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39</a:t>
            </a:fld>
            <a:endParaRPr lang="en-GB"/>
          </a:p>
        </p:txBody>
      </p:sp>
    </p:spTree>
    <p:extLst>
      <p:ext uri="{BB962C8B-B14F-4D97-AF65-F5344CB8AC3E}">
        <p14:creationId xmlns:p14="http://schemas.microsoft.com/office/powerpoint/2010/main" val="19481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40</a:t>
            </a:fld>
            <a:endParaRPr lang="en-GB"/>
          </a:p>
        </p:txBody>
      </p:sp>
    </p:spTree>
    <p:extLst>
      <p:ext uri="{BB962C8B-B14F-4D97-AF65-F5344CB8AC3E}">
        <p14:creationId xmlns:p14="http://schemas.microsoft.com/office/powerpoint/2010/main" val="715644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41</a:t>
            </a:fld>
            <a:endParaRPr lang="en-GB"/>
          </a:p>
        </p:txBody>
      </p:sp>
    </p:spTree>
    <p:extLst>
      <p:ext uri="{BB962C8B-B14F-4D97-AF65-F5344CB8AC3E}">
        <p14:creationId xmlns:p14="http://schemas.microsoft.com/office/powerpoint/2010/main" val="2866667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42</a:t>
            </a:fld>
            <a:endParaRPr lang="en-GB"/>
          </a:p>
        </p:txBody>
      </p:sp>
    </p:spTree>
    <p:extLst>
      <p:ext uri="{BB962C8B-B14F-4D97-AF65-F5344CB8AC3E}">
        <p14:creationId xmlns:p14="http://schemas.microsoft.com/office/powerpoint/2010/main" val="30559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www.infoq.com/articles/microservices-design-ideals/"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b="1" i="1"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SOLID</a:t>
            </a:r>
            <a:r>
              <a:rPr lang="en-US" dirty="0"/>
              <a:t>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96405"/>
          </a:xfrm>
        </p:spPr>
        <p:txBody>
          <a:bodyPr/>
          <a:lstStyle/>
          <a:p>
            <a:r>
              <a:rPr lang="en-US" dirty="0"/>
              <a:t>SOLID stands for</a:t>
            </a:r>
          </a:p>
          <a:p>
            <a:endParaRPr lang="en-US" dirty="0"/>
          </a:p>
          <a:p>
            <a:endParaRPr lang="en-US" dirty="0"/>
          </a:p>
        </p:txBody>
      </p:sp>
      <p:sp>
        <p:nvSpPr>
          <p:cNvPr id="4" name="TextBox 3">
            <a:extLst>
              <a:ext uri="{FF2B5EF4-FFF2-40B4-BE49-F238E27FC236}">
                <a16:creationId xmlns:a16="http://schemas.microsoft.com/office/drawing/2014/main" id="{63C269EE-161D-48D7-A785-3E2FC7B1A523}"/>
              </a:ext>
            </a:extLst>
          </p:cNvPr>
          <p:cNvSpPr txBox="1"/>
          <p:nvPr/>
        </p:nvSpPr>
        <p:spPr>
          <a:xfrm>
            <a:off x="604635" y="5248144"/>
            <a:ext cx="8210747" cy="707886"/>
          </a:xfrm>
          <a:prstGeom prst="rect">
            <a:avLst/>
          </a:prstGeom>
          <a:noFill/>
        </p:spPr>
        <p:txBody>
          <a:bodyPr wrap="square" rtlCol="0">
            <a:spAutoFit/>
          </a:bodyPr>
          <a:lstStyle/>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Dependency Inversion Principle</a:t>
            </a:r>
          </a:p>
        </p:txBody>
      </p:sp>
      <p:sp>
        <p:nvSpPr>
          <p:cNvPr id="7" name="TextBox 6">
            <a:extLst>
              <a:ext uri="{FF2B5EF4-FFF2-40B4-BE49-F238E27FC236}">
                <a16:creationId xmlns:a16="http://schemas.microsoft.com/office/drawing/2014/main" id="{8D454E17-CE25-4F9D-B1BD-0BF07E155431}"/>
              </a:ext>
            </a:extLst>
          </p:cNvPr>
          <p:cNvSpPr txBox="1"/>
          <p:nvPr/>
        </p:nvSpPr>
        <p:spPr>
          <a:xfrm>
            <a:off x="604636" y="4651342"/>
            <a:ext cx="8210747" cy="707886"/>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ISP		Interface Segregation Principle</a:t>
            </a:r>
          </a:p>
          <a:p>
            <a:endParaRPr lang="en-GB" sz="1600" dirty="0">
              <a:latin typeface="Chronicle Display" pitchFamily="50" charset="0"/>
            </a:endParaRPr>
          </a:p>
        </p:txBody>
      </p:sp>
      <p:sp>
        <p:nvSpPr>
          <p:cNvPr id="8" name="TextBox 7">
            <a:extLst>
              <a:ext uri="{FF2B5EF4-FFF2-40B4-BE49-F238E27FC236}">
                <a16:creationId xmlns:a16="http://schemas.microsoft.com/office/drawing/2014/main" id="{95AB1476-5DF8-4C63-B8EC-CED20481456E}"/>
              </a:ext>
            </a:extLst>
          </p:cNvPr>
          <p:cNvSpPr txBox="1"/>
          <p:nvPr/>
        </p:nvSpPr>
        <p:spPr>
          <a:xfrm>
            <a:off x="604640" y="3946818"/>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LSP		</a:t>
            </a:r>
            <a:r>
              <a:rPr lang="en-GB" sz="1600" dirty="0" err="1">
                <a:latin typeface="Chronicle Display" pitchFamily="50" charset="0"/>
              </a:rPr>
              <a:t>Liskov</a:t>
            </a:r>
            <a:r>
              <a:rPr lang="en-GB" sz="1600" dirty="0">
                <a:latin typeface="Chronicle Display" pitchFamily="50" charset="0"/>
              </a:rPr>
              <a:t> Substitution Principle</a:t>
            </a:r>
          </a:p>
        </p:txBody>
      </p:sp>
      <p:sp>
        <p:nvSpPr>
          <p:cNvPr id="9" name="TextBox 8">
            <a:extLst>
              <a:ext uri="{FF2B5EF4-FFF2-40B4-BE49-F238E27FC236}">
                <a16:creationId xmlns:a16="http://schemas.microsoft.com/office/drawing/2014/main" id="{B23EA5FF-3ADB-4B1F-8FA4-31188C91A960}"/>
              </a:ext>
            </a:extLst>
          </p:cNvPr>
          <p:cNvSpPr txBox="1"/>
          <p:nvPr/>
        </p:nvSpPr>
        <p:spPr>
          <a:xfrm>
            <a:off x="604637" y="3198167"/>
            <a:ext cx="8210747" cy="461665"/>
          </a:xfrm>
          <a:prstGeom prst="rect">
            <a:avLst/>
          </a:prstGeom>
          <a:noFill/>
        </p:spPr>
        <p:txBody>
          <a:bodyPr wrap="square" rtlCol="0">
            <a:spAutoFit/>
          </a:bodyPr>
          <a:lstStyle/>
          <a:p>
            <a:r>
              <a:rPr lang="en-GB" sz="2400" dirty="0">
                <a:latin typeface="Chronicle Display" pitchFamily="50" charset="0"/>
              </a:rPr>
              <a:t>O</a:t>
            </a:r>
            <a:r>
              <a:rPr lang="en-GB" sz="1600" dirty="0">
                <a:latin typeface="Chronicle Display" pitchFamily="50" charset="0"/>
              </a:rPr>
              <a:t>  		OPC		Open Closed Principle</a:t>
            </a:r>
          </a:p>
        </p:txBody>
      </p:sp>
      <p:sp>
        <p:nvSpPr>
          <p:cNvPr id="10" name="TextBox 9">
            <a:extLst>
              <a:ext uri="{FF2B5EF4-FFF2-40B4-BE49-F238E27FC236}">
                <a16:creationId xmlns:a16="http://schemas.microsoft.com/office/drawing/2014/main" id="{2BF089F7-70D5-485F-A194-CB033597E612}"/>
              </a:ext>
            </a:extLst>
          </p:cNvPr>
          <p:cNvSpPr txBox="1"/>
          <p:nvPr/>
        </p:nvSpPr>
        <p:spPr>
          <a:xfrm>
            <a:off x="604638" y="24679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SRP		Single Responsibility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859340"/>
            <a:ext cx="8210747" cy="378565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98729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6564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307330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b="1" i="1"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333139"/>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r>
              <a:rPr lang="en-GB" sz="1600" dirty="0">
                <a:latin typeface="Chronicle Display" pitchFamily="50" charset="0"/>
              </a:rPr>
              <a:t>If you don’t need it don’t do it</a:t>
            </a:r>
          </a:p>
          <a:p>
            <a:endParaRPr lang="en-GB" sz="1600" dirty="0">
              <a:latin typeface="Chronicle Display" pitchFamily="50" charset="0"/>
            </a:endParaRPr>
          </a:p>
          <a:p>
            <a:r>
              <a:rPr lang="en-GB" sz="1600" dirty="0">
                <a:latin typeface="Chronicle Display" pitchFamily="50" charset="0"/>
              </a:rPr>
              <a:t>Avoid OVER-ENGINEERING</a:t>
            </a:r>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Principles for </a:t>
            </a:r>
            <a:r>
              <a:rPr lang="en-US" dirty="0" err="1"/>
              <a:t>uServices</a:t>
            </a:r>
            <a:r>
              <a:rPr lang="en-US" dirty="0"/>
              <a:t> Design</a:t>
            </a:r>
          </a:p>
          <a:p>
            <a:endParaRPr lang="en-US" dirty="0"/>
          </a:p>
        </p:txBody>
      </p:sp>
      <p:sp>
        <p:nvSpPr>
          <p:cNvPr id="5" name="TextBox 4"/>
          <p:cNvSpPr txBox="1"/>
          <p:nvPr/>
        </p:nvSpPr>
        <p:spPr>
          <a:xfrm>
            <a:off x="621372" y="2536911"/>
            <a:ext cx="8210747" cy="1938992"/>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IDEALS</a:t>
            </a:r>
            <a:r>
              <a:rPr lang="en-GB" sz="1600" b="1" dirty="0">
                <a:latin typeface="Chronicle Display" pitchFamily="50" charset="0"/>
              </a:rPr>
              <a:t> </a:t>
            </a:r>
            <a:r>
              <a:rPr lang="en-GB" sz="1600" dirty="0">
                <a:latin typeface="Chronicle Display" pitchFamily="50" charset="0"/>
              </a:rPr>
              <a:t>is an acronym for six microservices principles design</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us to design a modern service-based systems (SOA)</a:t>
            </a:r>
          </a:p>
          <a:p>
            <a:endParaRPr lang="en-GB" sz="1600" dirty="0">
              <a:latin typeface="Chronicle Display" pitchFamily="50" charset="0"/>
            </a:endParaRPr>
          </a:p>
        </p:txBody>
      </p:sp>
    </p:spTree>
    <p:extLst>
      <p:ext uri="{BB962C8B-B14F-4D97-AF65-F5344CB8AC3E}">
        <p14:creationId xmlns:p14="http://schemas.microsoft.com/office/powerpoint/2010/main" val="229308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i="1" dirty="0"/>
              <a:t>IDEALS</a:t>
            </a:r>
            <a:r>
              <a:rPr lang="en-US" dirty="0"/>
              <a:t> stands for</a:t>
            </a:r>
          </a:p>
          <a:p>
            <a:endParaRPr lang="en-US" dirty="0"/>
          </a:p>
          <a:p>
            <a:endParaRPr lang="en-US" dirty="0"/>
          </a:p>
        </p:txBody>
      </p:sp>
      <p:sp>
        <p:nvSpPr>
          <p:cNvPr id="5" name="TextBox 4"/>
          <p:cNvSpPr txBox="1"/>
          <p:nvPr/>
        </p:nvSpPr>
        <p:spPr>
          <a:xfrm>
            <a:off x="604640" y="2590250"/>
            <a:ext cx="8210747" cy="461665"/>
          </a:xfrm>
          <a:prstGeom prst="rect">
            <a:avLst/>
          </a:prstGeom>
          <a:noFill/>
        </p:spPr>
        <p:txBody>
          <a:bodyPr wrap="square" rtlCol="0">
            <a:spAutoFit/>
          </a:bodyPr>
          <a:lstStyle/>
          <a:p>
            <a:r>
              <a:rPr lang="en-GB" sz="2400" dirty="0">
                <a:latin typeface="Chronicle Display" pitchFamily="50" charset="0"/>
              </a:rPr>
              <a:t>I</a:t>
            </a:r>
            <a:r>
              <a:rPr lang="en-GB" sz="1600" dirty="0">
                <a:latin typeface="Chronicle Display" pitchFamily="50" charset="0"/>
              </a:rPr>
              <a:t>  		Interface Segregation Principle</a:t>
            </a:r>
          </a:p>
        </p:txBody>
      </p:sp>
      <p:sp>
        <p:nvSpPr>
          <p:cNvPr id="6" name="TextBox 5">
            <a:extLst>
              <a:ext uri="{FF2B5EF4-FFF2-40B4-BE49-F238E27FC236}">
                <a16:creationId xmlns:a16="http://schemas.microsoft.com/office/drawing/2014/main" id="{0AFD5180-7BA6-4F8A-9B37-6EBFDCF70768}"/>
              </a:ext>
            </a:extLst>
          </p:cNvPr>
          <p:cNvSpPr txBox="1"/>
          <p:nvPr/>
        </p:nvSpPr>
        <p:spPr>
          <a:xfrm>
            <a:off x="604640" y="5355895"/>
            <a:ext cx="8210747" cy="461665"/>
          </a:xfrm>
          <a:prstGeom prst="rect">
            <a:avLst/>
          </a:prstGeom>
          <a:noFill/>
        </p:spPr>
        <p:txBody>
          <a:bodyPr wrap="square" rtlCol="0">
            <a:spAutoFit/>
          </a:bodyPr>
          <a:lstStyle/>
          <a:p>
            <a:r>
              <a:rPr lang="en-GB" sz="2400" dirty="0">
                <a:latin typeface="Chronicle Display" pitchFamily="50" charset="0"/>
              </a:rPr>
              <a:t>S</a:t>
            </a:r>
            <a:r>
              <a:rPr lang="en-GB" sz="1600" dirty="0">
                <a:latin typeface="Chronicle Display" pitchFamily="50" charset="0"/>
              </a:rPr>
              <a:t>  		Single responsibility Principle</a:t>
            </a:r>
          </a:p>
        </p:txBody>
      </p:sp>
      <p:sp>
        <p:nvSpPr>
          <p:cNvPr id="7" name="TextBox 6">
            <a:extLst>
              <a:ext uri="{FF2B5EF4-FFF2-40B4-BE49-F238E27FC236}">
                <a16:creationId xmlns:a16="http://schemas.microsoft.com/office/drawing/2014/main" id="{B0223A12-D9DF-4594-A680-470005F4EDC7}"/>
              </a:ext>
            </a:extLst>
          </p:cNvPr>
          <p:cNvSpPr txBox="1"/>
          <p:nvPr/>
        </p:nvSpPr>
        <p:spPr>
          <a:xfrm>
            <a:off x="604637" y="4802317"/>
            <a:ext cx="8210747" cy="461665"/>
          </a:xfrm>
          <a:prstGeom prst="rect">
            <a:avLst/>
          </a:prstGeom>
          <a:noFill/>
        </p:spPr>
        <p:txBody>
          <a:bodyPr wrap="square" rtlCol="0">
            <a:spAutoFit/>
          </a:bodyPr>
          <a:lstStyle/>
          <a:p>
            <a:r>
              <a:rPr lang="en-GB" sz="2400" dirty="0">
                <a:latin typeface="Chronicle Display" pitchFamily="50" charset="0"/>
              </a:rPr>
              <a:t>L</a:t>
            </a:r>
            <a:r>
              <a:rPr lang="en-GB" sz="1600" dirty="0">
                <a:latin typeface="Chronicle Display" pitchFamily="50" charset="0"/>
              </a:rPr>
              <a:t>  		Loose coupling Principle</a:t>
            </a:r>
          </a:p>
        </p:txBody>
      </p:sp>
      <p:sp>
        <p:nvSpPr>
          <p:cNvPr id="8" name="TextBox 7">
            <a:extLst>
              <a:ext uri="{FF2B5EF4-FFF2-40B4-BE49-F238E27FC236}">
                <a16:creationId xmlns:a16="http://schemas.microsoft.com/office/drawing/2014/main" id="{93C6CA08-8BB1-4C26-8EDB-8AC0708B67F0}"/>
              </a:ext>
            </a:extLst>
          </p:cNvPr>
          <p:cNvSpPr txBox="1"/>
          <p:nvPr/>
        </p:nvSpPr>
        <p:spPr>
          <a:xfrm>
            <a:off x="604640" y="4248739"/>
            <a:ext cx="8210747" cy="461665"/>
          </a:xfrm>
          <a:prstGeom prst="rect">
            <a:avLst/>
          </a:prstGeom>
          <a:noFill/>
        </p:spPr>
        <p:txBody>
          <a:bodyPr wrap="square" rtlCol="0">
            <a:spAutoFit/>
          </a:bodyPr>
          <a:lstStyle/>
          <a:p>
            <a:r>
              <a:rPr lang="en-GB" sz="2400" dirty="0">
                <a:latin typeface="Chronicle Display" pitchFamily="50" charset="0"/>
              </a:rPr>
              <a:t>A</a:t>
            </a:r>
            <a:r>
              <a:rPr lang="en-GB" sz="1600" dirty="0">
                <a:latin typeface="Chronicle Display" pitchFamily="50" charset="0"/>
              </a:rPr>
              <a:t>		</a:t>
            </a:r>
            <a:r>
              <a:rPr lang="en-GB" sz="1600" dirty="0" err="1">
                <a:latin typeface="Chronicle Display" pitchFamily="50" charset="0"/>
              </a:rPr>
              <a:t>Availabilty</a:t>
            </a:r>
            <a:r>
              <a:rPr lang="en-GB" sz="1600" dirty="0">
                <a:latin typeface="Chronicle Display" pitchFamily="50" charset="0"/>
              </a:rPr>
              <a:t> over Consistency Principle</a:t>
            </a:r>
          </a:p>
        </p:txBody>
      </p:sp>
      <p:sp>
        <p:nvSpPr>
          <p:cNvPr id="9" name="TextBox 8">
            <a:extLst>
              <a:ext uri="{FF2B5EF4-FFF2-40B4-BE49-F238E27FC236}">
                <a16:creationId xmlns:a16="http://schemas.microsoft.com/office/drawing/2014/main" id="{9575A0BC-A48B-456E-9A63-1D83206A00FC}"/>
              </a:ext>
            </a:extLst>
          </p:cNvPr>
          <p:cNvSpPr txBox="1"/>
          <p:nvPr/>
        </p:nvSpPr>
        <p:spPr>
          <a:xfrm>
            <a:off x="604640" y="3695161"/>
            <a:ext cx="8210747" cy="461665"/>
          </a:xfrm>
          <a:prstGeom prst="rect">
            <a:avLst/>
          </a:prstGeom>
          <a:noFill/>
        </p:spPr>
        <p:txBody>
          <a:bodyPr wrap="square" rtlCol="0">
            <a:spAutoFit/>
          </a:bodyPr>
          <a:lstStyle/>
          <a:p>
            <a:r>
              <a:rPr lang="en-GB" sz="2400" dirty="0">
                <a:latin typeface="Chronicle Display" pitchFamily="50" charset="0"/>
              </a:rPr>
              <a:t>E</a:t>
            </a:r>
            <a:r>
              <a:rPr lang="en-GB" sz="1600" dirty="0">
                <a:latin typeface="Chronicle Display" pitchFamily="50" charset="0"/>
              </a:rPr>
              <a:t> 		Event-Driven Principle</a:t>
            </a:r>
          </a:p>
        </p:txBody>
      </p:sp>
      <p:sp>
        <p:nvSpPr>
          <p:cNvPr id="10" name="TextBox 9">
            <a:extLst>
              <a:ext uri="{FF2B5EF4-FFF2-40B4-BE49-F238E27FC236}">
                <a16:creationId xmlns:a16="http://schemas.microsoft.com/office/drawing/2014/main" id="{E4909CD9-1099-4ACA-B786-767C66B54770}"/>
              </a:ext>
            </a:extLst>
          </p:cNvPr>
          <p:cNvSpPr txBox="1"/>
          <p:nvPr/>
        </p:nvSpPr>
        <p:spPr>
          <a:xfrm>
            <a:off x="604636" y="3140725"/>
            <a:ext cx="8210747" cy="461665"/>
          </a:xfrm>
          <a:prstGeom prst="rect">
            <a:avLst/>
          </a:prstGeom>
          <a:noFill/>
        </p:spPr>
        <p:txBody>
          <a:bodyPr wrap="square" rtlCol="0">
            <a:spAutoFit/>
          </a:bodyPr>
          <a:lstStyle/>
          <a:p>
            <a:r>
              <a:rPr lang="en-GB" sz="2400" dirty="0">
                <a:latin typeface="Chronicle Display" pitchFamily="50" charset="0"/>
              </a:rPr>
              <a:t>D</a:t>
            </a:r>
            <a:r>
              <a:rPr lang="en-GB" sz="1600" dirty="0">
                <a:latin typeface="Chronicle Display" pitchFamily="50" charset="0"/>
              </a:rPr>
              <a:t>  		</a:t>
            </a:r>
            <a:r>
              <a:rPr lang="en-GB" sz="1600" dirty="0" err="1">
                <a:latin typeface="Chronicle Display" pitchFamily="50" charset="0"/>
              </a:rPr>
              <a:t>Deployability</a:t>
            </a:r>
            <a:r>
              <a:rPr lang="en-GB" sz="1600" dirty="0">
                <a:latin typeface="Chronicle Display" pitchFamily="50" charset="0"/>
              </a:rPr>
              <a:t> Principle</a:t>
            </a:r>
          </a:p>
        </p:txBody>
      </p:sp>
    </p:spTree>
    <p:extLst>
      <p:ext uri="{BB962C8B-B14F-4D97-AF65-F5344CB8AC3E}">
        <p14:creationId xmlns:p14="http://schemas.microsoft.com/office/powerpoint/2010/main" val="135448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Interface Segregation Principle</a:t>
            </a:r>
          </a:p>
          <a:p>
            <a:endParaRPr lang="en-US" dirty="0"/>
          </a:p>
          <a:p>
            <a:endParaRPr lang="en-US" dirty="0"/>
          </a:p>
        </p:txBody>
      </p:sp>
    </p:spTree>
    <p:extLst>
      <p:ext uri="{BB962C8B-B14F-4D97-AF65-F5344CB8AC3E}">
        <p14:creationId xmlns:p14="http://schemas.microsoft.com/office/powerpoint/2010/main" val="1558118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a:t>Deployability</a:t>
            </a:r>
            <a:endParaRPr lang="en-US" dirty="0"/>
          </a:p>
          <a:p>
            <a:endParaRPr lang="en-US" dirty="0"/>
          </a:p>
          <a:p>
            <a:endParaRPr lang="en-US" dirty="0"/>
          </a:p>
        </p:txBody>
      </p:sp>
    </p:spTree>
    <p:extLst>
      <p:ext uri="{BB962C8B-B14F-4D97-AF65-F5344CB8AC3E}">
        <p14:creationId xmlns:p14="http://schemas.microsoft.com/office/powerpoint/2010/main" val="224930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Event-Driven</a:t>
            </a:r>
          </a:p>
          <a:p>
            <a:endParaRPr lang="en-US" dirty="0"/>
          </a:p>
          <a:p>
            <a:endParaRPr lang="en-US" dirty="0"/>
          </a:p>
        </p:txBody>
      </p:sp>
    </p:spTree>
    <p:extLst>
      <p:ext uri="{BB962C8B-B14F-4D97-AF65-F5344CB8AC3E}">
        <p14:creationId xmlns:p14="http://schemas.microsoft.com/office/powerpoint/2010/main" val="2242557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Loose-Coupling</a:t>
            </a:r>
          </a:p>
          <a:p>
            <a:endParaRPr lang="en-US" dirty="0"/>
          </a:p>
        </p:txBody>
      </p:sp>
    </p:spTree>
    <p:extLst>
      <p:ext uri="{BB962C8B-B14F-4D97-AF65-F5344CB8AC3E}">
        <p14:creationId xmlns:p14="http://schemas.microsoft.com/office/powerpoint/2010/main" val="402791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IDEALS Principles</a:t>
            </a:r>
          </a:p>
          <a:p>
            <a:endParaRPr lang="en-US" dirty="0"/>
          </a:p>
        </p:txBody>
      </p:sp>
      <p:sp>
        <p:nvSpPr>
          <p:cNvPr id="5" name="TextBox 4"/>
          <p:cNvSpPr txBox="1"/>
          <p:nvPr/>
        </p:nvSpPr>
        <p:spPr>
          <a:xfrm>
            <a:off x="621372" y="1859340"/>
            <a:ext cx="8210747" cy="2554545"/>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3200" b="1" i="1" dirty="0">
                <a:latin typeface="Chronicle Display" pitchFamily="50" charset="0"/>
              </a:rPr>
              <a:t>Resources</a:t>
            </a:r>
          </a:p>
          <a:p>
            <a:endParaRPr lang="en-GB" sz="3200" b="1" i="1"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https://www.infoq.com/articles/microservices-design-ideals/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37191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9547</TotalTime>
  <Words>949</Words>
  <Application>Microsoft Office PowerPoint</Application>
  <PresentationFormat>On-screen Show (4:3)</PresentationFormat>
  <Paragraphs>210</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328</cp:revision>
  <dcterms:created xsi:type="dcterms:W3CDTF">2015-09-22T11:57:21Z</dcterms:created>
  <dcterms:modified xsi:type="dcterms:W3CDTF">2021-07-06T15:04:52Z</dcterms:modified>
</cp:coreProperties>
</file>