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28"/>
  </p:notesMasterIdLst>
  <p:sldIdLst>
    <p:sldId id="309" r:id="rId3"/>
    <p:sldId id="288" r:id="rId4"/>
    <p:sldId id="310" r:id="rId5"/>
    <p:sldId id="289" r:id="rId6"/>
    <p:sldId id="290" r:id="rId7"/>
    <p:sldId id="291" r:id="rId8"/>
    <p:sldId id="292" r:id="rId9"/>
    <p:sldId id="293" r:id="rId10"/>
    <p:sldId id="298" r:id="rId11"/>
    <p:sldId id="294" r:id="rId12"/>
    <p:sldId id="295" r:id="rId13"/>
    <p:sldId id="296" r:id="rId14"/>
    <p:sldId id="297" r:id="rId15"/>
    <p:sldId id="313" r:id="rId16"/>
    <p:sldId id="299" r:id="rId17"/>
    <p:sldId id="300" r:id="rId18"/>
    <p:sldId id="301" r:id="rId19"/>
    <p:sldId id="302" r:id="rId20"/>
    <p:sldId id="303" r:id="rId21"/>
    <p:sldId id="304" r:id="rId22"/>
    <p:sldId id="305" r:id="rId23"/>
    <p:sldId id="306" r:id="rId24"/>
    <p:sldId id="307" r:id="rId25"/>
    <p:sldId id="312" r:id="rId26"/>
    <p:sldId id="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78417" autoAdjust="0"/>
  </p:normalViewPr>
  <p:slideViewPr>
    <p:cSldViewPr snapToGrid="0" snapToObjects="1">
      <p:cViewPr varScale="1">
        <p:scale>
          <a:sx n="64" d="100"/>
          <a:sy n="64" d="100"/>
        </p:scale>
        <p:origin x="19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01/07/2021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Le classi che progettiamo devono essere</a:t>
            </a:r>
            <a:r>
              <a:rPr lang="it-IT" baseline="0" dirty="0"/>
              <a:t> facilmente estensibili senza che vengano modificate</a:t>
            </a:r>
          </a:p>
          <a:p>
            <a:pPr marL="171450" indent="-171450">
              <a:buFontTx/>
              <a:buChar char="-"/>
            </a:pPr>
            <a:r>
              <a:rPr lang="it-IT" baseline="0" dirty="0"/>
              <a:t>Uno dei principi più difficili da applicare, ma che quando applicato ci permette di aver un codice che subisce poche modifiche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Ripartendo dalla classe che calcola l’area delle </a:t>
            </a:r>
            <a:r>
              <a:rPr lang="it-IT" dirty="0" err="1"/>
              <a:t>shape</a:t>
            </a:r>
            <a:endParaRPr lang="it-IT" dirty="0"/>
          </a:p>
          <a:p>
            <a:pPr marL="171450" indent="-171450">
              <a:buFontTx/>
              <a:buChar char="-"/>
            </a:pPr>
            <a:r>
              <a:rPr lang="it-IT" dirty="0"/>
              <a:t>Si capisce che se aggiungo un tipo nuovo di </a:t>
            </a:r>
            <a:r>
              <a:rPr lang="it-IT" dirty="0" err="1"/>
              <a:t>shape</a:t>
            </a:r>
            <a:r>
              <a:rPr lang="it-IT" dirty="0"/>
              <a:t> all’interno del mi sistema</a:t>
            </a:r>
            <a:r>
              <a:rPr lang="it-IT" baseline="0" dirty="0"/>
              <a:t> devo </a:t>
            </a:r>
            <a:r>
              <a:rPr lang="it-IT" baseline="0" dirty="0" err="1"/>
              <a:t>affinchè</a:t>
            </a:r>
            <a:r>
              <a:rPr lang="it-IT" baseline="0" dirty="0"/>
              <a:t> venga contemplata nel calcolo dell’area devo </a:t>
            </a:r>
            <a:r>
              <a:rPr lang="it-IT" baseline="0" dirty="0" err="1"/>
              <a:t>modifcare</a:t>
            </a:r>
            <a:r>
              <a:rPr lang="it-IT" baseline="0" dirty="0"/>
              <a:t> la mia calasse</a:t>
            </a:r>
          </a:p>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baseline="0"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3091640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198176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a:solidFill>
                  <a:srgbClr val="000000"/>
                </a:solidFill>
                <a:latin typeface="Chronicle Display Light"/>
                <a:cs typeface="Chronicle Display Light"/>
              </a:rPr>
              <a:t>Thank you</a:t>
            </a: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a:latin typeface="Avenir Book"/>
                <a:cs typeface="Avenir Book"/>
              </a:rPr>
              <a:t>THIS DOCUMENT IS PROPRIETARY AND CONFIDENTIAL. NO PART OF THIS DOCUMENT MAY BE DISCLOSED IN </a:t>
            </a:r>
            <a:br>
              <a:rPr lang="en-GB" sz="800" kern="0" spc="120" dirty="0">
                <a:latin typeface="Avenir Book"/>
                <a:cs typeface="Avenir Book"/>
              </a:rPr>
            </a:br>
            <a:r>
              <a:rPr lang="en-GB" sz="800" kern="0" spc="120" dirty="0">
                <a:latin typeface="Avenir Book"/>
                <a:cs typeface="Avenir Book"/>
              </a:rPr>
              <a:t>ANY MANNER TO A THIRD PARTY WITHOUT THE PRIOR WRITTEN CONSENT OF YOOX NET-A-PORTER GROUP</a:t>
            </a: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a:latin typeface="Avenir Black"/>
                <a:cs typeface="Avenir Black"/>
              </a:rPr>
              <a:t>PAGE NUMBER</a:t>
            </a: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OOD</a:t>
            </a:r>
            <a:r>
              <a:rPr lang="en-US" sz="3600" i="1" dirty="0">
                <a:latin typeface="Chronicle Display Light" pitchFamily="50" charset="0"/>
              </a:rPr>
              <a:t> must know and apply</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517016"/>
          </a:xfrm>
        </p:spPr>
        <p:txBody>
          <a:bodyPr/>
          <a:lstStyle/>
          <a:p>
            <a:r>
              <a:rPr lang="it-IT" dirty="0"/>
              <a:t>SOLID PRINCIPLES</a:t>
            </a: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a:p>
          <a:p>
            <a:endParaRPr lang="en-US" sz="1800"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a:p>
          <a:p>
            <a:endParaRPr lang="en-US" sz="1800" dirty="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a:p>
          <a:p>
            <a:endParaRPr lang="en-US" sz="1800" dirty="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a:p>
          <a:p>
            <a:endParaRPr lang="en-US" sz="1800" dirty="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 </a:t>
            </a:r>
            <a:r>
              <a:rPr lang="it-IT" sz="800" dirty="0" err="1">
                <a:solidFill>
                  <a:srgbClr val="569CD6"/>
                </a:solidFill>
                <a:highlight>
                  <a:srgbClr val="1E1E1E"/>
                </a:highlight>
                <a:latin typeface="Consolas" panose="020B0609020204030204" pitchFamily="49" charset="0"/>
              </a:rPr>
              <a:t>virtual</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0;};</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a:p>
          <a:p>
            <a:endParaRPr lang="en-US" sz="1800" dirty="0"/>
          </a:p>
        </p:txBody>
      </p:sp>
      <p:sp>
        <p:nvSpPr>
          <p:cNvPr id="4" name="TextBox 3"/>
          <p:cNvSpPr txBox="1"/>
          <p:nvPr/>
        </p:nvSpPr>
        <p:spPr>
          <a:xfrm>
            <a:off x="621369" y="1642259"/>
            <a:ext cx="8210747" cy="1815882"/>
          </a:xfrm>
          <a:prstGeom prst="rect">
            <a:avLst/>
          </a:prstGeom>
          <a:solidFill>
            <a:schemeClr val="tx1"/>
          </a:solidFill>
        </p:spPr>
        <p:txBody>
          <a:bodyPr wrap="square" rtlCol="0">
            <a:spAutoFit/>
          </a:bodyPr>
          <a:lstStyle/>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B4B4B4"/>
                </a:solidFill>
                <a:highlight>
                  <a:srgbClr val="1E1E1E"/>
                </a:highlight>
                <a:latin typeface="Consolas" panose="020B0609020204030204" pitchFamily="49" charset="0"/>
              </a:rPr>
              <a:t>*</a:t>
            </a:r>
            <a:r>
              <a:rPr lang="it-IT" sz="800" dirty="0" err="1">
                <a:solidFill>
                  <a:srgbClr val="B4B4B4"/>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79700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ISP Interface Segregation Principle</a:t>
            </a:r>
          </a:p>
          <a:p>
            <a:endParaRPr lang="en-US" sz="1800" dirty="0"/>
          </a:p>
          <a:p>
            <a:endParaRPr lang="en-US" sz="1800" dirty="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43755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10290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a:p>
          <a:p>
            <a:endParaRPr lang="en-US" sz="1800" dirty="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a:p>
          <a:p>
            <a:endParaRPr lang="en-US" sz="1800" dirty="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a:p>
          <a:p>
            <a:endParaRPr lang="en-US" sz="1800"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KISS</a:t>
            </a:r>
          </a:p>
          <a:p>
            <a:endParaRPr lang="en-US" sz="1800" dirty="0"/>
          </a:p>
          <a:p>
            <a:endParaRPr lang="en-US" sz="1800" dirty="0"/>
          </a:p>
        </p:txBody>
      </p:sp>
      <p:sp>
        <p:nvSpPr>
          <p:cNvPr id="5" name="TextBox 4"/>
          <p:cNvSpPr txBox="1"/>
          <p:nvPr/>
        </p:nvSpPr>
        <p:spPr>
          <a:xfrm>
            <a:off x="621372" y="1501213"/>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
        <p:nvSpPr>
          <p:cNvPr id="6" name="Text Placeholder 1">
            <a:extLst>
              <a:ext uri="{FF2B5EF4-FFF2-40B4-BE49-F238E27FC236}">
                <a16:creationId xmlns:a16="http://schemas.microsoft.com/office/drawing/2014/main" id="{6103BC04-D5B2-4EB9-993D-ECE7E803D075}"/>
              </a:ext>
            </a:extLst>
          </p:cNvPr>
          <p:cNvSpPr txBox="1">
            <a:spLocks/>
          </p:cNvSpPr>
          <p:nvPr/>
        </p:nvSpPr>
        <p:spPr>
          <a:xfrm>
            <a:off x="311881" y="3862371"/>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7" name="TextBox 6">
            <a:extLst>
              <a:ext uri="{FF2B5EF4-FFF2-40B4-BE49-F238E27FC236}">
                <a16:creationId xmlns:a16="http://schemas.microsoft.com/office/drawing/2014/main" id="{9FA2CB4C-19E5-4E61-BB34-0EE08210D4B9}"/>
              </a:ext>
            </a:extLst>
          </p:cNvPr>
          <p:cNvSpPr txBox="1"/>
          <p:nvPr/>
        </p:nvSpPr>
        <p:spPr>
          <a:xfrm>
            <a:off x="466626" y="4348173"/>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112522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Resources</a:t>
            </a:r>
          </a:p>
          <a:p>
            <a:endParaRPr lang="en-US" sz="1800" dirty="0"/>
          </a:p>
          <a:p>
            <a:endParaRPr lang="en-US" sz="1800"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What is SOLID?</a:t>
            </a:r>
          </a:p>
          <a:p>
            <a:endParaRPr lang="en-US" sz="1800" dirty="0"/>
          </a:p>
          <a:p>
            <a:endParaRPr lang="en-US" sz="1800"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u="sng" dirty="0">
                <a:latin typeface="Chronicle Display" pitchFamily="50" charset="0"/>
              </a:rPr>
              <a:t> </a:t>
            </a:r>
            <a:r>
              <a:rPr lang="en-GB" sz="1600" dirty="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easily maintain software</a:t>
            </a:r>
          </a:p>
          <a:p>
            <a:r>
              <a:rPr lang="en-GB" sz="1600" dirty="0">
                <a:latin typeface="Chronicle Display" pitchFamily="50" charset="0"/>
              </a:rPr>
              <a:t>	</a:t>
            </a:r>
          </a:p>
          <a:p>
            <a:r>
              <a:rPr lang="en-GB" sz="1600" dirty="0">
                <a:latin typeface="Chronicle Display" pitchFamily="50" charset="0"/>
              </a:rPr>
              <a:t>	extend software</a:t>
            </a:r>
          </a:p>
          <a:p>
            <a:endParaRPr lang="en-GB" sz="1600" dirty="0">
              <a:latin typeface="Chronicle Display" pitchFamily="50" charset="0"/>
            </a:endParaRPr>
          </a:p>
          <a:p>
            <a:r>
              <a:rPr lang="en-GB" sz="1600" dirty="0">
                <a:latin typeface="Chronicle Display" pitchFamily="50" charset="0"/>
              </a:rPr>
              <a:t>	avoid smells</a:t>
            </a:r>
          </a:p>
          <a:p>
            <a:endParaRPr lang="en-GB" sz="1600" dirty="0">
              <a:latin typeface="Chronicle Display" pitchFamily="50" charset="0"/>
            </a:endParaRPr>
          </a:p>
          <a:p>
            <a:r>
              <a:rPr lang="en-GB" sz="1600" dirty="0">
                <a:latin typeface="Chronicle Display" pitchFamily="50" charset="0"/>
              </a:rPr>
              <a:t>	easily refactor code</a:t>
            </a:r>
          </a:p>
          <a:p>
            <a:endParaRPr lang="en-GB" sz="1600" dirty="0">
              <a:latin typeface="Chronicle Display" pitchFamily="50" charset="0"/>
            </a:endParaRPr>
          </a:p>
          <a:p>
            <a:r>
              <a:rPr lang="en-GB" sz="1600" dirty="0">
                <a:latin typeface="Chronicle Display" pitchFamily="50" charset="0"/>
              </a:rPr>
              <a:t>	achieve low coupling, high cohesion and string encapsulation</a:t>
            </a:r>
          </a:p>
          <a:p>
            <a:endParaRPr lang="en-GB" sz="1600" dirty="0">
              <a:latin typeface="Chronicle Display" pitchFamily="50" charset="0"/>
            </a:endParaRPr>
          </a:p>
          <a:p>
            <a:r>
              <a:rPr lang="en-GB" sz="1600" dirty="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SOLID stands for</a:t>
            </a:r>
          </a:p>
          <a:p>
            <a:endParaRPr lang="en-US" sz="1800" dirty="0"/>
          </a:p>
          <a:p>
            <a:endParaRPr lang="en-US" sz="1800" dirty="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 Responsibility Principle</a:t>
            </a:r>
          </a:p>
          <a:p>
            <a:endParaRPr lang="en-US" sz="1800" dirty="0"/>
          </a:p>
          <a:p>
            <a:endParaRPr lang="en-US" sz="1800" dirty="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 Responsibility Principle</a:t>
            </a:r>
          </a:p>
          <a:p>
            <a:endParaRPr lang="en-US" sz="1800" dirty="0"/>
          </a:p>
          <a:p>
            <a:endParaRPr lang="en-US" sz="1800" dirty="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endParaRPr lang="en-GB" sz="1000" dirty="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 Responsibility Principle</a:t>
            </a:r>
          </a:p>
          <a:p>
            <a:endParaRPr lang="en-US" sz="1800" dirty="0"/>
          </a:p>
          <a:p>
            <a:endParaRPr lang="en-US" sz="1800" dirty="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code example the </a:t>
            </a:r>
            <a:r>
              <a:rPr lang="en-GB" sz="1600"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for example </a:t>
            </a:r>
            <a:r>
              <a:rPr lang="en-GB" sz="1600"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dirty="0" err="1">
                <a:latin typeface="Chronicle Display" pitchFamily="50" charset="0"/>
              </a:rPr>
              <a:t>AreaCalculator</a:t>
            </a:r>
            <a:endParaRPr lang="en-GB" sz="1600"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 Responsibility Principle</a:t>
            </a:r>
          </a:p>
          <a:p>
            <a:endParaRPr lang="en-US" sz="1800" dirty="0"/>
          </a:p>
          <a:p>
            <a:endParaRPr lang="en-US" sz="1800" dirty="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Single Responsibility Principle</a:t>
            </a:r>
          </a:p>
          <a:p>
            <a:endParaRPr lang="en-US" sz="1800" dirty="0"/>
          </a:p>
          <a:p>
            <a:endParaRPr lang="en-US" sz="1800" dirty="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ShowXml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"&lt;xml&gt;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&lt;/xml&gt;"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a:p>
          <a:p>
            <a:r>
              <a:rPr lang="it-IT" sz="1000" dirty="0"/>
              <a:t>….</a:t>
            </a:r>
          </a:p>
          <a:p>
            <a:endParaRPr lang="it-IT" sz="1000" dirty="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569CD6"/>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a:solidFill>
                  <a:srgbClr val="4EC9B0"/>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Console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WriteLine</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areaOutpu</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4EC9B0"/>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Console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WriteLine</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areaOutpu</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a:solidFill>
                  <a:srgbClr val="4EC9B0"/>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Console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WriteLine</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areaOutpu</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ShowXml</a:t>
            </a:r>
            <a:r>
              <a:rPr lang="it-IT" sz="10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6685</TotalTime>
  <Words>2382</Words>
  <Application>Microsoft Office PowerPoint</Application>
  <PresentationFormat>On-screen Show (4:3)</PresentationFormat>
  <Paragraphs>502</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254</cp:revision>
  <dcterms:created xsi:type="dcterms:W3CDTF">2015-09-22T11:57:21Z</dcterms:created>
  <dcterms:modified xsi:type="dcterms:W3CDTF">2021-07-01T08:34:06Z</dcterms:modified>
</cp:coreProperties>
</file>