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52"/>
  </p:notesMasterIdLst>
  <p:handoutMasterIdLst>
    <p:handoutMasterId r:id="rId53"/>
  </p:handoutMasterIdLst>
  <p:sldIdLst>
    <p:sldId id="309" r:id="rId2"/>
    <p:sldId id="310" r:id="rId3"/>
    <p:sldId id="289" r:id="rId4"/>
    <p:sldId id="290" r:id="rId5"/>
    <p:sldId id="291" r:id="rId6"/>
    <p:sldId id="292" r:id="rId7"/>
    <p:sldId id="293" r:id="rId8"/>
    <p:sldId id="298" r:id="rId9"/>
    <p:sldId id="314" r:id="rId10"/>
    <p:sldId id="294" r:id="rId11"/>
    <p:sldId id="295" r:id="rId12"/>
    <p:sldId id="296" r:id="rId13"/>
    <p:sldId id="297" r:id="rId14"/>
    <p:sldId id="315" r:id="rId15"/>
    <p:sldId id="316" r:id="rId16"/>
    <p:sldId id="317" r:id="rId17"/>
    <p:sldId id="313" r:id="rId18"/>
    <p:sldId id="318" r:id="rId19"/>
    <p:sldId id="299" r:id="rId20"/>
    <p:sldId id="300" r:id="rId21"/>
    <p:sldId id="301" r:id="rId22"/>
    <p:sldId id="322" r:id="rId23"/>
    <p:sldId id="302" r:id="rId24"/>
    <p:sldId id="303" r:id="rId25"/>
    <p:sldId id="324" r:id="rId26"/>
    <p:sldId id="325" r:id="rId27"/>
    <p:sldId id="323" r:id="rId28"/>
    <p:sldId id="305" r:id="rId29"/>
    <p:sldId id="306" r:id="rId30"/>
    <p:sldId id="307" r:id="rId31"/>
    <p:sldId id="326" r:id="rId32"/>
    <p:sldId id="327" r:id="rId33"/>
    <p:sldId id="328" r:id="rId34"/>
    <p:sldId id="319" r:id="rId35"/>
    <p:sldId id="320" r:id="rId36"/>
    <p:sldId id="329" r:id="rId37"/>
    <p:sldId id="331" r:id="rId38"/>
    <p:sldId id="332" r:id="rId39"/>
    <p:sldId id="336" r:id="rId40"/>
    <p:sldId id="333" r:id="rId41"/>
    <p:sldId id="337" r:id="rId42"/>
    <p:sldId id="338" r:id="rId43"/>
    <p:sldId id="339" r:id="rId44"/>
    <p:sldId id="340" r:id="rId45"/>
    <p:sldId id="342" r:id="rId46"/>
    <p:sldId id="334" r:id="rId47"/>
    <p:sldId id="335" r:id="rId48"/>
    <p:sldId id="344" r:id="rId49"/>
    <p:sldId id="343" r:id="rId50"/>
    <p:sldId id="330" r:id="rId5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cobene Gaspare" initials="RG" lastIdx="3"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EABF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62" autoAdjust="0"/>
    <p:restoredTop sz="96720" autoAdjust="0"/>
  </p:normalViewPr>
  <p:slideViewPr>
    <p:cSldViewPr snapToGrid="0" snapToObjects="1">
      <p:cViewPr varScale="1">
        <p:scale>
          <a:sx n="127" d="100"/>
          <a:sy n="127" d="100"/>
        </p:scale>
        <p:origin x="570"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62" d="100"/>
          <a:sy n="62" d="100"/>
        </p:scale>
        <p:origin x="3226"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A2F69A3-A196-4882-ABB7-A33F2D4AB1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a:extLst>
              <a:ext uri="{FF2B5EF4-FFF2-40B4-BE49-F238E27FC236}">
                <a16:creationId xmlns:a16="http://schemas.microsoft.com/office/drawing/2014/main" id="{A2F5904F-3AF5-473F-9ACC-0892A858D4E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B6D47BE-B638-4384-8186-1BE11A133744}" type="datetimeFigureOut">
              <a:rPr lang="it-IT" smtClean="0"/>
              <a:t>12/07/2021</a:t>
            </a:fld>
            <a:endParaRPr lang="it-IT"/>
          </a:p>
        </p:txBody>
      </p:sp>
      <p:sp>
        <p:nvSpPr>
          <p:cNvPr id="4" name="Footer Placeholder 3">
            <a:extLst>
              <a:ext uri="{FF2B5EF4-FFF2-40B4-BE49-F238E27FC236}">
                <a16:creationId xmlns:a16="http://schemas.microsoft.com/office/drawing/2014/main" id="{E5B313AB-EEC3-4D00-8C8A-D2CC0BD6810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lide Number Placeholder 4">
            <a:extLst>
              <a:ext uri="{FF2B5EF4-FFF2-40B4-BE49-F238E27FC236}">
                <a16:creationId xmlns:a16="http://schemas.microsoft.com/office/drawing/2014/main" id="{5937A03A-1843-4E09-B1A3-43333FDAED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C762C0-697C-4B41-B709-5A24A8227880}" type="slidenum">
              <a:rPr lang="it-IT" smtClean="0"/>
              <a:t>‹#›</a:t>
            </a:fld>
            <a:endParaRPr lang="it-IT"/>
          </a:p>
        </p:txBody>
      </p:sp>
    </p:spTree>
    <p:extLst>
      <p:ext uri="{BB962C8B-B14F-4D97-AF65-F5344CB8AC3E}">
        <p14:creationId xmlns:p14="http://schemas.microsoft.com/office/powerpoint/2010/main" val="3087372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1C7247-C3DA-4B1B-BCAA-E9308B4A9CD3}" type="datetimeFigureOut">
              <a:rPr lang="en-GB" smtClean="0"/>
              <a:t>12/07/2021</a:t>
            </a:fld>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5A56FE-B2E8-4285-8F31-2AEEB8EA39C6}" type="slidenum">
              <a:rPr lang="en-GB" smtClean="0"/>
              <a:t>‹#›</a:t>
            </a:fld>
            <a:endParaRPr lang="en-GB"/>
          </a:p>
        </p:txBody>
      </p:sp>
    </p:spTree>
    <p:extLst>
      <p:ext uri="{BB962C8B-B14F-4D97-AF65-F5344CB8AC3E}">
        <p14:creationId xmlns:p14="http://schemas.microsoft.com/office/powerpoint/2010/main" val="3451435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a:t>
            </a:fld>
            <a:endParaRPr lang="en-GB"/>
          </a:p>
        </p:txBody>
      </p:sp>
    </p:spTree>
    <p:extLst>
      <p:ext uri="{BB962C8B-B14F-4D97-AF65-F5344CB8AC3E}">
        <p14:creationId xmlns:p14="http://schemas.microsoft.com/office/powerpoint/2010/main" val="2477176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10</a:t>
            </a:fld>
            <a:endParaRPr lang="en-GB"/>
          </a:p>
        </p:txBody>
      </p:sp>
    </p:spTree>
    <p:extLst>
      <p:ext uri="{BB962C8B-B14F-4D97-AF65-F5344CB8AC3E}">
        <p14:creationId xmlns:p14="http://schemas.microsoft.com/office/powerpoint/2010/main" val="9200778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11</a:t>
            </a:fld>
            <a:endParaRPr lang="en-GB"/>
          </a:p>
        </p:txBody>
      </p:sp>
    </p:spTree>
    <p:extLst>
      <p:ext uri="{BB962C8B-B14F-4D97-AF65-F5344CB8AC3E}">
        <p14:creationId xmlns:p14="http://schemas.microsoft.com/office/powerpoint/2010/main" val="8902139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12</a:t>
            </a:fld>
            <a:endParaRPr lang="en-GB"/>
          </a:p>
        </p:txBody>
      </p:sp>
    </p:spTree>
    <p:extLst>
      <p:ext uri="{BB962C8B-B14F-4D97-AF65-F5344CB8AC3E}">
        <p14:creationId xmlns:p14="http://schemas.microsoft.com/office/powerpoint/2010/main" val="18490953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r>
              <a:rPr lang="it-IT" dirty="0"/>
              <a:t>Codice scritto in questo modo</a:t>
            </a:r>
            <a:r>
              <a:rPr lang="it-IT" baseline="0" dirty="0"/>
              <a:t> mi permette facilmente di estendere la classe che calcola l’area contemplando anche nuove </a:t>
            </a:r>
            <a:r>
              <a:rPr lang="it-IT" baseline="0" dirty="0" err="1"/>
              <a:t>Shape</a:t>
            </a:r>
            <a:endParaRPr lang="it-IT" baseline="0" dirty="0"/>
          </a:p>
          <a:p>
            <a:pPr marL="171450" indent="-171450">
              <a:buFontTx/>
              <a:buChar char="-"/>
            </a:pPr>
            <a:r>
              <a:rPr lang="it-IT" baseline="0" dirty="0"/>
              <a:t>Come ad esempio potrebbe essere </a:t>
            </a:r>
            <a:r>
              <a:rPr lang="it-IT" baseline="0" dirty="0" err="1"/>
              <a:t>Rectangle</a:t>
            </a: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13</a:t>
            </a:fld>
            <a:endParaRPr lang="en-GB"/>
          </a:p>
        </p:txBody>
      </p:sp>
    </p:spTree>
    <p:extLst>
      <p:ext uri="{BB962C8B-B14F-4D97-AF65-F5344CB8AC3E}">
        <p14:creationId xmlns:p14="http://schemas.microsoft.com/office/powerpoint/2010/main" val="748256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r>
              <a:rPr lang="it-IT" dirty="0"/>
              <a:t>Codice scritto in questo modo</a:t>
            </a:r>
            <a:r>
              <a:rPr lang="it-IT" baseline="0" dirty="0"/>
              <a:t> mi permette facilmente di estendere la classe che calcola l’area contemplando anche nuove </a:t>
            </a:r>
            <a:r>
              <a:rPr lang="it-IT" baseline="0" dirty="0" err="1"/>
              <a:t>Shape</a:t>
            </a:r>
            <a:endParaRPr lang="it-IT" baseline="0" dirty="0"/>
          </a:p>
          <a:p>
            <a:pPr marL="171450" indent="-171450">
              <a:buFontTx/>
              <a:buChar char="-"/>
            </a:pPr>
            <a:r>
              <a:rPr lang="it-IT" baseline="0" dirty="0"/>
              <a:t>Come ad esempio potrebbe essere </a:t>
            </a:r>
            <a:r>
              <a:rPr lang="it-IT" baseline="0" dirty="0" err="1"/>
              <a:t>Rectangle</a:t>
            </a: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14</a:t>
            </a:fld>
            <a:endParaRPr lang="en-GB"/>
          </a:p>
        </p:txBody>
      </p:sp>
    </p:spTree>
    <p:extLst>
      <p:ext uri="{BB962C8B-B14F-4D97-AF65-F5344CB8AC3E}">
        <p14:creationId xmlns:p14="http://schemas.microsoft.com/office/powerpoint/2010/main" val="29453862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r>
              <a:rPr lang="it-IT" dirty="0"/>
              <a:t>Codice scritto in questo modo</a:t>
            </a:r>
            <a:r>
              <a:rPr lang="it-IT" baseline="0" dirty="0"/>
              <a:t> mi permette facilmente di estendere la classe che calcola l’area contemplando anche nuove </a:t>
            </a:r>
            <a:r>
              <a:rPr lang="it-IT" baseline="0" dirty="0" err="1"/>
              <a:t>Shape</a:t>
            </a:r>
            <a:endParaRPr lang="it-IT" baseline="0" dirty="0"/>
          </a:p>
          <a:p>
            <a:pPr marL="171450" indent="-171450">
              <a:buFontTx/>
              <a:buChar char="-"/>
            </a:pPr>
            <a:r>
              <a:rPr lang="it-IT" baseline="0" dirty="0"/>
              <a:t>Come ad esempio potrebbe essere </a:t>
            </a:r>
            <a:r>
              <a:rPr lang="it-IT" baseline="0" dirty="0" err="1"/>
              <a:t>Rectangle</a:t>
            </a: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15</a:t>
            </a:fld>
            <a:endParaRPr lang="en-GB"/>
          </a:p>
        </p:txBody>
      </p:sp>
    </p:spTree>
    <p:extLst>
      <p:ext uri="{BB962C8B-B14F-4D97-AF65-F5344CB8AC3E}">
        <p14:creationId xmlns:p14="http://schemas.microsoft.com/office/powerpoint/2010/main" val="14441888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r>
              <a:rPr lang="it-IT" dirty="0"/>
              <a:t>Codice scritto in questo modo</a:t>
            </a:r>
            <a:r>
              <a:rPr lang="it-IT" baseline="0" dirty="0"/>
              <a:t> mi permette facilmente di estendere la classe che calcola l’area contemplando anche nuove </a:t>
            </a:r>
            <a:r>
              <a:rPr lang="it-IT" baseline="0" dirty="0" err="1"/>
              <a:t>Shape</a:t>
            </a:r>
            <a:endParaRPr lang="it-IT" baseline="0" dirty="0"/>
          </a:p>
          <a:p>
            <a:pPr marL="171450" indent="-171450">
              <a:buFontTx/>
              <a:buChar char="-"/>
            </a:pPr>
            <a:r>
              <a:rPr lang="it-IT" baseline="0" dirty="0"/>
              <a:t>Come ad esempio potrebbe essere </a:t>
            </a:r>
            <a:r>
              <a:rPr lang="it-IT" baseline="0" dirty="0" err="1"/>
              <a:t>Rectangle</a:t>
            </a: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16</a:t>
            </a:fld>
            <a:endParaRPr lang="en-GB"/>
          </a:p>
        </p:txBody>
      </p:sp>
    </p:spTree>
    <p:extLst>
      <p:ext uri="{BB962C8B-B14F-4D97-AF65-F5344CB8AC3E}">
        <p14:creationId xmlns:p14="http://schemas.microsoft.com/office/powerpoint/2010/main" val="15168660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17</a:t>
            </a:fld>
            <a:endParaRPr lang="en-GB"/>
          </a:p>
        </p:txBody>
      </p:sp>
    </p:spTree>
    <p:extLst>
      <p:ext uri="{BB962C8B-B14F-4D97-AF65-F5344CB8AC3E}">
        <p14:creationId xmlns:p14="http://schemas.microsoft.com/office/powerpoint/2010/main" val="36702128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18</a:t>
            </a:fld>
            <a:endParaRPr lang="en-GB"/>
          </a:p>
        </p:txBody>
      </p:sp>
    </p:spTree>
    <p:extLst>
      <p:ext uri="{BB962C8B-B14F-4D97-AF65-F5344CB8AC3E}">
        <p14:creationId xmlns:p14="http://schemas.microsoft.com/office/powerpoint/2010/main" val="38967290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r>
              <a:rPr lang="it-IT" dirty="0"/>
              <a:t>- </a:t>
            </a:r>
          </a:p>
        </p:txBody>
      </p:sp>
      <p:sp>
        <p:nvSpPr>
          <p:cNvPr id="4" name="Slide Number Placeholder 3"/>
          <p:cNvSpPr>
            <a:spLocks noGrp="1"/>
          </p:cNvSpPr>
          <p:nvPr>
            <p:ph type="sldNum" sz="quarter" idx="10"/>
          </p:nvPr>
        </p:nvSpPr>
        <p:spPr/>
        <p:txBody>
          <a:bodyPr/>
          <a:lstStyle/>
          <a:p>
            <a:fld id="{2C5A56FE-B2E8-4285-8F31-2AEEB8EA39C6}" type="slidenum">
              <a:rPr lang="en-GB" smtClean="0"/>
              <a:t>19</a:t>
            </a:fld>
            <a:endParaRPr lang="en-GB"/>
          </a:p>
        </p:txBody>
      </p:sp>
    </p:spTree>
    <p:extLst>
      <p:ext uri="{BB962C8B-B14F-4D97-AF65-F5344CB8AC3E}">
        <p14:creationId xmlns:p14="http://schemas.microsoft.com/office/powerpoint/2010/main" val="2118481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a:t>
            </a:fld>
            <a:endParaRPr lang="en-GB"/>
          </a:p>
        </p:txBody>
      </p:sp>
    </p:spTree>
    <p:extLst>
      <p:ext uri="{BB962C8B-B14F-4D97-AF65-F5344CB8AC3E}">
        <p14:creationId xmlns:p14="http://schemas.microsoft.com/office/powerpoint/2010/main" val="37910054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20</a:t>
            </a:fld>
            <a:endParaRPr lang="en-GB"/>
          </a:p>
        </p:txBody>
      </p:sp>
    </p:spTree>
    <p:extLst>
      <p:ext uri="{BB962C8B-B14F-4D97-AF65-F5344CB8AC3E}">
        <p14:creationId xmlns:p14="http://schemas.microsoft.com/office/powerpoint/2010/main" val="12891686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21</a:t>
            </a:fld>
            <a:endParaRPr lang="en-GB"/>
          </a:p>
        </p:txBody>
      </p:sp>
    </p:spTree>
    <p:extLst>
      <p:ext uri="{BB962C8B-B14F-4D97-AF65-F5344CB8AC3E}">
        <p14:creationId xmlns:p14="http://schemas.microsoft.com/office/powerpoint/2010/main" val="8479961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22</a:t>
            </a:fld>
            <a:endParaRPr lang="en-GB"/>
          </a:p>
        </p:txBody>
      </p:sp>
    </p:spTree>
    <p:extLst>
      <p:ext uri="{BB962C8B-B14F-4D97-AF65-F5344CB8AC3E}">
        <p14:creationId xmlns:p14="http://schemas.microsoft.com/office/powerpoint/2010/main" val="30804522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23</a:t>
            </a:fld>
            <a:endParaRPr lang="en-GB"/>
          </a:p>
        </p:txBody>
      </p:sp>
    </p:spTree>
    <p:extLst>
      <p:ext uri="{BB962C8B-B14F-4D97-AF65-F5344CB8AC3E}">
        <p14:creationId xmlns:p14="http://schemas.microsoft.com/office/powerpoint/2010/main" val="24099700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24</a:t>
            </a:fld>
            <a:endParaRPr lang="en-GB"/>
          </a:p>
        </p:txBody>
      </p:sp>
    </p:spTree>
    <p:extLst>
      <p:ext uri="{BB962C8B-B14F-4D97-AF65-F5344CB8AC3E}">
        <p14:creationId xmlns:p14="http://schemas.microsoft.com/office/powerpoint/2010/main" val="22372246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25</a:t>
            </a:fld>
            <a:endParaRPr lang="en-GB"/>
          </a:p>
        </p:txBody>
      </p:sp>
    </p:spTree>
    <p:extLst>
      <p:ext uri="{BB962C8B-B14F-4D97-AF65-F5344CB8AC3E}">
        <p14:creationId xmlns:p14="http://schemas.microsoft.com/office/powerpoint/2010/main" val="41168399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26</a:t>
            </a:fld>
            <a:endParaRPr lang="en-GB"/>
          </a:p>
        </p:txBody>
      </p:sp>
    </p:spTree>
    <p:extLst>
      <p:ext uri="{BB962C8B-B14F-4D97-AF65-F5344CB8AC3E}">
        <p14:creationId xmlns:p14="http://schemas.microsoft.com/office/powerpoint/2010/main" val="1420544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27</a:t>
            </a:fld>
            <a:endParaRPr lang="en-GB"/>
          </a:p>
        </p:txBody>
      </p:sp>
    </p:spTree>
    <p:extLst>
      <p:ext uri="{BB962C8B-B14F-4D97-AF65-F5344CB8AC3E}">
        <p14:creationId xmlns:p14="http://schemas.microsoft.com/office/powerpoint/2010/main" val="21022905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28</a:t>
            </a:fld>
            <a:endParaRPr lang="en-GB"/>
          </a:p>
        </p:txBody>
      </p:sp>
    </p:spTree>
    <p:extLst>
      <p:ext uri="{BB962C8B-B14F-4D97-AF65-F5344CB8AC3E}">
        <p14:creationId xmlns:p14="http://schemas.microsoft.com/office/powerpoint/2010/main" val="18881466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r>
              <a:rPr lang="it-IT" dirty="0"/>
              <a:t>Alla base degli </a:t>
            </a:r>
            <a:r>
              <a:rPr lang="it-IT" dirty="0" err="1"/>
              <a:t>IoC</a:t>
            </a:r>
            <a:endParaRPr lang="it-IT" dirty="0"/>
          </a:p>
          <a:p>
            <a:pPr marL="171450" indent="-171450">
              <a:buFontTx/>
              <a:buChar char="-"/>
            </a:pPr>
            <a:r>
              <a:rPr lang="it-IT" dirty="0"/>
              <a:t>Bisogna</a:t>
            </a:r>
            <a:r>
              <a:rPr lang="it-IT" baseline="0" dirty="0"/>
              <a:t> sviluppare per interfacce e non per concrete</a:t>
            </a:r>
          </a:p>
        </p:txBody>
      </p:sp>
      <p:sp>
        <p:nvSpPr>
          <p:cNvPr id="4" name="Slide Number Placeholder 3"/>
          <p:cNvSpPr>
            <a:spLocks noGrp="1"/>
          </p:cNvSpPr>
          <p:nvPr>
            <p:ph type="sldNum" sz="quarter" idx="10"/>
          </p:nvPr>
        </p:nvSpPr>
        <p:spPr/>
        <p:txBody>
          <a:bodyPr/>
          <a:lstStyle/>
          <a:p>
            <a:fld id="{2C5A56FE-B2E8-4285-8F31-2AEEB8EA39C6}" type="slidenum">
              <a:rPr lang="en-GB" smtClean="0"/>
              <a:t>29</a:t>
            </a:fld>
            <a:endParaRPr lang="en-GB"/>
          </a:p>
        </p:txBody>
      </p:sp>
    </p:spTree>
    <p:extLst>
      <p:ext uri="{BB962C8B-B14F-4D97-AF65-F5344CB8AC3E}">
        <p14:creationId xmlns:p14="http://schemas.microsoft.com/office/powerpoint/2010/main" val="1349941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a:t>
            </a:fld>
            <a:endParaRPr lang="en-GB"/>
          </a:p>
        </p:txBody>
      </p:sp>
    </p:spTree>
    <p:extLst>
      <p:ext uri="{BB962C8B-B14F-4D97-AF65-F5344CB8AC3E}">
        <p14:creationId xmlns:p14="http://schemas.microsoft.com/office/powerpoint/2010/main" val="1564753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30</a:t>
            </a:fld>
            <a:endParaRPr lang="en-GB"/>
          </a:p>
        </p:txBody>
      </p:sp>
    </p:spTree>
    <p:extLst>
      <p:ext uri="{BB962C8B-B14F-4D97-AF65-F5344CB8AC3E}">
        <p14:creationId xmlns:p14="http://schemas.microsoft.com/office/powerpoint/2010/main" val="7381746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31</a:t>
            </a:fld>
            <a:endParaRPr lang="en-GB"/>
          </a:p>
        </p:txBody>
      </p:sp>
    </p:spTree>
    <p:extLst>
      <p:ext uri="{BB962C8B-B14F-4D97-AF65-F5344CB8AC3E}">
        <p14:creationId xmlns:p14="http://schemas.microsoft.com/office/powerpoint/2010/main" val="39861630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32</a:t>
            </a:fld>
            <a:endParaRPr lang="en-GB"/>
          </a:p>
        </p:txBody>
      </p:sp>
    </p:spTree>
    <p:extLst>
      <p:ext uri="{BB962C8B-B14F-4D97-AF65-F5344CB8AC3E}">
        <p14:creationId xmlns:p14="http://schemas.microsoft.com/office/powerpoint/2010/main" val="4471994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33</a:t>
            </a:fld>
            <a:endParaRPr lang="en-GB"/>
          </a:p>
        </p:txBody>
      </p:sp>
    </p:spTree>
    <p:extLst>
      <p:ext uri="{BB962C8B-B14F-4D97-AF65-F5344CB8AC3E}">
        <p14:creationId xmlns:p14="http://schemas.microsoft.com/office/powerpoint/2010/main" val="18953384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34</a:t>
            </a:fld>
            <a:endParaRPr lang="en-GB"/>
          </a:p>
        </p:txBody>
      </p:sp>
    </p:spTree>
    <p:extLst>
      <p:ext uri="{BB962C8B-B14F-4D97-AF65-F5344CB8AC3E}">
        <p14:creationId xmlns:p14="http://schemas.microsoft.com/office/powerpoint/2010/main" val="7006572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35</a:t>
            </a:fld>
            <a:endParaRPr lang="en-GB"/>
          </a:p>
        </p:txBody>
      </p:sp>
    </p:spTree>
    <p:extLst>
      <p:ext uri="{BB962C8B-B14F-4D97-AF65-F5344CB8AC3E}">
        <p14:creationId xmlns:p14="http://schemas.microsoft.com/office/powerpoint/2010/main" val="41920438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36</a:t>
            </a:fld>
            <a:endParaRPr lang="en-GB"/>
          </a:p>
        </p:txBody>
      </p:sp>
    </p:spTree>
    <p:extLst>
      <p:ext uri="{BB962C8B-B14F-4D97-AF65-F5344CB8AC3E}">
        <p14:creationId xmlns:p14="http://schemas.microsoft.com/office/powerpoint/2010/main" val="9375828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37</a:t>
            </a:fld>
            <a:endParaRPr lang="en-GB"/>
          </a:p>
        </p:txBody>
      </p:sp>
    </p:spTree>
    <p:extLst>
      <p:ext uri="{BB962C8B-B14F-4D97-AF65-F5344CB8AC3E}">
        <p14:creationId xmlns:p14="http://schemas.microsoft.com/office/powerpoint/2010/main" val="36117703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38</a:t>
            </a:fld>
            <a:endParaRPr lang="en-GB"/>
          </a:p>
        </p:txBody>
      </p:sp>
    </p:spTree>
    <p:extLst>
      <p:ext uri="{BB962C8B-B14F-4D97-AF65-F5344CB8AC3E}">
        <p14:creationId xmlns:p14="http://schemas.microsoft.com/office/powerpoint/2010/main" val="26852144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39</a:t>
            </a:fld>
            <a:endParaRPr lang="en-GB"/>
          </a:p>
        </p:txBody>
      </p:sp>
    </p:spTree>
    <p:extLst>
      <p:ext uri="{BB962C8B-B14F-4D97-AF65-F5344CB8AC3E}">
        <p14:creationId xmlns:p14="http://schemas.microsoft.com/office/powerpoint/2010/main" val="641130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a:t>
            </a:fld>
            <a:endParaRPr lang="en-GB"/>
          </a:p>
        </p:txBody>
      </p:sp>
    </p:spTree>
    <p:extLst>
      <p:ext uri="{BB962C8B-B14F-4D97-AF65-F5344CB8AC3E}">
        <p14:creationId xmlns:p14="http://schemas.microsoft.com/office/powerpoint/2010/main" val="22742297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40</a:t>
            </a:fld>
            <a:endParaRPr lang="en-GB"/>
          </a:p>
        </p:txBody>
      </p:sp>
    </p:spTree>
    <p:extLst>
      <p:ext uri="{BB962C8B-B14F-4D97-AF65-F5344CB8AC3E}">
        <p14:creationId xmlns:p14="http://schemas.microsoft.com/office/powerpoint/2010/main" val="1948113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41</a:t>
            </a:fld>
            <a:endParaRPr lang="en-GB"/>
          </a:p>
        </p:txBody>
      </p:sp>
    </p:spTree>
    <p:extLst>
      <p:ext uri="{BB962C8B-B14F-4D97-AF65-F5344CB8AC3E}">
        <p14:creationId xmlns:p14="http://schemas.microsoft.com/office/powerpoint/2010/main" val="18682795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42</a:t>
            </a:fld>
            <a:endParaRPr lang="en-GB"/>
          </a:p>
        </p:txBody>
      </p:sp>
    </p:spTree>
    <p:extLst>
      <p:ext uri="{BB962C8B-B14F-4D97-AF65-F5344CB8AC3E}">
        <p14:creationId xmlns:p14="http://schemas.microsoft.com/office/powerpoint/2010/main" val="14141211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43</a:t>
            </a:fld>
            <a:endParaRPr lang="en-GB"/>
          </a:p>
        </p:txBody>
      </p:sp>
    </p:spTree>
    <p:extLst>
      <p:ext uri="{BB962C8B-B14F-4D97-AF65-F5344CB8AC3E}">
        <p14:creationId xmlns:p14="http://schemas.microsoft.com/office/powerpoint/2010/main" val="111411554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44</a:t>
            </a:fld>
            <a:endParaRPr lang="en-GB"/>
          </a:p>
        </p:txBody>
      </p:sp>
    </p:spTree>
    <p:extLst>
      <p:ext uri="{BB962C8B-B14F-4D97-AF65-F5344CB8AC3E}">
        <p14:creationId xmlns:p14="http://schemas.microsoft.com/office/powerpoint/2010/main" val="334332368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45</a:t>
            </a:fld>
            <a:endParaRPr lang="en-GB"/>
          </a:p>
        </p:txBody>
      </p:sp>
    </p:spTree>
    <p:extLst>
      <p:ext uri="{BB962C8B-B14F-4D97-AF65-F5344CB8AC3E}">
        <p14:creationId xmlns:p14="http://schemas.microsoft.com/office/powerpoint/2010/main" val="7442888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46</a:t>
            </a:fld>
            <a:endParaRPr lang="en-GB"/>
          </a:p>
        </p:txBody>
      </p:sp>
    </p:spTree>
    <p:extLst>
      <p:ext uri="{BB962C8B-B14F-4D97-AF65-F5344CB8AC3E}">
        <p14:creationId xmlns:p14="http://schemas.microsoft.com/office/powerpoint/2010/main" val="7156447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47</a:t>
            </a:fld>
            <a:endParaRPr lang="en-GB"/>
          </a:p>
        </p:txBody>
      </p:sp>
    </p:spTree>
    <p:extLst>
      <p:ext uri="{BB962C8B-B14F-4D97-AF65-F5344CB8AC3E}">
        <p14:creationId xmlns:p14="http://schemas.microsoft.com/office/powerpoint/2010/main" val="286666786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48</a:t>
            </a:fld>
            <a:endParaRPr lang="en-GB"/>
          </a:p>
        </p:txBody>
      </p:sp>
    </p:spTree>
    <p:extLst>
      <p:ext uri="{BB962C8B-B14F-4D97-AF65-F5344CB8AC3E}">
        <p14:creationId xmlns:p14="http://schemas.microsoft.com/office/powerpoint/2010/main" val="13887790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49</a:t>
            </a:fld>
            <a:endParaRPr lang="en-GB"/>
          </a:p>
        </p:txBody>
      </p:sp>
    </p:spTree>
    <p:extLst>
      <p:ext uri="{BB962C8B-B14F-4D97-AF65-F5344CB8AC3E}">
        <p14:creationId xmlns:p14="http://schemas.microsoft.com/office/powerpoint/2010/main" val="30608369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5</a:t>
            </a:fld>
            <a:endParaRPr lang="en-GB"/>
          </a:p>
        </p:txBody>
      </p:sp>
    </p:spTree>
    <p:extLst>
      <p:ext uri="{BB962C8B-B14F-4D97-AF65-F5344CB8AC3E}">
        <p14:creationId xmlns:p14="http://schemas.microsoft.com/office/powerpoint/2010/main" val="407101387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50</a:t>
            </a:fld>
            <a:endParaRPr lang="en-GB"/>
          </a:p>
        </p:txBody>
      </p:sp>
    </p:spTree>
    <p:extLst>
      <p:ext uri="{BB962C8B-B14F-4D97-AF65-F5344CB8AC3E}">
        <p14:creationId xmlns:p14="http://schemas.microsoft.com/office/powerpoint/2010/main" val="3055954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6</a:t>
            </a:fld>
            <a:endParaRPr lang="en-GB"/>
          </a:p>
        </p:txBody>
      </p:sp>
    </p:spTree>
    <p:extLst>
      <p:ext uri="{BB962C8B-B14F-4D97-AF65-F5344CB8AC3E}">
        <p14:creationId xmlns:p14="http://schemas.microsoft.com/office/powerpoint/2010/main" val="257687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7</a:t>
            </a:fld>
            <a:endParaRPr lang="en-GB"/>
          </a:p>
        </p:txBody>
      </p:sp>
    </p:spTree>
    <p:extLst>
      <p:ext uri="{BB962C8B-B14F-4D97-AF65-F5344CB8AC3E}">
        <p14:creationId xmlns:p14="http://schemas.microsoft.com/office/powerpoint/2010/main" val="34490636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8</a:t>
            </a:fld>
            <a:endParaRPr lang="en-GB"/>
          </a:p>
        </p:txBody>
      </p:sp>
    </p:spTree>
    <p:extLst>
      <p:ext uri="{BB962C8B-B14F-4D97-AF65-F5344CB8AC3E}">
        <p14:creationId xmlns:p14="http://schemas.microsoft.com/office/powerpoint/2010/main" val="1981760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9</a:t>
            </a:fld>
            <a:endParaRPr lang="en-GB"/>
          </a:p>
        </p:txBody>
      </p:sp>
    </p:spTree>
    <p:extLst>
      <p:ext uri="{BB962C8B-B14F-4D97-AF65-F5344CB8AC3E}">
        <p14:creationId xmlns:p14="http://schemas.microsoft.com/office/powerpoint/2010/main" val="3842067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3238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449208" y="6325592"/>
            <a:ext cx="8233830" cy="89111"/>
          </a:xfrm>
          <a:prstGeom prst="rect">
            <a:avLst/>
          </a:prstGeom>
        </p:spPr>
      </p:pic>
    </p:spTree>
    <p:extLst>
      <p:ext uri="{BB962C8B-B14F-4D97-AF65-F5344CB8AC3E}">
        <p14:creationId xmlns:p14="http://schemas.microsoft.com/office/powerpoint/2010/main" val="166511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17" name="Text Placeholder 7"/>
          <p:cNvSpPr>
            <a:spLocks noGrp="1"/>
          </p:cNvSpPr>
          <p:nvPr>
            <p:ph type="body" sz="quarter" idx="11" hasCustomPrompt="1"/>
          </p:nvPr>
        </p:nvSpPr>
        <p:spPr>
          <a:xfrm>
            <a:off x="328613" y="1079047"/>
            <a:ext cx="8401246" cy="5407023"/>
          </a:xfrm>
          <a:prstGeom prst="rect">
            <a:avLst/>
          </a:prstGeom>
        </p:spPr>
        <p:txBody>
          <a:bodyPr vert="horz"/>
          <a:lstStyle>
            <a:lvl1pPr marL="0" indent="0">
              <a:buFontTx/>
              <a:buNone/>
              <a:defRPr sz="4200" b="0" i="0" baseline="0">
                <a:latin typeface="Chronicle Display Light"/>
              </a:defRPr>
            </a:lvl1pPr>
          </a:lstStyle>
          <a:p>
            <a:pPr lvl="0"/>
            <a:r>
              <a:rPr lang="en-GB" dirty="0"/>
              <a:t>Title</a:t>
            </a:r>
          </a:p>
        </p:txBody>
      </p:sp>
      <p:sp>
        <p:nvSpPr>
          <p:cNvPr id="2" name="Slide Number Placeholder 1">
            <a:extLst>
              <a:ext uri="{FF2B5EF4-FFF2-40B4-BE49-F238E27FC236}">
                <a16:creationId xmlns:a16="http://schemas.microsoft.com/office/drawing/2014/main" id="{3B4E31EE-3D98-4200-894A-7D2085368844}"/>
              </a:ext>
            </a:extLst>
          </p:cNvPr>
          <p:cNvSpPr>
            <a:spLocks noGrp="1"/>
          </p:cNvSpPr>
          <p:nvPr>
            <p:ph type="sldNum" sz="quarter" idx="12"/>
          </p:nvPr>
        </p:nvSpPr>
        <p:spPr/>
        <p:txBody>
          <a:bodyPr/>
          <a:lstStyle/>
          <a:p>
            <a:fld id="{872B398A-EF09-E242-842D-FF241F6D1DAD}" type="slidenum">
              <a:rPr lang="en-US" smtClean="0"/>
              <a:t>‹#›</a:t>
            </a:fld>
            <a:endParaRPr lang="en-US" dirty="0"/>
          </a:p>
        </p:txBody>
      </p:sp>
    </p:spTree>
    <p:extLst>
      <p:ext uri="{BB962C8B-B14F-4D97-AF65-F5344CB8AC3E}">
        <p14:creationId xmlns:p14="http://schemas.microsoft.com/office/powerpoint/2010/main" val="2197287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sub-title slide">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4" name="Text Placeholder 7"/>
          <p:cNvSpPr>
            <a:spLocks noGrp="1"/>
          </p:cNvSpPr>
          <p:nvPr>
            <p:ph type="body" sz="quarter" idx="11" hasCustomPrompt="1"/>
          </p:nvPr>
        </p:nvSpPr>
        <p:spPr>
          <a:xfrm>
            <a:off x="328613" y="1079047"/>
            <a:ext cx="8401246" cy="5407023"/>
          </a:xfrm>
          <a:prstGeom prst="rect">
            <a:avLst/>
          </a:prstGeom>
        </p:spPr>
        <p:txBody>
          <a:bodyPr vert="horz"/>
          <a:lstStyle>
            <a:lvl1pPr marL="0" indent="0">
              <a:buFontTx/>
              <a:buNone/>
              <a:defRPr sz="4200" b="0" i="0" baseline="0">
                <a:latin typeface="Chronicle Display Light"/>
              </a:defRPr>
            </a:lvl1pPr>
          </a:lstStyle>
          <a:p>
            <a:pPr lvl="0"/>
            <a:r>
              <a:rPr lang="en-GB" dirty="0"/>
              <a:t>Sub-title</a:t>
            </a:r>
          </a:p>
        </p:txBody>
      </p:sp>
    </p:spTree>
    <p:extLst>
      <p:ext uri="{BB962C8B-B14F-4D97-AF65-F5344CB8AC3E}">
        <p14:creationId xmlns:p14="http://schemas.microsoft.com/office/powerpoint/2010/main" val="388440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pictures">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a:t>Heading – images only</a:t>
            </a:r>
          </a:p>
        </p:txBody>
      </p:sp>
      <p:sp>
        <p:nvSpPr>
          <p:cNvPr id="10" name="Picture Placeholder 9"/>
          <p:cNvSpPr>
            <a:spLocks noGrp="1"/>
          </p:cNvSpPr>
          <p:nvPr>
            <p:ph type="pic" sz="quarter" idx="11"/>
          </p:nvPr>
        </p:nvSpPr>
        <p:spPr>
          <a:xfrm>
            <a:off x="423863" y="1628775"/>
            <a:ext cx="5507037" cy="3886652"/>
          </a:xfrm>
          <a:prstGeom prst="rect">
            <a:avLst/>
          </a:prstGeom>
        </p:spPr>
        <p:txBody>
          <a:bodyPr vert="horz"/>
          <a:lstStyle/>
          <a:p>
            <a:endParaRPr lang="en-US"/>
          </a:p>
        </p:txBody>
      </p:sp>
      <p:sp>
        <p:nvSpPr>
          <p:cNvPr id="12" name="Picture Placeholder 9"/>
          <p:cNvSpPr>
            <a:spLocks noGrp="1"/>
          </p:cNvSpPr>
          <p:nvPr>
            <p:ph type="pic" sz="quarter" idx="13"/>
          </p:nvPr>
        </p:nvSpPr>
        <p:spPr>
          <a:xfrm>
            <a:off x="5999668" y="1628775"/>
            <a:ext cx="2730191" cy="1903275"/>
          </a:xfrm>
          <a:prstGeom prst="rect">
            <a:avLst/>
          </a:prstGeom>
        </p:spPr>
        <p:txBody>
          <a:bodyPr vert="horz"/>
          <a:lstStyle/>
          <a:p>
            <a:endParaRPr lang="en-US"/>
          </a:p>
        </p:txBody>
      </p:sp>
      <p:sp>
        <p:nvSpPr>
          <p:cNvPr id="13" name="Picture Placeholder 9"/>
          <p:cNvSpPr>
            <a:spLocks noGrp="1"/>
          </p:cNvSpPr>
          <p:nvPr>
            <p:ph type="pic" sz="quarter" idx="12"/>
          </p:nvPr>
        </p:nvSpPr>
        <p:spPr>
          <a:xfrm>
            <a:off x="5999668" y="3612151"/>
            <a:ext cx="2730191" cy="1903275"/>
          </a:xfrm>
          <a:prstGeom prst="rect">
            <a:avLst/>
          </a:prstGeom>
        </p:spPr>
        <p:txBody>
          <a:bodyPr vert="horz"/>
          <a:lstStyle/>
          <a:p>
            <a:endParaRPr lang="en-US"/>
          </a:p>
        </p:txBody>
      </p:sp>
    </p:spTree>
    <p:extLst>
      <p:ext uri="{BB962C8B-B14F-4D97-AF65-F5344CB8AC3E}">
        <p14:creationId xmlns:p14="http://schemas.microsoft.com/office/powerpoint/2010/main" val="1369547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picture and text">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a:t>Heading – images and text</a:t>
            </a:r>
          </a:p>
        </p:txBody>
      </p:sp>
      <p:sp>
        <p:nvSpPr>
          <p:cNvPr id="10" name="Picture Placeholder 9"/>
          <p:cNvSpPr>
            <a:spLocks noGrp="1"/>
          </p:cNvSpPr>
          <p:nvPr>
            <p:ph type="pic" sz="quarter" idx="11"/>
          </p:nvPr>
        </p:nvSpPr>
        <p:spPr>
          <a:xfrm>
            <a:off x="423863" y="1628775"/>
            <a:ext cx="5507037" cy="3886652"/>
          </a:xfrm>
          <a:prstGeom prst="rect">
            <a:avLst/>
          </a:prstGeom>
        </p:spPr>
        <p:txBody>
          <a:bodyPr vert="horz"/>
          <a:lstStyle/>
          <a:p>
            <a:endParaRPr lang="en-US" dirty="0"/>
          </a:p>
        </p:txBody>
      </p:sp>
      <p:sp>
        <p:nvSpPr>
          <p:cNvPr id="3" name="Text Placeholder 2"/>
          <p:cNvSpPr>
            <a:spLocks noGrp="1"/>
          </p:cNvSpPr>
          <p:nvPr>
            <p:ph type="body" sz="quarter" idx="12" hasCustomPrompt="1"/>
          </p:nvPr>
        </p:nvSpPr>
        <p:spPr>
          <a:xfrm>
            <a:off x="6218299" y="1543699"/>
            <a:ext cx="2445926" cy="3971728"/>
          </a:xfrm>
          <a:prstGeom prst="rect">
            <a:avLst/>
          </a:prstGeom>
        </p:spPr>
        <p:txBody>
          <a:bodyPr vert="horz"/>
          <a:lstStyle>
            <a:lvl1pPr marL="0" indent="0">
              <a:buFontTx/>
              <a:buNone/>
              <a:defRPr sz="1200" baseline="0">
                <a:latin typeface="Avenir Book"/>
              </a:defRPr>
            </a:lvl1pPr>
          </a:lstStyle>
          <a:p>
            <a:pPr lvl="0"/>
            <a:r>
              <a:rPr lang="en-GB" dirty="0"/>
              <a:t>Enter text</a:t>
            </a:r>
            <a:endParaRPr lang="en-US" dirty="0"/>
          </a:p>
        </p:txBody>
      </p:sp>
    </p:spTree>
    <p:extLst>
      <p:ext uri="{BB962C8B-B14F-4D97-AF65-F5344CB8AC3E}">
        <p14:creationId xmlns:p14="http://schemas.microsoft.com/office/powerpoint/2010/main" val="3338764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hart and text">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a:t>Heading – chart and text</a:t>
            </a:r>
          </a:p>
        </p:txBody>
      </p:sp>
      <p:sp>
        <p:nvSpPr>
          <p:cNvPr id="3" name="Text Placeholder 2"/>
          <p:cNvSpPr>
            <a:spLocks noGrp="1"/>
          </p:cNvSpPr>
          <p:nvPr>
            <p:ph type="body" sz="quarter" idx="12" hasCustomPrompt="1"/>
          </p:nvPr>
        </p:nvSpPr>
        <p:spPr>
          <a:xfrm>
            <a:off x="6218299" y="1543699"/>
            <a:ext cx="2445926" cy="3971728"/>
          </a:xfrm>
          <a:prstGeom prst="rect">
            <a:avLst/>
          </a:prstGeom>
        </p:spPr>
        <p:txBody>
          <a:bodyPr vert="horz" anchor="ctr" anchorCtr="0"/>
          <a:lstStyle>
            <a:lvl1pPr marL="0" indent="0">
              <a:buFontTx/>
              <a:buNone/>
              <a:defRPr sz="1200" baseline="0">
                <a:latin typeface="Avenir Book"/>
              </a:defRPr>
            </a:lvl1pPr>
          </a:lstStyle>
          <a:p>
            <a:pPr lvl="0"/>
            <a:r>
              <a:rPr lang="en-GB" dirty="0"/>
              <a:t>Enter text</a:t>
            </a:r>
            <a:endParaRPr lang="en-US" dirty="0"/>
          </a:p>
        </p:txBody>
      </p:sp>
      <p:sp>
        <p:nvSpPr>
          <p:cNvPr id="4" name="Chart Placeholder 3"/>
          <p:cNvSpPr>
            <a:spLocks noGrp="1"/>
          </p:cNvSpPr>
          <p:nvPr>
            <p:ph type="chart" sz="quarter" idx="13"/>
          </p:nvPr>
        </p:nvSpPr>
        <p:spPr>
          <a:xfrm>
            <a:off x="423863" y="1628775"/>
            <a:ext cx="5507037" cy="3886652"/>
          </a:xfrm>
          <a:prstGeom prst="rect">
            <a:avLst/>
          </a:prstGeom>
        </p:spPr>
        <p:txBody>
          <a:bodyPr vert="horz"/>
          <a:lstStyle/>
          <a:p>
            <a:endParaRPr lang="en-US" dirty="0"/>
          </a:p>
        </p:txBody>
      </p:sp>
    </p:spTree>
    <p:extLst>
      <p:ext uri="{BB962C8B-B14F-4D97-AF65-F5344CB8AC3E}">
        <p14:creationId xmlns:p14="http://schemas.microsoft.com/office/powerpoint/2010/main" val="2662566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_picture and text">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a:t>Heading – dot points</a:t>
            </a:r>
          </a:p>
        </p:txBody>
      </p:sp>
      <p:sp>
        <p:nvSpPr>
          <p:cNvPr id="3" name="Text Placeholder 2"/>
          <p:cNvSpPr>
            <a:spLocks noGrp="1"/>
          </p:cNvSpPr>
          <p:nvPr>
            <p:ph type="body" sz="quarter" idx="12" hasCustomPrompt="1"/>
          </p:nvPr>
        </p:nvSpPr>
        <p:spPr>
          <a:xfrm>
            <a:off x="6060725" y="1871134"/>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pic>
        <p:nvPicPr>
          <p:cNvPr id="9" name="Picture 8"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410615" y="1744813"/>
            <a:ext cx="2603500" cy="126320"/>
          </a:xfrm>
          <a:prstGeom prst="rect">
            <a:avLst/>
          </a:prstGeom>
        </p:spPr>
      </p:pic>
      <p:pic>
        <p:nvPicPr>
          <p:cNvPr id="10" name="Picture 9"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3221088" y="1744813"/>
            <a:ext cx="2603500" cy="126320"/>
          </a:xfrm>
          <a:prstGeom prst="rect">
            <a:avLst/>
          </a:prstGeom>
        </p:spPr>
      </p:pic>
      <p:pic>
        <p:nvPicPr>
          <p:cNvPr id="11" name="Picture 10"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6060725" y="1744813"/>
            <a:ext cx="2603500" cy="126320"/>
          </a:xfrm>
          <a:prstGeom prst="rect">
            <a:avLst/>
          </a:prstGeom>
        </p:spPr>
      </p:pic>
      <p:pic>
        <p:nvPicPr>
          <p:cNvPr id="12" name="Picture 11"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410615" y="3776813"/>
            <a:ext cx="2603500" cy="126320"/>
          </a:xfrm>
          <a:prstGeom prst="rect">
            <a:avLst/>
          </a:prstGeom>
        </p:spPr>
      </p:pic>
      <p:pic>
        <p:nvPicPr>
          <p:cNvPr id="13" name="Picture 12"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3221088" y="3776813"/>
            <a:ext cx="2603500" cy="126320"/>
          </a:xfrm>
          <a:prstGeom prst="rect">
            <a:avLst/>
          </a:prstGeom>
        </p:spPr>
      </p:pic>
      <p:pic>
        <p:nvPicPr>
          <p:cNvPr id="14" name="Picture 13"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6060725" y="3776813"/>
            <a:ext cx="2603500" cy="126320"/>
          </a:xfrm>
          <a:prstGeom prst="rect">
            <a:avLst/>
          </a:prstGeom>
        </p:spPr>
      </p:pic>
      <p:pic>
        <p:nvPicPr>
          <p:cNvPr id="15" name="Picture 14"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410615" y="5779861"/>
            <a:ext cx="2603500" cy="126320"/>
          </a:xfrm>
          <a:prstGeom prst="rect">
            <a:avLst/>
          </a:prstGeom>
        </p:spPr>
      </p:pic>
      <p:pic>
        <p:nvPicPr>
          <p:cNvPr id="16" name="Picture 15"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3221088" y="5779861"/>
            <a:ext cx="2603500" cy="126320"/>
          </a:xfrm>
          <a:prstGeom prst="rect">
            <a:avLst/>
          </a:prstGeom>
        </p:spPr>
      </p:pic>
      <p:pic>
        <p:nvPicPr>
          <p:cNvPr id="17" name="Picture 16"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6060725" y="5779861"/>
            <a:ext cx="2603500" cy="126320"/>
          </a:xfrm>
          <a:prstGeom prst="rect">
            <a:avLst/>
          </a:prstGeom>
        </p:spPr>
      </p:pic>
      <p:sp>
        <p:nvSpPr>
          <p:cNvPr id="23" name="Text Placeholder 2"/>
          <p:cNvSpPr>
            <a:spLocks noGrp="1"/>
          </p:cNvSpPr>
          <p:nvPr>
            <p:ph type="body" sz="quarter" idx="13" hasCustomPrompt="1"/>
          </p:nvPr>
        </p:nvSpPr>
        <p:spPr>
          <a:xfrm>
            <a:off x="3229626" y="1871134"/>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
        <p:nvSpPr>
          <p:cNvPr id="24" name="Text Placeholder 2"/>
          <p:cNvSpPr>
            <a:spLocks noGrp="1"/>
          </p:cNvSpPr>
          <p:nvPr>
            <p:ph type="body" sz="quarter" idx="14" hasCustomPrompt="1"/>
          </p:nvPr>
        </p:nvSpPr>
        <p:spPr>
          <a:xfrm>
            <a:off x="410615" y="1871134"/>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
        <p:nvSpPr>
          <p:cNvPr id="25" name="Text Placeholder 2"/>
          <p:cNvSpPr>
            <a:spLocks noGrp="1"/>
          </p:cNvSpPr>
          <p:nvPr>
            <p:ph type="body" sz="quarter" idx="15" hasCustomPrompt="1"/>
          </p:nvPr>
        </p:nvSpPr>
        <p:spPr>
          <a:xfrm>
            <a:off x="6060725" y="3876600"/>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
        <p:nvSpPr>
          <p:cNvPr id="26" name="Text Placeholder 2"/>
          <p:cNvSpPr>
            <a:spLocks noGrp="1"/>
          </p:cNvSpPr>
          <p:nvPr>
            <p:ph type="body" sz="quarter" idx="16" hasCustomPrompt="1"/>
          </p:nvPr>
        </p:nvSpPr>
        <p:spPr>
          <a:xfrm>
            <a:off x="3229626" y="3876600"/>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
        <p:nvSpPr>
          <p:cNvPr id="27" name="Text Placeholder 2"/>
          <p:cNvSpPr>
            <a:spLocks noGrp="1"/>
          </p:cNvSpPr>
          <p:nvPr>
            <p:ph type="body" sz="quarter" idx="17" hasCustomPrompt="1"/>
          </p:nvPr>
        </p:nvSpPr>
        <p:spPr>
          <a:xfrm>
            <a:off x="410615" y="3876600"/>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Tree>
    <p:extLst>
      <p:ext uri="{BB962C8B-B14F-4D97-AF65-F5344CB8AC3E}">
        <p14:creationId xmlns:p14="http://schemas.microsoft.com/office/powerpoint/2010/main" val="703172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4423939"/>
      </p:ext>
    </p:extLst>
  </p:cSld>
  <p:clrMap bg1="lt1" tx1="dk1" bg2="lt2" tx2="dk2" accent1="accent1" accent2="accent2" accent3="accent3" accent4="accent4" accent5="accent5" accent6="accent6" hlink="hlink" folHlink="folHlink"/>
  <p:sldLayoutIdLst>
    <p:sldLayoutId id="2147483661" r:id="rId1"/>
    <p:sldLayoutId id="2147483674" r:id="rId2"/>
    <p:sldLayoutId id="2147483680" r:id="rId3"/>
    <p:sldLayoutId id="2147483681" r:id="rId4"/>
    <p:sldLayoutId id="2147483675" r:id="rId5"/>
    <p:sldLayoutId id="2147483676" r:id="rId6"/>
    <p:sldLayoutId id="2147483678" r:id="rId7"/>
    <p:sldLayoutId id="2147483679" r:id="rId8"/>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4.xml"/><Relationship Id="rId5" Type="http://schemas.openxmlformats.org/officeDocument/2006/relationships/image" Target="../media/image30.png"/><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francomelandri/SOLID" TargetMode="External"/><Relationship Id="rId2" Type="http://schemas.openxmlformats.org/officeDocument/2006/relationships/notesSlide" Target="../notesSlides/notesSlide33.xml"/><Relationship Id="rId1" Type="http://schemas.openxmlformats.org/officeDocument/2006/relationships/slideLayout" Target="../slideLayouts/slideLayout4.xml"/><Relationship Id="rId5" Type="http://schemas.openxmlformats.org/officeDocument/2006/relationships/hyperlink" Target="http://www.codeproject.com/Articles/703634/SOLID-architecture-principles-using-simple-Csharp" TargetMode="External"/><Relationship Id="rId4" Type="http://schemas.openxmlformats.org/officeDocument/2006/relationships/hyperlink" Target="http://butunclebob.com/ArticleS.UncleBob.PrinciplesOfOod"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44.xml"/><Relationship Id="rId1" Type="http://schemas.openxmlformats.org/officeDocument/2006/relationships/slideLayout" Target="../slideLayouts/slideLayout4.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45.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45.xml"/><Relationship Id="rId1" Type="http://schemas.openxmlformats.org/officeDocument/2006/relationships/slideLayout" Target="../slideLayouts/slideLayout4.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hyperlink" Target="https://www.infoq.com/articles/microservices-design-ideals/" TargetMode="External"/><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620" y="4937760"/>
            <a:ext cx="7383780" cy="646331"/>
          </a:xfrm>
          <a:prstGeom prst="rect">
            <a:avLst/>
          </a:prstGeom>
          <a:noFill/>
        </p:spPr>
        <p:txBody>
          <a:bodyPr wrap="square" rtlCol="0">
            <a:spAutoFit/>
          </a:bodyPr>
          <a:lstStyle/>
          <a:p>
            <a:r>
              <a:rPr lang="en-US" sz="3600" i="1" dirty="0">
                <a:latin typeface="Chronicle Display Light" pitchFamily="50" charset="0"/>
              </a:rPr>
              <a:t>All </a:t>
            </a:r>
            <a:r>
              <a:rPr lang="en-US" sz="3600" b="1" i="1" dirty="0">
                <a:latin typeface="Chronicle Display Light" pitchFamily="50" charset="0"/>
              </a:rPr>
              <a:t>DEVELOPER </a:t>
            </a:r>
            <a:r>
              <a:rPr lang="en-US" sz="3600" i="1" dirty="0">
                <a:latin typeface="Chronicle Display Light" pitchFamily="50" charset="0"/>
              </a:rPr>
              <a:t>must know…</a:t>
            </a:r>
            <a:endParaRPr lang="en-US" sz="2400" i="1" dirty="0">
              <a:latin typeface="Chronicle Display Light" pitchFamily="50" charset="0"/>
            </a:endParaRPr>
          </a:p>
        </p:txBody>
      </p:sp>
      <p:sp>
        <p:nvSpPr>
          <p:cNvPr id="3" name="Text Placeholder 2">
            <a:extLst>
              <a:ext uri="{FF2B5EF4-FFF2-40B4-BE49-F238E27FC236}">
                <a16:creationId xmlns:a16="http://schemas.microsoft.com/office/drawing/2014/main" id="{336AFCA8-FFC7-4693-A217-A4630C6B5E78}"/>
              </a:ext>
            </a:extLst>
          </p:cNvPr>
          <p:cNvSpPr>
            <a:spLocks noGrp="1"/>
          </p:cNvSpPr>
          <p:nvPr>
            <p:ph type="body" sz="quarter" idx="11"/>
          </p:nvPr>
        </p:nvSpPr>
        <p:spPr>
          <a:xfrm>
            <a:off x="328613" y="1079048"/>
            <a:ext cx="8401246" cy="3750648"/>
          </a:xfrm>
        </p:spPr>
        <p:txBody>
          <a:bodyPr/>
          <a:lstStyle/>
          <a:p>
            <a:pPr algn="ctr"/>
            <a:endParaRPr lang="it-IT" dirty="0"/>
          </a:p>
          <a:p>
            <a:pPr algn="ctr"/>
            <a:endParaRPr lang="it-IT" dirty="0"/>
          </a:p>
          <a:p>
            <a:pPr algn="ctr"/>
            <a:r>
              <a:rPr lang="it-IT" sz="6000" b="1" i="1" dirty="0"/>
              <a:t>SOFTWARE PRINCIPLES</a:t>
            </a:r>
          </a:p>
        </p:txBody>
      </p:sp>
      <p:sp>
        <p:nvSpPr>
          <p:cNvPr id="10" name="TextBox 9">
            <a:extLst>
              <a:ext uri="{FF2B5EF4-FFF2-40B4-BE49-F238E27FC236}">
                <a16:creationId xmlns:a16="http://schemas.microsoft.com/office/drawing/2014/main" id="{3C88A849-892B-4FB6-A821-ED8B5013085A}"/>
              </a:ext>
            </a:extLst>
          </p:cNvPr>
          <p:cNvSpPr txBox="1"/>
          <p:nvPr/>
        </p:nvSpPr>
        <p:spPr>
          <a:xfrm>
            <a:off x="388620" y="5455786"/>
            <a:ext cx="7383780" cy="646331"/>
          </a:xfrm>
          <a:prstGeom prst="rect">
            <a:avLst/>
          </a:prstGeom>
          <a:noFill/>
        </p:spPr>
        <p:txBody>
          <a:bodyPr wrap="square" rtlCol="0">
            <a:spAutoFit/>
          </a:bodyPr>
          <a:lstStyle/>
          <a:p>
            <a:r>
              <a:rPr lang="en-US" sz="3600" i="1" dirty="0">
                <a:latin typeface="Chronicle Display Light" pitchFamily="50" charset="0"/>
              </a:rPr>
              <a:t>…and apply</a:t>
            </a:r>
            <a:endParaRPr lang="en-US" sz="2400" i="1" dirty="0">
              <a:latin typeface="Chronicle Display Light" pitchFamily="50" charset="0"/>
            </a:endParaRPr>
          </a:p>
        </p:txBody>
      </p:sp>
    </p:spTree>
    <p:extLst>
      <p:ext uri="{BB962C8B-B14F-4D97-AF65-F5344CB8AC3E}">
        <p14:creationId xmlns:p14="http://schemas.microsoft.com/office/powerpoint/2010/main" val="2164498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OCP Open Closed Principle</a:t>
            </a:r>
          </a:p>
          <a:p>
            <a:endParaRPr lang="en-US"/>
          </a:p>
          <a:p>
            <a:endParaRPr lang="en-US" dirty="0"/>
          </a:p>
        </p:txBody>
      </p:sp>
      <p:sp>
        <p:nvSpPr>
          <p:cNvPr id="5" name="TextBox 4"/>
          <p:cNvSpPr txBox="1"/>
          <p:nvPr/>
        </p:nvSpPr>
        <p:spPr>
          <a:xfrm>
            <a:off x="519112" y="2099729"/>
            <a:ext cx="8210747" cy="2308324"/>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Software entities (classes, modules, functions, etc.) should be open for extension, but closed for modification.</a:t>
            </a:r>
          </a:p>
          <a:p>
            <a:endParaRPr lang="en-GB" sz="1600" b="1" i="1"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This simply means that a class should be easily extendable without modifying the class itself.</a:t>
            </a:r>
          </a:p>
          <a:p>
            <a:endParaRPr lang="en-GB" sz="1600" dirty="0">
              <a:latin typeface="Chronicle Display" pitchFamily="50" charset="0"/>
            </a:endParaRPr>
          </a:p>
          <a:p>
            <a:endParaRPr lang="en-GB" sz="1600" dirty="0">
              <a:latin typeface="Chronicle Display" pitchFamily="50" charset="0"/>
            </a:endParaRPr>
          </a:p>
        </p:txBody>
      </p:sp>
    </p:spTree>
    <p:extLst>
      <p:ext uri="{BB962C8B-B14F-4D97-AF65-F5344CB8AC3E}">
        <p14:creationId xmlns:p14="http://schemas.microsoft.com/office/powerpoint/2010/main" val="3189104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OCP Open Closed Principle</a:t>
            </a:r>
          </a:p>
          <a:p>
            <a:endParaRPr lang="en-US"/>
          </a:p>
          <a:p>
            <a:endParaRPr lang="en-US" dirty="0"/>
          </a:p>
        </p:txBody>
      </p:sp>
      <p:pic>
        <p:nvPicPr>
          <p:cNvPr id="9" name="Picture 8">
            <a:extLst>
              <a:ext uri="{FF2B5EF4-FFF2-40B4-BE49-F238E27FC236}">
                <a16:creationId xmlns:a16="http://schemas.microsoft.com/office/drawing/2014/main" id="{8811BC5C-418B-4AC8-A842-722D609BF519}"/>
              </a:ext>
            </a:extLst>
          </p:cNvPr>
          <p:cNvPicPr>
            <a:picLocks noChangeAspect="1"/>
          </p:cNvPicPr>
          <p:nvPr/>
        </p:nvPicPr>
        <p:blipFill>
          <a:blip r:embed="rId3"/>
          <a:stretch>
            <a:fillRect/>
          </a:stretch>
        </p:blipFill>
        <p:spPr>
          <a:xfrm>
            <a:off x="1240253" y="1826454"/>
            <a:ext cx="6663494" cy="4783819"/>
          </a:xfrm>
          <a:prstGeom prst="rect">
            <a:avLst/>
          </a:prstGeom>
        </p:spPr>
      </p:pic>
    </p:spTree>
    <p:extLst>
      <p:ext uri="{BB962C8B-B14F-4D97-AF65-F5344CB8AC3E}">
        <p14:creationId xmlns:p14="http://schemas.microsoft.com/office/powerpoint/2010/main" val="2268068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OCP Open Closed Principle</a:t>
            </a:r>
          </a:p>
          <a:p>
            <a:endParaRPr lang="en-US" dirty="0"/>
          </a:p>
          <a:p>
            <a:endParaRPr lang="en-US" dirty="0"/>
          </a:p>
        </p:txBody>
      </p:sp>
      <p:sp>
        <p:nvSpPr>
          <p:cNvPr id="5" name="TextBox 4"/>
          <p:cNvSpPr txBox="1"/>
          <p:nvPr/>
        </p:nvSpPr>
        <p:spPr>
          <a:xfrm>
            <a:off x="423862" y="2249358"/>
            <a:ext cx="8210747" cy="2800767"/>
          </a:xfrm>
          <a:prstGeom prst="rect">
            <a:avLst/>
          </a:prstGeom>
          <a:noFill/>
        </p:spPr>
        <p:txBody>
          <a:bodyPr wrap="square" rtlCol="0">
            <a:spAutoFit/>
          </a:bodyPr>
          <a:lstStyle/>
          <a:p>
            <a:endParaRPr lang="en-GB" sz="1600" dirty="0">
              <a:latin typeface="Chronicle Display" pitchFamily="50" charset="0"/>
            </a:endParaRPr>
          </a:p>
          <a:p>
            <a:r>
              <a:rPr lang="en-GB" sz="1600" dirty="0">
                <a:latin typeface="Chronicle Display" pitchFamily="50" charset="0"/>
              </a:rPr>
              <a:t>In this case if we want the sum method to be able to sum areas of more shapes, we would have to add more if blocks to handle the area calculation of the shape.</a:t>
            </a:r>
          </a:p>
          <a:p>
            <a:endParaRPr lang="en-GB" sz="1600" dirty="0">
              <a:latin typeface="Chronicle Display" pitchFamily="50" charset="0"/>
            </a:endParaRPr>
          </a:p>
          <a:p>
            <a:r>
              <a:rPr lang="en-GB" sz="1600" dirty="0">
                <a:latin typeface="Chronicle Display" pitchFamily="50" charset="0"/>
              </a:rPr>
              <a:t>This goes against the </a:t>
            </a:r>
            <a:r>
              <a:rPr lang="en-GB" sz="1600" b="1" i="1" dirty="0">
                <a:latin typeface="Chronicle Display" pitchFamily="50" charset="0"/>
              </a:rPr>
              <a:t>Open Closed Principle </a:t>
            </a:r>
            <a:r>
              <a:rPr lang="en-GB" sz="1600" dirty="0">
                <a:latin typeface="Chronicle Display" pitchFamily="50" charset="0"/>
              </a:rPr>
              <a:t>because we must modify the class itself to obtain the new behaviour.</a:t>
            </a:r>
          </a:p>
          <a:p>
            <a:endParaRPr lang="en-GB" sz="1600" dirty="0">
              <a:latin typeface="Chronicle Display" pitchFamily="50" charset="0"/>
            </a:endParaRPr>
          </a:p>
          <a:p>
            <a:r>
              <a:rPr lang="en-GB" sz="1600" dirty="0">
                <a:latin typeface="Chronicle Display" pitchFamily="50" charset="0"/>
              </a:rPr>
              <a:t>A better design is to remove the logic to calculate the area from the </a:t>
            </a:r>
            <a:r>
              <a:rPr lang="en-GB" sz="1600" b="1" i="1" dirty="0" err="1">
                <a:latin typeface="Chronicle Display" pitchFamily="50" charset="0"/>
              </a:rPr>
              <a:t>AreaCalculator</a:t>
            </a:r>
            <a:r>
              <a:rPr lang="en-GB" sz="1600" dirty="0">
                <a:latin typeface="Chronicle Display" pitchFamily="50" charset="0"/>
              </a:rPr>
              <a:t> an attach it into the single shape’s classes.</a:t>
            </a:r>
            <a:endParaRPr lang="en-GB" sz="1600" b="1" i="1" dirty="0">
              <a:latin typeface="Chronicle Display" pitchFamily="50" charset="0"/>
            </a:endParaRPr>
          </a:p>
          <a:p>
            <a:endParaRPr lang="en-GB" sz="1600" dirty="0">
              <a:latin typeface="Chronicle Display" pitchFamily="50" charset="0"/>
            </a:endParaRPr>
          </a:p>
          <a:p>
            <a:endParaRPr lang="en-GB" sz="1600" dirty="0">
              <a:latin typeface="Chronicle Display" pitchFamily="50" charset="0"/>
            </a:endParaRPr>
          </a:p>
        </p:txBody>
      </p:sp>
    </p:spTree>
    <p:extLst>
      <p:ext uri="{BB962C8B-B14F-4D97-AF65-F5344CB8AC3E}">
        <p14:creationId xmlns:p14="http://schemas.microsoft.com/office/powerpoint/2010/main" val="2138874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OCP Open Closed Principle</a:t>
            </a:r>
          </a:p>
          <a:p>
            <a:endParaRPr lang="en-US" dirty="0"/>
          </a:p>
          <a:p>
            <a:endParaRPr lang="en-US" dirty="0"/>
          </a:p>
        </p:txBody>
      </p:sp>
      <p:pic>
        <p:nvPicPr>
          <p:cNvPr id="11" name="Picture 10">
            <a:extLst>
              <a:ext uri="{FF2B5EF4-FFF2-40B4-BE49-F238E27FC236}">
                <a16:creationId xmlns:a16="http://schemas.microsoft.com/office/drawing/2014/main" id="{557AADEB-EC75-40AD-9731-C292074D6BEB}"/>
              </a:ext>
            </a:extLst>
          </p:cNvPr>
          <p:cNvPicPr>
            <a:picLocks noChangeAspect="1"/>
          </p:cNvPicPr>
          <p:nvPr/>
        </p:nvPicPr>
        <p:blipFill>
          <a:blip r:embed="rId3"/>
          <a:stretch>
            <a:fillRect/>
          </a:stretch>
        </p:blipFill>
        <p:spPr>
          <a:xfrm>
            <a:off x="2933471" y="3202453"/>
            <a:ext cx="3277057" cy="1895740"/>
          </a:xfrm>
          <a:prstGeom prst="rect">
            <a:avLst/>
          </a:prstGeom>
        </p:spPr>
      </p:pic>
    </p:spTree>
    <p:extLst>
      <p:ext uri="{BB962C8B-B14F-4D97-AF65-F5344CB8AC3E}">
        <p14:creationId xmlns:p14="http://schemas.microsoft.com/office/powerpoint/2010/main" val="2863610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OCP Open Closed Principle</a:t>
            </a:r>
          </a:p>
          <a:p>
            <a:endParaRPr lang="en-US" dirty="0"/>
          </a:p>
          <a:p>
            <a:endParaRPr lang="en-US" dirty="0"/>
          </a:p>
        </p:txBody>
      </p:sp>
      <p:pic>
        <p:nvPicPr>
          <p:cNvPr id="12" name="Picture 11">
            <a:extLst>
              <a:ext uri="{FF2B5EF4-FFF2-40B4-BE49-F238E27FC236}">
                <a16:creationId xmlns:a16="http://schemas.microsoft.com/office/drawing/2014/main" id="{83083E9A-0CE4-4900-83B1-AB213D9E43D2}"/>
              </a:ext>
            </a:extLst>
          </p:cNvPr>
          <p:cNvPicPr>
            <a:picLocks noChangeAspect="1"/>
          </p:cNvPicPr>
          <p:nvPr/>
        </p:nvPicPr>
        <p:blipFill>
          <a:blip r:embed="rId3"/>
          <a:stretch>
            <a:fillRect/>
          </a:stretch>
        </p:blipFill>
        <p:spPr>
          <a:xfrm>
            <a:off x="504056" y="2590345"/>
            <a:ext cx="3172268" cy="2762636"/>
          </a:xfrm>
          <a:prstGeom prst="rect">
            <a:avLst/>
          </a:prstGeom>
        </p:spPr>
      </p:pic>
      <p:pic>
        <p:nvPicPr>
          <p:cNvPr id="3" name="Picture 2">
            <a:extLst>
              <a:ext uri="{FF2B5EF4-FFF2-40B4-BE49-F238E27FC236}">
                <a16:creationId xmlns:a16="http://schemas.microsoft.com/office/drawing/2014/main" id="{FB1DAEDC-DF54-453A-A993-6AE21DB1DE2E}"/>
              </a:ext>
            </a:extLst>
          </p:cNvPr>
          <p:cNvPicPr>
            <a:picLocks noChangeAspect="1"/>
          </p:cNvPicPr>
          <p:nvPr/>
        </p:nvPicPr>
        <p:blipFill>
          <a:blip r:embed="rId4"/>
          <a:stretch>
            <a:fillRect/>
          </a:stretch>
        </p:blipFill>
        <p:spPr>
          <a:xfrm>
            <a:off x="3851767" y="2618924"/>
            <a:ext cx="4677428" cy="2734057"/>
          </a:xfrm>
          <a:prstGeom prst="rect">
            <a:avLst/>
          </a:prstGeom>
        </p:spPr>
      </p:pic>
    </p:spTree>
    <p:extLst>
      <p:ext uri="{BB962C8B-B14F-4D97-AF65-F5344CB8AC3E}">
        <p14:creationId xmlns:p14="http://schemas.microsoft.com/office/powerpoint/2010/main" val="1697085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OCP Open Closed Principle</a:t>
            </a:r>
          </a:p>
          <a:p>
            <a:endParaRPr lang="en-US" dirty="0"/>
          </a:p>
          <a:p>
            <a:endParaRPr lang="en-US" dirty="0"/>
          </a:p>
        </p:txBody>
      </p:sp>
      <p:pic>
        <p:nvPicPr>
          <p:cNvPr id="4" name="Picture 3">
            <a:extLst>
              <a:ext uri="{FF2B5EF4-FFF2-40B4-BE49-F238E27FC236}">
                <a16:creationId xmlns:a16="http://schemas.microsoft.com/office/drawing/2014/main" id="{89109F30-9AA0-48ED-9331-79217AF5CD09}"/>
              </a:ext>
            </a:extLst>
          </p:cNvPr>
          <p:cNvPicPr>
            <a:picLocks noChangeAspect="1"/>
          </p:cNvPicPr>
          <p:nvPr/>
        </p:nvPicPr>
        <p:blipFill>
          <a:blip r:embed="rId3"/>
          <a:stretch>
            <a:fillRect/>
          </a:stretch>
        </p:blipFill>
        <p:spPr>
          <a:xfrm>
            <a:off x="2547759" y="2882949"/>
            <a:ext cx="3962953" cy="2896004"/>
          </a:xfrm>
          <a:prstGeom prst="rect">
            <a:avLst/>
          </a:prstGeom>
        </p:spPr>
      </p:pic>
    </p:spTree>
    <p:extLst>
      <p:ext uri="{BB962C8B-B14F-4D97-AF65-F5344CB8AC3E}">
        <p14:creationId xmlns:p14="http://schemas.microsoft.com/office/powerpoint/2010/main" val="4100286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OCP Open Closed Principle</a:t>
            </a:r>
          </a:p>
          <a:p>
            <a:endParaRPr lang="en-US" dirty="0"/>
          </a:p>
          <a:p>
            <a:endParaRPr lang="en-US" dirty="0"/>
          </a:p>
        </p:txBody>
      </p:sp>
      <p:pic>
        <p:nvPicPr>
          <p:cNvPr id="3" name="Picture 2">
            <a:extLst>
              <a:ext uri="{FF2B5EF4-FFF2-40B4-BE49-F238E27FC236}">
                <a16:creationId xmlns:a16="http://schemas.microsoft.com/office/drawing/2014/main" id="{7AE6E3E4-66EB-4835-8D09-2F9D295C9531}"/>
              </a:ext>
            </a:extLst>
          </p:cNvPr>
          <p:cNvPicPr>
            <a:picLocks noChangeAspect="1"/>
          </p:cNvPicPr>
          <p:nvPr/>
        </p:nvPicPr>
        <p:blipFill>
          <a:blip r:embed="rId3"/>
          <a:stretch>
            <a:fillRect/>
          </a:stretch>
        </p:blipFill>
        <p:spPr>
          <a:xfrm>
            <a:off x="2271496" y="2826742"/>
            <a:ext cx="4515480" cy="2734057"/>
          </a:xfrm>
          <a:prstGeom prst="rect">
            <a:avLst/>
          </a:prstGeom>
        </p:spPr>
      </p:pic>
    </p:spTree>
    <p:extLst>
      <p:ext uri="{BB962C8B-B14F-4D97-AF65-F5344CB8AC3E}">
        <p14:creationId xmlns:p14="http://schemas.microsoft.com/office/powerpoint/2010/main" val="4136040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OCP Open Closed Principle</a:t>
            </a:r>
          </a:p>
          <a:p>
            <a:endParaRPr lang="en-US" dirty="0"/>
          </a:p>
          <a:p>
            <a:endParaRPr lang="en-US" dirty="0"/>
          </a:p>
        </p:txBody>
      </p:sp>
      <p:pic>
        <p:nvPicPr>
          <p:cNvPr id="9" name="Picture 8">
            <a:extLst>
              <a:ext uri="{FF2B5EF4-FFF2-40B4-BE49-F238E27FC236}">
                <a16:creationId xmlns:a16="http://schemas.microsoft.com/office/drawing/2014/main" id="{4BA23925-5DCF-4E78-9D0D-769A79152714}"/>
              </a:ext>
            </a:extLst>
          </p:cNvPr>
          <p:cNvPicPr>
            <a:picLocks noChangeAspect="1"/>
          </p:cNvPicPr>
          <p:nvPr/>
        </p:nvPicPr>
        <p:blipFill>
          <a:blip r:embed="rId3"/>
          <a:stretch>
            <a:fillRect/>
          </a:stretch>
        </p:blipFill>
        <p:spPr>
          <a:xfrm>
            <a:off x="2581101" y="2645560"/>
            <a:ext cx="3896269" cy="3229426"/>
          </a:xfrm>
          <a:prstGeom prst="rect">
            <a:avLst/>
          </a:prstGeom>
        </p:spPr>
      </p:pic>
    </p:spTree>
    <p:extLst>
      <p:ext uri="{BB962C8B-B14F-4D97-AF65-F5344CB8AC3E}">
        <p14:creationId xmlns:p14="http://schemas.microsoft.com/office/powerpoint/2010/main" val="1797008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OCP Open Closed Principle</a:t>
            </a:r>
          </a:p>
          <a:p>
            <a:endParaRPr lang="en-US" dirty="0"/>
          </a:p>
          <a:p>
            <a:endParaRPr lang="en-US" dirty="0"/>
          </a:p>
        </p:txBody>
      </p:sp>
      <p:pic>
        <p:nvPicPr>
          <p:cNvPr id="3" name="Picture 2">
            <a:extLst>
              <a:ext uri="{FF2B5EF4-FFF2-40B4-BE49-F238E27FC236}">
                <a16:creationId xmlns:a16="http://schemas.microsoft.com/office/drawing/2014/main" id="{EB75379E-684B-4A51-903B-EDF58EA8708C}"/>
              </a:ext>
            </a:extLst>
          </p:cNvPr>
          <p:cNvPicPr>
            <a:picLocks noChangeAspect="1"/>
          </p:cNvPicPr>
          <p:nvPr/>
        </p:nvPicPr>
        <p:blipFill>
          <a:blip r:embed="rId3"/>
          <a:stretch>
            <a:fillRect/>
          </a:stretch>
        </p:blipFill>
        <p:spPr>
          <a:xfrm>
            <a:off x="2328549" y="2761180"/>
            <a:ext cx="4486901" cy="2915057"/>
          </a:xfrm>
          <a:prstGeom prst="rect">
            <a:avLst/>
          </a:prstGeom>
        </p:spPr>
      </p:pic>
    </p:spTree>
    <p:extLst>
      <p:ext uri="{BB962C8B-B14F-4D97-AF65-F5344CB8AC3E}">
        <p14:creationId xmlns:p14="http://schemas.microsoft.com/office/powerpoint/2010/main" val="13422081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LSP Liskov Substitution Principle</a:t>
            </a:r>
          </a:p>
          <a:p>
            <a:endParaRPr lang="en-US"/>
          </a:p>
          <a:p>
            <a:endParaRPr lang="en-US" dirty="0"/>
          </a:p>
        </p:txBody>
      </p:sp>
      <p:sp>
        <p:nvSpPr>
          <p:cNvPr id="5" name="TextBox 4"/>
          <p:cNvSpPr txBox="1"/>
          <p:nvPr/>
        </p:nvSpPr>
        <p:spPr>
          <a:xfrm>
            <a:off x="621372" y="2274838"/>
            <a:ext cx="8210747" cy="2308324"/>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Functions that use reference to base classes must be able to use object of derived classes without knowing it.</a:t>
            </a:r>
          </a:p>
          <a:p>
            <a:endParaRPr lang="en-GB" sz="1600" b="1" i="1"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This mean that every subclass/derived should be substitutable for their base/parent class.</a:t>
            </a:r>
          </a:p>
          <a:p>
            <a:endParaRPr lang="en-GB" sz="1600" dirty="0">
              <a:latin typeface="Chronicle Display" pitchFamily="50" charset="0"/>
            </a:endParaRPr>
          </a:p>
          <a:p>
            <a:r>
              <a:rPr lang="en-GB" sz="1600" dirty="0">
                <a:latin typeface="Chronicle Display" pitchFamily="50" charset="0"/>
              </a:rPr>
              <a:t>This principle is the base of </a:t>
            </a:r>
            <a:r>
              <a:rPr lang="en-GB" sz="1600" b="1" i="1" dirty="0">
                <a:latin typeface="Chronicle Display" pitchFamily="50" charset="0"/>
              </a:rPr>
              <a:t>Design by Contract</a:t>
            </a:r>
          </a:p>
        </p:txBody>
      </p:sp>
    </p:spTree>
    <p:extLst>
      <p:ext uri="{BB962C8B-B14F-4D97-AF65-F5344CB8AC3E}">
        <p14:creationId xmlns:p14="http://schemas.microsoft.com/office/powerpoint/2010/main" val="908337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b="1" i="1" dirty="0"/>
              <a:t>SOLID</a:t>
            </a:r>
            <a:r>
              <a:rPr lang="en-US" dirty="0"/>
              <a:t> Principles</a:t>
            </a:r>
          </a:p>
          <a:p>
            <a:endParaRPr lang="en-US" dirty="0"/>
          </a:p>
        </p:txBody>
      </p:sp>
      <p:sp>
        <p:nvSpPr>
          <p:cNvPr id="5" name="TextBox 4"/>
          <p:cNvSpPr txBox="1"/>
          <p:nvPr/>
        </p:nvSpPr>
        <p:spPr>
          <a:xfrm>
            <a:off x="621372" y="1501213"/>
            <a:ext cx="8210747" cy="4647426"/>
          </a:xfrm>
          <a:prstGeom prst="rect">
            <a:avLst/>
          </a:prstGeom>
          <a:noFill/>
        </p:spPr>
        <p:txBody>
          <a:bodyPr wrap="square" rtlCol="0">
            <a:spAutoFit/>
          </a:bodyPr>
          <a:lstStyle/>
          <a:p>
            <a:endParaRPr lang="en-GB" sz="1600" u="sng" dirty="0">
              <a:latin typeface="Chronicle Display" pitchFamily="50" charset="0"/>
            </a:endParaRPr>
          </a:p>
          <a:p>
            <a:endParaRPr lang="en-GB" sz="1600" u="sng" dirty="0">
              <a:latin typeface="Chronicle Display" pitchFamily="50" charset="0"/>
            </a:endParaRPr>
          </a:p>
          <a:p>
            <a:r>
              <a:rPr lang="en-GB" sz="2400" b="1" dirty="0">
                <a:latin typeface="Chronicle Display" pitchFamily="50" charset="0"/>
              </a:rPr>
              <a:t>SOLID</a:t>
            </a:r>
            <a:r>
              <a:rPr lang="en-GB" sz="1600" b="1" dirty="0">
                <a:latin typeface="Chronicle Display" pitchFamily="50" charset="0"/>
              </a:rPr>
              <a:t> </a:t>
            </a:r>
            <a:r>
              <a:rPr lang="en-GB" sz="1600" dirty="0">
                <a:latin typeface="Chronicle Display" pitchFamily="50" charset="0"/>
              </a:rPr>
              <a:t>is an acronym for five </a:t>
            </a:r>
            <a:r>
              <a:rPr lang="en-GB" sz="1600" b="1" dirty="0">
                <a:latin typeface="Chronicle Display" pitchFamily="50" charset="0"/>
              </a:rPr>
              <a:t>OOD</a:t>
            </a:r>
            <a:r>
              <a:rPr lang="en-GB" sz="1600" dirty="0">
                <a:latin typeface="Chronicle Display" pitchFamily="50" charset="0"/>
              </a:rPr>
              <a:t> principles by Robert C. Martin (uncle bob)</a:t>
            </a:r>
            <a:endParaRPr lang="en-GB" sz="1600" u="sng" dirty="0">
              <a:latin typeface="Chronicle Display" pitchFamily="50" charset="0"/>
            </a:endParaRPr>
          </a:p>
          <a:p>
            <a:endParaRPr lang="en-GB" sz="1600" u="sng"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These principles, when applied, help developer in</a:t>
            </a:r>
          </a:p>
          <a:p>
            <a:r>
              <a:rPr lang="en-GB" sz="1600" dirty="0">
                <a:latin typeface="Chronicle Display" pitchFamily="50" charset="0"/>
              </a:rPr>
              <a:t>	</a:t>
            </a:r>
          </a:p>
          <a:p>
            <a:r>
              <a:rPr lang="en-GB" sz="1600" dirty="0">
                <a:latin typeface="Chronicle Display" pitchFamily="50" charset="0"/>
              </a:rPr>
              <a:t>	&gt; easily maintain software</a:t>
            </a:r>
          </a:p>
          <a:p>
            <a:r>
              <a:rPr lang="en-GB" sz="1600" dirty="0">
                <a:latin typeface="Chronicle Display" pitchFamily="50" charset="0"/>
              </a:rPr>
              <a:t>	</a:t>
            </a:r>
          </a:p>
          <a:p>
            <a:r>
              <a:rPr lang="en-GB" sz="1600" dirty="0">
                <a:latin typeface="Chronicle Display" pitchFamily="50" charset="0"/>
              </a:rPr>
              <a:t>	&gt; extend software</a:t>
            </a:r>
          </a:p>
          <a:p>
            <a:endParaRPr lang="en-GB" sz="1600" dirty="0">
              <a:latin typeface="Chronicle Display" pitchFamily="50" charset="0"/>
            </a:endParaRPr>
          </a:p>
          <a:p>
            <a:r>
              <a:rPr lang="en-GB" sz="1600" dirty="0">
                <a:latin typeface="Chronicle Display" pitchFamily="50" charset="0"/>
              </a:rPr>
              <a:t>	&gt; avoid smells</a:t>
            </a:r>
          </a:p>
          <a:p>
            <a:endParaRPr lang="en-GB" sz="1600" dirty="0">
              <a:latin typeface="Chronicle Display" pitchFamily="50" charset="0"/>
            </a:endParaRPr>
          </a:p>
          <a:p>
            <a:r>
              <a:rPr lang="en-GB" sz="1600" dirty="0">
                <a:latin typeface="Chronicle Display" pitchFamily="50" charset="0"/>
              </a:rPr>
              <a:t>	&gt; easily refactor code</a:t>
            </a:r>
          </a:p>
          <a:p>
            <a:endParaRPr lang="en-GB" sz="1600" dirty="0">
              <a:latin typeface="Chronicle Display" pitchFamily="50" charset="0"/>
            </a:endParaRPr>
          </a:p>
          <a:p>
            <a:r>
              <a:rPr lang="en-GB" sz="1600" dirty="0">
                <a:latin typeface="Chronicle Display" pitchFamily="50" charset="0"/>
              </a:rPr>
              <a:t>	&gt; achieve low coupling, high cohesion and string encapsulation</a:t>
            </a:r>
          </a:p>
          <a:p>
            <a:endParaRPr lang="en-GB" sz="1600" dirty="0">
              <a:latin typeface="Chronicle Display" pitchFamily="50" charset="0"/>
            </a:endParaRPr>
          </a:p>
          <a:p>
            <a:r>
              <a:rPr lang="en-GB" sz="1600" dirty="0">
                <a:latin typeface="Chronicle Display" pitchFamily="50" charset="0"/>
              </a:rPr>
              <a:t>	&gt; software easier to read, easier to understand and easier to change</a:t>
            </a:r>
          </a:p>
        </p:txBody>
      </p:sp>
    </p:spTree>
    <p:extLst>
      <p:ext uri="{BB962C8B-B14F-4D97-AF65-F5344CB8AC3E}">
        <p14:creationId xmlns:p14="http://schemas.microsoft.com/office/powerpoint/2010/main" val="944026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LSP </a:t>
            </a:r>
            <a:r>
              <a:rPr lang="en-US" dirty="0" err="1"/>
              <a:t>Liskov</a:t>
            </a:r>
            <a:r>
              <a:rPr lang="en-US" dirty="0"/>
              <a:t> Substitution Principle</a:t>
            </a:r>
          </a:p>
          <a:p>
            <a:endParaRPr lang="en-US" dirty="0"/>
          </a:p>
          <a:p>
            <a:endParaRPr lang="en-US" dirty="0"/>
          </a:p>
        </p:txBody>
      </p:sp>
      <p:pic>
        <p:nvPicPr>
          <p:cNvPr id="4" name="Picture 3">
            <a:extLst>
              <a:ext uri="{FF2B5EF4-FFF2-40B4-BE49-F238E27FC236}">
                <a16:creationId xmlns:a16="http://schemas.microsoft.com/office/drawing/2014/main" id="{F3DF34AA-28DA-41D8-9514-8E3C4F546401}"/>
              </a:ext>
            </a:extLst>
          </p:cNvPr>
          <p:cNvPicPr>
            <a:picLocks noChangeAspect="1"/>
          </p:cNvPicPr>
          <p:nvPr/>
        </p:nvPicPr>
        <p:blipFill>
          <a:blip r:embed="rId3"/>
          <a:stretch>
            <a:fillRect/>
          </a:stretch>
        </p:blipFill>
        <p:spPr>
          <a:xfrm>
            <a:off x="2566707" y="1822959"/>
            <a:ext cx="4010585" cy="2553056"/>
          </a:xfrm>
          <a:prstGeom prst="rect">
            <a:avLst/>
          </a:prstGeom>
        </p:spPr>
      </p:pic>
      <p:pic>
        <p:nvPicPr>
          <p:cNvPr id="5" name="Picture 4">
            <a:extLst>
              <a:ext uri="{FF2B5EF4-FFF2-40B4-BE49-F238E27FC236}">
                <a16:creationId xmlns:a16="http://schemas.microsoft.com/office/drawing/2014/main" id="{4D4DD59A-2A70-4B38-B907-CBDEFCC78245}"/>
              </a:ext>
            </a:extLst>
          </p:cNvPr>
          <p:cNvPicPr>
            <a:picLocks noChangeAspect="1"/>
          </p:cNvPicPr>
          <p:nvPr/>
        </p:nvPicPr>
        <p:blipFill>
          <a:blip r:embed="rId4"/>
          <a:stretch>
            <a:fillRect/>
          </a:stretch>
        </p:blipFill>
        <p:spPr>
          <a:xfrm>
            <a:off x="266098" y="4450155"/>
            <a:ext cx="4171895" cy="2229161"/>
          </a:xfrm>
          <a:prstGeom prst="rect">
            <a:avLst/>
          </a:prstGeom>
        </p:spPr>
      </p:pic>
      <p:pic>
        <p:nvPicPr>
          <p:cNvPr id="7" name="Picture 6">
            <a:extLst>
              <a:ext uri="{FF2B5EF4-FFF2-40B4-BE49-F238E27FC236}">
                <a16:creationId xmlns:a16="http://schemas.microsoft.com/office/drawing/2014/main" id="{51366BA9-E17C-46E9-8317-688E1A452830}"/>
              </a:ext>
            </a:extLst>
          </p:cNvPr>
          <p:cNvPicPr>
            <a:picLocks noChangeAspect="1"/>
          </p:cNvPicPr>
          <p:nvPr/>
        </p:nvPicPr>
        <p:blipFill>
          <a:blip r:embed="rId5"/>
          <a:stretch>
            <a:fillRect/>
          </a:stretch>
        </p:blipFill>
        <p:spPr>
          <a:xfrm>
            <a:off x="4500508" y="4450154"/>
            <a:ext cx="4557726" cy="2229161"/>
          </a:xfrm>
          <a:prstGeom prst="rect">
            <a:avLst/>
          </a:prstGeom>
        </p:spPr>
      </p:pic>
    </p:spTree>
    <p:extLst>
      <p:ext uri="{BB962C8B-B14F-4D97-AF65-F5344CB8AC3E}">
        <p14:creationId xmlns:p14="http://schemas.microsoft.com/office/powerpoint/2010/main" val="11749090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LSP </a:t>
            </a:r>
            <a:r>
              <a:rPr lang="en-US" dirty="0" err="1"/>
              <a:t>Liskov</a:t>
            </a:r>
            <a:r>
              <a:rPr lang="en-US" dirty="0"/>
              <a:t> Substitution Principle</a:t>
            </a:r>
          </a:p>
          <a:p>
            <a:endParaRPr lang="en-US" dirty="0"/>
          </a:p>
          <a:p>
            <a:endParaRPr lang="en-US" dirty="0"/>
          </a:p>
        </p:txBody>
      </p:sp>
      <p:pic>
        <p:nvPicPr>
          <p:cNvPr id="3" name="Picture 2">
            <a:extLst>
              <a:ext uri="{FF2B5EF4-FFF2-40B4-BE49-F238E27FC236}">
                <a16:creationId xmlns:a16="http://schemas.microsoft.com/office/drawing/2014/main" id="{41E81130-9825-42FF-8B7C-31725375DEB6}"/>
              </a:ext>
            </a:extLst>
          </p:cNvPr>
          <p:cNvPicPr>
            <a:picLocks noChangeAspect="1"/>
          </p:cNvPicPr>
          <p:nvPr/>
        </p:nvPicPr>
        <p:blipFill>
          <a:blip r:embed="rId3"/>
          <a:stretch>
            <a:fillRect/>
          </a:stretch>
        </p:blipFill>
        <p:spPr>
          <a:xfrm>
            <a:off x="1599785" y="2334556"/>
            <a:ext cx="5944430" cy="2896004"/>
          </a:xfrm>
          <a:prstGeom prst="rect">
            <a:avLst/>
          </a:prstGeom>
        </p:spPr>
      </p:pic>
    </p:spTree>
    <p:extLst>
      <p:ext uri="{BB962C8B-B14F-4D97-AF65-F5344CB8AC3E}">
        <p14:creationId xmlns:p14="http://schemas.microsoft.com/office/powerpoint/2010/main" val="20953946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LSP </a:t>
            </a:r>
            <a:r>
              <a:rPr lang="en-US" dirty="0" err="1"/>
              <a:t>Liskov</a:t>
            </a:r>
            <a:r>
              <a:rPr lang="en-US" dirty="0"/>
              <a:t> Substitution Principle</a:t>
            </a:r>
          </a:p>
          <a:p>
            <a:endParaRPr lang="en-US" dirty="0"/>
          </a:p>
          <a:p>
            <a:endParaRPr lang="en-US" dirty="0"/>
          </a:p>
        </p:txBody>
      </p:sp>
      <p:pic>
        <p:nvPicPr>
          <p:cNvPr id="4" name="Picture 3">
            <a:extLst>
              <a:ext uri="{FF2B5EF4-FFF2-40B4-BE49-F238E27FC236}">
                <a16:creationId xmlns:a16="http://schemas.microsoft.com/office/drawing/2014/main" id="{CDE18172-2F07-46DE-9C55-D8C74BF2BD2C}"/>
              </a:ext>
            </a:extLst>
          </p:cNvPr>
          <p:cNvPicPr>
            <a:picLocks noChangeAspect="1"/>
          </p:cNvPicPr>
          <p:nvPr/>
        </p:nvPicPr>
        <p:blipFill>
          <a:blip r:embed="rId3"/>
          <a:stretch>
            <a:fillRect/>
          </a:stretch>
        </p:blipFill>
        <p:spPr>
          <a:xfrm>
            <a:off x="1866522" y="2549527"/>
            <a:ext cx="5410955" cy="3229426"/>
          </a:xfrm>
          <a:prstGeom prst="rect">
            <a:avLst/>
          </a:prstGeom>
        </p:spPr>
      </p:pic>
    </p:spTree>
    <p:extLst>
      <p:ext uri="{BB962C8B-B14F-4D97-AF65-F5344CB8AC3E}">
        <p14:creationId xmlns:p14="http://schemas.microsoft.com/office/powerpoint/2010/main" val="16659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ISP Interface Segregation Principle</a:t>
            </a:r>
          </a:p>
          <a:p>
            <a:endParaRPr lang="en-US" dirty="0"/>
          </a:p>
          <a:p>
            <a:endParaRPr lang="en-US" dirty="0"/>
          </a:p>
        </p:txBody>
      </p:sp>
      <p:sp>
        <p:nvSpPr>
          <p:cNvPr id="5" name="TextBox 4"/>
          <p:cNvSpPr txBox="1"/>
          <p:nvPr/>
        </p:nvSpPr>
        <p:spPr>
          <a:xfrm>
            <a:off x="621372" y="2090172"/>
            <a:ext cx="8210747" cy="2677656"/>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A client never be forced to implement an interface that it doesn’t use or client shouldn’t be forced to depend on method they do not use.</a:t>
            </a:r>
          </a:p>
          <a:p>
            <a:endParaRPr lang="en-GB" sz="1600" b="1" i="1"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This mean it is important to make fine grained interfaces that are client specific.</a:t>
            </a:r>
          </a:p>
          <a:p>
            <a:endParaRPr lang="en-GB" sz="1600" b="1" i="1" dirty="0">
              <a:latin typeface="Chronicle Display" pitchFamily="50" charset="0"/>
            </a:endParaRPr>
          </a:p>
          <a:p>
            <a:endParaRPr lang="en-GB" sz="1600" b="1" i="1" dirty="0">
              <a:latin typeface="Chronicle Display" pitchFamily="50" charset="0"/>
            </a:endParaRPr>
          </a:p>
        </p:txBody>
      </p:sp>
    </p:spTree>
    <p:extLst>
      <p:ext uri="{BB962C8B-B14F-4D97-AF65-F5344CB8AC3E}">
        <p14:creationId xmlns:p14="http://schemas.microsoft.com/office/powerpoint/2010/main" val="1258660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ISP Interface Segregation Principle</a:t>
            </a:r>
          </a:p>
          <a:p>
            <a:endParaRPr lang="en-US" dirty="0"/>
          </a:p>
          <a:p>
            <a:endParaRPr lang="en-US" dirty="0"/>
          </a:p>
        </p:txBody>
      </p:sp>
      <p:pic>
        <p:nvPicPr>
          <p:cNvPr id="3" name="Picture 2">
            <a:extLst>
              <a:ext uri="{FF2B5EF4-FFF2-40B4-BE49-F238E27FC236}">
                <a16:creationId xmlns:a16="http://schemas.microsoft.com/office/drawing/2014/main" id="{CBD90FAF-A5BD-4ECB-ADB7-5BE0F29EDE47}"/>
              </a:ext>
            </a:extLst>
          </p:cNvPr>
          <p:cNvPicPr>
            <a:picLocks noChangeAspect="1"/>
          </p:cNvPicPr>
          <p:nvPr/>
        </p:nvPicPr>
        <p:blipFill>
          <a:blip r:embed="rId3"/>
          <a:stretch>
            <a:fillRect/>
          </a:stretch>
        </p:blipFill>
        <p:spPr>
          <a:xfrm>
            <a:off x="1116795" y="2784526"/>
            <a:ext cx="2210108" cy="1733792"/>
          </a:xfrm>
          <a:prstGeom prst="rect">
            <a:avLst/>
          </a:prstGeom>
        </p:spPr>
      </p:pic>
      <p:pic>
        <p:nvPicPr>
          <p:cNvPr id="4" name="Picture 3">
            <a:extLst>
              <a:ext uri="{FF2B5EF4-FFF2-40B4-BE49-F238E27FC236}">
                <a16:creationId xmlns:a16="http://schemas.microsoft.com/office/drawing/2014/main" id="{3CBA74BB-855A-4FF8-819A-4EB418EC75DA}"/>
              </a:ext>
            </a:extLst>
          </p:cNvPr>
          <p:cNvPicPr>
            <a:picLocks noChangeAspect="1"/>
          </p:cNvPicPr>
          <p:nvPr/>
        </p:nvPicPr>
        <p:blipFill>
          <a:blip r:embed="rId4"/>
          <a:stretch>
            <a:fillRect/>
          </a:stretch>
        </p:blipFill>
        <p:spPr>
          <a:xfrm>
            <a:off x="4572000" y="2775000"/>
            <a:ext cx="2753109" cy="1743318"/>
          </a:xfrm>
          <a:prstGeom prst="rect">
            <a:avLst/>
          </a:prstGeom>
        </p:spPr>
      </p:pic>
    </p:spTree>
    <p:extLst>
      <p:ext uri="{BB962C8B-B14F-4D97-AF65-F5344CB8AC3E}">
        <p14:creationId xmlns:p14="http://schemas.microsoft.com/office/powerpoint/2010/main" val="24375598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ISP Interface Segregation Principle</a:t>
            </a:r>
          </a:p>
          <a:p>
            <a:endParaRPr lang="en-US" dirty="0"/>
          </a:p>
          <a:p>
            <a:endParaRPr lang="en-US" dirty="0"/>
          </a:p>
        </p:txBody>
      </p:sp>
      <p:pic>
        <p:nvPicPr>
          <p:cNvPr id="5" name="Picture 4">
            <a:extLst>
              <a:ext uri="{FF2B5EF4-FFF2-40B4-BE49-F238E27FC236}">
                <a16:creationId xmlns:a16="http://schemas.microsoft.com/office/drawing/2014/main" id="{8A8BAAF5-AB5A-4430-BC94-210F94813054}"/>
              </a:ext>
            </a:extLst>
          </p:cNvPr>
          <p:cNvPicPr>
            <a:picLocks noChangeAspect="1"/>
          </p:cNvPicPr>
          <p:nvPr/>
        </p:nvPicPr>
        <p:blipFill>
          <a:blip r:embed="rId3"/>
          <a:stretch>
            <a:fillRect/>
          </a:stretch>
        </p:blipFill>
        <p:spPr>
          <a:xfrm>
            <a:off x="2366759" y="2648263"/>
            <a:ext cx="4324954" cy="2896004"/>
          </a:xfrm>
          <a:prstGeom prst="rect">
            <a:avLst/>
          </a:prstGeom>
        </p:spPr>
      </p:pic>
    </p:spTree>
    <p:extLst>
      <p:ext uri="{BB962C8B-B14F-4D97-AF65-F5344CB8AC3E}">
        <p14:creationId xmlns:p14="http://schemas.microsoft.com/office/powerpoint/2010/main" val="4390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ISP Interface Segregation Principle</a:t>
            </a:r>
          </a:p>
          <a:p>
            <a:endParaRPr lang="en-US" dirty="0"/>
          </a:p>
          <a:p>
            <a:endParaRPr lang="en-US" dirty="0"/>
          </a:p>
        </p:txBody>
      </p:sp>
      <p:pic>
        <p:nvPicPr>
          <p:cNvPr id="4" name="Picture 3">
            <a:extLst>
              <a:ext uri="{FF2B5EF4-FFF2-40B4-BE49-F238E27FC236}">
                <a16:creationId xmlns:a16="http://schemas.microsoft.com/office/drawing/2014/main" id="{FBFCC2E9-A5F6-4C3C-831F-F5E4629505E6}"/>
              </a:ext>
            </a:extLst>
          </p:cNvPr>
          <p:cNvPicPr>
            <a:picLocks noChangeAspect="1"/>
          </p:cNvPicPr>
          <p:nvPr/>
        </p:nvPicPr>
        <p:blipFill>
          <a:blip r:embed="rId3"/>
          <a:stretch>
            <a:fillRect/>
          </a:stretch>
        </p:blipFill>
        <p:spPr>
          <a:xfrm>
            <a:off x="526321" y="2132436"/>
            <a:ext cx="3115110" cy="3762900"/>
          </a:xfrm>
          <a:prstGeom prst="rect">
            <a:avLst/>
          </a:prstGeom>
        </p:spPr>
      </p:pic>
      <p:pic>
        <p:nvPicPr>
          <p:cNvPr id="6" name="Picture 5">
            <a:extLst>
              <a:ext uri="{FF2B5EF4-FFF2-40B4-BE49-F238E27FC236}">
                <a16:creationId xmlns:a16="http://schemas.microsoft.com/office/drawing/2014/main" id="{AC49809A-2F12-43A2-8BDC-61466D25054D}"/>
              </a:ext>
            </a:extLst>
          </p:cNvPr>
          <p:cNvPicPr>
            <a:picLocks noChangeAspect="1"/>
          </p:cNvPicPr>
          <p:nvPr/>
        </p:nvPicPr>
        <p:blipFill>
          <a:blip r:embed="rId4"/>
          <a:stretch>
            <a:fillRect/>
          </a:stretch>
        </p:blipFill>
        <p:spPr>
          <a:xfrm>
            <a:off x="4422407" y="2048104"/>
            <a:ext cx="4039164" cy="4096322"/>
          </a:xfrm>
          <a:prstGeom prst="rect">
            <a:avLst/>
          </a:prstGeom>
        </p:spPr>
      </p:pic>
    </p:spTree>
    <p:extLst>
      <p:ext uri="{BB962C8B-B14F-4D97-AF65-F5344CB8AC3E}">
        <p14:creationId xmlns:p14="http://schemas.microsoft.com/office/powerpoint/2010/main" val="40645147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ISP Interface Segregation Principle</a:t>
            </a:r>
          </a:p>
          <a:p>
            <a:endParaRPr lang="en-US" dirty="0"/>
          </a:p>
          <a:p>
            <a:endParaRPr lang="en-US" dirty="0"/>
          </a:p>
        </p:txBody>
      </p:sp>
      <p:pic>
        <p:nvPicPr>
          <p:cNvPr id="3" name="Picture 2">
            <a:extLst>
              <a:ext uri="{FF2B5EF4-FFF2-40B4-BE49-F238E27FC236}">
                <a16:creationId xmlns:a16="http://schemas.microsoft.com/office/drawing/2014/main" id="{C8EB224C-873B-4700-A803-6BA66066399E}"/>
              </a:ext>
            </a:extLst>
          </p:cNvPr>
          <p:cNvPicPr>
            <a:picLocks noChangeAspect="1"/>
          </p:cNvPicPr>
          <p:nvPr/>
        </p:nvPicPr>
        <p:blipFill>
          <a:blip r:embed="rId3"/>
          <a:stretch>
            <a:fillRect/>
          </a:stretch>
        </p:blipFill>
        <p:spPr>
          <a:xfrm>
            <a:off x="2942153" y="2067819"/>
            <a:ext cx="3486637" cy="1714739"/>
          </a:xfrm>
          <a:prstGeom prst="rect">
            <a:avLst/>
          </a:prstGeom>
        </p:spPr>
      </p:pic>
      <p:pic>
        <p:nvPicPr>
          <p:cNvPr id="4" name="Picture 3">
            <a:extLst>
              <a:ext uri="{FF2B5EF4-FFF2-40B4-BE49-F238E27FC236}">
                <a16:creationId xmlns:a16="http://schemas.microsoft.com/office/drawing/2014/main" id="{054E2526-A850-4705-9842-EEAB5D8B2EFC}"/>
              </a:ext>
            </a:extLst>
          </p:cNvPr>
          <p:cNvPicPr>
            <a:picLocks noChangeAspect="1"/>
          </p:cNvPicPr>
          <p:nvPr/>
        </p:nvPicPr>
        <p:blipFill>
          <a:blip r:embed="rId4"/>
          <a:stretch>
            <a:fillRect/>
          </a:stretch>
        </p:blipFill>
        <p:spPr>
          <a:xfrm>
            <a:off x="256108" y="3871915"/>
            <a:ext cx="4134427" cy="2753109"/>
          </a:xfrm>
          <a:prstGeom prst="rect">
            <a:avLst/>
          </a:prstGeom>
        </p:spPr>
      </p:pic>
      <p:pic>
        <p:nvPicPr>
          <p:cNvPr id="5" name="Picture 4">
            <a:extLst>
              <a:ext uri="{FF2B5EF4-FFF2-40B4-BE49-F238E27FC236}">
                <a16:creationId xmlns:a16="http://schemas.microsoft.com/office/drawing/2014/main" id="{335B57ED-3D93-4362-80EB-F214DF842526}"/>
              </a:ext>
            </a:extLst>
          </p:cNvPr>
          <p:cNvPicPr>
            <a:picLocks noChangeAspect="1"/>
          </p:cNvPicPr>
          <p:nvPr/>
        </p:nvPicPr>
        <p:blipFill>
          <a:blip r:embed="rId5"/>
          <a:stretch>
            <a:fillRect/>
          </a:stretch>
        </p:blipFill>
        <p:spPr>
          <a:xfrm>
            <a:off x="4414343" y="3871915"/>
            <a:ext cx="4658375" cy="2724530"/>
          </a:xfrm>
          <a:prstGeom prst="rect">
            <a:avLst/>
          </a:prstGeom>
        </p:spPr>
      </p:pic>
    </p:spTree>
    <p:extLst>
      <p:ext uri="{BB962C8B-B14F-4D97-AF65-F5344CB8AC3E}">
        <p14:creationId xmlns:p14="http://schemas.microsoft.com/office/powerpoint/2010/main" val="40311650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ISP Interface Segregation Principle</a:t>
            </a:r>
          </a:p>
          <a:p>
            <a:endParaRPr lang="en-US" dirty="0"/>
          </a:p>
          <a:p>
            <a:endParaRPr lang="en-US" dirty="0"/>
          </a:p>
        </p:txBody>
      </p:sp>
      <p:pic>
        <p:nvPicPr>
          <p:cNvPr id="3" name="Picture 2">
            <a:extLst>
              <a:ext uri="{FF2B5EF4-FFF2-40B4-BE49-F238E27FC236}">
                <a16:creationId xmlns:a16="http://schemas.microsoft.com/office/drawing/2014/main" id="{9AD109B9-04AE-4575-AEA1-94A4654E9214}"/>
              </a:ext>
            </a:extLst>
          </p:cNvPr>
          <p:cNvPicPr>
            <a:picLocks noChangeAspect="1"/>
          </p:cNvPicPr>
          <p:nvPr/>
        </p:nvPicPr>
        <p:blipFill>
          <a:blip r:embed="rId3"/>
          <a:stretch>
            <a:fillRect/>
          </a:stretch>
        </p:blipFill>
        <p:spPr>
          <a:xfrm>
            <a:off x="1623601" y="1980804"/>
            <a:ext cx="5896798" cy="4277322"/>
          </a:xfrm>
          <a:prstGeom prst="rect">
            <a:avLst/>
          </a:prstGeom>
        </p:spPr>
      </p:pic>
    </p:spTree>
    <p:extLst>
      <p:ext uri="{BB962C8B-B14F-4D97-AF65-F5344CB8AC3E}">
        <p14:creationId xmlns:p14="http://schemas.microsoft.com/office/powerpoint/2010/main" val="20114986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DIP Dependency Inversion Principle</a:t>
            </a:r>
          </a:p>
          <a:p>
            <a:endParaRPr lang="en-US"/>
          </a:p>
          <a:p>
            <a:endParaRPr lang="en-US" dirty="0"/>
          </a:p>
        </p:txBody>
      </p:sp>
      <p:sp>
        <p:nvSpPr>
          <p:cNvPr id="5" name="TextBox 4"/>
          <p:cNvSpPr txBox="1"/>
          <p:nvPr/>
        </p:nvSpPr>
        <p:spPr>
          <a:xfrm>
            <a:off x="621372" y="2213282"/>
            <a:ext cx="8210747" cy="2431435"/>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Entities must depend on abstraction not on concretions.</a:t>
            </a:r>
          </a:p>
          <a:p>
            <a:endParaRPr lang="en-GB" sz="1600" b="1" i="1"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High level module must not depend on the low level module, but they should depend on abstractions. </a:t>
            </a:r>
          </a:p>
          <a:p>
            <a:endParaRPr lang="en-GB" sz="1600" dirty="0">
              <a:latin typeface="Chronicle Display" pitchFamily="50" charset="0"/>
            </a:endParaRPr>
          </a:p>
          <a:p>
            <a:r>
              <a:rPr lang="en-GB" sz="1600" dirty="0">
                <a:latin typeface="Chronicle Display" pitchFamily="50" charset="0"/>
              </a:rPr>
              <a:t>This principle allows for decoupling</a:t>
            </a:r>
            <a:endParaRPr lang="en-GB" sz="1600" b="1" i="1" dirty="0">
              <a:latin typeface="Chronicle Display" pitchFamily="50" charset="0"/>
            </a:endParaRPr>
          </a:p>
          <a:p>
            <a:endParaRPr lang="en-GB" sz="1600" b="1" i="1" dirty="0">
              <a:latin typeface="Chronicle Display" pitchFamily="50" charset="0"/>
            </a:endParaRPr>
          </a:p>
        </p:txBody>
      </p:sp>
    </p:spTree>
    <p:extLst>
      <p:ext uri="{BB962C8B-B14F-4D97-AF65-F5344CB8AC3E}">
        <p14:creationId xmlns:p14="http://schemas.microsoft.com/office/powerpoint/2010/main" val="21952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96405"/>
          </a:xfrm>
        </p:spPr>
        <p:txBody>
          <a:bodyPr/>
          <a:lstStyle/>
          <a:p>
            <a:r>
              <a:rPr lang="en-US" dirty="0"/>
              <a:t>SOLID stands for</a:t>
            </a:r>
          </a:p>
          <a:p>
            <a:endParaRPr lang="en-US" dirty="0"/>
          </a:p>
          <a:p>
            <a:endParaRPr lang="en-US" dirty="0"/>
          </a:p>
        </p:txBody>
      </p:sp>
      <p:sp>
        <p:nvSpPr>
          <p:cNvPr id="4" name="TextBox 3">
            <a:extLst>
              <a:ext uri="{FF2B5EF4-FFF2-40B4-BE49-F238E27FC236}">
                <a16:creationId xmlns:a16="http://schemas.microsoft.com/office/drawing/2014/main" id="{63C269EE-161D-48D7-A785-3E2FC7B1A523}"/>
              </a:ext>
            </a:extLst>
          </p:cNvPr>
          <p:cNvSpPr txBox="1"/>
          <p:nvPr/>
        </p:nvSpPr>
        <p:spPr>
          <a:xfrm>
            <a:off x="604635" y="5248144"/>
            <a:ext cx="8210747" cy="707886"/>
          </a:xfrm>
          <a:prstGeom prst="rect">
            <a:avLst/>
          </a:prstGeom>
          <a:noFill/>
        </p:spPr>
        <p:txBody>
          <a:bodyPr wrap="square" rtlCol="0">
            <a:spAutoFit/>
          </a:bodyPr>
          <a:lstStyle/>
          <a:p>
            <a:endParaRPr lang="en-GB" sz="1600" dirty="0">
              <a:latin typeface="Chronicle Display" pitchFamily="50" charset="0"/>
            </a:endParaRPr>
          </a:p>
          <a:p>
            <a:r>
              <a:rPr lang="en-GB" sz="2400" dirty="0">
                <a:latin typeface="Chronicle Display" pitchFamily="50" charset="0"/>
              </a:rPr>
              <a:t>D</a:t>
            </a:r>
            <a:r>
              <a:rPr lang="en-GB" sz="1600" dirty="0">
                <a:latin typeface="Chronicle Display" pitchFamily="50" charset="0"/>
              </a:rPr>
              <a:t>  		DIP		Dependency Inversion Principle</a:t>
            </a:r>
          </a:p>
        </p:txBody>
      </p:sp>
      <p:sp>
        <p:nvSpPr>
          <p:cNvPr id="7" name="TextBox 6">
            <a:extLst>
              <a:ext uri="{FF2B5EF4-FFF2-40B4-BE49-F238E27FC236}">
                <a16:creationId xmlns:a16="http://schemas.microsoft.com/office/drawing/2014/main" id="{8D454E17-CE25-4F9D-B1BD-0BF07E155431}"/>
              </a:ext>
            </a:extLst>
          </p:cNvPr>
          <p:cNvSpPr txBox="1"/>
          <p:nvPr/>
        </p:nvSpPr>
        <p:spPr>
          <a:xfrm>
            <a:off x="604636" y="4651342"/>
            <a:ext cx="8210747" cy="707886"/>
          </a:xfrm>
          <a:prstGeom prst="rect">
            <a:avLst/>
          </a:prstGeom>
          <a:noFill/>
        </p:spPr>
        <p:txBody>
          <a:bodyPr wrap="square" rtlCol="0">
            <a:spAutoFit/>
          </a:bodyPr>
          <a:lstStyle/>
          <a:p>
            <a:r>
              <a:rPr lang="en-GB" sz="2400" dirty="0">
                <a:latin typeface="Chronicle Display" pitchFamily="50" charset="0"/>
              </a:rPr>
              <a:t>I</a:t>
            </a:r>
            <a:r>
              <a:rPr lang="en-GB" sz="1600" dirty="0">
                <a:latin typeface="Chronicle Display" pitchFamily="50" charset="0"/>
              </a:rPr>
              <a:t>  		ISP		Interface Segregation Principle</a:t>
            </a:r>
          </a:p>
          <a:p>
            <a:endParaRPr lang="en-GB" sz="1600" dirty="0">
              <a:latin typeface="Chronicle Display" pitchFamily="50" charset="0"/>
            </a:endParaRPr>
          </a:p>
        </p:txBody>
      </p:sp>
      <p:sp>
        <p:nvSpPr>
          <p:cNvPr id="8" name="TextBox 7">
            <a:extLst>
              <a:ext uri="{FF2B5EF4-FFF2-40B4-BE49-F238E27FC236}">
                <a16:creationId xmlns:a16="http://schemas.microsoft.com/office/drawing/2014/main" id="{95AB1476-5DF8-4C63-B8EC-CED20481456E}"/>
              </a:ext>
            </a:extLst>
          </p:cNvPr>
          <p:cNvSpPr txBox="1"/>
          <p:nvPr/>
        </p:nvSpPr>
        <p:spPr>
          <a:xfrm>
            <a:off x="604640" y="3946818"/>
            <a:ext cx="8210747" cy="461665"/>
          </a:xfrm>
          <a:prstGeom prst="rect">
            <a:avLst/>
          </a:prstGeom>
          <a:noFill/>
        </p:spPr>
        <p:txBody>
          <a:bodyPr wrap="square" rtlCol="0">
            <a:spAutoFit/>
          </a:bodyPr>
          <a:lstStyle/>
          <a:p>
            <a:r>
              <a:rPr lang="en-GB" sz="2400" dirty="0">
                <a:latin typeface="Chronicle Display" pitchFamily="50" charset="0"/>
              </a:rPr>
              <a:t>L</a:t>
            </a:r>
            <a:r>
              <a:rPr lang="en-GB" sz="1600" dirty="0">
                <a:latin typeface="Chronicle Display" pitchFamily="50" charset="0"/>
              </a:rPr>
              <a:t>  		LSP		</a:t>
            </a:r>
            <a:r>
              <a:rPr lang="en-GB" sz="1600" dirty="0" err="1">
                <a:latin typeface="Chronicle Display" pitchFamily="50" charset="0"/>
              </a:rPr>
              <a:t>Liskov</a:t>
            </a:r>
            <a:r>
              <a:rPr lang="en-GB" sz="1600" dirty="0">
                <a:latin typeface="Chronicle Display" pitchFamily="50" charset="0"/>
              </a:rPr>
              <a:t> Substitution Principle</a:t>
            </a:r>
          </a:p>
        </p:txBody>
      </p:sp>
      <p:sp>
        <p:nvSpPr>
          <p:cNvPr id="9" name="TextBox 8">
            <a:extLst>
              <a:ext uri="{FF2B5EF4-FFF2-40B4-BE49-F238E27FC236}">
                <a16:creationId xmlns:a16="http://schemas.microsoft.com/office/drawing/2014/main" id="{B23EA5FF-3ADB-4B1F-8FA4-31188C91A960}"/>
              </a:ext>
            </a:extLst>
          </p:cNvPr>
          <p:cNvSpPr txBox="1"/>
          <p:nvPr/>
        </p:nvSpPr>
        <p:spPr>
          <a:xfrm>
            <a:off x="604637" y="3198167"/>
            <a:ext cx="8210747" cy="461665"/>
          </a:xfrm>
          <a:prstGeom prst="rect">
            <a:avLst/>
          </a:prstGeom>
          <a:noFill/>
        </p:spPr>
        <p:txBody>
          <a:bodyPr wrap="square" rtlCol="0">
            <a:spAutoFit/>
          </a:bodyPr>
          <a:lstStyle/>
          <a:p>
            <a:r>
              <a:rPr lang="en-GB" sz="2400" dirty="0">
                <a:latin typeface="Chronicle Display" pitchFamily="50" charset="0"/>
              </a:rPr>
              <a:t>O</a:t>
            </a:r>
            <a:r>
              <a:rPr lang="en-GB" sz="1600" dirty="0">
                <a:latin typeface="Chronicle Display" pitchFamily="50" charset="0"/>
              </a:rPr>
              <a:t>  		OPC		Open Closed Principle</a:t>
            </a:r>
          </a:p>
        </p:txBody>
      </p:sp>
      <p:sp>
        <p:nvSpPr>
          <p:cNvPr id="10" name="TextBox 9">
            <a:extLst>
              <a:ext uri="{FF2B5EF4-FFF2-40B4-BE49-F238E27FC236}">
                <a16:creationId xmlns:a16="http://schemas.microsoft.com/office/drawing/2014/main" id="{2BF089F7-70D5-485F-A194-CB033597E612}"/>
              </a:ext>
            </a:extLst>
          </p:cNvPr>
          <p:cNvSpPr txBox="1"/>
          <p:nvPr/>
        </p:nvSpPr>
        <p:spPr>
          <a:xfrm>
            <a:off x="604638" y="2467995"/>
            <a:ext cx="8210747" cy="461665"/>
          </a:xfrm>
          <a:prstGeom prst="rect">
            <a:avLst/>
          </a:prstGeom>
          <a:noFill/>
        </p:spPr>
        <p:txBody>
          <a:bodyPr wrap="square" rtlCol="0">
            <a:spAutoFit/>
          </a:bodyPr>
          <a:lstStyle/>
          <a:p>
            <a:r>
              <a:rPr lang="en-GB" sz="2400" dirty="0">
                <a:latin typeface="Chronicle Display" pitchFamily="50" charset="0"/>
              </a:rPr>
              <a:t>S</a:t>
            </a:r>
            <a:r>
              <a:rPr lang="en-GB" sz="1600" dirty="0">
                <a:latin typeface="Chronicle Display" pitchFamily="50" charset="0"/>
              </a:rPr>
              <a:t>  		SRP		Single Responsibility Principle</a:t>
            </a:r>
          </a:p>
        </p:txBody>
      </p:sp>
    </p:spTree>
    <p:extLst>
      <p:ext uri="{BB962C8B-B14F-4D97-AF65-F5344CB8AC3E}">
        <p14:creationId xmlns:p14="http://schemas.microsoft.com/office/powerpoint/2010/main" val="493347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9" grpId="0"/>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DIP Dependency Inversion Principle</a:t>
            </a:r>
          </a:p>
          <a:p>
            <a:endParaRPr lang="en-US" dirty="0"/>
          </a:p>
          <a:p>
            <a:endParaRPr lang="en-US" dirty="0"/>
          </a:p>
        </p:txBody>
      </p:sp>
      <p:pic>
        <p:nvPicPr>
          <p:cNvPr id="3" name="Picture 2">
            <a:extLst>
              <a:ext uri="{FF2B5EF4-FFF2-40B4-BE49-F238E27FC236}">
                <a16:creationId xmlns:a16="http://schemas.microsoft.com/office/drawing/2014/main" id="{D386205D-CE29-445F-BCF2-E5672B6C0CD4}"/>
              </a:ext>
            </a:extLst>
          </p:cNvPr>
          <p:cNvPicPr>
            <a:picLocks noChangeAspect="1"/>
          </p:cNvPicPr>
          <p:nvPr/>
        </p:nvPicPr>
        <p:blipFill>
          <a:blip r:embed="rId3"/>
          <a:stretch>
            <a:fillRect/>
          </a:stretch>
        </p:blipFill>
        <p:spPr>
          <a:xfrm>
            <a:off x="2898822" y="2169173"/>
            <a:ext cx="2562583" cy="1381318"/>
          </a:xfrm>
          <a:prstGeom prst="rect">
            <a:avLst/>
          </a:prstGeom>
        </p:spPr>
      </p:pic>
      <p:pic>
        <p:nvPicPr>
          <p:cNvPr id="4" name="Picture 3">
            <a:extLst>
              <a:ext uri="{FF2B5EF4-FFF2-40B4-BE49-F238E27FC236}">
                <a16:creationId xmlns:a16="http://schemas.microsoft.com/office/drawing/2014/main" id="{DB6E735D-D5C2-45DD-9E54-5CAC1880433E}"/>
              </a:ext>
            </a:extLst>
          </p:cNvPr>
          <p:cNvPicPr>
            <a:picLocks noChangeAspect="1"/>
          </p:cNvPicPr>
          <p:nvPr/>
        </p:nvPicPr>
        <p:blipFill>
          <a:blip r:embed="rId4"/>
          <a:stretch>
            <a:fillRect/>
          </a:stretch>
        </p:blipFill>
        <p:spPr>
          <a:xfrm>
            <a:off x="647146" y="3646489"/>
            <a:ext cx="3762900" cy="2743583"/>
          </a:xfrm>
          <a:prstGeom prst="rect">
            <a:avLst/>
          </a:prstGeom>
        </p:spPr>
      </p:pic>
      <p:pic>
        <p:nvPicPr>
          <p:cNvPr id="5" name="Picture 4">
            <a:extLst>
              <a:ext uri="{FF2B5EF4-FFF2-40B4-BE49-F238E27FC236}">
                <a16:creationId xmlns:a16="http://schemas.microsoft.com/office/drawing/2014/main" id="{7A4A4F1E-25F5-4DFB-978F-85F295217420}"/>
              </a:ext>
            </a:extLst>
          </p:cNvPr>
          <p:cNvPicPr>
            <a:picLocks noChangeAspect="1"/>
          </p:cNvPicPr>
          <p:nvPr/>
        </p:nvPicPr>
        <p:blipFill>
          <a:blip r:embed="rId5"/>
          <a:stretch>
            <a:fillRect/>
          </a:stretch>
        </p:blipFill>
        <p:spPr>
          <a:xfrm>
            <a:off x="4547896" y="3646489"/>
            <a:ext cx="4372585" cy="2743583"/>
          </a:xfrm>
          <a:prstGeom prst="rect">
            <a:avLst/>
          </a:prstGeom>
        </p:spPr>
      </p:pic>
    </p:spTree>
    <p:extLst>
      <p:ext uri="{BB962C8B-B14F-4D97-AF65-F5344CB8AC3E}">
        <p14:creationId xmlns:p14="http://schemas.microsoft.com/office/powerpoint/2010/main" val="30546745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DIP Dependency Inversion Principle</a:t>
            </a:r>
          </a:p>
          <a:p>
            <a:endParaRPr lang="en-US"/>
          </a:p>
          <a:p>
            <a:endParaRPr lang="en-US" dirty="0"/>
          </a:p>
        </p:txBody>
      </p:sp>
      <p:pic>
        <p:nvPicPr>
          <p:cNvPr id="3" name="Picture 2">
            <a:extLst>
              <a:ext uri="{FF2B5EF4-FFF2-40B4-BE49-F238E27FC236}">
                <a16:creationId xmlns:a16="http://schemas.microsoft.com/office/drawing/2014/main" id="{2339C8CF-74A6-4C2F-BB51-E76C778D8BEA}"/>
              </a:ext>
            </a:extLst>
          </p:cNvPr>
          <p:cNvPicPr>
            <a:picLocks noChangeAspect="1"/>
          </p:cNvPicPr>
          <p:nvPr/>
        </p:nvPicPr>
        <p:blipFill>
          <a:blip r:embed="rId3"/>
          <a:stretch>
            <a:fillRect/>
          </a:stretch>
        </p:blipFill>
        <p:spPr>
          <a:xfrm>
            <a:off x="2080865" y="2491179"/>
            <a:ext cx="4982270" cy="2734057"/>
          </a:xfrm>
          <a:prstGeom prst="rect">
            <a:avLst/>
          </a:prstGeom>
        </p:spPr>
      </p:pic>
    </p:spTree>
    <p:extLst>
      <p:ext uri="{BB962C8B-B14F-4D97-AF65-F5344CB8AC3E}">
        <p14:creationId xmlns:p14="http://schemas.microsoft.com/office/powerpoint/2010/main" val="30738830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DIP Dependency Inversion Principle</a:t>
            </a:r>
          </a:p>
          <a:p>
            <a:endParaRPr lang="en-US"/>
          </a:p>
          <a:p>
            <a:endParaRPr lang="en-US" dirty="0"/>
          </a:p>
        </p:txBody>
      </p:sp>
      <p:pic>
        <p:nvPicPr>
          <p:cNvPr id="3" name="Picture 2">
            <a:extLst>
              <a:ext uri="{FF2B5EF4-FFF2-40B4-BE49-F238E27FC236}">
                <a16:creationId xmlns:a16="http://schemas.microsoft.com/office/drawing/2014/main" id="{6BD5F852-8850-400B-B6BA-690EA969F557}"/>
              </a:ext>
            </a:extLst>
          </p:cNvPr>
          <p:cNvPicPr>
            <a:picLocks noChangeAspect="1"/>
          </p:cNvPicPr>
          <p:nvPr/>
        </p:nvPicPr>
        <p:blipFill>
          <a:blip r:embed="rId3"/>
          <a:stretch>
            <a:fillRect/>
          </a:stretch>
        </p:blipFill>
        <p:spPr>
          <a:xfrm>
            <a:off x="1366390" y="2096506"/>
            <a:ext cx="6411220" cy="3934374"/>
          </a:xfrm>
          <a:prstGeom prst="rect">
            <a:avLst/>
          </a:prstGeom>
        </p:spPr>
      </p:pic>
    </p:spTree>
    <p:extLst>
      <p:ext uri="{BB962C8B-B14F-4D97-AF65-F5344CB8AC3E}">
        <p14:creationId xmlns:p14="http://schemas.microsoft.com/office/powerpoint/2010/main" val="12376207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SOLID Principles</a:t>
            </a:r>
          </a:p>
          <a:p>
            <a:endParaRPr lang="en-US" dirty="0"/>
          </a:p>
        </p:txBody>
      </p:sp>
      <p:sp>
        <p:nvSpPr>
          <p:cNvPr id="5" name="TextBox 4"/>
          <p:cNvSpPr txBox="1"/>
          <p:nvPr/>
        </p:nvSpPr>
        <p:spPr>
          <a:xfrm>
            <a:off x="621372" y="1859340"/>
            <a:ext cx="8210747" cy="3785652"/>
          </a:xfrm>
          <a:prstGeom prst="rect">
            <a:avLst/>
          </a:prstGeom>
          <a:noFill/>
        </p:spPr>
        <p:txBody>
          <a:bodyPr wrap="square" rtlCol="0">
            <a:spAutoFit/>
          </a:bodyPr>
          <a:lstStyle/>
          <a:p>
            <a:endParaRPr lang="en-GB" sz="1600" u="sng" dirty="0">
              <a:latin typeface="Chronicle Display" pitchFamily="50" charset="0"/>
            </a:endParaRPr>
          </a:p>
          <a:p>
            <a:endParaRPr lang="en-GB" sz="1600" u="sng" dirty="0">
              <a:latin typeface="Chronicle Display" pitchFamily="50" charset="0"/>
            </a:endParaRPr>
          </a:p>
          <a:p>
            <a:r>
              <a:rPr lang="en-GB" sz="3200" b="1" i="1" dirty="0">
                <a:latin typeface="Chronicle Display" pitchFamily="50" charset="0"/>
              </a:rPr>
              <a:t>Resources</a:t>
            </a:r>
          </a:p>
          <a:p>
            <a:endParaRPr lang="en-GB" sz="3200" b="1" i="1" dirty="0">
              <a:latin typeface="Chronicle Display" pitchFamily="50" charset="0"/>
            </a:endParaRPr>
          </a:p>
          <a:p>
            <a:endParaRPr lang="en-GB" sz="1600" dirty="0">
              <a:latin typeface="Chronicle Display" pitchFamily="50" charset="0"/>
            </a:endParaRPr>
          </a:p>
          <a:p>
            <a:r>
              <a:rPr lang="en-GB" sz="1600" b="1" i="1" dirty="0">
                <a:latin typeface="Chronicle Display" pitchFamily="50" charset="0"/>
                <a:hlinkClick r:id="rId3"/>
              </a:rPr>
              <a:t>https://github.com/francomelandri/SOLID</a:t>
            </a:r>
            <a:endParaRPr lang="en-GB" sz="1600" b="1" i="1" dirty="0">
              <a:latin typeface="Chronicle Display" pitchFamily="50" charset="0"/>
            </a:endParaRPr>
          </a:p>
          <a:p>
            <a:endParaRPr lang="en-GB" sz="1600" b="1" i="1" dirty="0">
              <a:latin typeface="Chronicle Display" pitchFamily="50" charset="0"/>
            </a:endParaRPr>
          </a:p>
          <a:p>
            <a:r>
              <a:rPr lang="en-GB" sz="1600" b="1" i="1" dirty="0">
                <a:latin typeface="Chronicle Display" pitchFamily="50" charset="0"/>
                <a:hlinkClick r:id="rId4"/>
              </a:rPr>
              <a:t>http://butunclebob.com/ArticleS.UncleBob.PrinciplesOfOod</a:t>
            </a:r>
            <a:endParaRPr lang="en-GB" sz="1600" b="1" i="1" dirty="0">
              <a:latin typeface="Chronicle Display" pitchFamily="50" charset="0"/>
            </a:endParaRPr>
          </a:p>
          <a:p>
            <a:endParaRPr lang="en-GB" sz="1600" b="1" i="1" dirty="0">
              <a:latin typeface="Chronicle Display" pitchFamily="50" charset="0"/>
            </a:endParaRPr>
          </a:p>
          <a:p>
            <a:r>
              <a:rPr lang="en-GB" sz="1600" b="1" i="1" dirty="0">
                <a:latin typeface="Chronicle Display" pitchFamily="50" charset="0"/>
                <a:hlinkClick r:id="rId5"/>
              </a:rPr>
              <a:t>http://www.codeproject.com/Articles/703634/SOLID-architecture-principles-using-simple-Csharp</a:t>
            </a:r>
            <a:endParaRPr lang="en-GB" sz="1600" b="1" i="1" dirty="0">
              <a:latin typeface="Chronicle Display" pitchFamily="50" charset="0"/>
            </a:endParaRPr>
          </a:p>
          <a:p>
            <a:endParaRPr lang="en-GB" sz="1600" dirty="0">
              <a:latin typeface="Chronicle Display" pitchFamily="50" charset="0"/>
            </a:endParaRPr>
          </a:p>
          <a:p>
            <a:endParaRPr lang="en-GB" sz="1600" dirty="0">
              <a:latin typeface="Chronicle Display" pitchFamily="50" charset="0"/>
            </a:endParaRPr>
          </a:p>
        </p:txBody>
      </p:sp>
    </p:spTree>
    <p:extLst>
      <p:ext uri="{BB962C8B-B14F-4D97-AF65-F5344CB8AC3E}">
        <p14:creationId xmlns:p14="http://schemas.microsoft.com/office/powerpoint/2010/main" val="29872905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58066"/>
          </a:xfrm>
        </p:spPr>
        <p:txBody>
          <a:bodyPr/>
          <a:lstStyle/>
          <a:p>
            <a:r>
              <a:rPr lang="en-US" dirty="0"/>
              <a:t>Practical Principles</a:t>
            </a:r>
          </a:p>
          <a:p>
            <a:endParaRPr lang="en-US" dirty="0"/>
          </a:p>
        </p:txBody>
      </p:sp>
      <p:sp>
        <p:nvSpPr>
          <p:cNvPr id="7" name="Text Placeholder 1">
            <a:extLst>
              <a:ext uri="{FF2B5EF4-FFF2-40B4-BE49-F238E27FC236}">
                <a16:creationId xmlns:a16="http://schemas.microsoft.com/office/drawing/2014/main" id="{40B8D4C3-C7B6-4056-8B2A-2B024852F5BB}"/>
              </a:ext>
            </a:extLst>
          </p:cNvPr>
          <p:cNvSpPr txBox="1">
            <a:spLocks/>
          </p:cNvSpPr>
          <p:nvPr/>
        </p:nvSpPr>
        <p:spPr>
          <a:xfrm>
            <a:off x="311881" y="2329394"/>
            <a:ext cx="8401246" cy="656402"/>
          </a:xfrm>
          <a:prstGeom prst="rect">
            <a:avLst/>
          </a:prstGeom>
        </p:spPr>
        <p:txBody>
          <a:bodyPr vert="horz"/>
          <a:lstStyle>
            <a:lvl1pPr marL="0" indent="0" algn="l" defTabSz="457200" rtl="0" eaLnBrk="1" latinLnBrk="0" hangingPunct="1">
              <a:spcBef>
                <a:spcPct val="20000"/>
              </a:spcBef>
              <a:buFontTx/>
              <a:buNone/>
              <a:defRPr sz="4200" b="0" i="0" kern="1200" baseline="0">
                <a:solidFill>
                  <a:schemeClr val="tx1"/>
                </a:solidFill>
                <a:latin typeface="Chronicle Display Ligh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4000" b="1" i="1" dirty="0"/>
              <a:t>KISS</a:t>
            </a:r>
          </a:p>
          <a:p>
            <a:endParaRPr lang="en-US" sz="1800" dirty="0"/>
          </a:p>
          <a:p>
            <a:endParaRPr lang="en-US" sz="1800" dirty="0"/>
          </a:p>
        </p:txBody>
      </p:sp>
      <p:sp>
        <p:nvSpPr>
          <p:cNvPr id="8" name="TextBox 7">
            <a:extLst>
              <a:ext uri="{FF2B5EF4-FFF2-40B4-BE49-F238E27FC236}">
                <a16:creationId xmlns:a16="http://schemas.microsoft.com/office/drawing/2014/main" id="{0E25C1C8-AF88-4D36-83DC-EDB6F771A57B}"/>
              </a:ext>
            </a:extLst>
          </p:cNvPr>
          <p:cNvSpPr txBox="1"/>
          <p:nvPr/>
        </p:nvSpPr>
        <p:spPr>
          <a:xfrm>
            <a:off x="621372" y="3073309"/>
            <a:ext cx="8210747" cy="1938992"/>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Keep It Simple Stupid.</a:t>
            </a:r>
          </a:p>
          <a:p>
            <a:endParaRPr lang="en-GB" sz="1600" b="1" i="1"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The most systems work best if they are kept simple rather then made complicated</a:t>
            </a:r>
          </a:p>
          <a:p>
            <a:endParaRPr lang="en-GB" sz="1600" dirty="0">
              <a:latin typeface="Chronicle Display" pitchFamily="50" charset="0"/>
            </a:endParaRPr>
          </a:p>
          <a:p>
            <a:r>
              <a:rPr lang="en-GB" sz="1600" dirty="0">
                <a:latin typeface="Chronicle Display" pitchFamily="50" charset="0"/>
              </a:rPr>
              <a:t>Avoid OVER-ENGINEERING</a:t>
            </a:r>
            <a:endParaRPr lang="en-GB" sz="1600" b="1" i="1" dirty="0">
              <a:latin typeface="Chronicle Display" pitchFamily="50" charset="0"/>
            </a:endParaRPr>
          </a:p>
        </p:txBody>
      </p:sp>
    </p:spTree>
    <p:extLst>
      <p:ext uri="{BB962C8B-B14F-4D97-AF65-F5344CB8AC3E}">
        <p14:creationId xmlns:p14="http://schemas.microsoft.com/office/powerpoint/2010/main" val="17124011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58066"/>
          </a:xfrm>
        </p:spPr>
        <p:txBody>
          <a:bodyPr/>
          <a:lstStyle/>
          <a:p>
            <a:r>
              <a:rPr lang="en-US" dirty="0"/>
              <a:t>Practical Principles</a:t>
            </a:r>
          </a:p>
          <a:p>
            <a:endParaRPr lang="en-US" dirty="0"/>
          </a:p>
        </p:txBody>
      </p:sp>
      <p:sp>
        <p:nvSpPr>
          <p:cNvPr id="4" name="Text Placeholder 1">
            <a:extLst>
              <a:ext uri="{FF2B5EF4-FFF2-40B4-BE49-F238E27FC236}">
                <a16:creationId xmlns:a16="http://schemas.microsoft.com/office/drawing/2014/main" id="{A1711C96-B1AA-4CCD-BBA0-0AA74FBE74C0}"/>
              </a:ext>
            </a:extLst>
          </p:cNvPr>
          <p:cNvSpPr txBox="1">
            <a:spLocks/>
          </p:cNvSpPr>
          <p:nvPr/>
        </p:nvSpPr>
        <p:spPr>
          <a:xfrm>
            <a:off x="328613" y="2402993"/>
            <a:ext cx="8401246" cy="485802"/>
          </a:xfrm>
          <a:prstGeom prst="rect">
            <a:avLst/>
          </a:prstGeom>
        </p:spPr>
        <p:txBody>
          <a:bodyPr vert="horz"/>
          <a:lstStyle>
            <a:lvl1pPr marL="0" indent="0" algn="l" defTabSz="457200" rtl="0" eaLnBrk="1" latinLnBrk="0" hangingPunct="1">
              <a:spcBef>
                <a:spcPct val="20000"/>
              </a:spcBef>
              <a:buFontTx/>
              <a:buNone/>
              <a:defRPr sz="4200" b="0" i="0" kern="1200" baseline="0">
                <a:solidFill>
                  <a:schemeClr val="tx1"/>
                </a:solidFill>
                <a:latin typeface="Chronicle Display Ligh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4000" b="1" i="1" dirty="0"/>
              <a:t>YAGNI</a:t>
            </a:r>
          </a:p>
          <a:p>
            <a:endParaRPr lang="en-US" sz="1800" dirty="0"/>
          </a:p>
          <a:p>
            <a:endParaRPr lang="en-US" sz="1800" dirty="0"/>
          </a:p>
        </p:txBody>
      </p:sp>
      <p:sp>
        <p:nvSpPr>
          <p:cNvPr id="6" name="TextBox 5">
            <a:extLst>
              <a:ext uri="{FF2B5EF4-FFF2-40B4-BE49-F238E27FC236}">
                <a16:creationId xmlns:a16="http://schemas.microsoft.com/office/drawing/2014/main" id="{055ABF08-109E-4841-8F1D-B16DF2A5E818}"/>
              </a:ext>
            </a:extLst>
          </p:cNvPr>
          <p:cNvSpPr txBox="1"/>
          <p:nvPr/>
        </p:nvSpPr>
        <p:spPr>
          <a:xfrm>
            <a:off x="599630" y="3333139"/>
            <a:ext cx="8210747" cy="1938992"/>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You </a:t>
            </a:r>
            <a:r>
              <a:rPr lang="en-GB" sz="2400" b="1" i="1" dirty="0" err="1">
                <a:latin typeface="Chronicle Display" pitchFamily="50" charset="0"/>
              </a:rPr>
              <a:t>Aint</a:t>
            </a:r>
            <a:r>
              <a:rPr lang="en-GB" sz="2400" b="1" i="1" dirty="0">
                <a:latin typeface="Chronicle Display" pitchFamily="50" charset="0"/>
              </a:rPr>
              <a:t> </a:t>
            </a:r>
            <a:r>
              <a:rPr lang="en-GB" sz="2400" b="1" i="1" dirty="0" err="1">
                <a:latin typeface="Chronicle Display" pitchFamily="50" charset="0"/>
              </a:rPr>
              <a:t>Gonna</a:t>
            </a:r>
            <a:r>
              <a:rPr lang="en-GB" sz="2400" b="1" i="1" dirty="0">
                <a:latin typeface="Chronicle Display" pitchFamily="50" charset="0"/>
              </a:rPr>
              <a:t> Need It.</a:t>
            </a:r>
          </a:p>
          <a:p>
            <a:endParaRPr lang="en-GB" sz="1600" b="1" i="1" dirty="0">
              <a:latin typeface="Chronicle Display" pitchFamily="50" charset="0"/>
            </a:endParaRPr>
          </a:p>
          <a:p>
            <a:r>
              <a:rPr lang="en-GB" sz="1600" dirty="0">
                <a:latin typeface="Chronicle Display" pitchFamily="50" charset="0"/>
              </a:rPr>
              <a:t>If you don’t need it don’t do it</a:t>
            </a:r>
          </a:p>
          <a:p>
            <a:endParaRPr lang="en-GB" sz="1600" dirty="0">
              <a:latin typeface="Chronicle Display" pitchFamily="50" charset="0"/>
            </a:endParaRPr>
          </a:p>
          <a:p>
            <a:r>
              <a:rPr lang="en-GB" sz="1600" dirty="0">
                <a:latin typeface="Chronicle Display" pitchFamily="50" charset="0"/>
              </a:rPr>
              <a:t>Avoid OVER-ENGINEERING</a:t>
            </a:r>
            <a:endParaRPr lang="en-GB" sz="1600" b="1" i="1" dirty="0">
              <a:latin typeface="Chronicle Display" pitchFamily="50" charset="0"/>
            </a:endParaRPr>
          </a:p>
          <a:p>
            <a:endParaRPr lang="en-GB" sz="1600" dirty="0">
              <a:latin typeface="Chronicle Display" pitchFamily="50" charset="0"/>
            </a:endParaRPr>
          </a:p>
        </p:txBody>
      </p:sp>
    </p:spTree>
    <p:extLst>
      <p:ext uri="{BB962C8B-B14F-4D97-AF65-F5344CB8AC3E}">
        <p14:creationId xmlns:p14="http://schemas.microsoft.com/office/powerpoint/2010/main" val="27680364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Principles for </a:t>
            </a:r>
            <a:r>
              <a:rPr lang="en-US" dirty="0" err="1"/>
              <a:t>uServices</a:t>
            </a:r>
            <a:r>
              <a:rPr lang="en-US" dirty="0"/>
              <a:t> Design</a:t>
            </a:r>
          </a:p>
          <a:p>
            <a:endParaRPr lang="en-US" dirty="0"/>
          </a:p>
        </p:txBody>
      </p:sp>
      <p:sp>
        <p:nvSpPr>
          <p:cNvPr id="5" name="TextBox 4"/>
          <p:cNvSpPr txBox="1"/>
          <p:nvPr/>
        </p:nvSpPr>
        <p:spPr>
          <a:xfrm>
            <a:off x="621372" y="2536911"/>
            <a:ext cx="8210747" cy="1938992"/>
          </a:xfrm>
          <a:prstGeom prst="rect">
            <a:avLst/>
          </a:prstGeom>
          <a:noFill/>
        </p:spPr>
        <p:txBody>
          <a:bodyPr wrap="square" rtlCol="0">
            <a:spAutoFit/>
          </a:bodyPr>
          <a:lstStyle/>
          <a:p>
            <a:endParaRPr lang="en-GB" sz="1600" u="sng" dirty="0">
              <a:latin typeface="Chronicle Display" pitchFamily="50" charset="0"/>
            </a:endParaRPr>
          </a:p>
          <a:p>
            <a:endParaRPr lang="en-GB" sz="1600" u="sng" dirty="0">
              <a:latin typeface="Chronicle Display" pitchFamily="50" charset="0"/>
            </a:endParaRPr>
          </a:p>
          <a:p>
            <a:r>
              <a:rPr lang="en-GB" sz="2400" b="1" dirty="0">
                <a:latin typeface="Chronicle Display" pitchFamily="50" charset="0"/>
              </a:rPr>
              <a:t>IDEALS</a:t>
            </a:r>
            <a:r>
              <a:rPr lang="en-GB" sz="1600" b="1" dirty="0">
                <a:latin typeface="Chronicle Display" pitchFamily="50" charset="0"/>
              </a:rPr>
              <a:t> </a:t>
            </a:r>
            <a:r>
              <a:rPr lang="en-GB" sz="1600" dirty="0">
                <a:latin typeface="Chronicle Display" pitchFamily="50" charset="0"/>
              </a:rPr>
              <a:t>is an acronym for six microservices principles design</a:t>
            </a:r>
            <a:endParaRPr lang="en-GB" sz="1600" u="sng" dirty="0">
              <a:latin typeface="Chronicle Display" pitchFamily="50" charset="0"/>
            </a:endParaRPr>
          </a:p>
          <a:p>
            <a:endParaRPr lang="en-GB" sz="1600" u="sng"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These principles, when applied, help us to design a modern service-based systems (SOA)</a:t>
            </a:r>
          </a:p>
          <a:p>
            <a:endParaRPr lang="en-GB" sz="1600" dirty="0">
              <a:latin typeface="Chronicle Display" pitchFamily="50" charset="0"/>
            </a:endParaRPr>
          </a:p>
        </p:txBody>
      </p:sp>
    </p:spTree>
    <p:extLst>
      <p:ext uri="{BB962C8B-B14F-4D97-AF65-F5344CB8AC3E}">
        <p14:creationId xmlns:p14="http://schemas.microsoft.com/office/powerpoint/2010/main" val="22930845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b="1" i="1" dirty="0"/>
              <a:t>IDEALS</a:t>
            </a:r>
            <a:r>
              <a:rPr lang="en-US" dirty="0"/>
              <a:t> stands for</a:t>
            </a:r>
          </a:p>
          <a:p>
            <a:endParaRPr lang="en-US" dirty="0"/>
          </a:p>
          <a:p>
            <a:endParaRPr lang="en-US" dirty="0"/>
          </a:p>
        </p:txBody>
      </p:sp>
      <p:sp>
        <p:nvSpPr>
          <p:cNvPr id="5" name="TextBox 4"/>
          <p:cNvSpPr txBox="1"/>
          <p:nvPr/>
        </p:nvSpPr>
        <p:spPr>
          <a:xfrm>
            <a:off x="604640" y="2590250"/>
            <a:ext cx="8210747" cy="461665"/>
          </a:xfrm>
          <a:prstGeom prst="rect">
            <a:avLst/>
          </a:prstGeom>
          <a:noFill/>
        </p:spPr>
        <p:txBody>
          <a:bodyPr wrap="square" rtlCol="0">
            <a:spAutoFit/>
          </a:bodyPr>
          <a:lstStyle/>
          <a:p>
            <a:r>
              <a:rPr lang="en-GB" sz="2400" dirty="0">
                <a:latin typeface="Chronicle Display" pitchFamily="50" charset="0"/>
              </a:rPr>
              <a:t>I</a:t>
            </a:r>
            <a:r>
              <a:rPr lang="en-GB" sz="1600" dirty="0">
                <a:latin typeface="Chronicle Display" pitchFamily="50" charset="0"/>
              </a:rPr>
              <a:t>  		Interface Segregation Principle</a:t>
            </a:r>
          </a:p>
        </p:txBody>
      </p:sp>
      <p:sp>
        <p:nvSpPr>
          <p:cNvPr id="6" name="TextBox 5">
            <a:extLst>
              <a:ext uri="{FF2B5EF4-FFF2-40B4-BE49-F238E27FC236}">
                <a16:creationId xmlns:a16="http://schemas.microsoft.com/office/drawing/2014/main" id="{0AFD5180-7BA6-4F8A-9B37-6EBFDCF70768}"/>
              </a:ext>
            </a:extLst>
          </p:cNvPr>
          <p:cNvSpPr txBox="1"/>
          <p:nvPr/>
        </p:nvSpPr>
        <p:spPr>
          <a:xfrm>
            <a:off x="604640" y="5355895"/>
            <a:ext cx="8210747" cy="461665"/>
          </a:xfrm>
          <a:prstGeom prst="rect">
            <a:avLst/>
          </a:prstGeom>
          <a:noFill/>
        </p:spPr>
        <p:txBody>
          <a:bodyPr wrap="square" rtlCol="0">
            <a:spAutoFit/>
          </a:bodyPr>
          <a:lstStyle/>
          <a:p>
            <a:r>
              <a:rPr lang="en-GB" sz="2400" dirty="0">
                <a:latin typeface="Chronicle Display" pitchFamily="50" charset="0"/>
              </a:rPr>
              <a:t>S</a:t>
            </a:r>
            <a:r>
              <a:rPr lang="en-GB" sz="1600" dirty="0">
                <a:latin typeface="Chronicle Display" pitchFamily="50" charset="0"/>
              </a:rPr>
              <a:t>  		Single responsibility Principle</a:t>
            </a:r>
          </a:p>
        </p:txBody>
      </p:sp>
      <p:sp>
        <p:nvSpPr>
          <p:cNvPr id="7" name="TextBox 6">
            <a:extLst>
              <a:ext uri="{FF2B5EF4-FFF2-40B4-BE49-F238E27FC236}">
                <a16:creationId xmlns:a16="http://schemas.microsoft.com/office/drawing/2014/main" id="{B0223A12-D9DF-4594-A680-470005F4EDC7}"/>
              </a:ext>
            </a:extLst>
          </p:cNvPr>
          <p:cNvSpPr txBox="1"/>
          <p:nvPr/>
        </p:nvSpPr>
        <p:spPr>
          <a:xfrm>
            <a:off x="604637" y="4802317"/>
            <a:ext cx="8210747" cy="461665"/>
          </a:xfrm>
          <a:prstGeom prst="rect">
            <a:avLst/>
          </a:prstGeom>
          <a:noFill/>
        </p:spPr>
        <p:txBody>
          <a:bodyPr wrap="square" rtlCol="0">
            <a:spAutoFit/>
          </a:bodyPr>
          <a:lstStyle/>
          <a:p>
            <a:r>
              <a:rPr lang="en-GB" sz="2400" dirty="0">
                <a:latin typeface="Chronicle Display" pitchFamily="50" charset="0"/>
              </a:rPr>
              <a:t>L</a:t>
            </a:r>
            <a:r>
              <a:rPr lang="en-GB" sz="1600" dirty="0">
                <a:latin typeface="Chronicle Display" pitchFamily="50" charset="0"/>
              </a:rPr>
              <a:t>  		Loose coupling Principle</a:t>
            </a:r>
          </a:p>
        </p:txBody>
      </p:sp>
      <p:sp>
        <p:nvSpPr>
          <p:cNvPr id="8" name="TextBox 7">
            <a:extLst>
              <a:ext uri="{FF2B5EF4-FFF2-40B4-BE49-F238E27FC236}">
                <a16:creationId xmlns:a16="http://schemas.microsoft.com/office/drawing/2014/main" id="{93C6CA08-8BB1-4C26-8EDB-8AC0708B67F0}"/>
              </a:ext>
            </a:extLst>
          </p:cNvPr>
          <p:cNvSpPr txBox="1"/>
          <p:nvPr/>
        </p:nvSpPr>
        <p:spPr>
          <a:xfrm>
            <a:off x="604640" y="4248739"/>
            <a:ext cx="8210747" cy="461665"/>
          </a:xfrm>
          <a:prstGeom prst="rect">
            <a:avLst/>
          </a:prstGeom>
          <a:noFill/>
        </p:spPr>
        <p:txBody>
          <a:bodyPr wrap="square" rtlCol="0">
            <a:spAutoFit/>
          </a:bodyPr>
          <a:lstStyle/>
          <a:p>
            <a:r>
              <a:rPr lang="en-GB" sz="2400" dirty="0">
                <a:latin typeface="Chronicle Display" pitchFamily="50" charset="0"/>
              </a:rPr>
              <a:t>A</a:t>
            </a:r>
            <a:r>
              <a:rPr lang="en-GB" sz="1600" dirty="0">
                <a:latin typeface="Chronicle Display" pitchFamily="50" charset="0"/>
              </a:rPr>
              <a:t>		</a:t>
            </a:r>
            <a:r>
              <a:rPr lang="en-GB" sz="1600" dirty="0" err="1">
                <a:latin typeface="Chronicle Display" pitchFamily="50" charset="0"/>
              </a:rPr>
              <a:t>Availabilty</a:t>
            </a:r>
            <a:r>
              <a:rPr lang="en-GB" sz="1600" dirty="0">
                <a:latin typeface="Chronicle Display" pitchFamily="50" charset="0"/>
              </a:rPr>
              <a:t> over Consistency Principle</a:t>
            </a:r>
          </a:p>
        </p:txBody>
      </p:sp>
      <p:sp>
        <p:nvSpPr>
          <p:cNvPr id="9" name="TextBox 8">
            <a:extLst>
              <a:ext uri="{FF2B5EF4-FFF2-40B4-BE49-F238E27FC236}">
                <a16:creationId xmlns:a16="http://schemas.microsoft.com/office/drawing/2014/main" id="{9575A0BC-A48B-456E-9A63-1D83206A00FC}"/>
              </a:ext>
            </a:extLst>
          </p:cNvPr>
          <p:cNvSpPr txBox="1"/>
          <p:nvPr/>
        </p:nvSpPr>
        <p:spPr>
          <a:xfrm>
            <a:off x="604640" y="3695161"/>
            <a:ext cx="8210747" cy="461665"/>
          </a:xfrm>
          <a:prstGeom prst="rect">
            <a:avLst/>
          </a:prstGeom>
          <a:noFill/>
        </p:spPr>
        <p:txBody>
          <a:bodyPr wrap="square" rtlCol="0">
            <a:spAutoFit/>
          </a:bodyPr>
          <a:lstStyle/>
          <a:p>
            <a:r>
              <a:rPr lang="en-GB" sz="2400" dirty="0">
                <a:latin typeface="Chronicle Display" pitchFamily="50" charset="0"/>
              </a:rPr>
              <a:t>E</a:t>
            </a:r>
            <a:r>
              <a:rPr lang="en-GB" sz="1600" dirty="0">
                <a:latin typeface="Chronicle Display" pitchFamily="50" charset="0"/>
              </a:rPr>
              <a:t> 		Event-Driven Principle</a:t>
            </a:r>
          </a:p>
        </p:txBody>
      </p:sp>
      <p:sp>
        <p:nvSpPr>
          <p:cNvPr id="10" name="TextBox 9">
            <a:extLst>
              <a:ext uri="{FF2B5EF4-FFF2-40B4-BE49-F238E27FC236}">
                <a16:creationId xmlns:a16="http://schemas.microsoft.com/office/drawing/2014/main" id="{E4909CD9-1099-4ACA-B786-767C66B54770}"/>
              </a:ext>
            </a:extLst>
          </p:cNvPr>
          <p:cNvSpPr txBox="1"/>
          <p:nvPr/>
        </p:nvSpPr>
        <p:spPr>
          <a:xfrm>
            <a:off x="604636" y="3140725"/>
            <a:ext cx="8210747" cy="461665"/>
          </a:xfrm>
          <a:prstGeom prst="rect">
            <a:avLst/>
          </a:prstGeom>
          <a:noFill/>
        </p:spPr>
        <p:txBody>
          <a:bodyPr wrap="square" rtlCol="0">
            <a:spAutoFit/>
          </a:bodyPr>
          <a:lstStyle/>
          <a:p>
            <a:r>
              <a:rPr lang="en-GB" sz="2400" dirty="0">
                <a:latin typeface="Chronicle Display" pitchFamily="50" charset="0"/>
              </a:rPr>
              <a:t>D</a:t>
            </a:r>
            <a:r>
              <a:rPr lang="en-GB" sz="1600" dirty="0">
                <a:latin typeface="Chronicle Display" pitchFamily="50" charset="0"/>
              </a:rPr>
              <a:t>  		</a:t>
            </a:r>
            <a:r>
              <a:rPr lang="en-GB" sz="1600" dirty="0" err="1">
                <a:latin typeface="Chronicle Display" pitchFamily="50" charset="0"/>
              </a:rPr>
              <a:t>Deployability</a:t>
            </a:r>
            <a:r>
              <a:rPr lang="en-GB" sz="1600" dirty="0">
                <a:latin typeface="Chronicle Display" pitchFamily="50" charset="0"/>
              </a:rPr>
              <a:t> Principle</a:t>
            </a:r>
          </a:p>
        </p:txBody>
      </p:sp>
    </p:spTree>
    <p:extLst>
      <p:ext uri="{BB962C8B-B14F-4D97-AF65-F5344CB8AC3E}">
        <p14:creationId xmlns:p14="http://schemas.microsoft.com/office/powerpoint/2010/main" val="1354489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871051"/>
          </a:xfrm>
        </p:spPr>
        <p:txBody>
          <a:bodyPr/>
          <a:lstStyle/>
          <a:p>
            <a:r>
              <a:rPr lang="en-US" dirty="0">
                <a:latin typeface="+mj-lt"/>
              </a:rPr>
              <a:t>Interface Segregation Principle</a:t>
            </a:r>
          </a:p>
          <a:p>
            <a:endParaRPr lang="en-US" dirty="0"/>
          </a:p>
          <a:p>
            <a:endParaRPr lang="en-US" dirty="0"/>
          </a:p>
        </p:txBody>
      </p:sp>
      <p:sp>
        <p:nvSpPr>
          <p:cNvPr id="5" name="TextBox 4">
            <a:extLst>
              <a:ext uri="{FF2B5EF4-FFF2-40B4-BE49-F238E27FC236}">
                <a16:creationId xmlns:a16="http://schemas.microsoft.com/office/drawing/2014/main" id="{0649C76A-653B-4936-A74E-66DFC4B23D52}"/>
              </a:ext>
            </a:extLst>
          </p:cNvPr>
          <p:cNvSpPr txBox="1"/>
          <p:nvPr/>
        </p:nvSpPr>
        <p:spPr>
          <a:xfrm>
            <a:off x="328613" y="2359417"/>
            <a:ext cx="8210747" cy="584775"/>
          </a:xfrm>
          <a:prstGeom prst="rect">
            <a:avLst/>
          </a:prstGeom>
          <a:noFill/>
        </p:spPr>
        <p:txBody>
          <a:bodyPr wrap="square" rtlCol="0">
            <a:spAutoFit/>
          </a:bodyPr>
          <a:lstStyle/>
          <a:p>
            <a:r>
              <a:rPr lang="en-GB" sz="1600" dirty="0"/>
              <a:t>As we saw in OOD interface segregation principle admonish to use class implementing “fat” interfaces</a:t>
            </a:r>
          </a:p>
        </p:txBody>
      </p:sp>
      <p:sp>
        <p:nvSpPr>
          <p:cNvPr id="6" name="TextBox 5">
            <a:extLst>
              <a:ext uri="{FF2B5EF4-FFF2-40B4-BE49-F238E27FC236}">
                <a16:creationId xmlns:a16="http://schemas.microsoft.com/office/drawing/2014/main" id="{DEE95456-91F2-439B-8C12-F1FA4A1A8525}"/>
              </a:ext>
            </a:extLst>
          </p:cNvPr>
          <p:cNvSpPr txBox="1"/>
          <p:nvPr/>
        </p:nvSpPr>
        <p:spPr>
          <a:xfrm>
            <a:off x="328613" y="3136612"/>
            <a:ext cx="8210747" cy="584775"/>
          </a:xfrm>
          <a:prstGeom prst="rect">
            <a:avLst/>
          </a:prstGeom>
          <a:noFill/>
        </p:spPr>
        <p:txBody>
          <a:bodyPr wrap="square" rtlCol="0">
            <a:spAutoFit/>
          </a:bodyPr>
          <a:lstStyle/>
          <a:p>
            <a:r>
              <a:rPr lang="en-GB" sz="1600" dirty="0"/>
              <a:t>Instead of a class interface with all possible methods client might needs, separate into granular interface for the clients specific needs</a:t>
            </a:r>
          </a:p>
        </p:txBody>
      </p:sp>
      <p:sp>
        <p:nvSpPr>
          <p:cNvPr id="7" name="TextBox 6">
            <a:extLst>
              <a:ext uri="{FF2B5EF4-FFF2-40B4-BE49-F238E27FC236}">
                <a16:creationId xmlns:a16="http://schemas.microsoft.com/office/drawing/2014/main" id="{4D1F56C7-8B39-4225-A837-A294AD9613D4}"/>
              </a:ext>
            </a:extLst>
          </p:cNvPr>
          <p:cNvSpPr txBox="1"/>
          <p:nvPr/>
        </p:nvSpPr>
        <p:spPr>
          <a:xfrm>
            <a:off x="328612" y="3913807"/>
            <a:ext cx="8210747" cy="584775"/>
          </a:xfrm>
          <a:prstGeom prst="rect">
            <a:avLst/>
          </a:prstGeom>
          <a:noFill/>
        </p:spPr>
        <p:txBody>
          <a:bodyPr wrap="square" rtlCol="0">
            <a:spAutoFit/>
          </a:bodyPr>
          <a:lstStyle/>
          <a:p>
            <a:r>
              <a:rPr lang="en-GB" sz="1600" dirty="0"/>
              <a:t>In the era of microservices there are a multitude of client (frontend) to the same service logic; that’s the main motivation to apply interface segregation for each possible client with its needs</a:t>
            </a:r>
          </a:p>
        </p:txBody>
      </p:sp>
      <p:sp>
        <p:nvSpPr>
          <p:cNvPr id="8" name="TextBox 7">
            <a:extLst>
              <a:ext uri="{FF2B5EF4-FFF2-40B4-BE49-F238E27FC236}">
                <a16:creationId xmlns:a16="http://schemas.microsoft.com/office/drawing/2014/main" id="{A3B5B226-45B4-4ED4-99B8-EA815AFC504C}"/>
              </a:ext>
            </a:extLst>
          </p:cNvPr>
          <p:cNvSpPr txBox="1"/>
          <p:nvPr/>
        </p:nvSpPr>
        <p:spPr>
          <a:xfrm>
            <a:off x="328611" y="4691002"/>
            <a:ext cx="8210747" cy="584775"/>
          </a:xfrm>
          <a:prstGeom prst="rect">
            <a:avLst/>
          </a:prstGeom>
          <a:noFill/>
        </p:spPr>
        <p:txBody>
          <a:bodyPr wrap="square" rtlCol="0">
            <a:spAutoFit/>
          </a:bodyPr>
          <a:lstStyle/>
          <a:p>
            <a:r>
              <a:rPr lang="en-US" sz="1600" dirty="0"/>
              <a:t>The goal of interface segregation for microservices is that each type of frontend sees the service contract that best suits its needs</a:t>
            </a:r>
            <a:endParaRPr lang="en-GB" sz="1600" dirty="0">
              <a:latin typeface="Chronicle Display" pitchFamily="50" charset="0"/>
            </a:endParaRPr>
          </a:p>
        </p:txBody>
      </p:sp>
      <p:sp>
        <p:nvSpPr>
          <p:cNvPr id="9" name="TextBox 8">
            <a:extLst>
              <a:ext uri="{FF2B5EF4-FFF2-40B4-BE49-F238E27FC236}">
                <a16:creationId xmlns:a16="http://schemas.microsoft.com/office/drawing/2014/main" id="{E9B13102-124D-4A0B-A300-71EA0056CCF3}"/>
              </a:ext>
            </a:extLst>
          </p:cNvPr>
          <p:cNvSpPr txBox="1"/>
          <p:nvPr/>
        </p:nvSpPr>
        <p:spPr>
          <a:xfrm>
            <a:off x="328613" y="5486565"/>
            <a:ext cx="8210747" cy="338554"/>
          </a:xfrm>
          <a:prstGeom prst="rect">
            <a:avLst/>
          </a:prstGeom>
          <a:noFill/>
        </p:spPr>
        <p:txBody>
          <a:bodyPr wrap="square" rtlCol="0">
            <a:spAutoFit/>
          </a:bodyPr>
          <a:lstStyle/>
          <a:p>
            <a:r>
              <a:rPr lang="en-US" sz="1600" dirty="0"/>
              <a:t>We can reach the goal using the API Gateway pattern or in alternative the BFF pattern</a:t>
            </a:r>
            <a:endParaRPr lang="en-GB" sz="1600" dirty="0">
              <a:latin typeface="Chronicle Display" pitchFamily="50" charset="0"/>
            </a:endParaRPr>
          </a:p>
        </p:txBody>
      </p:sp>
    </p:spTree>
    <p:extLst>
      <p:ext uri="{BB962C8B-B14F-4D97-AF65-F5344CB8AC3E}">
        <p14:creationId xmlns:p14="http://schemas.microsoft.com/office/powerpoint/2010/main" val="1558118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871051"/>
          </a:xfrm>
        </p:spPr>
        <p:txBody>
          <a:bodyPr/>
          <a:lstStyle/>
          <a:p>
            <a:r>
              <a:rPr lang="en-US" dirty="0"/>
              <a:t>Interface Segregation Principle</a:t>
            </a:r>
          </a:p>
          <a:p>
            <a:endParaRPr lang="en-US" dirty="0"/>
          </a:p>
          <a:p>
            <a:endParaRPr lang="en-US" dirty="0"/>
          </a:p>
        </p:txBody>
      </p:sp>
      <p:sp>
        <p:nvSpPr>
          <p:cNvPr id="3" name="Rectangle 2">
            <a:extLst>
              <a:ext uri="{FF2B5EF4-FFF2-40B4-BE49-F238E27FC236}">
                <a16:creationId xmlns:a16="http://schemas.microsoft.com/office/drawing/2014/main" id="{8C871F0E-693A-4A6A-9DC6-58ACB9CDCCC1}"/>
              </a:ext>
            </a:extLst>
          </p:cNvPr>
          <p:cNvSpPr/>
          <p:nvPr/>
        </p:nvSpPr>
        <p:spPr>
          <a:xfrm>
            <a:off x="909738" y="2020513"/>
            <a:ext cx="1110343" cy="690465"/>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Desktop Web</a:t>
            </a:r>
          </a:p>
        </p:txBody>
      </p:sp>
      <p:sp>
        <p:nvSpPr>
          <p:cNvPr id="8" name="Rectangle 7">
            <a:extLst>
              <a:ext uri="{FF2B5EF4-FFF2-40B4-BE49-F238E27FC236}">
                <a16:creationId xmlns:a16="http://schemas.microsoft.com/office/drawing/2014/main" id="{4E9C25D7-8DD2-443B-B5B7-43AF1A8D0FB1}"/>
              </a:ext>
            </a:extLst>
          </p:cNvPr>
          <p:cNvSpPr/>
          <p:nvPr/>
        </p:nvSpPr>
        <p:spPr>
          <a:xfrm>
            <a:off x="909738" y="2816337"/>
            <a:ext cx="1110343" cy="690465"/>
          </a:xfrm>
          <a:prstGeom prst="rect">
            <a:avLst/>
          </a:prstGeom>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Mobile Web</a:t>
            </a:r>
          </a:p>
        </p:txBody>
      </p:sp>
      <p:sp>
        <p:nvSpPr>
          <p:cNvPr id="9" name="Rectangle 8">
            <a:extLst>
              <a:ext uri="{FF2B5EF4-FFF2-40B4-BE49-F238E27FC236}">
                <a16:creationId xmlns:a16="http://schemas.microsoft.com/office/drawing/2014/main" id="{A8B84411-7AEA-40C7-8FD3-2AAA3E2783F1}"/>
              </a:ext>
            </a:extLst>
          </p:cNvPr>
          <p:cNvSpPr/>
          <p:nvPr/>
        </p:nvSpPr>
        <p:spPr>
          <a:xfrm>
            <a:off x="895736" y="3883621"/>
            <a:ext cx="1110343" cy="69046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Android</a:t>
            </a:r>
          </a:p>
        </p:txBody>
      </p:sp>
      <p:sp>
        <p:nvSpPr>
          <p:cNvPr id="10" name="Rectangle 9">
            <a:extLst>
              <a:ext uri="{FF2B5EF4-FFF2-40B4-BE49-F238E27FC236}">
                <a16:creationId xmlns:a16="http://schemas.microsoft.com/office/drawing/2014/main" id="{B58A11F2-5F26-4DCA-B1C8-7D39B33A9019}"/>
              </a:ext>
            </a:extLst>
          </p:cNvPr>
          <p:cNvSpPr/>
          <p:nvPr/>
        </p:nvSpPr>
        <p:spPr>
          <a:xfrm>
            <a:off x="895736" y="4686053"/>
            <a:ext cx="1110343" cy="69046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iOS</a:t>
            </a:r>
          </a:p>
        </p:txBody>
      </p:sp>
      <p:sp>
        <p:nvSpPr>
          <p:cNvPr id="11" name="Rectangle 10">
            <a:extLst>
              <a:ext uri="{FF2B5EF4-FFF2-40B4-BE49-F238E27FC236}">
                <a16:creationId xmlns:a16="http://schemas.microsoft.com/office/drawing/2014/main" id="{AFEF2AF2-B510-4230-9435-D43D0BA58FB2}"/>
              </a:ext>
            </a:extLst>
          </p:cNvPr>
          <p:cNvSpPr/>
          <p:nvPr/>
        </p:nvSpPr>
        <p:spPr>
          <a:xfrm>
            <a:off x="881734" y="5803930"/>
            <a:ext cx="1110343" cy="69046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it-IT" dirty="0"/>
              <a:t>3° Party</a:t>
            </a:r>
          </a:p>
        </p:txBody>
      </p:sp>
      <p:sp>
        <p:nvSpPr>
          <p:cNvPr id="4" name="Rectangle: Rounded Corners 3">
            <a:extLst>
              <a:ext uri="{FF2B5EF4-FFF2-40B4-BE49-F238E27FC236}">
                <a16:creationId xmlns:a16="http://schemas.microsoft.com/office/drawing/2014/main" id="{61E8C97A-33FF-46ED-B778-03691E86FFED}"/>
              </a:ext>
            </a:extLst>
          </p:cNvPr>
          <p:cNvSpPr/>
          <p:nvPr/>
        </p:nvSpPr>
        <p:spPr>
          <a:xfrm>
            <a:off x="3353578" y="2062065"/>
            <a:ext cx="1520890" cy="1243694"/>
          </a:xfrm>
          <a:prstGeom prst="roundRect">
            <a:avLst/>
          </a:prstGeom>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BFF</a:t>
            </a:r>
          </a:p>
          <a:p>
            <a:pPr algn="ctr"/>
            <a:r>
              <a:rPr lang="it-IT" dirty="0">
                <a:ln w="0"/>
                <a:solidFill>
                  <a:schemeClr val="tx1"/>
                </a:solidFill>
                <a:effectLst>
                  <a:outerShdw blurRad="38100" dist="19050" dir="2700000" algn="tl" rotWithShape="0">
                    <a:schemeClr val="dk1">
                      <a:alpha val="40000"/>
                    </a:schemeClr>
                  </a:outerShdw>
                </a:effectLst>
              </a:rPr>
              <a:t>Web Apps</a:t>
            </a:r>
          </a:p>
        </p:txBody>
      </p:sp>
      <p:sp>
        <p:nvSpPr>
          <p:cNvPr id="13" name="Rectangle: Rounded Corners 12">
            <a:extLst>
              <a:ext uri="{FF2B5EF4-FFF2-40B4-BE49-F238E27FC236}">
                <a16:creationId xmlns:a16="http://schemas.microsoft.com/office/drawing/2014/main" id="{E9AF20B5-3E7F-4E0C-A87B-D1DDCDD15E05}"/>
              </a:ext>
            </a:extLst>
          </p:cNvPr>
          <p:cNvSpPr/>
          <p:nvPr/>
        </p:nvSpPr>
        <p:spPr>
          <a:xfrm>
            <a:off x="3353578" y="5440328"/>
            <a:ext cx="1520890" cy="1243694"/>
          </a:xfrm>
          <a:prstGeom prst="roundRect">
            <a:avLst/>
          </a:prstGeom>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BFF</a:t>
            </a:r>
          </a:p>
          <a:p>
            <a:pPr algn="ctr"/>
            <a:r>
              <a:rPr lang="it-IT" dirty="0">
                <a:ln w="0"/>
                <a:solidFill>
                  <a:schemeClr val="tx1"/>
                </a:solidFill>
                <a:effectLst>
                  <a:outerShdw blurRad="38100" dist="19050" dir="2700000" algn="tl" rotWithShape="0">
                    <a:schemeClr val="dk1">
                      <a:alpha val="40000"/>
                    </a:schemeClr>
                  </a:outerShdw>
                </a:effectLst>
              </a:rPr>
              <a:t>Public API</a:t>
            </a:r>
          </a:p>
        </p:txBody>
      </p:sp>
      <p:sp>
        <p:nvSpPr>
          <p:cNvPr id="14" name="Rectangle: Rounded Corners 13">
            <a:extLst>
              <a:ext uri="{FF2B5EF4-FFF2-40B4-BE49-F238E27FC236}">
                <a16:creationId xmlns:a16="http://schemas.microsoft.com/office/drawing/2014/main" id="{B5207ADC-CDD0-4823-B827-46328C4E4EFA}"/>
              </a:ext>
            </a:extLst>
          </p:cNvPr>
          <p:cNvSpPr/>
          <p:nvPr/>
        </p:nvSpPr>
        <p:spPr>
          <a:xfrm>
            <a:off x="3353578" y="3751196"/>
            <a:ext cx="1520890" cy="1243694"/>
          </a:xfrm>
          <a:prstGeom prst="roundRect">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BFF</a:t>
            </a:r>
          </a:p>
          <a:p>
            <a:pPr algn="ctr"/>
            <a:r>
              <a:rPr lang="it-IT" dirty="0">
                <a:ln w="0"/>
                <a:solidFill>
                  <a:schemeClr val="tx1"/>
                </a:solidFill>
                <a:effectLst>
                  <a:outerShdw blurRad="38100" dist="19050" dir="2700000" algn="tl" rotWithShape="0">
                    <a:schemeClr val="dk1">
                      <a:alpha val="40000"/>
                    </a:schemeClr>
                  </a:outerShdw>
                </a:effectLst>
              </a:rPr>
              <a:t>Mobile Apps</a:t>
            </a:r>
          </a:p>
        </p:txBody>
      </p:sp>
      <p:sp>
        <p:nvSpPr>
          <p:cNvPr id="15" name="Oval 14">
            <a:extLst>
              <a:ext uri="{FF2B5EF4-FFF2-40B4-BE49-F238E27FC236}">
                <a16:creationId xmlns:a16="http://schemas.microsoft.com/office/drawing/2014/main" id="{8FD3EC83-F1C4-43FC-85B5-87D9019C494E}"/>
              </a:ext>
            </a:extLst>
          </p:cNvPr>
          <p:cNvSpPr/>
          <p:nvPr/>
        </p:nvSpPr>
        <p:spPr>
          <a:xfrm>
            <a:off x="6699379" y="3600399"/>
            <a:ext cx="1800808" cy="1508547"/>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SVC</a:t>
            </a:r>
          </a:p>
        </p:txBody>
      </p:sp>
      <p:cxnSp>
        <p:nvCxnSpPr>
          <p:cNvPr id="17" name="Straight Arrow Connector 16">
            <a:extLst>
              <a:ext uri="{FF2B5EF4-FFF2-40B4-BE49-F238E27FC236}">
                <a16:creationId xmlns:a16="http://schemas.microsoft.com/office/drawing/2014/main" id="{D7A7F9B8-3094-48DC-A4CE-CA7252981EF7}"/>
              </a:ext>
            </a:extLst>
          </p:cNvPr>
          <p:cNvCxnSpPr>
            <a:stCxn id="3" idx="3"/>
            <a:endCxn id="4" idx="1"/>
          </p:cNvCxnSpPr>
          <p:nvPr/>
        </p:nvCxnSpPr>
        <p:spPr>
          <a:xfrm>
            <a:off x="2020081" y="2365746"/>
            <a:ext cx="1333497" cy="31816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BC62D5E6-D892-4A73-AF5D-C8E33CDE25F1}"/>
              </a:ext>
            </a:extLst>
          </p:cNvPr>
          <p:cNvCxnSpPr>
            <a:cxnSpLocks/>
            <a:stCxn id="8" idx="3"/>
            <a:endCxn id="4" idx="1"/>
          </p:cNvCxnSpPr>
          <p:nvPr/>
        </p:nvCxnSpPr>
        <p:spPr>
          <a:xfrm flipV="1">
            <a:off x="2020081" y="2683912"/>
            <a:ext cx="1333497" cy="4776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F860207C-37FD-46FC-9708-835AFD9DF0C6}"/>
              </a:ext>
            </a:extLst>
          </p:cNvPr>
          <p:cNvCxnSpPr>
            <a:cxnSpLocks/>
            <a:stCxn id="9" idx="3"/>
            <a:endCxn id="14" idx="1"/>
          </p:cNvCxnSpPr>
          <p:nvPr/>
        </p:nvCxnSpPr>
        <p:spPr>
          <a:xfrm>
            <a:off x="2006079" y="4228854"/>
            <a:ext cx="1347499" cy="1441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4E3D44B4-7F76-4B19-BA8D-CCEFF3DE783E}"/>
              </a:ext>
            </a:extLst>
          </p:cNvPr>
          <p:cNvCxnSpPr>
            <a:cxnSpLocks/>
            <a:stCxn id="10" idx="3"/>
            <a:endCxn id="14" idx="1"/>
          </p:cNvCxnSpPr>
          <p:nvPr/>
        </p:nvCxnSpPr>
        <p:spPr>
          <a:xfrm flipV="1">
            <a:off x="2006079" y="4373043"/>
            <a:ext cx="1347499" cy="65824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2142D1C1-CABD-403D-A907-AFAFFF6ECAD4}"/>
              </a:ext>
            </a:extLst>
          </p:cNvPr>
          <p:cNvCxnSpPr>
            <a:cxnSpLocks/>
            <a:stCxn id="11" idx="3"/>
            <a:endCxn id="13" idx="1"/>
          </p:cNvCxnSpPr>
          <p:nvPr/>
        </p:nvCxnSpPr>
        <p:spPr>
          <a:xfrm flipV="1">
            <a:off x="1992077" y="6062175"/>
            <a:ext cx="1361501" cy="8698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EEE9540E-D928-4764-B0BD-F1C191155D31}"/>
              </a:ext>
            </a:extLst>
          </p:cNvPr>
          <p:cNvCxnSpPr>
            <a:cxnSpLocks/>
            <a:endCxn id="15" idx="1"/>
          </p:cNvCxnSpPr>
          <p:nvPr/>
        </p:nvCxnSpPr>
        <p:spPr>
          <a:xfrm>
            <a:off x="4874468" y="2710978"/>
            <a:ext cx="2088633" cy="111034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735F16B8-5BB7-44FC-A8A4-95B8F5E200F2}"/>
              </a:ext>
            </a:extLst>
          </p:cNvPr>
          <p:cNvCxnSpPr>
            <a:cxnSpLocks/>
            <a:stCxn id="14" idx="3"/>
            <a:endCxn id="15" idx="2"/>
          </p:cNvCxnSpPr>
          <p:nvPr/>
        </p:nvCxnSpPr>
        <p:spPr>
          <a:xfrm flipV="1">
            <a:off x="4874468" y="4354673"/>
            <a:ext cx="1824911" cy="1837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0F284597-9800-42EF-8C93-07095DEF53D2}"/>
              </a:ext>
            </a:extLst>
          </p:cNvPr>
          <p:cNvCxnSpPr>
            <a:cxnSpLocks/>
            <a:stCxn id="13" idx="3"/>
            <a:endCxn id="15" idx="3"/>
          </p:cNvCxnSpPr>
          <p:nvPr/>
        </p:nvCxnSpPr>
        <p:spPr>
          <a:xfrm flipV="1">
            <a:off x="4874468" y="4888024"/>
            <a:ext cx="2088633" cy="117415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519078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childTnLst>
                          </p:cTn>
                        </p:par>
                        <p:par>
                          <p:cTn id="39" fill="hold">
                            <p:stCondLst>
                              <p:cond delay="1000"/>
                            </p:stCondLst>
                            <p:childTnLst>
                              <p:par>
                                <p:cTn id="40" presetID="10" presetClass="entr" presetSubtype="0" fill="hold" nodeType="after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childTnLst>
                          </p:cTn>
                        </p:par>
                        <p:par>
                          <p:cTn id="43" fill="hold">
                            <p:stCondLst>
                              <p:cond delay="1500"/>
                            </p:stCondLst>
                            <p:childTnLst>
                              <p:par>
                                <p:cTn id="44" presetID="10" presetClass="entr" presetSubtype="0" fill="hold" nodeType="after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fade">
                                      <p:cBhvr>
                                        <p:cTn id="46" dur="500"/>
                                        <p:tgtEl>
                                          <p:spTgt spid="3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500"/>
                                        <p:tgtEl>
                                          <p:spTgt spid="14"/>
                                        </p:tgtEl>
                                      </p:cBhvr>
                                    </p:animEffect>
                                  </p:childTnLst>
                                </p:cTn>
                              </p:par>
                            </p:childTnLst>
                          </p:cTn>
                        </p:par>
                        <p:par>
                          <p:cTn id="52" fill="hold">
                            <p:stCondLst>
                              <p:cond delay="500"/>
                            </p:stCondLst>
                            <p:childTnLst>
                              <p:par>
                                <p:cTn id="53" presetID="10" presetClass="entr" presetSubtype="0" fill="hold" nodeType="after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500"/>
                                        <p:tgtEl>
                                          <p:spTgt spid="21"/>
                                        </p:tgtEl>
                                      </p:cBhvr>
                                    </p:animEffect>
                                  </p:childTnLst>
                                </p:cTn>
                              </p:par>
                            </p:childTnLst>
                          </p:cTn>
                        </p:par>
                        <p:par>
                          <p:cTn id="56" fill="hold">
                            <p:stCondLst>
                              <p:cond delay="1000"/>
                            </p:stCondLst>
                            <p:childTnLst>
                              <p:par>
                                <p:cTn id="57" presetID="10" presetClass="entr" presetSubtype="0" fill="hold" nodeType="after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500"/>
                                        <p:tgtEl>
                                          <p:spTgt spid="24"/>
                                        </p:tgtEl>
                                      </p:cBhvr>
                                    </p:animEffect>
                                  </p:childTnLst>
                                </p:cTn>
                              </p:par>
                            </p:childTnLst>
                          </p:cTn>
                        </p:par>
                        <p:par>
                          <p:cTn id="60" fill="hold">
                            <p:stCondLst>
                              <p:cond delay="1500"/>
                            </p:stCondLst>
                            <p:childTnLst>
                              <p:par>
                                <p:cTn id="61" presetID="10" presetClass="entr" presetSubtype="0" fill="hold" nodeType="after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fade">
                                      <p:cBhvr>
                                        <p:cTn id="63" dur="500"/>
                                        <p:tgtEl>
                                          <p:spTgt spid="33"/>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3"/>
                                        </p:tgtEl>
                                        <p:attrNameLst>
                                          <p:attrName>style.visibility</p:attrName>
                                        </p:attrNameLst>
                                      </p:cBhvr>
                                      <p:to>
                                        <p:strVal val="visible"/>
                                      </p:to>
                                    </p:set>
                                    <p:animEffect transition="in" filter="fade">
                                      <p:cBhvr>
                                        <p:cTn id="68" dur="500"/>
                                        <p:tgtEl>
                                          <p:spTgt spid="13"/>
                                        </p:tgtEl>
                                      </p:cBhvr>
                                    </p:animEffect>
                                  </p:childTnLst>
                                </p:cTn>
                              </p:par>
                            </p:childTnLst>
                          </p:cTn>
                        </p:par>
                        <p:par>
                          <p:cTn id="69" fill="hold">
                            <p:stCondLst>
                              <p:cond delay="500"/>
                            </p:stCondLst>
                            <p:childTnLst>
                              <p:par>
                                <p:cTn id="70" presetID="10" presetClass="entr" presetSubtype="0" fill="hold" nodeType="after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fade">
                                      <p:cBhvr>
                                        <p:cTn id="72" dur="500"/>
                                        <p:tgtEl>
                                          <p:spTgt spid="27"/>
                                        </p:tgtEl>
                                      </p:cBhvr>
                                    </p:animEffect>
                                  </p:childTnLst>
                                </p:cTn>
                              </p:par>
                            </p:childTnLst>
                          </p:cTn>
                        </p:par>
                        <p:par>
                          <p:cTn id="73" fill="hold">
                            <p:stCondLst>
                              <p:cond delay="1000"/>
                            </p:stCondLst>
                            <p:childTnLst>
                              <p:par>
                                <p:cTn id="74" presetID="10" presetClass="entr" presetSubtype="0" fill="hold" nodeType="afterEffect">
                                  <p:stCondLst>
                                    <p:cond delay="0"/>
                                  </p:stCondLst>
                                  <p:childTnLst>
                                    <p:set>
                                      <p:cBhvr>
                                        <p:cTn id="75" dur="1" fill="hold">
                                          <p:stCondLst>
                                            <p:cond delay="0"/>
                                          </p:stCondLst>
                                        </p:cTn>
                                        <p:tgtEl>
                                          <p:spTgt spid="36"/>
                                        </p:tgtEl>
                                        <p:attrNameLst>
                                          <p:attrName>style.visibility</p:attrName>
                                        </p:attrNameLst>
                                      </p:cBhvr>
                                      <p:to>
                                        <p:strVal val="visible"/>
                                      </p:to>
                                    </p:set>
                                    <p:animEffect transition="in" filter="fade">
                                      <p:cBhvr>
                                        <p:cTn id="7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P spid="10" grpId="0" animBg="1"/>
      <p:bldP spid="11" grpId="0" animBg="1"/>
      <p:bldP spid="4" grpId="0" animBg="1"/>
      <p:bldP spid="13" grpId="0" animBg="1"/>
      <p:bldP spid="14" grpId="0" animBg="1"/>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SRP Single Responsibility Principle</a:t>
            </a:r>
          </a:p>
          <a:p>
            <a:endParaRPr lang="en-US"/>
          </a:p>
          <a:p>
            <a:endParaRPr lang="en-US" dirty="0"/>
          </a:p>
        </p:txBody>
      </p:sp>
      <p:sp>
        <p:nvSpPr>
          <p:cNvPr id="5" name="TextBox 4"/>
          <p:cNvSpPr txBox="1"/>
          <p:nvPr/>
        </p:nvSpPr>
        <p:spPr>
          <a:xfrm>
            <a:off x="519112" y="2149605"/>
            <a:ext cx="8210747" cy="2800767"/>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Class should have one and only one reason to change, meaning a class should have only one job.</a:t>
            </a:r>
          </a:p>
          <a:p>
            <a:endParaRPr lang="en-GB" sz="1600" b="1" i="1"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If a class has more then one responsibility, then the responsibilities become coupled. Changes to one responsibility may inhibit the class ability to meet the others.</a:t>
            </a:r>
          </a:p>
          <a:p>
            <a:endParaRPr lang="en-GB" sz="1600" dirty="0">
              <a:latin typeface="Chronicle Display" pitchFamily="50" charset="0"/>
            </a:endParaRPr>
          </a:p>
          <a:p>
            <a:r>
              <a:rPr lang="en-GB" sz="1600" dirty="0">
                <a:latin typeface="Chronicle Display" pitchFamily="50" charset="0"/>
              </a:rPr>
              <a:t>The hardest thing is to detect the responsibilities of a class according with the reason to change</a:t>
            </a:r>
          </a:p>
          <a:p>
            <a:endParaRPr lang="en-GB" sz="1600" dirty="0">
              <a:latin typeface="Chronicle Display" pitchFamily="50" charset="0"/>
            </a:endParaRPr>
          </a:p>
        </p:txBody>
      </p:sp>
    </p:spTree>
    <p:extLst>
      <p:ext uri="{BB962C8B-B14F-4D97-AF65-F5344CB8AC3E}">
        <p14:creationId xmlns:p14="http://schemas.microsoft.com/office/powerpoint/2010/main" val="16992045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31092"/>
          </a:xfrm>
        </p:spPr>
        <p:txBody>
          <a:bodyPr/>
          <a:lstStyle/>
          <a:p>
            <a:r>
              <a:rPr lang="en-US" dirty="0" err="1"/>
              <a:t>Deployability</a:t>
            </a:r>
            <a:endParaRPr lang="en-US" dirty="0"/>
          </a:p>
        </p:txBody>
      </p:sp>
      <p:sp>
        <p:nvSpPr>
          <p:cNvPr id="3" name="TextBox 2">
            <a:extLst>
              <a:ext uri="{FF2B5EF4-FFF2-40B4-BE49-F238E27FC236}">
                <a16:creationId xmlns:a16="http://schemas.microsoft.com/office/drawing/2014/main" id="{9A255D84-9FFF-4456-9AE8-0E1F2D02E19D}"/>
              </a:ext>
            </a:extLst>
          </p:cNvPr>
          <p:cNvSpPr txBox="1"/>
          <p:nvPr/>
        </p:nvSpPr>
        <p:spPr>
          <a:xfrm>
            <a:off x="328613" y="2909916"/>
            <a:ext cx="8210747" cy="369332"/>
          </a:xfrm>
          <a:prstGeom prst="rect">
            <a:avLst/>
          </a:prstGeom>
          <a:noFill/>
        </p:spPr>
        <p:txBody>
          <a:bodyPr wrap="square" rtlCol="0">
            <a:spAutoFit/>
          </a:bodyPr>
          <a:lstStyle/>
          <a:p>
            <a:r>
              <a:rPr lang="en-GB" dirty="0" err="1"/>
              <a:t>Deployability</a:t>
            </a:r>
            <a:r>
              <a:rPr lang="en-GB" sz="1600" dirty="0"/>
              <a:t> is ON YOU</a:t>
            </a:r>
          </a:p>
        </p:txBody>
      </p:sp>
      <p:sp>
        <p:nvSpPr>
          <p:cNvPr id="4" name="TextBox 3">
            <a:extLst>
              <a:ext uri="{FF2B5EF4-FFF2-40B4-BE49-F238E27FC236}">
                <a16:creationId xmlns:a16="http://schemas.microsoft.com/office/drawing/2014/main" id="{857363D9-B9C0-4C6B-933A-50A8AE974E64}"/>
              </a:ext>
            </a:extLst>
          </p:cNvPr>
          <p:cNvSpPr txBox="1"/>
          <p:nvPr/>
        </p:nvSpPr>
        <p:spPr>
          <a:xfrm>
            <a:off x="328613" y="3459193"/>
            <a:ext cx="8210747" cy="646331"/>
          </a:xfrm>
          <a:prstGeom prst="rect">
            <a:avLst/>
          </a:prstGeom>
          <a:noFill/>
        </p:spPr>
        <p:txBody>
          <a:bodyPr wrap="square" rtlCol="0">
            <a:spAutoFit/>
          </a:bodyPr>
          <a:lstStyle/>
          <a:p>
            <a:r>
              <a:rPr lang="en-US" dirty="0"/>
              <a:t>For microservice developers, there are critical design decisions that go beyond the software design as module, dependencies, patterns, etc.</a:t>
            </a:r>
            <a:endParaRPr lang="en-GB" sz="1600" dirty="0"/>
          </a:p>
        </p:txBody>
      </p:sp>
      <p:sp>
        <p:nvSpPr>
          <p:cNvPr id="5" name="TextBox 4">
            <a:extLst>
              <a:ext uri="{FF2B5EF4-FFF2-40B4-BE49-F238E27FC236}">
                <a16:creationId xmlns:a16="http://schemas.microsoft.com/office/drawing/2014/main" id="{D0BB586C-3216-41E5-AAEB-5A9F6F927205}"/>
              </a:ext>
            </a:extLst>
          </p:cNvPr>
          <p:cNvSpPr txBox="1"/>
          <p:nvPr/>
        </p:nvSpPr>
        <p:spPr>
          <a:xfrm>
            <a:off x="328612" y="4316247"/>
            <a:ext cx="8210747" cy="646331"/>
          </a:xfrm>
          <a:prstGeom prst="rect">
            <a:avLst/>
          </a:prstGeom>
          <a:noFill/>
        </p:spPr>
        <p:txBody>
          <a:bodyPr wrap="square" rtlCol="0">
            <a:spAutoFit/>
          </a:bodyPr>
          <a:lstStyle/>
          <a:p>
            <a:r>
              <a:rPr lang="en-US" dirty="0"/>
              <a:t>The realm of technology and design decisions that here we’re calling </a:t>
            </a:r>
            <a:r>
              <a:rPr lang="en-US" b="1" i="1" dirty="0"/>
              <a:t>"</a:t>
            </a:r>
            <a:r>
              <a:rPr lang="en-US" b="1" i="1" dirty="0" err="1"/>
              <a:t>deployability</a:t>
            </a:r>
            <a:r>
              <a:rPr lang="en-US" b="1" i="1" dirty="0"/>
              <a:t>"</a:t>
            </a:r>
            <a:r>
              <a:rPr lang="en-US" dirty="0"/>
              <a:t> has become critical to the success of microservices</a:t>
            </a:r>
            <a:endParaRPr lang="en-GB" sz="1600" dirty="0"/>
          </a:p>
        </p:txBody>
      </p:sp>
      <p:sp>
        <p:nvSpPr>
          <p:cNvPr id="6" name="TextBox 5">
            <a:extLst>
              <a:ext uri="{FF2B5EF4-FFF2-40B4-BE49-F238E27FC236}">
                <a16:creationId xmlns:a16="http://schemas.microsoft.com/office/drawing/2014/main" id="{24C555BD-DFE1-4F8B-90C6-902CDF600B52}"/>
              </a:ext>
            </a:extLst>
          </p:cNvPr>
          <p:cNvSpPr txBox="1"/>
          <p:nvPr/>
        </p:nvSpPr>
        <p:spPr>
          <a:xfrm>
            <a:off x="328612" y="5173301"/>
            <a:ext cx="8210747" cy="646331"/>
          </a:xfrm>
          <a:prstGeom prst="rect">
            <a:avLst/>
          </a:prstGeom>
          <a:noFill/>
        </p:spPr>
        <p:txBody>
          <a:bodyPr wrap="square" rtlCol="0">
            <a:spAutoFit/>
          </a:bodyPr>
          <a:lstStyle/>
          <a:p>
            <a:r>
              <a:rPr lang="en-US" dirty="0"/>
              <a:t>The main reason is the simple fact that microservices dramatically increases the number of deployment units</a:t>
            </a:r>
            <a:endParaRPr lang="en-GB" sz="1600" dirty="0"/>
          </a:p>
        </p:txBody>
      </p:sp>
      <p:sp>
        <p:nvSpPr>
          <p:cNvPr id="7" name="TextBox 6">
            <a:extLst>
              <a:ext uri="{FF2B5EF4-FFF2-40B4-BE49-F238E27FC236}">
                <a16:creationId xmlns:a16="http://schemas.microsoft.com/office/drawing/2014/main" id="{F59280B3-E374-45CC-B35C-D1D8EDCDAE7C}"/>
              </a:ext>
            </a:extLst>
          </p:cNvPr>
          <p:cNvSpPr txBox="1"/>
          <p:nvPr/>
        </p:nvSpPr>
        <p:spPr>
          <a:xfrm>
            <a:off x="328611" y="2329861"/>
            <a:ext cx="8210747" cy="369332"/>
          </a:xfrm>
          <a:prstGeom prst="rect">
            <a:avLst/>
          </a:prstGeom>
          <a:noFill/>
        </p:spPr>
        <p:txBody>
          <a:bodyPr wrap="square" rtlCol="0">
            <a:spAutoFit/>
          </a:bodyPr>
          <a:lstStyle/>
          <a:p>
            <a:r>
              <a:rPr lang="en-GB" dirty="0"/>
              <a:t>One of the most important key for a success microservice architecture</a:t>
            </a:r>
          </a:p>
        </p:txBody>
      </p:sp>
    </p:spTree>
    <p:extLst>
      <p:ext uri="{BB962C8B-B14F-4D97-AF65-F5344CB8AC3E}">
        <p14:creationId xmlns:p14="http://schemas.microsoft.com/office/powerpoint/2010/main" val="2249306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31092"/>
          </a:xfrm>
        </p:spPr>
        <p:txBody>
          <a:bodyPr/>
          <a:lstStyle/>
          <a:p>
            <a:r>
              <a:rPr lang="en-US" dirty="0" err="1"/>
              <a:t>Deployability</a:t>
            </a:r>
            <a:endParaRPr lang="en-US" dirty="0"/>
          </a:p>
        </p:txBody>
      </p:sp>
      <p:sp>
        <p:nvSpPr>
          <p:cNvPr id="3" name="TextBox 2">
            <a:extLst>
              <a:ext uri="{FF2B5EF4-FFF2-40B4-BE49-F238E27FC236}">
                <a16:creationId xmlns:a16="http://schemas.microsoft.com/office/drawing/2014/main" id="{9A255D84-9FFF-4456-9AE8-0E1F2D02E19D}"/>
              </a:ext>
            </a:extLst>
          </p:cNvPr>
          <p:cNvSpPr txBox="1"/>
          <p:nvPr/>
        </p:nvSpPr>
        <p:spPr>
          <a:xfrm>
            <a:off x="328614" y="3438859"/>
            <a:ext cx="8210747" cy="646331"/>
          </a:xfrm>
          <a:prstGeom prst="rect">
            <a:avLst/>
          </a:prstGeom>
          <a:noFill/>
        </p:spPr>
        <p:txBody>
          <a:bodyPr wrap="square" rtlCol="0">
            <a:spAutoFit/>
          </a:bodyPr>
          <a:lstStyle/>
          <a:p>
            <a:r>
              <a:rPr lang="en-US" b="1" dirty="0"/>
              <a:t>Scaling microservices in and out</a:t>
            </a:r>
            <a:r>
              <a:rPr lang="en-US" dirty="0"/>
              <a:t>, or migrating them from one runtime environment to another</a:t>
            </a:r>
            <a:endParaRPr lang="en-GB" sz="1600" dirty="0"/>
          </a:p>
        </p:txBody>
      </p:sp>
      <p:sp>
        <p:nvSpPr>
          <p:cNvPr id="4" name="TextBox 3">
            <a:extLst>
              <a:ext uri="{FF2B5EF4-FFF2-40B4-BE49-F238E27FC236}">
                <a16:creationId xmlns:a16="http://schemas.microsoft.com/office/drawing/2014/main" id="{857363D9-B9C0-4C6B-933A-50A8AE974E64}"/>
              </a:ext>
            </a:extLst>
          </p:cNvPr>
          <p:cNvSpPr txBox="1"/>
          <p:nvPr/>
        </p:nvSpPr>
        <p:spPr>
          <a:xfrm>
            <a:off x="328610" y="4125075"/>
            <a:ext cx="8210747" cy="369332"/>
          </a:xfrm>
          <a:prstGeom prst="rect">
            <a:avLst/>
          </a:prstGeom>
          <a:noFill/>
        </p:spPr>
        <p:txBody>
          <a:bodyPr wrap="square" rtlCol="0">
            <a:spAutoFit/>
          </a:bodyPr>
          <a:lstStyle/>
          <a:p>
            <a:r>
              <a:rPr lang="en-US" dirty="0"/>
              <a:t>Expediting the </a:t>
            </a:r>
            <a:r>
              <a:rPr lang="en-US" b="1" dirty="0"/>
              <a:t>commit + build + test + deploy</a:t>
            </a:r>
            <a:r>
              <a:rPr lang="en-US" dirty="0"/>
              <a:t> process.</a:t>
            </a:r>
            <a:endParaRPr lang="en-GB" sz="1600" dirty="0"/>
          </a:p>
        </p:txBody>
      </p:sp>
      <p:sp>
        <p:nvSpPr>
          <p:cNvPr id="5" name="TextBox 4">
            <a:extLst>
              <a:ext uri="{FF2B5EF4-FFF2-40B4-BE49-F238E27FC236}">
                <a16:creationId xmlns:a16="http://schemas.microsoft.com/office/drawing/2014/main" id="{D0BB586C-3216-41E5-AAEB-5A9F6F927205}"/>
              </a:ext>
            </a:extLst>
          </p:cNvPr>
          <p:cNvSpPr txBox="1"/>
          <p:nvPr/>
        </p:nvSpPr>
        <p:spPr>
          <a:xfrm>
            <a:off x="328609" y="4534292"/>
            <a:ext cx="8210747" cy="369332"/>
          </a:xfrm>
          <a:prstGeom prst="rect">
            <a:avLst/>
          </a:prstGeom>
          <a:noFill/>
        </p:spPr>
        <p:txBody>
          <a:bodyPr wrap="square" rtlCol="0">
            <a:spAutoFit/>
          </a:bodyPr>
          <a:lstStyle/>
          <a:p>
            <a:r>
              <a:rPr lang="en-US" b="1" dirty="0"/>
              <a:t>Minimizing downtime </a:t>
            </a:r>
            <a:r>
              <a:rPr lang="en-US" dirty="0"/>
              <a:t>for replacing the current version.</a:t>
            </a:r>
            <a:endParaRPr lang="en-GB" sz="1600" dirty="0"/>
          </a:p>
        </p:txBody>
      </p:sp>
      <p:sp>
        <p:nvSpPr>
          <p:cNvPr id="6" name="TextBox 5">
            <a:extLst>
              <a:ext uri="{FF2B5EF4-FFF2-40B4-BE49-F238E27FC236}">
                <a16:creationId xmlns:a16="http://schemas.microsoft.com/office/drawing/2014/main" id="{24C555BD-DFE1-4F8B-90C6-902CDF600B52}"/>
              </a:ext>
            </a:extLst>
          </p:cNvPr>
          <p:cNvSpPr txBox="1"/>
          <p:nvPr/>
        </p:nvSpPr>
        <p:spPr>
          <a:xfrm>
            <a:off x="328608" y="4943509"/>
            <a:ext cx="8210747" cy="369332"/>
          </a:xfrm>
          <a:prstGeom prst="rect">
            <a:avLst/>
          </a:prstGeom>
          <a:noFill/>
        </p:spPr>
        <p:txBody>
          <a:bodyPr wrap="square" rtlCol="0">
            <a:spAutoFit/>
          </a:bodyPr>
          <a:lstStyle/>
          <a:p>
            <a:r>
              <a:rPr lang="en-US" b="1" dirty="0"/>
              <a:t>Synchronizing version </a:t>
            </a:r>
            <a:r>
              <a:rPr lang="en-US" dirty="0"/>
              <a:t>changes of related software.</a:t>
            </a:r>
            <a:endParaRPr lang="en-GB" sz="1600" dirty="0"/>
          </a:p>
        </p:txBody>
      </p:sp>
      <p:sp>
        <p:nvSpPr>
          <p:cNvPr id="7" name="TextBox 6">
            <a:extLst>
              <a:ext uri="{FF2B5EF4-FFF2-40B4-BE49-F238E27FC236}">
                <a16:creationId xmlns:a16="http://schemas.microsoft.com/office/drawing/2014/main" id="{F59280B3-E374-45CC-B35C-D1D8EDCDAE7C}"/>
              </a:ext>
            </a:extLst>
          </p:cNvPr>
          <p:cNvSpPr txBox="1"/>
          <p:nvPr/>
        </p:nvSpPr>
        <p:spPr>
          <a:xfrm>
            <a:off x="328611" y="2787062"/>
            <a:ext cx="8210747" cy="646331"/>
          </a:xfrm>
          <a:prstGeom prst="rect">
            <a:avLst/>
          </a:prstGeom>
          <a:noFill/>
        </p:spPr>
        <p:txBody>
          <a:bodyPr wrap="square" rtlCol="0">
            <a:spAutoFit/>
          </a:bodyPr>
          <a:lstStyle/>
          <a:p>
            <a:r>
              <a:rPr lang="en-US" b="1" dirty="0"/>
              <a:t>Configuring the runtime infrastructure</a:t>
            </a:r>
            <a:r>
              <a:rPr lang="en-US" dirty="0"/>
              <a:t>, which includes containers, pods, clusters, persistence, security, and networking</a:t>
            </a:r>
            <a:endParaRPr lang="en-GB" dirty="0"/>
          </a:p>
        </p:txBody>
      </p:sp>
      <p:sp>
        <p:nvSpPr>
          <p:cNvPr id="8" name="TextBox 7">
            <a:extLst>
              <a:ext uri="{FF2B5EF4-FFF2-40B4-BE49-F238E27FC236}">
                <a16:creationId xmlns:a16="http://schemas.microsoft.com/office/drawing/2014/main" id="{6BFC1A12-7774-4533-BA10-C04AC6794692}"/>
              </a:ext>
            </a:extLst>
          </p:cNvPr>
          <p:cNvSpPr txBox="1"/>
          <p:nvPr/>
        </p:nvSpPr>
        <p:spPr>
          <a:xfrm>
            <a:off x="328610" y="2113935"/>
            <a:ext cx="8210747" cy="523220"/>
          </a:xfrm>
          <a:prstGeom prst="rect">
            <a:avLst/>
          </a:prstGeom>
          <a:noFill/>
        </p:spPr>
        <p:txBody>
          <a:bodyPr wrap="square" rtlCol="0">
            <a:spAutoFit/>
          </a:bodyPr>
          <a:lstStyle/>
          <a:p>
            <a:r>
              <a:rPr lang="en-GB" sz="2800" dirty="0" err="1"/>
              <a:t>Deployability</a:t>
            </a:r>
            <a:r>
              <a:rPr lang="en-GB" sz="2800" dirty="0"/>
              <a:t> involves… </a:t>
            </a:r>
          </a:p>
        </p:txBody>
      </p:sp>
      <p:sp>
        <p:nvSpPr>
          <p:cNvPr id="9" name="TextBox 8">
            <a:extLst>
              <a:ext uri="{FF2B5EF4-FFF2-40B4-BE49-F238E27FC236}">
                <a16:creationId xmlns:a16="http://schemas.microsoft.com/office/drawing/2014/main" id="{D0D200AC-9042-41C6-BB13-145D4D0CCBEB}"/>
              </a:ext>
            </a:extLst>
          </p:cNvPr>
          <p:cNvSpPr txBox="1"/>
          <p:nvPr/>
        </p:nvSpPr>
        <p:spPr>
          <a:xfrm>
            <a:off x="328614" y="5353886"/>
            <a:ext cx="8210747" cy="369332"/>
          </a:xfrm>
          <a:prstGeom prst="rect">
            <a:avLst/>
          </a:prstGeom>
          <a:noFill/>
        </p:spPr>
        <p:txBody>
          <a:bodyPr wrap="square" rtlCol="0">
            <a:spAutoFit/>
          </a:bodyPr>
          <a:lstStyle/>
          <a:p>
            <a:r>
              <a:rPr lang="en-US" b="1" dirty="0"/>
              <a:t>Monitoring the health </a:t>
            </a:r>
            <a:r>
              <a:rPr lang="en-US" dirty="0"/>
              <a:t>of the microservices to quickly identify and remedy faults.</a:t>
            </a:r>
            <a:endParaRPr lang="en-GB" sz="1600" dirty="0"/>
          </a:p>
        </p:txBody>
      </p:sp>
    </p:spTree>
    <p:extLst>
      <p:ext uri="{BB962C8B-B14F-4D97-AF65-F5344CB8AC3E}">
        <p14:creationId xmlns:p14="http://schemas.microsoft.com/office/powerpoint/2010/main" val="3029388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31092"/>
          </a:xfrm>
        </p:spPr>
        <p:txBody>
          <a:bodyPr/>
          <a:lstStyle/>
          <a:p>
            <a:r>
              <a:rPr lang="en-US" dirty="0" err="1"/>
              <a:t>Deployability</a:t>
            </a:r>
            <a:endParaRPr lang="en-US" dirty="0"/>
          </a:p>
        </p:txBody>
      </p:sp>
      <p:sp>
        <p:nvSpPr>
          <p:cNvPr id="3" name="TextBox 2">
            <a:extLst>
              <a:ext uri="{FF2B5EF4-FFF2-40B4-BE49-F238E27FC236}">
                <a16:creationId xmlns:a16="http://schemas.microsoft.com/office/drawing/2014/main" id="{9A255D84-9FFF-4456-9AE8-0E1F2D02E19D}"/>
              </a:ext>
            </a:extLst>
          </p:cNvPr>
          <p:cNvSpPr txBox="1"/>
          <p:nvPr/>
        </p:nvSpPr>
        <p:spPr>
          <a:xfrm>
            <a:off x="328599" y="3351238"/>
            <a:ext cx="8210747" cy="369332"/>
          </a:xfrm>
          <a:prstGeom prst="rect">
            <a:avLst/>
          </a:prstGeom>
          <a:noFill/>
        </p:spPr>
        <p:txBody>
          <a:bodyPr wrap="square" rtlCol="0">
            <a:spAutoFit/>
          </a:bodyPr>
          <a:lstStyle/>
          <a:p>
            <a:r>
              <a:rPr lang="it-IT" b="1" dirty="0" err="1"/>
              <a:t>Containerization</a:t>
            </a:r>
            <a:r>
              <a:rPr lang="it-IT" b="1" dirty="0"/>
              <a:t> and container </a:t>
            </a:r>
            <a:r>
              <a:rPr lang="it-IT" b="1" dirty="0" err="1"/>
              <a:t>orchestration</a:t>
            </a:r>
            <a:r>
              <a:rPr lang="it-IT" b="1" dirty="0"/>
              <a:t> </a:t>
            </a:r>
            <a:r>
              <a:rPr lang="it-IT" dirty="0"/>
              <a:t>(CRI, K8s)</a:t>
            </a:r>
            <a:endParaRPr lang="en-GB" sz="1600" dirty="0"/>
          </a:p>
        </p:txBody>
      </p:sp>
      <p:sp>
        <p:nvSpPr>
          <p:cNvPr id="4" name="TextBox 3">
            <a:extLst>
              <a:ext uri="{FF2B5EF4-FFF2-40B4-BE49-F238E27FC236}">
                <a16:creationId xmlns:a16="http://schemas.microsoft.com/office/drawing/2014/main" id="{857363D9-B9C0-4C6B-933A-50A8AE974E64}"/>
              </a:ext>
            </a:extLst>
          </p:cNvPr>
          <p:cNvSpPr txBox="1"/>
          <p:nvPr/>
        </p:nvSpPr>
        <p:spPr>
          <a:xfrm>
            <a:off x="328606" y="3700806"/>
            <a:ext cx="8210747" cy="369332"/>
          </a:xfrm>
          <a:prstGeom prst="rect">
            <a:avLst/>
          </a:prstGeom>
          <a:noFill/>
        </p:spPr>
        <p:txBody>
          <a:bodyPr wrap="square" rtlCol="0">
            <a:spAutoFit/>
          </a:bodyPr>
          <a:lstStyle/>
          <a:p>
            <a:r>
              <a:rPr lang="it-IT" b="1" dirty="0"/>
              <a:t>Service mesh </a:t>
            </a:r>
            <a:r>
              <a:rPr lang="it-IT" dirty="0"/>
              <a:t>(</a:t>
            </a:r>
            <a:r>
              <a:rPr lang="en-US" dirty="0" err="1"/>
              <a:t>Istio</a:t>
            </a:r>
            <a:r>
              <a:rPr lang="en-US" dirty="0"/>
              <a:t>, </a:t>
            </a:r>
            <a:r>
              <a:rPr lang="en-US" dirty="0" err="1"/>
              <a:t>Linkerd</a:t>
            </a:r>
            <a:r>
              <a:rPr lang="en-US" dirty="0"/>
              <a:t>, and Consul Connect</a:t>
            </a:r>
            <a:r>
              <a:rPr lang="it-IT" dirty="0"/>
              <a:t>)</a:t>
            </a:r>
            <a:endParaRPr lang="en-GB" sz="1600" dirty="0"/>
          </a:p>
        </p:txBody>
      </p:sp>
      <p:sp>
        <p:nvSpPr>
          <p:cNvPr id="5" name="TextBox 4">
            <a:extLst>
              <a:ext uri="{FF2B5EF4-FFF2-40B4-BE49-F238E27FC236}">
                <a16:creationId xmlns:a16="http://schemas.microsoft.com/office/drawing/2014/main" id="{D0BB586C-3216-41E5-AAEB-5A9F6F927205}"/>
              </a:ext>
            </a:extLst>
          </p:cNvPr>
          <p:cNvSpPr txBox="1"/>
          <p:nvPr/>
        </p:nvSpPr>
        <p:spPr>
          <a:xfrm>
            <a:off x="328603" y="4050374"/>
            <a:ext cx="8210747" cy="369332"/>
          </a:xfrm>
          <a:prstGeom prst="rect">
            <a:avLst/>
          </a:prstGeom>
          <a:noFill/>
        </p:spPr>
        <p:txBody>
          <a:bodyPr wrap="square" rtlCol="0">
            <a:spAutoFit/>
          </a:bodyPr>
          <a:lstStyle/>
          <a:p>
            <a:r>
              <a:rPr lang="it-IT" b="1" dirty="0"/>
              <a:t>API gateway </a:t>
            </a:r>
            <a:r>
              <a:rPr lang="it-IT" dirty="0"/>
              <a:t>(</a:t>
            </a:r>
            <a:r>
              <a:rPr lang="en-US" dirty="0"/>
              <a:t>Kong, </a:t>
            </a:r>
            <a:r>
              <a:rPr lang="en-US" dirty="0" err="1"/>
              <a:t>Apiman</a:t>
            </a:r>
            <a:r>
              <a:rPr lang="en-US" dirty="0"/>
              <a:t>, WSO2 API Manager, Apigee, and Amazon API Gateway</a:t>
            </a:r>
            <a:r>
              <a:rPr lang="it-IT" dirty="0"/>
              <a:t>)</a:t>
            </a:r>
            <a:endParaRPr lang="en-GB" sz="1600" dirty="0"/>
          </a:p>
        </p:txBody>
      </p:sp>
      <p:sp>
        <p:nvSpPr>
          <p:cNvPr id="6" name="TextBox 5">
            <a:extLst>
              <a:ext uri="{FF2B5EF4-FFF2-40B4-BE49-F238E27FC236}">
                <a16:creationId xmlns:a16="http://schemas.microsoft.com/office/drawing/2014/main" id="{24C555BD-DFE1-4F8B-90C6-902CDF600B52}"/>
              </a:ext>
            </a:extLst>
          </p:cNvPr>
          <p:cNvSpPr txBox="1"/>
          <p:nvPr/>
        </p:nvSpPr>
        <p:spPr>
          <a:xfrm>
            <a:off x="328602" y="4399942"/>
            <a:ext cx="8210747" cy="369332"/>
          </a:xfrm>
          <a:prstGeom prst="rect">
            <a:avLst/>
          </a:prstGeom>
          <a:noFill/>
        </p:spPr>
        <p:txBody>
          <a:bodyPr wrap="square" rtlCol="0">
            <a:spAutoFit/>
          </a:bodyPr>
          <a:lstStyle/>
          <a:p>
            <a:r>
              <a:rPr lang="it-IT" b="1" dirty="0" err="1"/>
              <a:t>Serverless</a:t>
            </a:r>
            <a:r>
              <a:rPr lang="it-IT" b="1" dirty="0"/>
              <a:t> </a:t>
            </a:r>
            <a:r>
              <a:rPr lang="it-IT" b="1" dirty="0" err="1"/>
              <a:t>architecture</a:t>
            </a:r>
            <a:r>
              <a:rPr lang="it-IT" dirty="0"/>
              <a:t> (</a:t>
            </a:r>
            <a:r>
              <a:rPr lang="en-US" dirty="0" err="1"/>
              <a:t>Knative</a:t>
            </a:r>
            <a:r>
              <a:rPr lang="en-US" dirty="0"/>
              <a:t>, AWS Lambda, Az Functions, GC Functions </a:t>
            </a:r>
            <a:r>
              <a:rPr lang="it-IT" dirty="0"/>
              <a:t>)</a:t>
            </a:r>
            <a:endParaRPr lang="en-GB" sz="1600" dirty="0"/>
          </a:p>
        </p:txBody>
      </p:sp>
      <p:sp>
        <p:nvSpPr>
          <p:cNvPr id="7" name="TextBox 6">
            <a:extLst>
              <a:ext uri="{FF2B5EF4-FFF2-40B4-BE49-F238E27FC236}">
                <a16:creationId xmlns:a16="http://schemas.microsoft.com/office/drawing/2014/main" id="{F59280B3-E374-45CC-B35C-D1D8EDCDAE7C}"/>
              </a:ext>
            </a:extLst>
          </p:cNvPr>
          <p:cNvSpPr txBox="1"/>
          <p:nvPr/>
        </p:nvSpPr>
        <p:spPr>
          <a:xfrm>
            <a:off x="328611" y="2787062"/>
            <a:ext cx="8210747" cy="369332"/>
          </a:xfrm>
          <a:prstGeom prst="rect">
            <a:avLst/>
          </a:prstGeom>
          <a:noFill/>
        </p:spPr>
        <p:txBody>
          <a:bodyPr wrap="square" rtlCol="0">
            <a:spAutoFit/>
          </a:bodyPr>
          <a:lstStyle/>
          <a:p>
            <a:r>
              <a:rPr lang="en-US" b="1" i="1" dirty="0"/>
              <a:t>Automation is the key to effective </a:t>
            </a:r>
            <a:r>
              <a:rPr lang="en-US" b="1" i="1" dirty="0" err="1"/>
              <a:t>deployability</a:t>
            </a:r>
            <a:endParaRPr lang="en-GB" b="1" i="1" dirty="0"/>
          </a:p>
        </p:txBody>
      </p:sp>
      <p:sp>
        <p:nvSpPr>
          <p:cNvPr id="8" name="TextBox 7">
            <a:extLst>
              <a:ext uri="{FF2B5EF4-FFF2-40B4-BE49-F238E27FC236}">
                <a16:creationId xmlns:a16="http://schemas.microsoft.com/office/drawing/2014/main" id="{6BFC1A12-7774-4533-BA10-C04AC6794692}"/>
              </a:ext>
            </a:extLst>
          </p:cNvPr>
          <p:cNvSpPr txBox="1"/>
          <p:nvPr/>
        </p:nvSpPr>
        <p:spPr>
          <a:xfrm>
            <a:off x="328610" y="2113935"/>
            <a:ext cx="8210747" cy="523220"/>
          </a:xfrm>
          <a:prstGeom prst="rect">
            <a:avLst/>
          </a:prstGeom>
          <a:noFill/>
        </p:spPr>
        <p:txBody>
          <a:bodyPr wrap="square" rtlCol="0">
            <a:spAutoFit/>
          </a:bodyPr>
          <a:lstStyle/>
          <a:p>
            <a:r>
              <a:rPr lang="en-GB" sz="2800" dirty="0"/>
              <a:t>Achieving good </a:t>
            </a:r>
            <a:r>
              <a:rPr lang="en-GB" sz="2800" dirty="0" err="1"/>
              <a:t>deployability</a:t>
            </a:r>
            <a:endParaRPr lang="en-GB" sz="2800" dirty="0"/>
          </a:p>
        </p:txBody>
      </p:sp>
      <p:sp>
        <p:nvSpPr>
          <p:cNvPr id="9" name="TextBox 8">
            <a:extLst>
              <a:ext uri="{FF2B5EF4-FFF2-40B4-BE49-F238E27FC236}">
                <a16:creationId xmlns:a16="http://schemas.microsoft.com/office/drawing/2014/main" id="{D0D200AC-9042-41C6-BB13-145D4D0CCBEB}"/>
              </a:ext>
            </a:extLst>
          </p:cNvPr>
          <p:cNvSpPr txBox="1"/>
          <p:nvPr/>
        </p:nvSpPr>
        <p:spPr>
          <a:xfrm>
            <a:off x="328598" y="4749510"/>
            <a:ext cx="8210747" cy="369332"/>
          </a:xfrm>
          <a:prstGeom prst="rect">
            <a:avLst/>
          </a:prstGeom>
          <a:noFill/>
        </p:spPr>
        <p:txBody>
          <a:bodyPr wrap="square" rtlCol="0">
            <a:spAutoFit/>
          </a:bodyPr>
          <a:lstStyle/>
          <a:p>
            <a:r>
              <a:rPr lang="it-IT" b="1" dirty="0"/>
              <a:t>Monitoring </a:t>
            </a:r>
            <a:r>
              <a:rPr lang="it-IT" b="1" dirty="0" err="1"/>
              <a:t>tools</a:t>
            </a:r>
            <a:r>
              <a:rPr lang="it-IT" b="1" dirty="0"/>
              <a:t> </a:t>
            </a:r>
            <a:r>
              <a:rPr lang="it-IT" dirty="0"/>
              <a:t>(</a:t>
            </a:r>
            <a:r>
              <a:rPr lang="en-US" dirty="0"/>
              <a:t>CloudWatch, Datadog, Prometheus, and Grafana</a:t>
            </a:r>
            <a:r>
              <a:rPr lang="it-IT" dirty="0"/>
              <a:t>)</a:t>
            </a:r>
            <a:endParaRPr lang="en-GB" sz="1600" dirty="0"/>
          </a:p>
        </p:txBody>
      </p:sp>
      <p:sp>
        <p:nvSpPr>
          <p:cNvPr id="10" name="TextBox 9">
            <a:extLst>
              <a:ext uri="{FF2B5EF4-FFF2-40B4-BE49-F238E27FC236}">
                <a16:creationId xmlns:a16="http://schemas.microsoft.com/office/drawing/2014/main" id="{51984599-3C7C-4086-803F-05BF88FE3CC7}"/>
              </a:ext>
            </a:extLst>
          </p:cNvPr>
          <p:cNvSpPr txBox="1"/>
          <p:nvPr/>
        </p:nvSpPr>
        <p:spPr>
          <a:xfrm>
            <a:off x="328594" y="5118842"/>
            <a:ext cx="8210747" cy="369332"/>
          </a:xfrm>
          <a:prstGeom prst="rect">
            <a:avLst/>
          </a:prstGeom>
          <a:noFill/>
        </p:spPr>
        <p:txBody>
          <a:bodyPr wrap="square" rtlCol="0">
            <a:spAutoFit/>
          </a:bodyPr>
          <a:lstStyle/>
          <a:p>
            <a:r>
              <a:rPr lang="it-IT" b="1" dirty="0"/>
              <a:t>Log </a:t>
            </a:r>
            <a:r>
              <a:rPr lang="it-IT" b="1" dirty="0" err="1"/>
              <a:t>consolidation</a:t>
            </a:r>
            <a:r>
              <a:rPr lang="it-IT" b="1" dirty="0"/>
              <a:t> </a:t>
            </a:r>
            <a:r>
              <a:rPr lang="it-IT" b="1" dirty="0" err="1"/>
              <a:t>tools</a:t>
            </a:r>
            <a:r>
              <a:rPr lang="it-IT" b="1" dirty="0"/>
              <a:t> </a:t>
            </a:r>
            <a:r>
              <a:rPr lang="it-IT" dirty="0"/>
              <a:t>(</a:t>
            </a:r>
            <a:r>
              <a:rPr lang="en-US" dirty="0" err="1"/>
              <a:t>Fluentd</a:t>
            </a:r>
            <a:r>
              <a:rPr lang="en-US" dirty="0"/>
              <a:t>, </a:t>
            </a:r>
            <a:r>
              <a:rPr lang="en-US" dirty="0" err="1"/>
              <a:t>Graylog</a:t>
            </a:r>
            <a:r>
              <a:rPr lang="en-US" dirty="0"/>
              <a:t>, Splunk, and ELK</a:t>
            </a:r>
            <a:r>
              <a:rPr lang="it-IT" dirty="0"/>
              <a:t>)</a:t>
            </a:r>
            <a:endParaRPr lang="en-GB" sz="1600" dirty="0"/>
          </a:p>
        </p:txBody>
      </p:sp>
      <p:sp>
        <p:nvSpPr>
          <p:cNvPr id="11" name="TextBox 10">
            <a:extLst>
              <a:ext uri="{FF2B5EF4-FFF2-40B4-BE49-F238E27FC236}">
                <a16:creationId xmlns:a16="http://schemas.microsoft.com/office/drawing/2014/main" id="{E5CEF9E3-776D-48A0-8A79-F84B7122CDB9}"/>
              </a:ext>
            </a:extLst>
          </p:cNvPr>
          <p:cNvSpPr txBox="1"/>
          <p:nvPr/>
        </p:nvSpPr>
        <p:spPr>
          <a:xfrm>
            <a:off x="328590" y="5468410"/>
            <a:ext cx="8210747" cy="369332"/>
          </a:xfrm>
          <a:prstGeom prst="rect">
            <a:avLst/>
          </a:prstGeom>
          <a:noFill/>
        </p:spPr>
        <p:txBody>
          <a:bodyPr wrap="square" rtlCol="0">
            <a:spAutoFit/>
          </a:bodyPr>
          <a:lstStyle/>
          <a:p>
            <a:r>
              <a:rPr lang="it-IT" b="1" dirty="0" err="1"/>
              <a:t>Tracing</a:t>
            </a:r>
            <a:r>
              <a:rPr lang="it-IT" b="1" dirty="0"/>
              <a:t> </a:t>
            </a:r>
            <a:r>
              <a:rPr lang="it-IT" b="1" dirty="0" err="1"/>
              <a:t>tools</a:t>
            </a:r>
            <a:r>
              <a:rPr lang="it-IT" b="1" dirty="0"/>
              <a:t> </a:t>
            </a:r>
            <a:r>
              <a:rPr lang="it-IT" dirty="0"/>
              <a:t>(</a:t>
            </a:r>
            <a:r>
              <a:rPr lang="en-US" dirty="0" err="1"/>
              <a:t>Zipkin</a:t>
            </a:r>
            <a:r>
              <a:rPr lang="en-US" dirty="0"/>
              <a:t>, Jaeger, and AWS X-Ray</a:t>
            </a:r>
            <a:r>
              <a:rPr lang="it-IT" dirty="0"/>
              <a:t>)</a:t>
            </a:r>
            <a:endParaRPr lang="en-GB" sz="1600" dirty="0"/>
          </a:p>
        </p:txBody>
      </p:sp>
    </p:spTree>
    <p:extLst>
      <p:ext uri="{BB962C8B-B14F-4D97-AF65-F5344CB8AC3E}">
        <p14:creationId xmlns:p14="http://schemas.microsoft.com/office/powerpoint/2010/main" val="1739338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9" grpId="0"/>
      <p:bldP spid="10" grpId="0"/>
      <p:bldP spid="1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31092"/>
          </a:xfrm>
        </p:spPr>
        <p:txBody>
          <a:bodyPr/>
          <a:lstStyle/>
          <a:p>
            <a:r>
              <a:rPr lang="en-US" dirty="0" err="1"/>
              <a:t>Deployability</a:t>
            </a:r>
            <a:endParaRPr lang="en-US" dirty="0"/>
          </a:p>
        </p:txBody>
      </p:sp>
      <p:sp>
        <p:nvSpPr>
          <p:cNvPr id="8" name="TextBox 7">
            <a:extLst>
              <a:ext uri="{FF2B5EF4-FFF2-40B4-BE49-F238E27FC236}">
                <a16:creationId xmlns:a16="http://schemas.microsoft.com/office/drawing/2014/main" id="{6BFC1A12-7774-4533-BA10-C04AC6794692}"/>
              </a:ext>
            </a:extLst>
          </p:cNvPr>
          <p:cNvSpPr txBox="1"/>
          <p:nvPr/>
        </p:nvSpPr>
        <p:spPr>
          <a:xfrm>
            <a:off x="328610" y="2113935"/>
            <a:ext cx="8210747" cy="523220"/>
          </a:xfrm>
          <a:prstGeom prst="rect">
            <a:avLst/>
          </a:prstGeom>
          <a:noFill/>
        </p:spPr>
        <p:txBody>
          <a:bodyPr wrap="square" rtlCol="0">
            <a:spAutoFit/>
          </a:bodyPr>
          <a:lstStyle/>
          <a:p>
            <a:r>
              <a:rPr lang="en-GB" sz="2800" dirty="0"/>
              <a:t>Achieving good </a:t>
            </a:r>
            <a:r>
              <a:rPr lang="en-GB" sz="2800" dirty="0" err="1"/>
              <a:t>deployability</a:t>
            </a:r>
            <a:endParaRPr lang="en-GB" sz="2800" dirty="0"/>
          </a:p>
        </p:txBody>
      </p:sp>
      <p:sp>
        <p:nvSpPr>
          <p:cNvPr id="12" name="TextBox 11">
            <a:extLst>
              <a:ext uri="{FF2B5EF4-FFF2-40B4-BE49-F238E27FC236}">
                <a16:creationId xmlns:a16="http://schemas.microsoft.com/office/drawing/2014/main" id="{AC2BF59B-05EE-430E-842A-191E2A439474}"/>
              </a:ext>
            </a:extLst>
          </p:cNvPr>
          <p:cNvSpPr txBox="1"/>
          <p:nvPr/>
        </p:nvSpPr>
        <p:spPr>
          <a:xfrm>
            <a:off x="328609" y="2940950"/>
            <a:ext cx="8210747" cy="369332"/>
          </a:xfrm>
          <a:prstGeom prst="rect">
            <a:avLst/>
          </a:prstGeom>
          <a:noFill/>
        </p:spPr>
        <p:txBody>
          <a:bodyPr wrap="square" rtlCol="0">
            <a:spAutoFit/>
          </a:bodyPr>
          <a:lstStyle/>
          <a:p>
            <a:r>
              <a:rPr lang="it-IT" b="1" dirty="0" err="1"/>
              <a:t>DevOps</a:t>
            </a:r>
            <a:endParaRPr lang="en-GB" sz="1600" dirty="0"/>
          </a:p>
        </p:txBody>
      </p:sp>
      <p:sp>
        <p:nvSpPr>
          <p:cNvPr id="13" name="TextBox 12">
            <a:extLst>
              <a:ext uri="{FF2B5EF4-FFF2-40B4-BE49-F238E27FC236}">
                <a16:creationId xmlns:a16="http://schemas.microsoft.com/office/drawing/2014/main" id="{FFFFAB45-0AF5-47E5-A923-40F765F0A0AB}"/>
              </a:ext>
            </a:extLst>
          </p:cNvPr>
          <p:cNvSpPr txBox="1"/>
          <p:nvPr/>
        </p:nvSpPr>
        <p:spPr>
          <a:xfrm>
            <a:off x="328609" y="3364180"/>
            <a:ext cx="8210747" cy="369332"/>
          </a:xfrm>
          <a:prstGeom prst="rect">
            <a:avLst/>
          </a:prstGeom>
          <a:noFill/>
        </p:spPr>
        <p:txBody>
          <a:bodyPr wrap="square" rtlCol="0">
            <a:spAutoFit/>
          </a:bodyPr>
          <a:lstStyle/>
          <a:p>
            <a:r>
              <a:rPr lang="en-US" b="1" dirty="0"/>
              <a:t>Blue-green deployment and canary releasing</a:t>
            </a:r>
            <a:endParaRPr lang="en-GB" sz="1600" dirty="0"/>
          </a:p>
        </p:txBody>
      </p:sp>
      <p:sp>
        <p:nvSpPr>
          <p:cNvPr id="14" name="TextBox 13">
            <a:extLst>
              <a:ext uri="{FF2B5EF4-FFF2-40B4-BE49-F238E27FC236}">
                <a16:creationId xmlns:a16="http://schemas.microsoft.com/office/drawing/2014/main" id="{C4CA6EEE-5F2F-49FA-AB74-0EE9F4BFA6A2}"/>
              </a:ext>
            </a:extLst>
          </p:cNvPr>
          <p:cNvSpPr txBox="1"/>
          <p:nvPr/>
        </p:nvSpPr>
        <p:spPr>
          <a:xfrm>
            <a:off x="328613" y="3753387"/>
            <a:ext cx="8210747" cy="369332"/>
          </a:xfrm>
          <a:prstGeom prst="rect">
            <a:avLst/>
          </a:prstGeom>
          <a:noFill/>
        </p:spPr>
        <p:txBody>
          <a:bodyPr wrap="square" rtlCol="0">
            <a:spAutoFit/>
          </a:bodyPr>
          <a:lstStyle/>
          <a:p>
            <a:r>
              <a:rPr lang="it-IT" b="1" dirty="0" err="1"/>
              <a:t>Infrastructure</a:t>
            </a:r>
            <a:r>
              <a:rPr lang="it-IT" b="1" dirty="0"/>
              <a:t> </a:t>
            </a:r>
            <a:r>
              <a:rPr lang="it-IT" b="1" dirty="0" err="1"/>
              <a:t>as</a:t>
            </a:r>
            <a:r>
              <a:rPr lang="it-IT" b="1" dirty="0"/>
              <a:t> Code (</a:t>
            </a:r>
            <a:r>
              <a:rPr lang="it-IT" b="1" dirty="0" err="1"/>
              <a:t>IaC</a:t>
            </a:r>
            <a:r>
              <a:rPr lang="it-IT" b="1" dirty="0"/>
              <a:t>) </a:t>
            </a:r>
            <a:r>
              <a:rPr lang="it-IT" sz="1600" dirty="0"/>
              <a:t>(</a:t>
            </a:r>
            <a:r>
              <a:rPr lang="it-IT" sz="1600" dirty="0" err="1"/>
              <a:t>Terraform</a:t>
            </a:r>
            <a:r>
              <a:rPr lang="it-IT" sz="1600" dirty="0"/>
              <a:t>, </a:t>
            </a:r>
            <a:r>
              <a:rPr lang="it-IT" sz="1600" dirty="0" err="1"/>
              <a:t>Pulumi</a:t>
            </a:r>
            <a:r>
              <a:rPr lang="it-IT" sz="1600" dirty="0"/>
              <a:t>, AWS CDK)</a:t>
            </a:r>
            <a:endParaRPr lang="en-GB" sz="1600" dirty="0"/>
          </a:p>
        </p:txBody>
      </p:sp>
      <p:sp>
        <p:nvSpPr>
          <p:cNvPr id="15" name="TextBox 14">
            <a:extLst>
              <a:ext uri="{FF2B5EF4-FFF2-40B4-BE49-F238E27FC236}">
                <a16:creationId xmlns:a16="http://schemas.microsoft.com/office/drawing/2014/main" id="{5B9B290B-F5C8-407A-941C-C8F791433767}"/>
              </a:ext>
            </a:extLst>
          </p:cNvPr>
          <p:cNvSpPr txBox="1"/>
          <p:nvPr/>
        </p:nvSpPr>
        <p:spPr>
          <a:xfrm>
            <a:off x="328613" y="4142594"/>
            <a:ext cx="8210747" cy="369332"/>
          </a:xfrm>
          <a:prstGeom prst="rect">
            <a:avLst/>
          </a:prstGeom>
          <a:noFill/>
        </p:spPr>
        <p:txBody>
          <a:bodyPr wrap="square" rtlCol="0">
            <a:spAutoFit/>
          </a:bodyPr>
          <a:lstStyle/>
          <a:p>
            <a:r>
              <a:rPr lang="it-IT" b="1" dirty="0" err="1"/>
              <a:t>Continuous</a:t>
            </a:r>
            <a:r>
              <a:rPr lang="it-IT" b="1" dirty="0"/>
              <a:t> delivery</a:t>
            </a:r>
            <a:endParaRPr lang="en-GB" sz="1600" dirty="0"/>
          </a:p>
        </p:txBody>
      </p:sp>
      <p:sp>
        <p:nvSpPr>
          <p:cNvPr id="16" name="TextBox 15">
            <a:extLst>
              <a:ext uri="{FF2B5EF4-FFF2-40B4-BE49-F238E27FC236}">
                <a16:creationId xmlns:a16="http://schemas.microsoft.com/office/drawing/2014/main" id="{5C6C105A-9862-49A3-9E3D-CDC2C3998375}"/>
              </a:ext>
            </a:extLst>
          </p:cNvPr>
          <p:cNvSpPr txBox="1"/>
          <p:nvPr/>
        </p:nvSpPr>
        <p:spPr>
          <a:xfrm>
            <a:off x="328608" y="4897782"/>
            <a:ext cx="8210747" cy="369332"/>
          </a:xfrm>
          <a:prstGeom prst="rect">
            <a:avLst/>
          </a:prstGeom>
          <a:noFill/>
        </p:spPr>
        <p:txBody>
          <a:bodyPr wrap="square" rtlCol="0">
            <a:spAutoFit/>
          </a:bodyPr>
          <a:lstStyle/>
          <a:p>
            <a:r>
              <a:rPr lang="it-IT" b="1" dirty="0" err="1"/>
              <a:t>Externalized</a:t>
            </a:r>
            <a:r>
              <a:rPr lang="it-IT" b="1" dirty="0"/>
              <a:t> </a:t>
            </a:r>
            <a:r>
              <a:rPr lang="it-IT" b="1" dirty="0" err="1"/>
              <a:t>configuration</a:t>
            </a:r>
            <a:endParaRPr lang="en-GB" sz="1600" dirty="0"/>
          </a:p>
        </p:txBody>
      </p:sp>
      <p:sp>
        <p:nvSpPr>
          <p:cNvPr id="17" name="TextBox 16">
            <a:extLst>
              <a:ext uri="{FF2B5EF4-FFF2-40B4-BE49-F238E27FC236}">
                <a16:creationId xmlns:a16="http://schemas.microsoft.com/office/drawing/2014/main" id="{5A8A7F90-D021-4172-A690-8F07F293DBAD}"/>
              </a:ext>
            </a:extLst>
          </p:cNvPr>
          <p:cNvSpPr txBox="1"/>
          <p:nvPr/>
        </p:nvSpPr>
        <p:spPr>
          <a:xfrm>
            <a:off x="328613" y="4508575"/>
            <a:ext cx="8210747" cy="369332"/>
          </a:xfrm>
          <a:prstGeom prst="rect">
            <a:avLst/>
          </a:prstGeom>
          <a:noFill/>
        </p:spPr>
        <p:txBody>
          <a:bodyPr wrap="square" rtlCol="0">
            <a:spAutoFit/>
          </a:bodyPr>
          <a:lstStyle/>
          <a:p>
            <a:r>
              <a:rPr lang="it-IT" b="1" dirty="0"/>
              <a:t>Progressive delivery </a:t>
            </a:r>
            <a:r>
              <a:rPr lang="it-IT" dirty="0"/>
              <a:t>(</a:t>
            </a:r>
            <a:r>
              <a:rPr lang="it-IT" dirty="0" err="1"/>
              <a:t>GitOps</a:t>
            </a:r>
            <a:r>
              <a:rPr lang="it-IT" dirty="0"/>
              <a:t>, </a:t>
            </a:r>
            <a:r>
              <a:rPr lang="it-IT" dirty="0" err="1"/>
              <a:t>Flux</a:t>
            </a:r>
            <a:r>
              <a:rPr lang="it-IT" dirty="0"/>
              <a:t>, </a:t>
            </a:r>
            <a:r>
              <a:rPr lang="it-IT" dirty="0" err="1"/>
              <a:t>Flagger</a:t>
            </a:r>
            <a:r>
              <a:rPr lang="it-IT" dirty="0"/>
              <a:t>)</a:t>
            </a:r>
            <a:endParaRPr lang="en-GB" sz="1600" dirty="0"/>
          </a:p>
        </p:txBody>
      </p:sp>
    </p:spTree>
    <p:extLst>
      <p:ext uri="{BB962C8B-B14F-4D97-AF65-F5344CB8AC3E}">
        <p14:creationId xmlns:p14="http://schemas.microsoft.com/office/powerpoint/2010/main" val="3342702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31092"/>
          </a:xfrm>
        </p:spPr>
        <p:txBody>
          <a:bodyPr/>
          <a:lstStyle/>
          <a:p>
            <a:r>
              <a:rPr lang="en-US" dirty="0" err="1"/>
              <a:t>Deployability</a:t>
            </a:r>
            <a:endParaRPr lang="en-US" dirty="0"/>
          </a:p>
        </p:txBody>
      </p:sp>
      <p:sp>
        <p:nvSpPr>
          <p:cNvPr id="11" name="TextBox 10">
            <a:extLst>
              <a:ext uri="{FF2B5EF4-FFF2-40B4-BE49-F238E27FC236}">
                <a16:creationId xmlns:a16="http://schemas.microsoft.com/office/drawing/2014/main" id="{05247ED7-02F4-49CB-B839-553286B18DF6}"/>
              </a:ext>
            </a:extLst>
          </p:cNvPr>
          <p:cNvSpPr txBox="1"/>
          <p:nvPr/>
        </p:nvSpPr>
        <p:spPr>
          <a:xfrm>
            <a:off x="328610" y="2113935"/>
            <a:ext cx="8210747" cy="523220"/>
          </a:xfrm>
          <a:prstGeom prst="rect">
            <a:avLst/>
          </a:prstGeom>
          <a:noFill/>
        </p:spPr>
        <p:txBody>
          <a:bodyPr wrap="square" rtlCol="0">
            <a:spAutoFit/>
          </a:bodyPr>
          <a:lstStyle/>
          <a:p>
            <a:r>
              <a:rPr lang="en-GB" sz="2800" dirty="0"/>
              <a:t>CI/CD Push</a:t>
            </a:r>
          </a:p>
        </p:txBody>
      </p:sp>
      <p:pic>
        <p:nvPicPr>
          <p:cNvPr id="5" name="Picture 4">
            <a:extLst>
              <a:ext uri="{FF2B5EF4-FFF2-40B4-BE49-F238E27FC236}">
                <a16:creationId xmlns:a16="http://schemas.microsoft.com/office/drawing/2014/main" id="{7660FE69-5CE6-45C1-9AC8-A4F1E2C187DA}"/>
              </a:ext>
            </a:extLst>
          </p:cNvPr>
          <p:cNvPicPr>
            <a:picLocks noChangeAspect="1"/>
          </p:cNvPicPr>
          <p:nvPr/>
        </p:nvPicPr>
        <p:blipFill>
          <a:blip r:embed="rId3"/>
          <a:stretch>
            <a:fillRect/>
          </a:stretch>
        </p:blipFill>
        <p:spPr>
          <a:xfrm>
            <a:off x="162618" y="4107883"/>
            <a:ext cx="688886" cy="682230"/>
          </a:xfrm>
          <a:prstGeom prst="rect">
            <a:avLst/>
          </a:prstGeom>
        </p:spPr>
      </p:pic>
      <p:pic>
        <p:nvPicPr>
          <p:cNvPr id="6" name="Picture 5">
            <a:extLst>
              <a:ext uri="{FF2B5EF4-FFF2-40B4-BE49-F238E27FC236}">
                <a16:creationId xmlns:a16="http://schemas.microsoft.com/office/drawing/2014/main" id="{FF110200-A312-4203-81D8-F0A866FC0DCF}"/>
              </a:ext>
            </a:extLst>
          </p:cNvPr>
          <p:cNvPicPr>
            <a:picLocks noChangeAspect="1"/>
          </p:cNvPicPr>
          <p:nvPr/>
        </p:nvPicPr>
        <p:blipFill>
          <a:blip r:embed="rId4"/>
          <a:stretch>
            <a:fillRect/>
          </a:stretch>
        </p:blipFill>
        <p:spPr>
          <a:xfrm>
            <a:off x="1167955" y="4111244"/>
            <a:ext cx="688886" cy="685542"/>
          </a:xfrm>
          <a:prstGeom prst="rect">
            <a:avLst/>
          </a:prstGeom>
        </p:spPr>
      </p:pic>
      <p:pic>
        <p:nvPicPr>
          <p:cNvPr id="7" name="Picture 6">
            <a:extLst>
              <a:ext uri="{FF2B5EF4-FFF2-40B4-BE49-F238E27FC236}">
                <a16:creationId xmlns:a16="http://schemas.microsoft.com/office/drawing/2014/main" id="{085578EC-DDA6-4185-AFED-A254BFC6EF2A}"/>
              </a:ext>
            </a:extLst>
          </p:cNvPr>
          <p:cNvPicPr>
            <a:picLocks noChangeAspect="1"/>
          </p:cNvPicPr>
          <p:nvPr/>
        </p:nvPicPr>
        <p:blipFill>
          <a:blip r:embed="rId5"/>
          <a:stretch>
            <a:fillRect/>
          </a:stretch>
        </p:blipFill>
        <p:spPr>
          <a:xfrm>
            <a:off x="4572000" y="2736737"/>
            <a:ext cx="688886" cy="692263"/>
          </a:xfrm>
          <a:prstGeom prst="rect">
            <a:avLst/>
          </a:prstGeom>
        </p:spPr>
      </p:pic>
      <p:pic>
        <p:nvPicPr>
          <p:cNvPr id="9" name="Picture 8">
            <a:extLst>
              <a:ext uri="{FF2B5EF4-FFF2-40B4-BE49-F238E27FC236}">
                <a16:creationId xmlns:a16="http://schemas.microsoft.com/office/drawing/2014/main" id="{52063F44-719C-4E90-9622-D99619064F35}"/>
              </a:ext>
            </a:extLst>
          </p:cNvPr>
          <p:cNvPicPr>
            <a:picLocks noChangeAspect="1"/>
          </p:cNvPicPr>
          <p:nvPr/>
        </p:nvPicPr>
        <p:blipFill>
          <a:blip r:embed="rId6"/>
          <a:stretch>
            <a:fillRect/>
          </a:stretch>
        </p:blipFill>
        <p:spPr>
          <a:xfrm>
            <a:off x="2436378" y="4094538"/>
            <a:ext cx="1803618" cy="695575"/>
          </a:xfrm>
          <a:prstGeom prst="rect">
            <a:avLst/>
          </a:prstGeom>
        </p:spPr>
      </p:pic>
      <p:pic>
        <p:nvPicPr>
          <p:cNvPr id="18" name="Picture 17">
            <a:extLst>
              <a:ext uri="{FF2B5EF4-FFF2-40B4-BE49-F238E27FC236}">
                <a16:creationId xmlns:a16="http://schemas.microsoft.com/office/drawing/2014/main" id="{DD24B6D0-0FFC-40B8-974A-E1595867DBC7}"/>
              </a:ext>
            </a:extLst>
          </p:cNvPr>
          <p:cNvPicPr>
            <a:picLocks noChangeAspect="1"/>
          </p:cNvPicPr>
          <p:nvPr/>
        </p:nvPicPr>
        <p:blipFill>
          <a:blip r:embed="rId6"/>
          <a:stretch>
            <a:fillRect/>
          </a:stretch>
        </p:blipFill>
        <p:spPr>
          <a:xfrm>
            <a:off x="4681350" y="4088250"/>
            <a:ext cx="1803618" cy="695575"/>
          </a:xfrm>
          <a:prstGeom prst="rect">
            <a:avLst/>
          </a:prstGeom>
        </p:spPr>
      </p:pic>
      <p:pic>
        <p:nvPicPr>
          <p:cNvPr id="10" name="Picture 9">
            <a:extLst>
              <a:ext uri="{FF2B5EF4-FFF2-40B4-BE49-F238E27FC236}">
                <a16:creationId xmlns:a16="http://schemas.microsoft.com/office/drawing/2014/main" id="{3CCCBA9C-E2D5-4C3C-A5DC-F247D04CDA64}"/>
              </a:ext>
            </a:extLst>
          </p:cNvPr>
          <p:cNvPicPr>
            <a:picLocks noChangeAspect="1"/>
          </p:cNvPicPr>
          <p:nvPr/>
        </p:nvPicPr>
        <p:blipFill>
          <a:blip r:embed="rId7"/>
          <a:stretch>
            <a:fillRect/>
          </a:stretch>
        </p:blipFill>
        <p:spPr>
          <a:xfrm>
            <a:off x="6953392" y="4111244"/>
            <a:ext cx="1923385" cy="678566"/>
          </a:xfrm>
          <a:prstGeom prst="rect">
            <a:avLst/>
          </a:prstGeom>
        </p:spPr>
      </p:pic>
      <p:cxnSp>
        <p:nvCxnSpPr>
          <p:cNvPr id="21" name="Straight Arrow Connector 20">
            <a:extLst>
              <a:ext uri="{FF2B5EF4-FFF2-40B4-BE49-F238E27FC236}">
                <a16:creationId xmlns:a16="http://schemas.microsoft.com/office/drawing/2014/main" id="{C6AE85D1-08BB-427C-AEF1-15A344CEDD4A}"/>
              </a:ext>
            </a:extLst>
          </p:cNvPr>
          <p:cNvCxnSpPr>
            <a:stCxn id="5" idx="3"/>
            <a:endCxn id="6" idx="1"/>
          </p:cNvCxnSpPr>
          <p:nvPr/>
        </p:nvCxnSpPr>
        <p:spPr>
          <a:xfrm>
            <a:off x="851504" y="4448998"/>
            <a:ext cx="316451" cy="501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5" name="Straight Arrow Connector 24">
            <a:extLst>
              <a:ext uri="{FF2B5EF4-FFF2-40B4-BE49-F238E27FC236}">
                <a16:creationId xmlns:a16="http://schemas.microsoft.com/office/drawing/2014/main" id="{2DD7F8B1-6870-4B24-A0A3-7D4E6C1E9D1F}"/>
              </a:ext>
            </a:extLst>
          </p:cNvPr>
          <p:cNvCxnSpPr>
            <a:stCxn id="6" idx="3"/>
            <a:endCxn id="9" idx="1"/>
          </p:cNvCxnSpPr>
          <p:nvPr/>
        </p:nvCxnSpPr>
        <p:spPr>
          <a:xfrm flipV="1">
            <a:off x="1856841" y="4442326"/>
            <a:ext cx="579537" cy="11689"/>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9" name="Straight Arrow Connector 28">
            <a:extLst>
              <a:ext uri="{FF2B5EF4-FFF2-40B4-BE49-F238E27FC236}">
                <a16:creationId xmlns:a16="http://schemas.microsoft.com/office/drawing/2014/main" id="{1F025491-1681-4596-B433-ED1D40D682BA}"/>
              </a:ext>
            </a:extLst>
          </p:cNvPr>
          <p:cNvCxnSpPr>
            <a:cxnSpLocks/>
            <a:stCxn id="9" idx="3"/>
            <a:endCxn id="18" idx="1"/>
          </p:cNvCxnSpPr>
          <p:nvPr/>
        </p:nvCxnSpPr>
        <p:spPr>
          <a:xfrm flipV="1">
            <a:off x="4239996" y="4436038"/>
            <a:ext cx="441354" cy="6288"/>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39" name="Straight Arrow Connector 38">
            <a:extLst>
              <a:ext uri="{FF2B5EF4-FFF2-40B4-BE49-F238E27FC236}">
                <a16:creationId xmlns:a16="http://schemas.microsoft.com/office/drawing/2014/main" id="{1A76A7FB-D933-4979-B7B9-7FD0D967E725}"/>
              </a:ext>
            </a:extLst>
          </p:cNvPr>
          <p:cNvCxnSpPr>
            <a:cxnSpLocks/>
            <a:stCxn id="18" idx="3"/>
            <a:endCxn id="10" idx="1"/>
          </p:cNvCxnSpPr>
          <p:nvPr/>
        </p:nvCxnSpPr>
        <p:spPr>
          <a:xfrm>
            <a:off x="6484968" y="4436038"/>
            <a:ext cx="468424" cy="144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54" name="Picture 53">
            <a:extLst>
              <a:ext uri="{FF2B5EF4-FFF2-40B4-BE49-F238E27FC236}">
                <a16:creationId xmlns:a16="http://schemas.microsoft.com/office/drawing/2014/main" id="{4B487240-2F9D-4328-A4DF-371D8F3B1167}"/>
              </a:ext>
            </a:extLst>
          </p:cNvPr>
          <p:cNvPicPr>
            <a:picLocks noChangeAspect="1"/>
          </p:cNvPicPr>
          <p:nvPr/>
        </p:nvPicPr>
        <p:blipFill>
          <a:blip r:embed="rId4"/>
          <a:stretch>
            <a:fillRect/>
          </a:stretch>
        </p:blipFill>
        <p:spPr>
          <a:xfrm>
            <a:off x="1167955" y="5359936"/>
            <a:ext cx="688886" cy="685542"/>
          </a:xfrm>
          <a:prstGeom prst="rect">
            <a:avLst/>
          </a:prstGeom>
        </p:spPr>
      </p:pic>
      <p:cxnSp>
        <p:nvCxnSpPr>
          <p:cNvPr id="56" name="Connector: Elbow 55">
            <a:extLst>
              <a:ext uri="{FF2B5EF4-FFF2-40B4-BE49-F238E27FC236}">
                <a16:creationId xmlns:a16="http://schemas.microsoft.com/office/drawing/2014/main" id="{03A371B6-E050-421E-9F51-10755D6B88F8}"/>
              </a:ext>
            </a:extLst>
          </p:cNvPr>
          <p:cNvCxnSpPr>
            <a:stCxn id="9" idx="0"/>
            <a:endCxn id="7" idx="1"/>
          </p:cNvCxnSpPr>
          <p:nvPr/>
        </p:nvCxnSpPr>
        <p:spPr>
          <a:xfrm rot="5400000" flipH="1" flipV="1">
            <a:off x="3449259" y="2971798"/>
            <a:ext cx="1011669" cy="123381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8" name="Connector: Elbow 57">
            <a:extLst>
              <a:ext uri="{FF2B5EF4-FFF2-40B4-BE49-F238E27FC236}">
                <a16:creationId xmlns:a16="http://schemas.microsoft.com/office/drawing/2014/main" id="{57DD01CF-EF12-459A-A58D-1D4D19A47645}"/>
              </a:ext>
            </a:extLst>
          </p:cNvPr>
          <p:cNvCxnSpPr>
            <a:stCxn id="10" idx="0"/>
            <a:endCxn id="7" idx="3"/>
          </p:cNvCxnSpPr>
          <p:nvPr/>
        </p:nvCxnSpPr>
        <p:spPr>
          <a:xfrm rot="16200000" flipV="1">
            <a:off x="6073799" y="2269957"/>
            <a:ext cx="1028375" cy="2654199"/>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3" name="Connector: Elbow 62">
            <a:extLst>
              <a:ext uri="{FF2B5EF4-FFF2-40B4-BE49-F238E27FC236}">
                <a16:creationId xmlns:a16="http://schemas.microsoft.com/office/drawing/2014/main" id="{F603E818-39DA-4481-AAD1-32ED0DD22095}"/>
              </a:ext>
            </a:extLst>
          </p:cNvPr>
          <p:cNvCxnSpPr>
            <a:stCxn id="18" idx="2"/>
            <a:endCxn id="54" idx="3"/>
          </p:cNvCxnSpPr>
          <p:nvPr/>
        </p:nvCxnSpPr>
        <p:spPr>
          <a:xfrm rot="5400000">
            <a:off x="3260559" y="3380107"/>
            <a:ext cx="918882" cy="3726318"/>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5" name="Connector: Elbow 64">
            <a:extLst>
              <a:ext uri="{FF2B5EF4-FFF2-40B4-BE49-F238E27FC236}">
                <a16:creationId xmlns:a16="http://schemas.microsoft.com/office/drawing/2014/main" id="{AE702056-0792-45B9-AA66-0E1603CFFEF8}"/>
              </a:ext>
            </a:extLst>
          </p:cNvPr>
          <p:cNvCxnSpPr>
            <a:stCxn id="5" idx="2"/>
            <a:endCxn id="54" idx="1"/>
          </p:cNvCxnSpPr>
          <p:nvPr/>
        </p:nvCxnSpPr>
        <p:spPr>
          <a:xfrm rot="16200000" flipH="1">
            <a:off x="381211" y="4915963"/>
            <a:ext cx="912594" cy="660894"/>
          </a:xfrm>
          <a:prstGeom prst="bentConnector2">
            <a:avLst/>
          </a:prstGeom>
          <a:ln>
            <a:tailEnd type="triangle"/>
          </a:ln>
        </p:spPr>
        <p:style>
          <a:lnRef idx="2">
            <a:schemeClr val="accent3"/>
          </a:lnRef>
          <a:fillRef idx="0">
            <a:schemeClr val="accent3"/>
          </a:fillRef>
          <a:effectRef idx="1">
            <a:schemeClr val="accent3"/>
          </a:effectRef>
          <a:fontRef idx="minor">
            <a:schemeClr val="tx1"/>
          </a:fontRef>
        </p:style>
      </p:cxnSp>
      <p:sp>
        <p:nvSpPr>
          <p:cNvPr id="68" name="Callout: Bent Line 67">
            <a:extLst>
              <a:ext uri="{FF2B5EF4-FFF2-40B4-BE49-F238E27FC236}">
                <a16:creationId xmlns:a16="http://schemas.microsoft.com/office/drawing/2014/main" id="{655782EB-BCBD-437F-963A-E9D99D36E4BC}"/>
              </a:ext>
            </a:extLst>
          </p:cNvPr>
          <p:cNvSpPr/>
          <p:nvPr/>
        </p:nvSpPr>
        <p:spPr>
          <a:xfrm>
            <a:off x="1228914" y="3284229"/>
            <a:ext cx="914400" cy="403591"/>
          </a:xfrm>
          <a:prstGeom prst="borderCallout2">
            <a:avLst>
              <a:gd name="adj1" fmla="val 47357"/>
              <a:gd name="adj2" fmla="val -1666"/>
              <a:gd name="adj3" fmla="val 47358"/>
              <a:gd name="adj4" fmla="val -22500"/>
              <a:gd name="adj5" fmla="val 272152"/>
              <a:gd name="adj6" fmla="val -291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a:t>code</a:t>
            </a:r>
          </a:p>
        </p:txBody>
      </p:sp>
      <p:sp>
        <p:nvSpPr>
          <p:cNvPr id="69" name="TextBox 68">
            <a:extLst>
              <a:ext uri="{FF2B5EF4-FFF2-40B4-BE49-F238E27FC236}">
                <a16:creationId xmlns:a16="http://schemas.microsoft.com/office/drawing/2014/main" id="{2A099489-91B1-4416-8928-85C82DE51283}"/>
              </a:ext>
            </a:extLst>
          </p:cNvPr>
          <p:cNvSpPr txBox="1"/>
          <p:nvPr/>
        </p:nvSpPr>
        <p:spPr>
          <a:xfrm>
            <a:off x="3147455" y="4269349"/>
            <a:ext cx="659155" cy="369332"/>
          </a:xfrm>
          <a:prstGeom prst="rect">
            <a:avLst/>
          </a:prstGeom>
          <a:noFill/>
        </p:spPr>
        <p:txBody>
          <a:bodyPr wrap="none" rtlCol="0">
            <a:spAutoFit/>
          </a:bodyPr>
          <a:lstStyle/>
          <a:p>
            <a:r>
              <a:rPr lang="it-IT" dirty="0"/>
              <a:t>Build</a:t>
            </a:r>
          </a:p>
        </p:txBody>
      </p:sp>
      <p:sp>
        <p:nvSpPr>
          <p:cNvPr id="70" name="TextBox 69">
            <a:extLst>
              <a:ext uri="{FF2B5EF4-FFF2-40B4-BE49-F238E27FC236}">
                <a16:creationId xmlns:a16="http://schemas.microsoft.com/office/drawing/2014/main" id="{A8A3D390-B92A-4856-9B6D-9D094973A69E}"/>
              </a:ext>
            </a:extLst>
          </p:cNvPr>
          <p:cNvSpPr txBox="1"/>
          <p:nvPr/>
        </p:nvSpPr>
        <p:spPr>
          <a:xfrm>
            <a:off x="5384459" y="4260969"/>
            <a:ext cx="842282" cy="369332"/>
          </a:xfrm>
          <a:prstGeom prst="rect">
            <a:avLst/>
          </a:prstGeom>
          <a:noFill/>
        </p:spPr>
        <p:txBody>
          <a:bodyPr wrap="none" rtlCol="0">
            <a:spAutoFit/>
          </a:bodyPr>
          <a:lstStyle/>
          <a:p>
            <a:r>
              <a:rPr lang="it-IT" dirty="0" err="1"/>
              <a:t>Deploy</a:t>
            </a:r>
            <a:endParaRPr lang="it-IT" dirty="0"/>
          </a:p>
        </p:txBody>
      </p:sp>
      <p:sp>
        <p:nvSpPr>
          <p:cNvPr id="71" name="Callout: Bent Line 70">
            <a:extLst>
              <a:ext uri="{FF2B5EF4-FFF2-40B4-BE49-F238E27FC236}">
                <a16:creationId xmlns:a16="http://schemas.microsoft.com/office/drawing/2014/main" id="{21A0D03B-2C67-467D-BD7A-7504F5203673}"/>
              </a:ext>
            </a:extLst>
          </p:cNvPr>
          <p:cNvSpPr/>
          <p:nvPr/>
        </p:nvSpPr>
        <p:spPr>
          <a:xfrm>
            <a:off x="3976783" y="1952987"/>
            <a:ext cx="914400" cy="403591"/>
          </a:xfrm>
          <a:prstGeom prst="borderCallout2">
            <a:avLst>
              <a:gd name="adj1" fmla="val 47357"/>
              <a:gd name="adj2" fmla="val -1666"/>
              <a:gd name="adj3" fmla="val 47358"/>
              <a:gd name="adj4" fmla="val -22500"/>
              <a:gd name="adj5" fmla="val 272152"/>
              <a:gd name="adj6" fmla="val -291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err="1"/>
              <a:t>Push</a:t>
            </a:r>
            <a:r>
              <a:rPr lang="it-IT" sz="1200" dirty="0"/>
              <a:t> images</a:t>
            </a:r>
          </a:p>
        </p:txBody>
      </p:sp>
      <p:sp>
        <p:nvSpPr>
          <p:cNvPr id="72" name="Callout: Bent Line 71">
            <a:extLst>
              <a:ext uri="{FF2B5EF4-FFF2-40B4-BE49-F238E27FC236}">
                <a16:creationId xmlns:a16="http://schemas.microsoft.com/office/drawing/2014/main" id="{3DC4799E-B154-455B-83E7-034248166A4C}"/>
              </a:ext>
            </a:extLst>
          </p:cNvPr>
          <p:cNvSpPr/>
          <p:nvPr/>
        </p:nvSpPr>
        <p:spPr>
          <a:xfrm>
            <a:off x="1064778" y="6265858"/>
            <a:ext cx="914400" cy="403591"/>
          </a:xfrm>
          <a:prstGeom prst="borderCallout2">
            <a:avLst>
              <a:gd name="adj1" fmla="val 47357"/>
              <a:gd name="adj2" fmla="val -1666"/>
              <a:gd name="adj3" fmla="val 47358"/>
              <a:gd name="adj4" fmla="val -22500"/>
              <a:gd name="adj5" fmla="val -120562"/>
              <a:gd name="adj6" fmla="val -20001"/>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err="1"/>
              <a:t>config</a:t>
            </a:r>
            <a:endParaRPr lang="it-IT" sz="1200" dirty="0"/>
          </a:p>
        </p:txBody>
      </p:sp>
      <p:sp>
        <p:nvSpPr>
          <p:cNvPr id="75" name="Callout: Bent Line 74">
            <a:extLst>
              <a:ext uri="{FF2B5EF4-FFF2-40B4-BE49-F238E27FC236}">
                <a16:creationId xmlns:a16="http://schemas.microsoft.com/office/drawing/2014/main" id="{BE6D9DDE-5E3D-48AB-BBA2-7C598223B901}"/>
              </a:ext>
            </a:extLst>
          </p:cNvPr>
          <p:cNvSpPr/>
          <p:nvPr/>
        </p:nvSpPr>
        <p:spPr>
          <a:xfrm>
            <a:off x="7061645" y="5237545"/>
            <a:ext cx="914400" cy="685542"/>
          </a:xfrm>
          <a:prstGeom prst="borderCallout2">
            <a:avLst>
              <a:gd name="adj1" fmla="val 47357"/>
              <a:gd name="adj2" fmla="val -1666"/>
              <a:gd name="adj3" fmla="val 47358"/>
              <a:gd name="adj4" fmla="val -22500"/>
              <a:gd name="adj5" fmla="val -100142"/>
              <a:gd name="adj6" fmla="val -40834"/>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a:t>Scripts</a:t>
            </a:r>
          </a:p>
          <a:p>
            <a:pPr algn="ctr"/>
            <a:r>
              <a:rPr lang="it-IT" sz="1200" dirty="0" err="1"/>
              <a:t>Helm</a:t>
            </a:r>
            <a:endParaRPr lang="it-IT" sz="1200" dirty="0"/>
          </a:p>
          <a:p>
            <a:pPr algn="ctr"/>
            <a:r>
              <a:rPr lang="it-IT" sz="1200" dirty="0" err="1"/>
              <a:t>kubectl</a:t>
            </a:r>
            <a:endParaRPr lang="it-IT" sz="1200" dirty="0"/>
          </a:p>
        </p:txBody>
      </p:sp>
      <p:sp>
        <p:nvSpPr>
          <p:cNvPr id="76" name="Callout: Bent Line 75">
            <a:extLst>
              <a:ext uri="{FF2B5EF4-FFF2-40B4-BE49-F238E27FC236}">
                <a16:creationId xmlns:a16="http://schemas.microsoft.com/office/drawing/2014/main" id="{E8F13834-E9F2-4ADD-9D04-4273326B1FC4}"/>
              </a:ext>
            </a:extLst>
          </p:cNvPr>
          <p:cNvSpPr/>
          <p:nvPr/>
        </p:nvSpPr>
        <p:spPr>
          <a:xfrm>
            <a:off x="6375279" y="2106631"/>
            <a:ext cx="914400" cy="403591"/>
          </a:xfrm>
          <a:prstGeom prst="borderCallout2">
            <a:avLst>
              <a:gd name="adj1" fmla="val 45469"/>
              <a:gd name="adj2" fmla="val 101667"/>
              <a:gd name="adj3" fmla="val 90783"/>
              <a:gd name="adj4" fmla="val 137500"/>
              <a:gd name="adj5" fmla="val 217398"/>
              <a:gd name="adj6" fmla="val 148333"/>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a:t>Pull images</a:t>
            </a:r>
          </a:p>
        </p:txBody>
      </p:sp>
    </p:spTree>
    <p:extLst>
      <p:ext uri="{BB962C8B-B14F-4D97-AF65-F5344CB8AC3E}">
        <p14:creationId xmlns:p14="http://schemas.microsoft.com/office/powerpoint/2010/main" val="30426188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31092"/>
          </a:xfrm>
        </p:spPr>
        <p:txBody>
          <a:bodyPr/>
          <a:lstStyle/>
          <a:p>
            <a:r>
              <a:rPr lang="en-US" dirty="0" err="1"/>
              <a:t>Deployability</a:t>
            </a:r>
            <a:endParaRPr lang="en-US" dirty="0"/>
          </a:p>
        </p:txBody>
      </p:sp>
      <p:sp>
        <p:nvSpPr>
          <p:cNvPr id="11" name="TextBox 10">
            <a:extLst>
              <a:ext uri="{FF2B5EF4-FFF2-40B4-BE49-F238E27FC236}">
                <a16:creationId xmlns:a16="http://schemas.microsoft.com/office/drawing/2014/main" id="{05247ED7-02F4-49CB-B839-553286B18DF6}"/>
              </a:ext>
            </a:extLst>
          </p:cNvPr>
          <p:cNvSpPr txBox="1"/>
          <p:nvPr/>
        </p:nvSpPr>
        <p:spPr>
          <a:xfrm>
            <a:off x="328610" y="2113935"/>
            <a:ext cx="8210747" cy="523220"/>
          </a:xfrm>
          <a:prstGeom prst="rect">
            <a:avLst/>
          </a:prstGeom>
          <a:noFill/>
        </p:spPr>
        <p:txBody>
          <a:bodyPr wrap="square" rtlCol="0">
            <a:spAutoFit/>
          </a:bodyPr>
          <a:lstStyle/>
          <a:p>
            <a:r>
              <a:rPr lang="en-GB" sz="2800" dirty="0"/>
              <a:t>CI/CD Pull (</a:t>
            </a:r>
            <a:r>
              <a:rPr lang="en-GB" sz="2800" dirty="0" err="1"/>
              <a:t>GitOps</a:t>
            </a:r>
            <a:r>
              <a:rPr lang="en-GB" sz="2800" dirty="0"/>
              <a:t>)</a:t>
            </a:r>
          </a:p>
        </p:txBody>
      </p:sp>
      <p:pic>
        <p:nvPicPr>
          <p:cNvPr id="5" name="Picture 4">
            <a:extLst>
              <a:ext uri="{FF2B5EF4-FFF2-40B4-BE49-F238E27FC236}">
                <a16:creationId xmlns:a16="http://schemas.microsoft.com/office/drawing/2014/main" id="{7660FE69-5CE6-45C1-9AC8-A4F1E2C187DA}"/>
              </a:ext>
            </a:extLst>
          </p:cNvPr>
          <p:cNvPicPr>
            <a:picLocks noChangeAspect="1"/>
          </p:cNvPicPr>
          <p:nvPr/>
        </p:nvPicPr>
        <p:blipFill>
          <a:blip r:embed="rId3"/>
          <a:stretch>
            <a:fillRect/>
          </a:stretch>
        </p:blipFill>
        <p:spPr>
          <a:xfrm>
            <a:off x="162618" y="4107883"/>
            <a:ext cx="688886" cy="682230"/>
          </a:xfrm>
          <a:prstGeom prst="rect">
            <a:avLst/>
          </a:prstGeom>
        </p:spPr>
      </p:pic>
      <p:pic>
        <p:nvPicPr>
          <p:cNvPr id="6" name="Picture 5">
            <a:extLst>
              <a:ext uri="{FF2B5EF4-FFF2-40B4-BE49-F238E27FC236}">
                <a16:creationId xmlns:a16="http://schemas.microsoft.com/office/drawing/2014/main" id="{FF110200-A312-4203-81D8-F0A866FC0DCF}"/>
              </a:ext>
            </a:extLst>
          </p:cNvPr>
          <p:cNvPicPr>
            <a:picLocks noChangeAspect="1"/>
          </p:cNvPicPr>
          <p:nvPr/>
        </p:nvPicPr>
        <p:blipFill>
          <a:blip r:embed="rId4"/>
          <a:stretch>
            <a:fillRect/>
          </a:stretch>
        </p:blipFill>
        <p:spPr>
          <a:xfrm>
            <a:off x="1167955" y="4111244"/>
            <a:ext cx="688886" cy="685542"/>
          </a:xfrm>
          <a:prstGeom prst="rect">
            <a:avLst/>
          </a:prstGeom>
        </p:spPr>
      </p:pic>
      <p:pic>
        <p:nvPicPr>
          <p:cNvPr id="7" name="Picture 6">
            <a:extLst>
              <a:ext uri="{FF2B5EF4-FFF2-40B4-BE49-F238E27FC236}">
                <a16:creationId xmlns:a16="http://schemas.microsoft.com/office/drawing/2014/main" id="{085578EC-DDA6-4185-AFED-A254BFC6EF2A}"/>
              </a:ext>
            </a:extLst>
          </p:cNvPr>
          <p:cNvPicPr>
            <a:picLocks noChangeAspect="1"/>
          </p:cNvPicPr>
          <p:nvPr/>
        </p:nvPicPr>
        <p:blipFill>
          <a:blip r:embed="rId5"/>
          <a:stretch>
            <a:fillRect/>
          </a:stretch>
        </p:blipFill>
        <p:spPr>
          <a:xfrm>
            <a:off x="4572000" y="2736737"/>
            <a:ext cx="688886" cy="692263"/>
          </a:xfrm>
          <a:prstGeom prst="rect">
            <a:avLst/>
          </a:prstGeom>
        </p:spPr>
      </p:pic>
      <p:pic>
        <p:nvPicPr>
          <p:cNvPr id="9" name="Picture 8">
            <a:extLst>
              <a:ext uri="{FF2B5EF4-FFF2-40B4-BE49-F238E27FC236}">
                <a16:creationId xmlns:a16="http://schemas.microsoft.com/office/drawing/2014/main" id="{52063F44-719C-4E90-9622-D99619064F35}"/>
              </a:ext>
            </a:extLst>
          </p:cNvPr>
          <p:cNvPicPr>
            <a:picLocks noChangeAspect="1"/>
          </p:cNvPicPr>
          <p:nvPr/>
        </p:nvPicPr>
        <p:blipFill>
          <a:blip r:embed="rId6"/>
          <a:stretch>
            <a:fillRect/>
          </a:stretch>
        </p:blipFill>
        <p:spPr>
          <a:xfrm>
            <a:off x="2436378" y="4094538"/>
            <a:ext cx="1803618" cy="695575"/>
          </a:xfrm>
          <a:prstGeom prst="rect">
            <a:avLst/>
          </a:prstGeom>
        </p:spPr>
      </p:pic>
      <p:pic>
        <p:nvPicPr>
          <p:cNvPr id="10" name="Picture 9">
            <a:extLst>
              <a:ext uri="{FF2B5EF4-FFF2-40B4-BE49-F238E27FC236}">
                <a16:creationId xmlns:a16="http://schemas.microsoft.com/office/drawing/2014/main" id="{3CCCBA9C-E2D5-4C3C-A5DC-F247D04CDA64}"/>
              </a:ext>
            </a:extLst>
          </p:cNvPr>
          <p:cNvPicPr>
            <a:picLocks noChangeAspect="1"/>
          </p:cNvPicPr>
          <p:nvPr/>
        </p:nvPicPr>
        <p:blipFill>
          <a:blip r:embed="rId7"/>
          <a:stretch>
            <a:fillRect/>
          </a:stretch>
        </p:blipFill>
        <p:spPr>
          <a:xfrm>
            <a:off x="6863570" y="4118391"/>
            <a:ext cx="1923385" cy="678566"/>
          </a:xfrm>
          <a:prstGeom prst="rect">
            <a:avLst/>
          </a:prstGeom>
        </p:spPr>
      </p:pic>
      <p:cxnSp>
        <p:nvCxnSpPr>
          <p:cNvPr id="21" name="Straight Arrow Connector 20">
            <a:extLst>
              <a:ext uri="{FF2B5EF4-FFF2-40B4-BE49-F238E27FC236}">
                <a16:creationId xmlns:a16="http://schemas.microsoft.com/office/drawing/2014/main" id="{C6AE85D1-08BB-427C-AEF1-15A344CEDD4A}"/>
              </a:ext>
            </a:extLst>
          </p:cNvPr>
          <p:cNvCxnSpPr>
            <a:stCxn id="5" idx="3"/>
            <a:endCxn id="6" idx="1"/>
          </p:cNvCxnSpPr>
          <p:nvPr/>
        </p:nvCxnSpPr>
        <p:spPr>
          <a:xfrm>
            <a:off x="851504" y="4448998"/>
            <a:ext cx="316451" cy="501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5" name="Straight Arrow Connector 24">
            <a:extLst>
              <a:ext uri="{FF2B5EF4-FFF2-40B4-BE49-F238E27FC236}">
                <a16:creationId xmlns:a16="http://schemas.microsoft.com/office/drawing/2014/main" id="{2DD7F8B1-6870-4B24-A0A3-7D4E6C1E9D1F}"/>
              </a:ext>
            </a:extLst>
          </p:cNvPr>
          <p:cNvCxnSpPr>
            <a:stCxn id="6" idx="3"/>
            <a:endCxn id="9" idx="1"/>
          </p:cNvCxnSpPr>
          <p:nvPr/>
        </p:nvCxnSpPr>
        <p:spPr>
          <a:xfrm flipV="1">
            <a:off x="1856841" y="4442326"/>
            <a:ext cx="579537" cy="11689"/>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pic>
        <p:nvPicPr>
          <p:cNvPr id="54" name="Picture 53">
            <a:extLst>
              <a:ext uri="{FF2B5EF4-FFF2-40B4-BE49-F238E27FC236}">
                <a16:creationId xmlns:a16="http://schemas.microsoft.com/office/drawing/2014/main" id="{4B487240-2F9D-4328-A4DF-371D8F3B1167}"/>
              </a:ext>
            </a:extLst>
          </p:cNvPr>
          <p:cNvPicPr>
            <a:picLocks noChangeAspect="1"/>
          </p:cNvPicPr>
          <p:nvPr/>
        </p:nvPicPr>
        <p:blipFill>
          <a:blip r:embed="rId4"/>
          <a:stretch>
            <a:fillRect/>
          </a:stretch>
        </p:blipFill>
        <p:spPr>
          <a:xfrm>
            <a:off x="1167955" y="5359936"/>
            <a:ext cx="688886" cy="685542"/>
          </a:xfrm>
          <a:prstGeom prst="rect">
            <a:avLst/>
          </a:prstGeom>
        </p:spPr>
      </p:pic>
      <p:cxnSp>
        <p:nvCxnSpPr>
          <p:cNvPr id="56" name="Connector: Elbow 55">
            <a:extLst>
              <a:ext uri="{FF2B5EF4-FFF2-40B4-BE49-F238E27FC236}">
                <a16:creationId xmlns:a16="http://schemas.microsoft.com/office/drawing/2014/main" id="{03A371B6-E050-421E-9F51-10755D6B88F8}"/>
              </a:ext>
            </a:extLst>
          </p:cNvPr>
          <p:cNvCxnSpPr>
            <a:stCxn id="9" idx="0"/>
            <a:endCxn id="7" idx="1"/>
          </p:cNvCxnSpPr>
          <p:nvPr/>
        </p:nvCxnSpPr>
        <p:spPr>
          <a:xfrm rot="5400000" flipH="1" flipV="1">
            <a:off x="3449259" y="2971798"/>
            <a:ext cx="1011669" cy="123381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8" name="Connector: Elbow 57">
            <a:extLst>
              <a:ext uri="{FF2B5EF4-FFF2-40B4-BE49-F238E27FC236}">
                <a16:creationId xmlns:a16="http://schemas.microsoft.com/office/drawing/2014/main" id="{57DD01CF-EF12-459A-A58D-1D4D19A47645}"/>
              </a:ext>
            </a:extLst>
          </p:cNvPr>
          <p:cNvCxnSpPr>
            <a:stCxn id="10" idx="0"/>
            <a:endCxn id="7" idx="3"/>
          </p:cNvCxnSpPr>
          <p:nvPr/>
        </p:nvCxnSpPr>
        <p:spPr>
          <a:xfrm rot="16200000" flipV="1">
            <a:off x="6025314" y="2318441"/>
            <a:ext cx="1035522" cy="2564377"/>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3" name="Connector: Elbow 62">
            <a:extLst>
              <a:ext uri="{FF2B5EF4-FFF2-40B4-BE49-F238E27FC236}">
                <a16:creationId xmlns:a16="http://schemas.microsoft.com/office/drawing/2014/main" id="{F603E818-39DA-4481-AAD1-32ED0DD22095}"/>
              </a:ext>
            </a:extLst>
          </p:cNvPr>
          <p:cNvCxnSpPr>
            <a:cxnSpLocks/>
            <a:stCxn id="13" idx="2"/>
            <a:endCxn id="54" idx="3"/>
          </p:cNvCxnSpPr>
          <p:nvPr/>
        </p:nvCxnSpPr>
        <p:spPr>
          <a:xfrm rot="5400000">
            <a:off x="3485586" y="3226427"/>
            <a:ext cx="847536" cy="4105025"/>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5" name="Connector: Elbow 64">
            <a:extLst>
              <a:ext uri="{FF2B5EF4-FFF2-40B4-BE49-F238E27FC236}">
                <a16:creationId xmlns:a16="http://schemas.microsoft.com/office/drawing/2014/main" id="{AE702056-0792-45B9-AA66-0E1603CFFEF8}"/>
              </a:ext>
            </a:extLst>
          </p:cNvPr>
          <p:cNvCxnSpPr>
            <a:stCxn id="5" idx="2"/>
            <a:endCxn id="54" idx="1"/>
          </p:cNvCxnSpPr>
          <p:nvPr/>
        </p:nvCxnSpPr>
        <p:spPr>
          <a:xfrm rot="16200000" flipH="1">
            <a:off x="381211" y="4915963"/>
            <a:ext cx="912594" cy="660894"/>
          </a:xfrm>
          <a:prstGeom prst="bentConnector2">
            <a:avLst/>
          </a:prstGeom>
          <a:ln>
            <a:tailEnd type="triangle"/>
          </a:ln>
        </p:spPr>
        <p:style>
          <a:lnRef idx="2">
            <a:schemeClr val="accent3"/>
          </a:lnRef>
          <a:fillRef idx="0">
            <a:schemeClr val="accent3"/>
          </a:fillRef>
          <a:effectRef idx="1">
            <a:schemeClr val="accent3"/>
          </a:effectRef>
          <a:fontRef idx="minor">
            <a:schemeClr val="tx1"/>
          </a:fontRef>
        </p:style>
      </p:cxnSp>
      <p:sp>
        <p:nvSpPr>
          <p:cNvPr id="68" name="Callout: Bent Line 67">
            <a:extLst>
              <a:ext uri="{FF2B5EF4-FFF2-40B4-BE49-F238E27FC236}">
                <a16:creationId xmlns:a16="http://schemas.microsoft.com/office/drawing/2014/main" id="{655782EB-BCBD-437F-963A-E9D99D36E4BC}"/>
              </a:ext>
            </a:extLst>
          </p:cNvPr>
          <p:cNvSpPr/>
          <p:nvPr/>
        </p:nvSpPr>
        <p:spPr>
          <a:xfrm>
            <a:off x="1228914" y="3284229"/>
            <a:ext cx="914400" cy="403591"/>
          </a:xfrm>
          <a:prstGeom prst="borderCallout2">
            <a:avLst>
              <a:gd name="adj1" fmla="val 47357"/>
              <a:gd name="adj2" fmla="val -1666"/>
              <a:gd name="adj3" fmla="val 47358"/>
              <a:gd name="adj4" fmla="val -22500"/>
              <a:gd name="adj5" fmla="val 272152"/>
              <a:gd name="adj6" fmla="val -291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a:t>code</a:t>
            </a:r>
          </a:p>
        </p:txBody>
      </p:sp>
      <p:sp>
        <p:nvSpPr>
          <p:cNvPr id="69" name="TextBox 68">
            <a:extLst>
              <a:ext uri="{FF2B5EF4-FFF2-40B4-BE49-F238E27FC236}">
                <a16:creationId xmlns:a16="http://schemas.microsoft.com/office/drawing/2014/main" id="{2A099489-91B1-4416-8928-85C82DE51283}"/>
              </a:ext>
            </a:extLst>
          </p:cNvPr>
          <p:cNvSpPr txBox="1"/>
          <p:nvPr/>
        </p:nvSpPr>
        <p:spPr>
          <a:xfrm>
            <a:off x="3147455" y="4269349"/>
            <a:ext cx="659155" cy="369332"/>
          </a:xfrm>
          <a:prstGeom prst="rect">
            <a:avLst/>
          </a:prstGeom>
          <a:noFill/>
        </p:spPr>
        <p:txBody>
          <a:bodyPr wrap="none" rtlCol="0">
            <a:spAutoFit/>
          </a:bodyPr>
          <a:lstStyle/>
          <a:p>
            <a:r>
              <a:rPr lang="it-IT" dirty="0"/>
              <a:t>Build</a:t>
            </a:r>
          </a:p>
        </p:txBody>
      </p:sp>
      <p:sp>
        <p:nvSpPr>
          <p:cNvPr id="71" name="Callout: Bent Line 70">
            <a:extLst>
              <a:ext uri="{FF2B5EF4-FFF2-40B4-BE49-F238E27FC236}">
                <a16:creationId xmlns:a16="http://schemas.microsoft.com/office/drawing/2014/main" id="{21A0D03B-2C67-467D-BD7A-7504F5203673}"/>
              </a:ext>
            </a:extLst>
          </p:cNvPr>
          <p:cNvSpPr/>
          <p:nvPr/>
        </p:nvSpPr>
        <p:spPr>
          <a:xfrm>
            <a:off x="3976783" y="1952987"/>
            <a:ext cx="914400" cy="403591"/>
          </a:xfrm>
          <a:prstGeom prst="borderCallout2">
            <a:avLst>
              <a:gd name="adj1" fmla="val 47357"/>
              <a:gd name="adj2" fmla="val -1666"/>
              <a:gd name="adj3" fmla="val 47358"/>
              <a:gd name="adj4" fmla="val -22500"/>
              <a:gd name="adj5" fmla="val 272152"/>
              <a:gd name="adj6" fmla="val -291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err="1"/>
              <a:t>Push</a:t>
            </a:r>
            <a:r>
              <a:rPr lang="it-IT" sz="1200" dirty="0"/>
              <a:t> images</a:t>
            </a:r>
          </a:p>
        </p:txBody>
      </p:sp>
      <p:sp>
        <p:nvSpPr>
          <p:cNvPr id="72" name="Callout: Bent Line 71">
            <a:extLst>
              <a:ext uri="{FF2B5EF4-FFF2-40B4-BE49-F238E27FC236}">
                <a16:creationId xmlns:a16="http://schemas.microsoft.com/office/drawing/2014/main" id="{3DC4799E-B154-455B-83E7-034248166A4C}"/>
              </a:ext>
            </a:extLst>
          </p:cNvPr>
          <p:cNvSpPr/>
          <p:nvPr/>
        </p:nvSpPr>
        <p:spPr>
          <a:xfrm>
            <a:off x="1064778" y="6265858"/>
            <a:ext cx="914400" cy="403591"/>
          </a:xfrm>
          <a:prstGeom prst="borderCallout2">
            <a:avLst>
              <a:gd name="adj1" fmla="val 47357"/>
              <a:gd name="adj2" fmla="val -1666"/>
              <a:gd name="adj3" fmla="val 47358"/>
              <a:gd name="adj4" fmla="val -22500"/>
              <a:gd name="adj5" fmla="val -120562"/>
              <a:gd name="adj6" fmla="val -20001"/>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err="1"/>
              <a:t>config</a:t>
            </a:r>
            <a:endParaRPr lang="it-IT" sz="1200" dirty="0"/>
          </a:p>
        </p:txBody>
      </p:sp>
      <p:sp>
        <p:nvSpPr>
          <p:cNvPr id="76" name="Callout: Bent Line 75">
            <a:extLst>
              <a:ext uri="{FF2B5EF4-FFF2-40B4-BE49-F238E27FC236}">
                <a16:creationId xmlns:a16="http://schemas.microsoft.com/office/drawing/2014/main" id="{E8F13834-E9F2-4ADD-9D04-4273326B1FC4}"/>
              </a:ext>
            </a:extLst>
          </p:cNvPr>
          <p:cNvSpPr/>
          <p:nvPr/>
        </p:nvSpPr>
        <p:spPr>
          <a:xfrm>
            <a:off x="6375279" y="2106631"/>
            <a:ext cx="914400" cy="403591"/>
          </a:xfrm>
          <a:prstGeom prst="borderCallout2">
            <a:avLst>
              <a:gd name="adj1" fmla="val 45469"/>
              <a:gd name="adj2" fmla="val 101667"/>
              <a:gd name="adj3" fmla="val 90783"/>
              <a:gd name="adj4" fmla="val 137500"/>
              <a:gd name="adj5" fmla="val 217398"/>
              <a:gd name="adj6" fmla="val 148333"/>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a:t>Pull images</a:t>
            </a:r>
          </a:p>
        </p:txBody>
      </p:sp>
      <p:sp>
        <p:nvSpPr>
          <p:cNvPr id="4" name="Rectangle: Rounded Corners 3">
            <a:extLst>
              <a:ext uri="{FF2B5EF4-FFF2-40B4-BE49-F238E27FC236}">
                <a16:creationId xmlns:a16="http://schemas.microsoft.com/office/drawing/2014/main" id="{6A483C46-CF31-4C26-B741-BBF6777EC4CD}"/>
              </a:ext>
            </a:extLst>
          </p:cNvPr>
          <p:cNvSpPr/>
          <p:nvPr/>
        </p:nvSpPr>
        <p:spPr>
          <a:xfrm>
            <a:off x="5434869" y="3638797"/>
            <a:ext cx="3488151" cy="1672116"/>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it-IT"/>
          </a:p>
        </p:txBody>
      </p:sp>
      <p:pic>
        <p:nvPicPr>
          <p:cNvPr id="13" name="Picture 12">
            <a:extLst>
              <a:ext uri="{FF2B5EF4-FFF2-40B4-BE49-F238E27FC236}">
                <a16:creationId xmlns:a16="http://schemas.microsoft.com/office/drawing/2014/main" id="{D98297BE-0239-4E34-BAB9-9FDA507DC22E}"/>
              </a:ext>
            </a:extLst>
          </p:cNvPr>
          <p:cNvPicPr>
            <a:picLocks noChangeAspect="1"/>
          </p:cNvPicPr>
          <p:nvPr/>
        </p:nvPicPr>
        <p:blipFill>
          <a:blip r:embed="rId8"/>
          <a:stretch>
            <a:fillRect/>
          </a:stretch>
        </p:blipFill>
        <p:spPr>
          <a:xfrm>
            <a:off x="5570606" y="4068256"/>
            <a:ext cx="782519" cy="786915"/>
          </a:xfrm>
          <a:prstGeom prst="rect">
            <a:avLst/>
          </a:prstGeom>
        </p:spPr>
      </p:pic>
      <p:sp>
        <p:nvSpPr>
          <p:cNvPr id="31" name="Callout: Bent Line 30">
            <a:extLst>
              <a:ext uri="{FF2B5EF4-FFF2-40B4-BE49-F238E27FC236}">
                <a16:creationId xmlns:a16="http://schemas.microsoft.com/office/drawing/2014/main" id="{B638BC96-A5FB-4AC8-A2BC-04E197F361DF}"/>
              </a:ext>
            </a:extLst>
          </p:cNvPr>
          <p:cNvSpPr/>
          <p:nvPr/>
        </p:nvSpPr>
        <p:spPr>
          <a:xfrm>
            <a:off x="7368064" y="5989591"/>
            <a:ext cx="914400" cy="403591"/>
          </a:xfrm>
          <a:prstGeom prst="borderCallout2">
            <a:avLst>
              <a:gd name="adj1" fmla="val 47357"/>
              <a:gd name="adj2" fmla="val -1666"/>
              <a:gd name="adj3" fmla="val 47358"/>
              <a:gd name="adj4" fmla="val -22500"/>
              <a:gd name="adj5" fmla="val -281046"/>
              <a:gd name="adj6" fmla="val -1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a:t>Operator</a:t>
            </a:r>
          </a:p>
        </p:txBody>
      </p:sp>
      <p:cxnSp>
        <p:nvCxnSpPr>
          <p:cNvPr id="33" name="Connector: Elbow 32">
            <a:extLst>
              <a:ext uri="{FF2B5EF4-FFF2-40B4-BE49-F238E27FC236}">
                <a16:creationId xmlns:a16="http://schemas.microsoft.com/office/drawing/2014/main" id="{EE48F134-5479-4201-BBD3-96F44E037AFB}"/>
              </a:ext>
            </a:extLst>
          </p:cNvPr>
          <p:cNvCxnSpPr>
            <a:cxnSpLocks/>
            <a:stCxn id="13" idx="3"/>
            <a:endCxn id="10" idx="1"/>
          </p:cNvCxnSpPr>
          <p:nvPr/>
        </p:nvCxnSpPr>
        <p:spPr>
          <a:xfrm flipV="1">
            <a:off x="6353125" y="4457674"/>
            <a:ext cx="510445" cy="4040"/>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14633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719525"/>
          </a:xfrm>
        </p:spPr>
        <p:txBody>
          <a:bodyPr/>
          <a:lstStyle/>
          <a:p>
            <a:r>
              <a:rPr lang="en-US" dirty="0"/>
              <a:t>Event-Driven</a:t>
            </a:r>
          </a:p>
        </p:txBody>
      </p:sp>
      <p:sp>
        <p:nvSpPr>
          <p:cNvPr id="3" name="TextBox 2">
            <a:extLst>
              <a:ext uri="{FF2B5EF4-FFF2-40B4-BE49-F238E27FC236}">
                <a16:creationId xmlns:a16="http://schemas.microsoft.com/office/drawing/2014/main" id="{2457306B-AA66-4A6F-A8EB-0D3827C888F8}"/>
              </a:ext>
            </a:extLst>
          </p:cNvPr>
          <p:cNvSpPr txBox="1"/>
          <p:nvPr/>
        </p:nvSpPr>
        <p:spPr>
          <a:xfrm>
            <a:off x="328613" y="2359417"/>
            <a:ext cx="8210747" cy="338554"/>
          </a:xfrm>
          <a:prstGeom prst="rect">
            <a:avLst/>
          </a:prstGeom>
          <a:noFill/>
        </p:spPr>
        <p:txBody>
          <a:bodyPr wrap="square" rtlCol="0">
            <a:spAutoFit/>
          </a:bodyPr>
          <a:lstStyle/>
          <a:p>
            <a:r>
              <a:rPr lang="en-GB" sz="1600" dirty="0"/>
              <a:t>Microservices are typically activated using one of these connectors</a:t>
            </a:r>
          </a:p>
        </p:txBody>
      </p:sp>
      <p:sp>
        <p:nvSpPr>
          <p:cNvPr id="4" name="TextBox 3">
            <a:extLst>
              <a:ext uri="{FF2B5EF4-FFF2-40B4-BE49-F238E27FC236}">
                <a16:creationId xmlns:a16="http://schemas.microsoft.com/office/drawing/2014/main" id="{6E9E41E6-FADC-4EDE-88B2-419F28151A29}"/>
              </a:ext>
            </a:extLst>
          </p:cNvPr>
          <p:cNvSpPr txBox="1"/>
          <p:nvPr/>
        </p:nvSpPr>
        <p:spPr>
          <a:xfrm>
            <a:off x="783294" y="3099376"/>
            <a:ext cx="8210747" cy="338554"/>
          </a:xfrm>
          <a:prstGeom prst="rect">
            <a:avLst/>
          </a:prstGeom>
          <a:noFill/>
        </p:spPr>
        <p:txBody>
          <a:bodyPr wrap="square" rtlCol="0">
            <a:spAutoFit/>
          </a:bodyPr>
          <a:lstStyle/>
          <a:p>
            <a:r>
              <a:rPr lang="en-GB" sz="1600" dirty="0"/>
              <a:t>HTTP call (REST service)</a:t>
            </a:r>
          </a:p>
        </p:txBody>
      </p:sp>
      <p:sp>
        <p:nvSpPr>
          <p:cNvPr id="5" name="TextBox 4">
            <a:extLst>
              <a:ext uri="{FF2B5EF4-FFF2-40B4-BE49-F238E27FC236}">
                <a16:creationId xmlns:a16="http://schemas.microsoft.com/office/drawing/2014/main" id="{09C5E7B5-2D60-4664-A19F-3D38A21BBD80}"/>
              </a:ext>
            </a:extLst>
          </p:cNvPr>
          <p:cNvSpPr txBox="1"/>
          <p:nvPr/>
        </p:nvSpPr>
        <p:spPr>
          <a:xfrm>
            <a:off x="783293" y="3591073"/>
            <a:ext cx="8210747" cy="338554"/>
          </a:xfrm>
          <a:prstGeom prst="rect">
            <a:avLst/>
          </a:prstGeom>
          <a:noFill/>
        </p:spPr>
        <p:txBody>
          <a:bodyPr wrap="square" rtlCol="0">
            <a:spAutoFit/>
          </a:bodyPr>
          <a:lstStyle/>
          <a:p>
            <a:r>
              <a:rPr lang="en-GB" sz="1600" dirty="0"/>
              <a:t>RPC-Like call (</a:t>
            </a:r>
            <a:r>
              <a:rPr lang="en-GB" sz="1600" dirty="0" err="1"/>
              <a:t>gRPC</a:t>
            </a:r>
            <a:r>
              <a:rPr lang="en-GB" sz="1600" dirty="0"/>
              <a:t> service)</a:t>
            </a:r>
          </a:p>
        </p:txBody>
      </p:sp>
      <p:sp>
        <p:nvSpPr>
          <p:cNvPr id="6" name="TextBox 5">
            <a:extLst>
              <a:ext uri="{FF2B5EF4-FFF2-40B4-BE49-F238E27FC236}">
                <a16:creationId xmlns:a16="http://schemas.microsoft.com/office/drawing/2014/main" id="{5E633C8D-B83C-4199-B86D-3B304135ECB8}"/>
              </a:ext>
            </a:extLst>
          </p:cNvPr>
          <p:cNvSpPr txBox="1"/>
          <p:nvPr/>
        </p:nvSpPr>
        <p:spPr>
          <a:xfrm>
            <a:off x="783294" y="4082770"/>
            <a:ext cx="8210747" cy="338554"/>
          </a:xfrm>
          <a:prstGeom prst="rect">
            <a:avLst/>
          </a:prstGeom>
          <a:noFill/>
        </p:spPr>
        <p:txBody>
          <a:bodyPr wrap="square" rtlCol="0">
            <a:spAutoFit/>
          </a:bodyPr>
          <a:lstStyle/>
          <a:p>
            <a:r>
              <a:rPr lang="en-GB" sz="1600" dirty="0"/>
              <a:t>Asynchronous messages using message broken</a:t>
            </a:r>
          </a:p>
        </p:txBody>
      </p:sp>
      <p:sp>
        <p:nvSpPr>
          <p:cNvPr id="7" name="TextBox 6">
            <a:extLst>
              <a:ext uri="{FF2B5EF4-FFF2-40B4-BE49-F238E27FC236}">
                <a16:creationId xmlns:a16="http://schemas.microsoft.com/office/drawing/2014/main" id="{ECEA8909-E8A8-410B-A7A7-072443361BC4}"/>
              </a:ext>
            </a:extLst>
          </p:cNvPr>
          <p:cNvSpPr txBox="1"/>
          <p:nvPr/>
        </p:nvSpPr>
        <p:spPr>
          <a:xfrm>
            <a:off x="519112" y="4643280"/>
            <a:ext cx="8210747" cy="584775"/>
          </a:xfrm>
          <a:prstGeom prst="rect">
            <a:avLst/>
          </a:prstGeom>
          <a:noFill/>
        </p:spPr>
        <p:txBody>
          <a:bodyPr wrap="square" rtlCol="0">
            <a:spAutoFit/>
          </a:bodyPr>
          <a:lstStyle/>
          <a:p>
            <a:r>
              <a:rPr lang="en-GB" sz="1600" dirty="0"/>
              <a:t>Using Event-Driven architecture we improve scalability and throughput leveraging on Asynchronous communication</a:t>
            </a:r>
          </a:p>
        </p:txBody>
      </p:sp>
      <p:sp>
        <p:nvSpPr>
          <p:cNvPr id="8" name="TextBox 7">
            <a:extLst>
              <a:ext uri="{FF2B5EF4-FFF2-40B4-BE49-F238E27FC236}">
                <a16:creationId xmlns:a16="http://schemas.microsoft.com/office/drawing/2014/main" id="{FEBB2BD7-D3BD-4FC5-B4AE-B0BF1DA0B631}"/>
              </a:ext>
            </a:extLst>
          </p:cNvPr>
          <p:cNvSpPr txBox="1"/>
          <p:nvPr/>
        </p:nvSpPr>
        <p:spPr>
          <a:xfrm>
            <a:off x="519112" y="5217191"/>
            <a:ext cx="8210747" cy="584775"/>
          </a:xfrm>
          <a:prstGeom prst="rect">
            <a:avLst/>
          </a:prstGeom>
          <a:noFill/>
        </p:spPr>
        <p:txBody>
          <a:bodyPr wrap="square" rtlCol="0">
            <a:spAutoFit/>
          </a:bodyPr>
          <a:lstStyle/>
          <a:p>
            <a:r>
              <a:rPr lang="en-GB" sz="1600" dirty="0"/>
              <a:t>Using Event-Driven also promotes loose-coupling since message senders and receivers are independent</a:t>
            </a:r>
          </a:p>
        </p:txBody>
      </p:sp>
      <p:sp>
        <p:nvSpPr>
          <p:cNvPr id="9" name="TextBox 8">
            <a:extLst>
              <a:ext uri="{FF2B5EF4-FFF2-40B4-BE49-F238E27FC236}">
                <a16:creationId xmlns:a16="http://schemas.microsoft.com/office/drawing/2014/main" id="{B5B7A6E2-6100-45AC-8BE4-854FEE107752}"/>
              </a:ext>
            </a:extLst>
          </p:cNvPr>
          <p:cNvSpPr txBox="1"/>
          <p:nvPr/>
        </p:nvSpPr>
        <p:spPr>
          <a:xfrm>
            <a:off x="519111" y="5778953"/>
            <a:ext cx="8210747" cy="584775"/>
          </a:xfrm>
          <a:prstGeom prst="rect">
            <a:avLst/>
          </a:prstGeom>
          <a:noFill/>
        </p:spPr>
        <p:txBody>
          <a:bodyPr wrap="square" rtlCol="0">
            <a:spAutoFit/>
          </a:bodyPr>
          <a:lstStyle/>
          <a:p>
            <a:r>
              <a:rPr lang="en-GB" sz="1600" dirty="0"/>
              <a:t>Using Event-Driven also improve reliability because message could be stored in the queue if some service fails</a:t>
            </a:r>
          </a:p>
        </p:txBody>
      </p:sp>
    </p:spTree>
    <p:extLst>
      <p:ext uri="{BB962C8B-B14F-4D97-AF65-F5344CB8AC3E}">
        <p14:creationId xmlns:p14="http://schemas.microsoft.com/office/powerpoint/2010/main" val="2242557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779981"/>
          </a:xfrm>
        </p:spPr>
        <p:txBody>
          <a:bodyPr/>
          <a:lstStyle/>
          <a:p>
            <a:r>
              <a:rPr lang="en-US" dirty="0"/>
              <a:t>Loose-Coupling</a:t>
            </a:r>
          </a:p>
        </p:txBody>
      </p:sp>
      <p:sp>
        <p:nvSpPr>
          <p:cNvPr id="3" name="TextBox 2">
            <a:extLst>
              <a:ext uri="{FF2B5EF4-FFF2-40B4-BE49-F238E27FC236}">
                <a16:creationId xmlns:a16="http://schemas.microsoft.com/office/drawing/2014/main" id="{5DD5C7A7-43D1-47AC-9EDC-3A3A5AE795A2}"/>
              </a:ext>
            </a:extLst>
          </p:cNvPr>
          <p:cNvSpPr txBox="1"/>
          <p:nvPr/>
        </p:nvSpPr>
        <p:spPr>
          <a:xfrm>
            <a:off x="423862" y="2247703"/>
            <a:ext cx="8210747" cy="584775"/>
          </a:xfrm>
          <a:prstGeom prst="rect">
            <a:avLst/>
          </a:prstGeom>
          <a:noFill/>
        </p:spPr>
        <p:txBody>
          <a:bodyPr wrap="square" rtlCol="0">
            <a:spAutoFit/>
          </a:bodyPr>
          <a:lstStyle/>
          <a:p>
            <a:r>
              <a:rPr lang="en-US" sz="1600" dirty="0"/>
              <a:t>In software engineering, coupling refers to the degree of interdependence between two software elements</a:t>
            </a:r>
            <a:endParaRPr lang="en-GB" sz="1600" dirty="0"/>
          </a:p>
        </p:txBody>
      </p:sp>
      <p:sp>
        <p:nvSpPr>
          <p:cNvPr id="4" name="TextBox 3">
            <a:extLst>
              <a:ext uri="{FF2B5EF4-FFF2-40B4-BE49-F238E27FC236}">
                <a16:creationId xmlns:a16="http://schemas.microsoft.com/office/drawing/2014/main" id="{D996103C-F74C-49B6-9E4E-D1A26E5EA63B}"/>
              </a:ext>
            </a:extLst>
          </p:cNvPr>
          <p:cNvSpPr txBox="1"/>
          <p:nvPr/>
        </p:nvSpPr>
        <p:spPr>
          <a:xfrm>
            <a:off x="423858" y="3420392"/>
            <a:ext cx="8210747" cy="338554"/>
          </a:xfrm>
          <a:prstGeom prst="rect">
            <a:avLst/>
          </a:prstGeom>
          <a:noFill/>
        </p:spPr>
        <p:txBody>
          <a:bodyPr wrap="square" rtlCol="0">
            <a:spAutoFit/>
          </a:bodyPr>
          <a:lstStyle/>
          <a:p>
            <a:r>
              <a:rPr lang="en-US" sz="1600" dirty="0"/>
              <a:t>Services exposes its functionality through the service contract (json, proto, xml) </a:t>
            </a:r>
            <a:endParaRPr lang="en-GB" sz="1600" dirty="0"/>
          </a:p>
        </p:txBody>
      </p:sp>
      <p:sp>
        <p:nvSpPr>
          <p:cNvPr id="5" name="TextBox 4">
            <a:extLst>
              <a:ext uri="{FF2B5EF4-FFF2-40B4-BE49-F238E27FC236}">
                <a16:creationId xmlns:a16="http://schemas.microsoft.com/office/drawing/2014/main" id="{27F1C816-024C-4E94-AEC0-31C7E79EC846}"/>
              </a:ext>
            </a:extLst>
          </p:cNvPr>
          <p:cNvSpPr txBox="1"/>
          <p:nvPr/>
        </p:nvSpPr>
        <p:spPr>
          <a:xfrm>
            <a:off x="423857" y="3807126"/>
            <a:ext cx="8210747" cy="338554"/>
          </a:xfrm>
          <a:prstGeom prst="rect">
            <a:avLst/>
          </a:prstGeom>
          <a:noFill/>
        </p:spPr>
        <p:txBody>
          <a:bodyPr wrap="square" rtlCol="0">
            <a:spAutoFit/>
          </a:bodyPr>
          <a:lstStyle/>
          <a:p>
            <a:r>
              <a:rPr lang="en-US" sz="1600" dirty="0"/>
              <a:t>The contract should not be tightly coupled to implementation details or a specific technology</a:t>
            </a:r>
            <a:endParaRPr lang="en-GB" sz="1600" dirty="0"/>
          </a:p>
        </p:txBody>
      </p:sp>
      <p:sp>
        <p:nvSpPr>
          <p:cNvPr id="6" name="TextBox 5">
            <a:extLst>
              <a:ext uri="{FF2B5EF4-FFF2-40B4-BE49-F238E27FC236}">
                <a16:creationId xmlns:a16="http://schemas.microsoft.com/office/drawing/2014/main" id="{09577634-28EC-46FB-B7BB-2B9433E8F710}"/>
              </a:ext>
            </a:extLst>
          </p:cNvPr>
          <p:cNvSpPr txBox="1"/>
          <p:nvPr/>
        </p:nvSpPr>
        <p:spPr>
          <a:xfrm>
            <a:off x="423859" y="3031717"/>
            <a:ext cx="8210747" cy="369332"/>
          </a:xfrm>
          <a:prstGeom prst="rect">
            <a:avLst/>
          </a:prstGeom>
          <a:noFill/>
        </p:spPr>
        <p:txBody>
          <a:bodyPr wrap="square" rtlCol="0">
            <a:spAutoFit/>
          </a:bodyPr>
          <a:lstStyle/>
          <a:p>
            <a:r>
              <a:rPr lang="it-IT" b="1" i="1" dirty="0" err="1"/>
              <a:t>Afferent</a:t>
            </a:r>
            <a:r>
              <a:rPr lang="it-IT" b="1" i="1" dirty="0"/>
              <a:t> </a:t>
            </a:r>
            <a:r>
              <a:rPr lang="it-IT" b="1" i="1" dirty="0" err="1"/>
              <a:t>coupling</a:t>
            </a:r>
            <a:r>
              <a:rPr lang="it-IT" b="1" dirty="0"/>
              <a:t> </a:t>
            </a:r>
            <a:endParaRPr lang="en-GB" sz="1600" b="1" dirty="0"/>
          </a:p>
        </p:txBody>
      </p:sp>
      <p:sp>
        <p:nvSpPr>
          <p:cNvPr id="8" name="TextBox 7">
            <a:extLst>
              <a:ext uri="{FF2B5EF4-FFF2-40B4-BE49-F238E27FC236}">
                <a16:creationId xmlns:a16="http://schemas.microsoft.com/office/drawing/2014/main" id="{C85C853B-3606-4F01-B035-B05CBBC30DD9}"/>
              </a:ext>
            </a:extLst>
          </p:cNvPr>
          <p:cNvSpPr txBox="1"/>
          <p:nvPr/>
        </p:nvSpPr>
        <p:spPr>
          <a:xfrm>
            <a:off x="423856" y="4427235"/>
            <a:ext cx="8210747" cy="369332"/>
          </a:xfrm>
          <a:prstGeom prst="rect">
            <a:avLst/>
          </a:prstGeom>
          <a:noFill/>
        </p:spPr>
        <p:txBody>
          <a:bodyPr wrap="square" rtlCol="0">
            <a:spAutoFit/>
          </a:bodyPr>
          <a:lstStyle/>
          <a:p>
            <a:r>
              <a:rPr lang="it-IT" b="1" i="1" dirty="0" err="1"/>
              <a:t>Efferent</a:t>
            </a:r>
            <a:r>
              <a:rPr lang="it-IT" b="1" i="1" dirty="0"/>
              <a:t> </a:t>
            </a:r>
            <a:r>
              <a:rPr lang="it-IT" b="1" i="1" dirty="0" err="1"/>
              <a:t>coupling</a:t>
            </a:r>
            <a:r>
              <a:rPr lang="it-IT" b="1" dirty="0"/>
              <a:t> </a:t>
            </a:r>
            <a:endParaRPr lang="en-GB" sz="1600" b="1" dirty="0"/>
          </a:p>
        </p:txBody>
      </p:sp>
      <p:sp>
        <p:nvSpPr>
          <p:cNvPr id="9" name="TextBox 8">
            <a:extLst>
              <a:ext uri="{FF2B5EF4-FFF2-40B4-BE49-F238E27FC236}">
                <a16:creationId xmlns:a16="http://schemas.microsoft.com/office/drawing/2014/main" id="{CCC2D28F-A5F1-4889-8117-6C60E2611D6A}"/>
              </a:ext>
            </a:extLst>
          </p:cNvPr>
          <p:cNvSpPr txBox="1"/>
          <p:nvPr/>
        </p:nvSpPr>
        <p:spPr>
          <a:xfrm>
            <a:off x="423862" y="4845007"/>
            <a:ext cx="8210747" cy="338554"/>
          </a:xfrm>
          <a:prstGeom prst="rect">
            <a:avLst/>
          </a:prstGeom>
          <a:noFill/>
        </p:spPr>
        <p:txBody>
          <a:bodyPr wrap="square" rtlCol="0">
            <a:spAutoFit/>
          </a:bodyPr>
          <a:lstStyle/>
          <a:p>
            <a:r>
              <a:rPr lang="en-US" sz="1600" dirty="0"/>
              <a:t>Services often need to interact each other</a:t>
            </a:r>
            <a:endParaRPr lang="en-GB" sz="1600" dirty="0"/>
          </a:p>
        </p:txBody>
      </p:sp>
      <p:sp>
        <p:nvSpPr>
          <p:cNvPr id="10" name="TextBox 9">
            <a:extLst>
              <a:ext uri="{FF2B5EF4-FFF2-40B4-BE49-F238E27FC236}">
                <a16:creationId xmlns:a16="http://schemas.microsoft.com/office/drawing/2014/main" id="{E782462A-B5CC-4979-AC8B-0D070236D342}"/>
              </a:ext>
            </a:extLst>
          </p:cNvPr>
          <p:cNvSpPr txBox="1"/>
          <p:nvPr/>
        </p:nvSpPr>
        <p:spPr>
          <a:xfrm>
            <a:off x="423855" y="5183561"/>
            <a:ext cx="8210747" cy="338554"/>
          </a:xfrm>
          <a:prstGeom prst="rect">
            <a:avLst/>
          </a:prstGeom>
          <a:noFill/>
        </p:spPr>
        <p:txBody>
          <a:bodyPr wrap="square" rtlCol="0">
            <a:spAutoFit/>
          </a:bodyPr>
          <a:lstStyle/>
          <a:p>
            <a:r>
              <a:rPr lang="en-US" sz="1600" dirty="0"/>
              <a:t>The interaction establishes runtime dependencies that directly impact the service autonomy</a:t>
            </a:r>
            <a:endParaRPr lang="en-GB" sz="1600" dirty="0"/>
          </a:p>
        </p:txBody>
      </p:sp>
    </p:spTree>
    <p:extLst>
      <p:ext uri="{BB962C8B-B14F-4D97-AF65-F5344CB8AC3E}">
        <p14:creationId xmlns:p14="http://schemas.microsoft.com/office/powerpoint/2010/main" val="4027912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8" grpId="0"/>
      <p:bldP spid="9" grpId="0"/>
      <p:bldP spid="1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779981"/>
          </a:xfrm>
        </p:spPr>
        <p:txBody>
          <a:bodyPr/>
          <a:lstStyle/>
          <a:p>
            <a:r>
              <a:rPr lang="en-US" dirty="0"/>
              <a:t>Loose-Coupling</a:t>
            </a:r>
          </a:p>
        </p:txBody>
      </p:sp>
      <p:sp>
        <p:nvSpPr>
          <p:cNvPr id="3" name="TextBox 2">
            <a:extLst>
              <a:ext uri="{FF2B5EF4-FFF2-40B4-BE49-F238E27FC236}">
                <a16:creationId xmlns:a16="http://schemas.microsoft.com/office/drawing/2014/main" id="{5DD5C7A7-43D1-47AC-9EDC-3A3A5AE795A2}"/>
              </a:ext>
            </a:extLst>
          </p:cNvPr>
          <p:cNvSpPr txBox="1"/>
          <p:nvPr/>
        </p:nvSpPr>
        <p:spPr>
          <a:xfrm>
            <a:off x="423862" y="2247703"/>
            <a:ext cx="8210747" cy="338554"/>
          </a:xfrm>
          <a:prstGeom prst="rect">
            <a:avLst/>
          </a:prstGeom>
          <a:noFill/>
        </p:spPr>
        <p:txBody>
          <a:bodyPr wrap="square" rtlCol="0">
            <a:spAutoFit/>
          </a:bodyPr>
          <a:lstStyle/>
          <a:p>
            <a:r>
              <a:rPr lang="en-US" sz="1600" dirty="0"/>
              <a:t>There are some strategies to promote </a:t>
            </a:r>
            <a:r>
              <a:rPr lang="en-US" sz="1600" b="1" i="1" dirty="0"/>
              <a:t>Afferent</a:t>
            </a:r>
            <a:r>
              <a:rPr lang="en-US" sz="1600" dirty="0"/>
              <a:t> and </a:t>
            </a:r>
            <a:r>
              <a:rPr lang="en-US" sz="1600" b="1" i="1" dirty="0"/>
              <a:t>Efferent</a:t>
            </a:r>
            <a:r>
              <a:rPr lang="en-US" sz="1600" dirty="0"/>
              <a:t> loose coupling</a:t>
            </a:r>
            <a:endParaRPr lang="en-GB" sz="1600" dirty="0"/>
          </a:p>
        </p:txBody>
      </p:sp>
      <p:sp>
        <p:nvSpPr>
          <p:cNvPr id="11" name="TextBox 10">
            <a:extLst>
              <a:ext uri="{FF2B5EF4-FFF2-40B4-BE49-F238E27FC236}">
                <a16:creationId xmlns:a16="http://schemas.microsoft.com/office/drawing/2014/main" id="{6E2AA6D5-17B1-49AA-9348-810F97736A24}"/>
              </a:ext>
            </a:extLst>
          </p:cNvPr>
          <p:cNvSpPr txBox="1"/>
          <p:nvPr/>
        </p:nvSpPr>
        <p:spPr>
          <a:xfrm>
            <a:off x="423859" y="3084989"/>
            <a:ext cx="8210747" cy="369332"/>
          </a:xfrm>
          <a:prstGeom prst="rect">
            <a:avLst/>
          </a:prstGeom>
          <a:noFill/>
        </p:spPr>
        <p:txBody>
          <a:bodyPr wrap="square" rtlCol="0">
            <a:spAutoFit/>
          </a:bodyPr>
          <a:lstStyle/>
          <a:p>
            <a:r>
              <a:rPr lang="it-IT" b="1" i="1" dirty="0" err="1"/>
              <a:t>Point-to-point</a:t>
            </a:r>
            <a:r>
              <a:rPr lang="it-IT" b="1" i="1" dirty="0"/>
              <a:t> and </a:t>
            </a:r>
            <a:r>
              <a:rPr lang="it-IT" b="1" i="1" dirty="0" err="1"/>
              <a:t>publish-subscribe</a:t>
            </a:r>
            <a:r>
              <a:rPr lang="it-IT" b="1" i="1" dirty="0"/>
              <a:t> </a:t>
            </a:r>
            <a:r>
              <a:rPr lang="it-IT" sz="1400" dirty="0"/>
              <a:t>(</a:t>
            </a:r>
            <a:r>
              <a:rPr lang="it-IT" sz="1400" dirty="0" err="1"/>
              <a:t>message-driven</a:t>
            </a:r>
            <a:r>
              <a:rPr lang="it-IT" sz="1400" dirty="0"/>
              <a:t> pattern to </a:t>
            </a:r>
            <a:r>
              <a:rPr lang="it-IT" sz="1400" dirty="0" err="1"/>
              <a:t>decouple</a:t>
            </a:r>
            <a:r>
              <a:rPr lang="it-IT" sz="1400" dirty="0"/>
              <a:t> </a:t>
            </a:r>
            <a:r>
              <a:rPr lang="it-IT" sz="1400" dirty="0" err="1"/>
              <a:t>senders</a:t>
            </a:r>
            <a:r>
              <a:rPr lang="it-IT" sz="1400" dirty="0"/>
              <a:t> and receivers)</a:t>
            </a:r>
            <a:endParaRPr lang="en-GB" sz="1400" b="1" dirty="0"/>
          </a:p>
        </p:txBody>
      </p:sp>
      <p:sp>
        <p:nvSpPr>
          <p:cNvPr id="12" name="TextBox 11">
            <a:extLst>
              <a:ext uri="{FF2B5EF4-FFF2-40B4-BE49-F238E27FC236}">
                <a16:creationId xmlns:a16="http://schemas.microsoft.com/office/drawing/2014/main" id="{4BED8671-ADBE-436E-8B6E-2177F9FC1F02}"/>
              </a:ext>
            </a:extLst>
          </p:cNvPr>
          <p:cNvSpPr txBox="1"/>
          <p:nvPr/>
        </p:nvSpPr>
        <p:spPr>
          <a:xfrm>
            <a:off x="423862" y="3539057"/>
            <a:ext cx="8210747" cy="369332"/>
          </a:xfrm>
          <a:prstGeom prst="rect">
            <a:avLst/>
          </a:prstGeom>
          <a:noFill/>
        </p:spPr>
        <p:txBody>
          <a:bodyPr wrap="square" rtlCol="0">
            <a:spAutoFit/>
          </a:bodyPr>
          <a:lstStyle/>
          <a:p>
            <a:r>
              <a:rPr lang="it-IT" b="1" i="1" dirty="0"/>
              <a:t>API gateway and BFF </a:t>
            </a:r>
            <a:r>
              <a:rPr lang="it-IT" sz="1400" dirty="0"/>
              <a:t>(</a:t>
            </a:r>
            <a:r>
              <a:rPr lang="it-IT" sz="1400" dirty="0" err="1"/>
              <a:t>intermediary</a:t>
            </a:r>
            <a:r>
              <a:rPr lang="it-IT" sz="1400" dirty="0"/>
              <a:t> component to deals with contract </a:t>
            </a:r>
            <a:r>
              <a:rPr lang="it-IT" sz="1400" dirty="0" err="1"/>
              <a:t>between</a:t>
            </a:r>
            <a:r>
              <a:rPr lang="it-IT" sz="1400" dirty="0"/>
              <a:t> clients and </a:t>
            </a:r>
            <a:r>
              <a:rPr lang="it-IT" sz="1400" dirty="0" err="1"/>
              <a:t>services</a:t>
            </a:r>
            <a:r>
              <a:rPr lang="it-IT" sz="1400" dirty="0"/>
              <a:t>)</a:t>
            </a:r>
            <a:endParaRPr lang="en-GB" sz="1400" b="1" dirty="0"/>
          </a:p>
        </p:txBody>
      </p:sp>
      <p:sp>
        <p:nvSpPr>
          <p:cNvPr id="13" name="TextBox 12">
            <a:extLst>
              <a:ext uri="{FF2B5EF4-FFF2-40B4-BE49-F238E27FC236}">
                <a16:creationId xmlns:a16="http://schemas.microsoft.com/office/drawing/2014/main" id="{523BB7BB-AA00-495C-ABB8-FA0EFFD320F6}"/>
              </a:ext>
            </a:extLst>
          </p:cNvPr>
          <p:cNvSpPr txBox="1"/>
          <p:nvPr/>
        </p:nvSpPr>
        <p:spPr>
          <a:xfrm>
            <a:off x="423858" y="3993125"/>
            <a:ext cx="8210747" cy="369332"/>
          </a:xfrm>
          <a:prstGeom prst="rect">
            <a:avLst/>
          </a:prstGeom>
          <a:noFill/>
        </p:spPr>
        <p:txBody>
          <a:bodyPr wrap="square" rtlCol="0">
            <a:spAutoFit/>
          </a:bodyPr>
          <a:lstStyle/>
          <a:p>
            <a:r>
              <a:rPr lang="it-IT" b="1" i="1" dirty="0"/>
              <a:t>Contract-first design </a:t>
            </a:r>
            <a:r>
              <a:rPr lang="it-IT" sz="1400" dirty="0"/>
              <a:t>(</a:t>
            </a:r>
            <a:r>
              <a:rPr lang="it-IT" sz="1400" dirty="0" err="1"/>
              <a:t>designing</a:t>
            </a:r>
            <a:r>
              <a:rPr lang="it-IT" sz="1400" dirty="0"/>
              <a:t> the contract </a:t>
            </a:r>
            <a:r>
              <a:rPr lang="it-IT" sz="1400" dirty="0" err="1"/>
              <a:t>independently</a:t>
            </a:r>
            <a:r>
              <a:rPr lang="it-IT" sz="1400" dirty="0"/>
              <a:t> of </a:t>
            </a:r>
            <a:r>
              <a:rPr lang="it-IT" sz="1400" dirty="0" err="1"/>
              <a:t>any</a:t>
            </a:r>
            <a:r>
              <a:rPr lang="it-IT" sz="1400" dirty="0"/>
              <a:t> </a:t>
            </a:r>
            <a:r>
              <a:rPr lang="it-IT" sz="1400" dirty="0" err="1"/>
              <a:t>existing</a:t>
            </a:r>
            <a:r>
              <a:rPr lang="it-IT" sz="1400" dirty="0"/>
              <a:t> code)</a:t>
            </a:r>
            <a:endParaRPr lang="en-GB" sz="1400" b="1" dirty="0"/>
          </a:p>
        </p:txBody>
      </p:sp>
      <p:sp>
        <p:nvSpPr>
          <p:cNvPr id="14" name="TextBox 13">
            <a:extLst>
              <a:ext uri="{FF2B5EF4-FFF2-40B4-BE49-F238E27FC236}">
                <a16:creationId xmlns:a16="http://schemas.microsoft.com/office/drawing/2014/main" id="{B0B6AEE2-CE2A-4BF9-BD93-BDA6B39327E8}"/>
              </a:ext>
            </a:extLst>
          </p:cNvPr>
          <p:cNvSpPr txBox="1"/>
          <p:nvPr/>
        </p:nvSpPr>
        <p:spPr>
          <a:xfrm>
            <a:off x="423857" y="4441691"/>
            <a:ext cx="8210747" cy="369332"/>
          </a:xfrm>
          <a:prstGeom prst="rect">
            <a:avLst/>
          </a:prstGeom>
          <a:noFill/>
        </p:spPr>
        <p:txBody>
          <a:bodyPr wrap="square" rtlCol="0">
            <a:spAutoFit/>
          </a:bodyPr>
          <a:lstStyle/>
          <a:p>
            <a:r>
              <a:rPr lang="it-IT" b="1" i="1" dirty="0" err="1"/>
              <a:t>Hypermedia</a:t>
            </a:r>
            <a:r>
              <a:rPr lang="it-IT" b="1" i="1" dirty="0"/>
              <a:t> </a:t>
            </a:r>
            <a:r>
              <a:rPr lang="it-IT" sz="1400" dirty="0"/>
              <a:t>(</a:t>
            </a:r>
            <a:r>
              <a:rPr lang="it-IT" sz="1400" b="1" i="1" dirty="0" err="1"/>
              <a:t>hateoas</a:t>
            </a:r>
            <a:r>
              <a:rPr lang="it-IT" sz="1400" dirty="0"/>
              <a:t> to help clients to be more </a:t>
            </a:r>
            <a:r>
              <a:rPr lang="it-IT" sz="1400" dirty="0" err="1"/>
              <a:t>independend</a:t>
            </a:r>
            <a:r>
              <a:rPr lang="it-IT" sz="1400" dirty="0"/>
              <a:t> of service endpoint)</a:t>
            </a:r>
            <a:endParaRPr lang="en-GB" sz="1400" b="1" dirty="0"/>
          </a:p>
        </p:txBody>
      </p:sp>
      <p:sp>
        <p:nvSpPr>
          <p:cNvPr id="15" name="TextBox 14">
            <a:extLst>
              <a:ext uri="{FF2B5EF4-FFF2-40B4-BE49-F238E27FC236}">
                <a16:creationId xmlns:a16="http://schemas.microsoft.com/office/drawing/2014/main" id="{61418826-9FC3-4DB2-A70B-1BF92016EAB8}"/>
              </a:ext>
            </a:extLst>
          </p:cNvPr>
          <p:cNvSpPr txBox="1"/>
          <p:nvPr/>
        </p:nvSpPr>
        <p:spPr>
          <a:xfrm>
            <a:off x="423862" y="4890257"/>
            <a:ext cx="8210747" cy="369332"/>
          </a:xfrm>
          <a:prstGeom prst="rect">
            <a:avLst/>
          </a:prstGeom>
          <a:noFill/>
        </p:spPr>
        <p:txBody>
          <a:bodyPr wrap="square" rtlCol="0">
            <a:spAutoFit/>
          </a:bodyPr>
          <a:lstStyle/>
          <a:p>
            <a:r>
              <a:rPr lang="it-IT" b="1" i="1" dirty="0"/>
              <a:t>Adapter/Wrapper </a:t>
            </a:r>
            <a:r>
              <a:rPr lang="it-IT" b="1" i="1" dirty="0" err="1"/>
              <a:t>patterns</a:t>
            </a:r>
            <a:r>
              <a:rPr lang="it-IT" b="1" i="1" dirty="0"/>
              <a:t> </a:t>
            </a:r>
            <a:r>
              <a:rPr lang="it-IT" sz="1400" dirty="0"/>
              <a:t>(code </a:t>
            </a:r>
            <a:r>
              <a:rPr lang="it-IT" sz="1400" dirty="0" err="1"/>
              <a:t>is</a:t>
            </a:r>
            <a:r>
              <a:rPr lang="it-IT" sz="1400" dirty="0"/>
              <a:t> </a:t>
            </a:r>
            <a:r>
              <a:rPr lang="it-IT" sz="1400" dirty="0" err="1"/>
              <a:t>not</a:t>
            </a:r>
            <a:r>
              <a:rPr lang="it-IT" sz="1400" dirty="0"/>
              <a:t> </a:t>
            </a:r>
            <a:r>
              <a:rPr lang="it-IT" sz="1400" dirty="0" err="1"/>
              <a:t>dependend</a:t>
            </a:r>
            <a:r>
              <a:rPr lang="it-IT" sz="1400" dirty="0"/>
              <a:t> from concrete implementation)</a:t>
            </a:r>
            <a:endParaRPr lang="en-GB" sz="1400" b="1" dirty="0"/>
          </a:p>
        </p:txBody>
      </p:sp>
      <p:sp>
        <p:nvSpPr>
          <p:cNvPr id="16" name="TextBox 15">
            <a:extLst>
              <a:ext uri="{FF2B5EF4-FFF2-40B4-BE49-F238E27FC236}">
                <a16:creationId xmlns:a16="http://schemas.microsoft.com/office/drawing/2014/main" id="{8994139B-29CB-48FE-8F01-059DCF8D38A1}"/>
              </a:ext>
            </a:extLst>
          </p:cNvPr>
          <p:cNvSpPr txBox="1"/>
          <p:nvPr/>
        </p:nvSpPr>
        <p:spPr>
          <a:xfrm>
            <a:off x="423862" y="5346281"/>
            <a:ext cx="8210747" cy="369332"/>
          </a:xfrm>
          <a:prstGeom prst="rect">
            <a:avLst/>
          </a:prstGeom>
          <a:noFill/>
        </p:spPr>
        <p:txBody>
          <a:bodyPr wrap="square" rtlCol="0">
            <a:spAutoFit/>
          </a:bodyPr>
          <a:lstStyle/>
          <a:p>
            <a:r>
              <a:rPr lang="it-IT" b="1" i="1" dirty="0"/>
              <a:t>Database per </a:t>
            </a:r>
            <a:r>
              <a:rPr lang="it-IT" b="1" i="1" dirty="0" err="1"/>
              <a:t>Microsertvice</a:t>
            </a:r>
            <a:r>
              <a:rPr lang="it-IT" b="1" i="1" dirty="0"/>
              <a:t> pattern </a:t>
            </a:r>
            <a:r>
              <a:rPr lang="it-IT" sz="1400" dirty="0"/>
              <a:t>(to </a:t>
            </a:r>
            <a:r>
              <a:rPr lang="it-IT" sz="1400" dirty="0" err="1"/>
              <a:t>avoid</a:t>
            </a:r>
            <a:r>
              <a:rPr lang="it-IT" sz="1400" dirty="0"/>
              <a:t> direct </a:t>
            </a:r>
            <a:r>
              <a:rPr lang="it-IT" sz="1400" dirty="0" err="1"/>
              <a:t>coupling</a:t>
            </a:r>
            <a:r>
              <a:rPr lang="it-IT" sz="1400" dirty="0"/>
              <a:t> to </a:t>
            </a:r>
            <a:r>
              <a:rPr lang="it-IT" sz="1400" dirty="0" err="1"/>
              <a:t>shared</a:t>
            </a:r>
            <a:r>
              <a:rPr lang="it-IT" sz="1400" dirty="0"/>
              <a:t> </a:t>
            </a:r>
            <a:r>
              <a:rPr lang="it-IT" sz="1400" dirty="0" err="1"/>
              <a:t>databases</a:t>
            </a:r>
            <a:r>
              <a:rPr lang="it-IT" sz="1400" dirty="0"/>
              <a:t>)</a:t>
            </a:r>
            <a:endParaRPr lang="en-GB" sz="1400" b="1" dirty="0"/>
          </a:p>
        </p:txBody>
      </p:sp>
    </p:spTree>
    <p:extLst>
      <p:ext uri="{BB962C8B-B14F-4D97-AF65-F5344CB8AC3E}">
        <p14:creationId xmlns:p14="http://schemas.microsoft.com/office/powerpoint/2010/main" val="580874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Single Responsibility</a:t>
            </a:r>
          </a:p>
          <a:p>
            <a:endParaRPr lang="en-US" dirty="0"/>
          </a:p>
        </p:txBody>
      </p:sp>
    </p:spTree>
    <p:extLst>
      <p:ext uri="{BB962C8B-B14F-4D97-AF65-F5344CB8AC3E}">
        <p14:creationId xmlns:p14="http://schemas.microsoft.com/office/powerpoint/2010/main" val="3590855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SRP Single Responsibility Principle</a:t>
            </a:r>
          </a:p>
          <a:p>
            <a:endParaRPr lang="en-US"/>
          </a:p>
          <a:p>
            <a:endParaRPr lang="en-US" dirty="0"/>
          </a:p>
        </p:txBody>
      </p:sp>
      <p:pic>
        <p:nvPicPr>
          <p:cNvPr id="10" name="Picture 9">
            <a:extLst>
              <a:ext uri="{FF2B5EF4-FFF2-40B4-BE49-F238E27FC236}">
                <a16:creationId xmlns:a16="http://schemas.microsoft.com/office/drawing/2014/main" id="{4190693A-9C04-40F2-8965-031E31197C0C}"/>
              </a:ext>
            </a:extLst>
          </p:cNvPr>
          <p:cNvPicPr>
            <a:picLocks noChangeAspect="1"/>
          </p:cNvPicPr>
          <p:nvPr/>
        </p:nvPicPr>
        <p:blipFill>
          <a:blip r:embed="rId3"/>
          <a:stretch>
            <a:fillRect/>
          </a:stretch>
        </p:blipFill>
        <p:spPr>
          <a:xfrm>
            <a:off x="1504498" y="1855813"/>
            <a:ext cx="6049475" cy="4852607"/>
          </a:xfrm>
          <a:prstGeom prst="rect">
            <a:avLst/>
          </a:prstGeom>
        </p:spPr>
      </p:pic>
    </p:spTree>
    <p:extLst>
      <p:ext uri="{BB962C8B-B14F-4D97-AF65-F5344CB8AC3E}">
        <p14:creationId xmlns:p14="http://schemas.microsoft.com/office/powerpoint/2010/main" val="20459713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IDEALS Principles</a:t>
            </a:r>
          </a:p>
          <a:p>
            <a:endParaRPr lang="en-US" dirty="0"/>
          </a:p>
        </p:txBody>
      </p:sp>
      <p:sp>
        <p:nvSpPr>
          <p:cNvPr id="5" name="TextBox 4"/>
          <p:cNvSpPr txBox="1"/>
          <p:nvPr/>
        </p:nvSpPr>
        <p:spPr>
          <a:xfrm>
            <a:off x="621372" y="1859340"/>
            <a:ext cx="8210747" cy="2554545"/>
          </a:xfrm>
          <a:prstGeom prst="rect">
            <a:avLst/>
          </a:prstGeom>
          <a:noFill/>
        </p:spPr>
        <p:txBody>
          <a:bodyPr wrap="square" rtlCol="0">
            <a:spAutoFit/>
          </a:bodyPr>
          <a:lstStyle/>
          <a:p>
            <a:endParaRPr lang="en-GB" sz="1600" u="sng" dirty="0">
              <a:latin typeface="Chronicle Display" pitchFamily="50" charset="0"/>
            </a:endParaRPr>
          </a:p>
          <a:p>
            <a:endParaRPr lang="en-GB" sz="1600" u="sng" dirty="0">
              <a:latin typeface="Chronicle Display" pitchFamily="50" charset="0"/>
            </a:endParaRPr>
          </a:p>
          <a:p>
            <a:r>
              <a:rPr lang="en-GB" sz="3200" b="1" i="1" dirty="0">
                <a:latin typeface="Chronicle Display" pitchFamily="50" charset="0"/>
              </a:rPr>
              <a:t>Resources</a:t>
            </a:r>
          </a:p>
          <a:p>
            <a:endParaRPr lang="en-GB" sz="3200" b="1" i="1" dirty="0">
              <a:latin typeface="Chronicle Display" pitchFamily="50" charset="0"/>
            </a:endParaRPr>
          </a:p>
          <a:p>
            <a:endParaRPr lang="en-GB" sz="1600" dirty="0">
              <a:latin typeface="Chronicle Display" pitchFamily="50" charset="0"/>
            </a:endParaRPr>
          </a:p>
          <a:p>
            <a:r>
              <a:rPr lang="en-GB" sz="1600" b="1" i="1" dirty="0">
                <a:latin typeface="Chronicle Display" pitchFamily="50" charset="0"/>
                <a:hlinkClick r:id="rId3"/>
              </a:rPr>
              <a:t>https://www.infoq.com/articles/microservices-design-ideals/</a:t>
            </a:r>
            <a:endParaRPr lang="en-GB" sz="1600" b="1" i="1" dirty="0">
              <a:latin typeface="Chronicle Display" pitchFamily="50" charset="0"/>
            </a:endParaRPr>
          </a:p>
          <a:p>
            <a:endParaRPr lang="en-GB" sz="1600" dirty="0">
              <a:latin typeface="Chronicle Display" pitchFamily="50" charset="0"/>
            </a:endParaRPr>
          </a:p>
          <a:p>
            <a:endParaRPr lang="en-GB" sz="1600" dirty="0">
              <a:latin typeface="Chronicle Display" pitchFamily="50" charset="0"/>
            </a:endParaRPr>
          </a:p>
        </p:txBody>
      </p:sp>
    </p:spTree>
    <p:extLst>
      <p:ext uri="{BB962C8B-B14F-4D97-AF65-F5344CB8AC3E}">
        <p14:creationId xmlns:p14="http://schemas.microsoft.com/office/powerpoint/2010/main" val="3371919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SRP Single Responsibility Principle</a:t>
            </a:r>
          </a:p>
          <a:p>
            <a:endParaRPr lang="en-US" dirty="0"/>
          </a:p>
          <a:p>
            <a:endParaRPr lang="en-US" dirty="0"/>
          </a:p>
        </p:txBody>
      </p:sp>
      <p:sp>
        <p:nvSpPr>
          <p:cNvPr id="5" name="TextBox 4"/>
          <p:cNvSpPr txBox="1"/>
          <p:nvPr/>
        </p:nvSpPr>
        <p:spPr>
          <a:xfrm>
            <a:off x="604640" y="1905506"/>
            <a:ext cx="8210747" cy="3046988"/>
          </a:xfrm>
          <a:prstGeom prst="rect">
            <a:avLst/>
          </a:prstGeom>
          <a:noFill/>
        </p:spPr>
        <p:txBody>
          <a:bodyPr wrap="square" rtlCol="0">
            <a:spAutoFit/>
          </a:bodyPr>
          <a:lstStyle/>
          <a:p>
            <a:endParaRPr lang="en-GB" sz="1600" dirty="0">
              <a:latin typeface="Chronicle Display" pitchFamily="50" charset="0"/>
            </a:endParaRPr>
          </a:p>
          <a:p>
            <a:r>
              <a:rPr lang="en-GB" sz="1600" dirty="0">
                <a:latin typeface="Chronicle Display" pitchFamily="50" charset="0"/>
              </a:rPr>
              <a:t>In the example code the </a:t>
            </a:r>
            <a:r>
              <a:rPr lang="en-GB" sz="1600" b="1" i="1" dirty="0" err="1">
                <a:latin typeface="Chronicle Display" pitchFamily="50" charset="0"/>
              </a:rPr>
              <a:t>AreaCalculator</a:t>
            </a:r>
            <a:r>
              <a:rPr lang="en-GB" sz="1600" dirty="0">
                <a:latin typeface="Chronicle Display" pitchFamily="50" charset="0"/>
              </a:rPr>
              <a:t> has both the logic to calculate area and formatting the output data, so it has two responsibilities.</a:t>
            </a:r>
          </a:p>
          <a:p>
            <a:endParaRPr lang="en-GB" sz="1600" dirty="0">
              <a:latin typeface="Chronicle Display" pitchFamily="50" charset="0"/>
            </a:endParaRPr>
          </a:p>
          <a:p>
            <a:r>
              <a:rPr lang="en-GB" sz="1600" dirty="0">
                <a:latin typeface="Chronicle Display" pitchFamily="50" charset="0"/>
              </a:rPr>
              <a:t>We are violating the SRP principle, so we should separate the two job of the class into two different classes , each with a single responsibility.</a:t>
            </a:r>
          </a:p>
          <a:p>
            <a:endParaRPr lang="en-GB" sz="1600" dirty="0">
              <a:latin typeface="Chronicle Display" pitchFamily="50" charset="0"/>
            </a:endParaRPr>
          </a:p>
          <a:p>
            <a:r>
              <a:rPr lang="en-GB" sz="1600" dirty="0">
                <a:latin typeface="Chronicle Display" pitchFamily="50" charset="0"/>
              </a:rPr>
              <a:t>We could add a new class called </a:t>
            </a:r>
            <a:r>
              <a:rPr lang="en-GB" sz="1600" b="1" i="1" u="sng" dirty="0" err="1">
                <a:latin typeface="Chronicle Display" pitchFamily="50" charset="0"/>
              </a:rPr>
              <a:t>AreaCalculatorOutput</a:t>
            </a:r>
            <a:r>
              <a:rPr lang="en-GB" sz="1600" dirty="0">
                <a:latin typeface="Chronicle Display" pitchFamily="50" charset="0"/>
              </a:rPr>
              <a:t> that has the responsibility to format the output data coming from the </a:t>
            </a:r>
            <a:r>
              <a:rPr lang="en-GB" sz="1600" b="1" i="1" dirty="0" err="1">
                <a:latin typeface="Chronicle Display" pitchFamily="50" charset="0"/>
              </a:rPr>
              <a:t>AreaCalculator</a:t>
            </a:r>
            <a:endParaRPr lang="en-GB" sz="1600" b="1" i="1" dirty="0">
              <a:latin typeface="Chronicle Display" pitchFamily="50" charset="0"/>
            </a:endParaRPr>
          </a:p>
          <a:p>
            <a:endParaRPr lang="en-GB" sz="1600" b="1" i="1" dirty="0">
              <a:latin typeface="Chronicle Display" pitchFamily="50" charset="0"/>
            </a:endParaRPr>
          </a:p>
          <a:p>
            <a:endParaRPr lang="en-GB" sz="1600" dirty="0">
              <a:latin typeface="Chronicle Display" pitchFamily="50" charset="0"/>
            </a:endParaRPr>
          </a:p>
          <a:p>
            <a:endParaRPr lang="en-GB" sz="1600" dirty="0">
              <a:latin typeface="Chronicle Display" pitchFamily="50" charset="0"/>
            </a:endParaRPr>
          </a:p>
        </p:txBody>
      </p:sp>
      <p:sp>
        <p:nvSpPr>
          <p:cNvPr id="9" name="Rectangle: Rounded Corners 8">
            <a:extLst>
              <a:ext uri="{FF2B5EF4-FFF2-40B4-BE49-F238E27FC236}">
                <a16:creationId xmlns:a16="http://schemas.microsoft.com/office/drawing/2014/main" id="{42D394D1-AAA7-49F8-AB59-6E8CF6B83B52}"/>
              </a:ext>
            </a:extLst>
          </p:cNvPr>
          <p:cNvSpPr/>
          <p:nvPr/>
        </p:nvSpPr>
        <p:spPr>
          <a:xfrm>
            <a:off x="604640" y="3630620"/>
            <a:ext cx="8125219" cy="773084"/>
          </a:xfrm>
          <a:prstGeom prst="roundRect">
            <a:avLst/>
          </a:prstGeom>
          <a:noFill/>
          <a:ln w="57150">
            <a:solidFill>
              <a:schemeClr val="tx1">
                <a:lumMod val="95000"/>
                <a:lumOff val="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a:p>
        </p:txBody>
      </p:sp>
      <p:sp>
        <p:nvSpPr>
          <p:cNvPr id="6" name="Rectangle: Rounded Corners 5">
            <a:extLst>
              <a:ext uri="{FF2B5EF4-FFF2-40B4-BE49-F238E27FC236}">
                <a16:creationId xmlns:a16="http://schemas.microsoft.com/office/drawing/2014/main" id="{1D498334-C1FD-4B37-944A-87E0779E5825}"/>
              </a:ext>
            </a:extLst>
          </p:cNvPr>
          <p:cNvSpPr/>
          <p:nvPr/>
        </p:nvSpPr>
        <p:spPr>
          <a:xfrm>
            <a:off x="604640" y="2818015"/>
            <a:ext cx="8125219" cy="773084"/>
          </a:xfrm>
          <a:prstGeom prst="roundRect">
            <a:avLst/>
          </a:prstGeom>
          <a:noFill/>
          <a:ln w="57150">
            <a:solidFill>
              <a:schemeClr val="tx1">
                <a:lumMod val="95000"/>
                <a:lumOff val="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a:p>
        </p:txBody>
      </p:sp>
      <p:sp>
        <p:nvSpPr>
          <p:cNvPr id="4" name="Rectangle: Rounded Corners 3">
            <a:extLst>
              <a:ext uri="{FF2B5EF4-FFF2-40B4-BE49-F238E27FC236}">
                <a16:creationId xmlns:a16="http://schemas.microsoft.com/office/drawing/2014/main" id="{6B63734A-6F73-4F97-87D1-8E661666FAFA}"/>
              </a:ext>
            </a:extLst>
          </p:cNvPr>
          <p:cNvSpPr/>
          <p:nvPr/>
        </p:nvSpPr>
        <p:spPr>
          <a:xfrm>
            <a:off x="604640" y="2044931"/>
            <a:ext cx="8125219" cy="773084"/>
          </a:xfrm>
          <a:prstGeom prst="roundRect">
            <a:avLst/>
          </a:prstGeom>
          <a:noFill/>
          <a:ln w="57150">
            <a:solidFill>
              <a:schemeClr val="tx1">
                <a:lumMod val="95000"/>
                <a:lumOff val="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a:p>
        </p:txBody>
      </p:sp>
    </p:spTree>
    <p:extLst>
      <p:ext uri="{BB962C8B-B14F-4D97-AF65-F5344CB8AC3E}">
        <p14:creationId xmlns:p14="http://schemas.microsoft.com/office/powerpoint/2010/main" val="1295563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animBg="1"/>
      <p:bldP spid="6" grpId="1" animBg="1"/>
      <p:bldP spid="4" grpId="0" animBg="1"/>
      <p:bldP spid="4"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SRP Single Responsibility Principle</a:t>
            </a:r>
          </a:p>
          <a:p>
            <a:endParaRPr lang="en-US"/>
          </a:p>
          <a:p>
            <a:endParaRPr lang="en-US" dirty="0"/>
          </a:p>
        </p:txBody>
      </p:sp>
      <p:pic>
        <p:nvPicPr>
          <p:cNvPr id="9" name="Picture 8">
            <a:extLst>
              <a:ext uri="{FF2B5EF4-FFF2-40B4-BE49-F238E27FC236}">
                <a16:creationId xmlns:a16="http://schemas.microsoft.com/office/drawing/2014/main" id="{46413AD6-EE29-49A7-AA61-80F279840D18}"/>
              </a:ext>
            </a:extLst>
          </p:cNvPr>
          <p:cNvPicPr>
            <a:picLocks noChangeAspect="1"/>
          </p:cNvPicPr>
          <p:nvPr/>
        </p:nvPicPr>
        <p:blipFill>
          <a:blip r:embed="rId3"/>
          <a:stretch>
            <a:fillRect/>
          </a:stretch>
        </p:blipFill>
        <p:spPr>
          <a:xfrm>
            <a:off x="1197489" y="1826454"/>
            <a:ext cx="6663494" cy="4783819"/>
          </a:xfrm>
          <a:prstGeom prst="rect">
            <a:avLst/>
          </a:prstGeom>
        </p:spPr>
      </p:pic>
    </p:spTree>
    <p:extLst>
      <p:ext uri="{BB962C8B-B14F-4D97-AF65-F5344CB8AC3E}">
        <p14:creationId xmlns:p14="http://schemas.microsoft.com/office/powerpoint/2010/main" val="265275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SRP Single Responsibility Principle</a:t>
            </a:r>
          </a:p>
          <a:p>
            <a:endParaRPr lang="en-US" dirty="0"/>
          </a:p>
          <a:p>
            <a:endParaRPr lang="en-US" dirty="0"/>
          </a:p>
        </p:txBody>
      </p:sp>
      <p:pic>
        <p:nvPicPr>
          <p:cNvPr id="10" name="Picture 9">
            <a:extLst>
              <a:ext uri="{FF2B5EF4-FFF2-40B4-BE49-F238E27FC236}">
                <a16:creationId xmlns:a16="http://schemas.microsoft.com/office/drawing/2014/main" id="{7116F872-68F6-4029-8DE8-69298139ACE9}"/>
              </a:ext>
            </a:extLst>
          </p:cNvPr>
          <p:cNvPicPr>
            <a:picLocks noChangeAspect="1"/>
          </p:cNvPicPr>
          <p:nvPr/>
        </p:nvPicPr>
        <p:blipFill>
          <a:blip r:embed="rId3"/>
          <a:stretch>
            <a:fillRect/>
          </a:stretch>
        </p:blipFill>
        <p:spPr>
          <a:xfrm>
            <a:off x="1918917" y="2369114"/>
            <a:ext cx="5306165" cy="3915321"/>
          </a:xfrm>
          <a:prstGeom prst="rect">
            <a:avLst/>
          </a:prstGeom>
        </p:spPr>
      </p:pic>
    </p:spTree>
    <p:extLst>
      <p:ext uri="{BB962C8B-B14F-4D97-AF65-F5344CB8AC3E}">
        <p14:creationId xmlns:p14="http://schemas.microsoft.com/office/powerpoint/2010/main" val="2122867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SRP Single Responsibility Principle</a:t>
            </a:r>
          </a:p>
          <a:p>
            <a:endParaRPr lang="en-US" dirty="0"/>
          </a:p>
          <a:p>
            <a:endParaRPr lang="en-US" dirty="0"/>
          </a:p>
        </p:txBody>
      </p:sp>
      <p:pic>
        <p:nvPicPr>
          <p:cNvPr id="3" name="Picture 2">
            <a:extLst>
              <a:ext uri="{FF2B5EF4-FFF2-40B4-BE49-F238E27FC236}">
                <a16:creationId xmlns:a16="http://schemas.microsoft.com/office/drawing/2014/main" id="{17A316CB-EDB6-4E3A-8082-4340A74FD5DC}"/>
              </a:ext>
            </a:extLst>
          </p:cNvPr>
          <p:cNvPicPr>
            <a:picLocks noChangeAspect="1"/>
          </p:cNvPicPr>
          <p:nvPr/>
        </p:nvPicPr>
        <p:blipFill>
          <a:blip r:embed="rId3"/>
          <a:stretch>
            <a:fillRect/>
          </a:stretch>
        </p:blipFill>
        <p:spPr>
          <a:xfrm>
            <a:off x="1833285" y="2469505"/>
            <a:ext cx="5391902" cy="3448531"/>
          </a:xfrm>
          <a:prstGeom prst="rect">
            <a:avLst/>
          </a:prstGeom>
        </p:spPr>
      </p:pic>
    </p:spTree>
    <p:extLst>
      <p:ext uri="{BB962C8B-B14F-4D97-AF65-F5344CB8AC3E}">
        <p14:creationId xmlns:p14="http://schemas.microsoft.com/office/powerpoint/2010/main" val="2247099466"/>
      </p:ext>
    </p:extLst>
  </p:cSld>
  <p:clrMapOvr>
    <a:masterClrMapping/>
  </p:clrMapOvr>
</p:sld>
</file>

<file path=ppt/theme/theme1.xml><?xml version="1.0" encoding="utf-8"?>
<a:theme xmlns:a="http://schemas.openxmlformats.org/drawingml/2006/main" name="Cover &amp; Closing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10604</TotalTime>
  <Words>1643</Words>
  <Application>Microsoft Office PowerPoint</Application>
  <PresentationFormat>On-screen Show (4:3)</PresentationFormat>
  <Paragraphs>309</Paragraphs>
  <Slides>50</Slides>
  <Notes>50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Avenir Book</vt:lpstr>
      <vt:lpstr>Calibri</vt:lpstr>
      <vt:lpstr>Chronicle Display</vt:lpstr>
      <vt:lpstr>Chronicle Display Light</vt:lpstr>
      <vt:lpstr>Cover &amp; Closing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Net-a-porter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hvuyuy</dc:title>
  <dc:creator>Ceila Armitage</dc:creator>
  <cp:lastModifiedBy>Melandri Franco</cp:lastModifiedBy>
  <cp:revision>386</cp:revision>
  <dcterms:created xsi:type="dcterms:W3CDTF">2015-09-22T11:57:21Z</dcterms:created>
  <dcterms:modified xsi:type="dcterms:W3CDTF">2021-07-12T07:03:58Z</dcterms:modified>
</cp:coreProperties>
</file>