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0"/>
  </p:notesMasterIdLst>
  <p:handoutMasterIdLst>
    <p:handoutMasterId r:id="rId51"/>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35" r:id="rId48"/>
    <p:sldId id="330"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p:scale>
          <a:sx n="100" d="100"/>
          <a:sy n="100" d="100"/>
        </p:scale>
        <p:origin x="370" y="-7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08/07/2021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08/07/2021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t>Deployability</a:t>
            </a:r>
            <a:r>
              <a:rPr lang="en-GB" sz="1600" dirty="0"/>
              <a:t> is 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t>For microservice developers, there are critical design decisions that go beyond the software design as module, dependencies, patterns, etc.</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t>The realm of technology and design decisions that here we’re calling </a:t>
            </a:r>
            <a:r>
              <a:rPr lang="en-US" b="1" i="1" dirty="0"/>
              <a:t>"</a:t>
            </a:r>
            <a:r>
              <a:rPr lang="en-US" b="1" i="1" dirty="0" err="1"/>
              <a:t>deployability</a:t>
            </a:r>
            <a:r>
              <a:rPr lang="en-US" b="1" i="1" dirty="0"/>
              <a:t>"</a:t>
            </a:r>
            <a:r>
              <a:rPr lang="en-US" dirty="0"/>
              <a:t> has become critical to the success of microservices</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dirty="0"/>
              <a:t>The main reason is the simple fact that microservices dramatically increases the number of deployment units</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t>Scaling microservices in and out</a:t>
            </a:r>
            <a:r>
              <a:rPr lang="en-US" dirty="0"/>
              <a:t>, or migrating them from one runtime environment to another</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t>Expediting the </a:t>
            </a:r>
            <a:r>
              <a:rPr lang="en-US" b="1" dirty="0"/>
              <a:t>commit + build + test + deploy</a:t>
            </a:r>
            <a:r>
              <a:rPr lang="en-US" dirty="0"/>
              <a:t> process.</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t>Minimizing downtime </a:t>
            </a:r>
            <a:r>
              <a:rPr lang="en-US" dirty="0"/>
              <a:t>for replacing the current version.</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t>Synchronizing version </a:t>
            </a:r>
            <a:r>
              <a:rPr lang="en-US" dirty="0"/>
              <a:t>changes of related software.</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t>Configuring the runtime infrastructure</a:t>
            </a:r>
            <a:r>
              <a:rPr lang="en-US" dirty="0"/>
              <a:t>, which includes containers, pods, clusters, persistence, security, and networking</a:t>
            </a:r>
            <a:endParaRPr lang="en-GB"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t>Deployability</a:t>
            </a:r>
            <a:r>
              <a:rPr lang="en-GB" sz="2800" dirty="0"/>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t>Monitoring the health </a:t>
            </a:r>
            <a:r>
              <a:rPr lang="en-US" dirty="0"/>
              <a:t>of the microservices to quickly identify and remedy faults.</a:t>
            </a:r>
            <a:endParaRPr lang="en-GB" sz="1600" dirty="0"/>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t>Containerization</a:t>
            </a:r>
            <a:r>
              <a:rPr lang="it-IT" b="1" dirty="0"/>
              <a:t> and container </a:t>
            </a:r>
            <a:r>
              <a:rPr lang="it-IT" b="1" dirty="0" err="1"/>
              <a:t>orchestration</a:t>
            </a:r>
            <a:r>
              <a:rPr lang="it-IT" b="1" dirty="0"/>
              <a:t> </a:t>
            </a:r>
            <a:r>
              <a:rPr lang="it-IT" dirty="0"/>
              <a:t>(CRI, K8s)</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t>Service mesh </a:t>
            </a:r>
            <a:r>
              <a:rPr lang="it-IT" dirty="0"/>
              <a:t>(</a:t>
            </a:r>
            <a:r>
              <a:rPr lang="en-US" dirty="0" err="1"/>
              <a:t>Istio</a:t>
            </a:r>
            <a:r>
              <a:rPr lang="en-US" dirty="0"/>
              <a:t>, </a:t>
            </a:r>
            <a:r>
              <a:rPr lang="en-US" dirty="0" err="1"/>
              <a:t>Linkerd</a:t>
            </a:r>
            <a:r>
              <a:rPr lang="en-US" dirty="0"/>
              <a:t>, and Consul Connect</a:t>
            </a:r>
            <a:r>
              <a:rPr lang="it-IT" dirty="0"/>
              <a:t>)</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t>API gateway </a:t>
            </a:r>
            <a:r>
              <a:rPr lang="it-IT" dirty="0"/>
              <a:t>(</a:t>
            </a:r>
            <a:r>
              <a:rPr lang="en-US" dirty="0"/>
              <a:t>Kong, </a:t>
            </a:r>
            <a:r>
              <a:rPr lang="en-US" dirty="0" err="1"/>
              <a:t>Apiman</a:t>
            </a:r>
            <a:r>
              <a:rPr lang="en-US" dirty="0"/>
              <a:t>, WSO2 API Manager, Apigee, and Amazon API Gateway</a:t>
            </a:r>
            <a:r>
              <a:rPr lang="it-IT" dirty="0"/>
              <a:t>)</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t>Serverless</a:t>
            </a:r>
            <a:r>
              <a:rPr lang="it-IT" b="1" dirty="0"/>
              <a:t> </a:t>
            </a:r>
            <a:r>
              <a:rPr lang="it-IT" b="1" dirty="0" err="1"/>
              <a:t>architecture</a:t>
            </a:r>
            <a:r>
              <a:rPr lang="it-IT" dirty="0"/>
              <a:t> (</a:t>
            </a:r>
            <a:r>
              <a:rPr lang="en-US" dirty="0" err="1"/>
              <a:t>Knative</a:t>
            </a:r>
            <a:r>
              <a:rPr lang="en-US" dirty="0"/>
              <a:t>, AWS Lambda, Az Functions, GC Functions </a:t>
            </a:r>
            <a:r>
              <a:rPr lang="it-IT" dirty="0"/>
              <a:t>)</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t>Automation is the key to effective </a:t>
            </a:r>
            <a:r>
              <a:rPr lang="en-US" b="1" i="1" dirty="0" err="1"/>
              <a:t>deployability</a:t>
            </a:r>
            <a:endParaRPr lang="en-GB" b="1" i="1"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t>Monitoring </a:t>
            </a:r>
            <a:r>
              <a:rPr lang="it-IT" b="1" dirty="0" err="1"/>
              <a:t>tools</a:t>
            </a:r>
            <a:r>
              <a:rPr lang="it-IT" b="1" dirty="0"/>
              <a:t> </a:t>
            </a:r>
            <a:r>
              <a:rPr lang="it-IT" dirty="0"/>
              <a:t>(</a:t>
            </a:r>
            <a:r>
              <a:rPr lang="en-US" dirty="0"/>
              <a:t>CloudWatch, Datadog, Prometheus, and Grafana</a:t>
            </a:r>
            <a:r>
              <a:rPr lang="it-IT" dirty="0"/>
              <a:t>)</a:t>
            </a:r>
            <a:endParaRPr lang="en-GB" sz="1600" dirty="0"/>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t>Log </a:t>
            </a:r>
            <a:r>
              <a:rPr lang="it-IT" b="1" dirty="0" err="1"/>
              <a:t>consolidation</a:t>
            </a:r>
            <a:r>
              <a:rPr lang="it-IT" b="1" dirty="0"/>
              <a:t> </a:t>
            </a:r>
            <a:r>
              <a:rPr lang="it-IT" b="1" dirty="0" err="1"/>
              <a:t>tools</a:t>
            </a:r>
            <a:r>
              <a:rPr lang="it-IT" b="1" dirty="0"/>
              <a:t> </a:t>
            </a:r>
            <a:r>
              <a:rPr lang="it-IT" dirty="0"/>
              <a:t>(</a:t>
            </a:r>
            <a:r>
              <a:rPr lang="en-US" dirty="0" err="1"/>
              <a:t>Fluentd</a:t>
            </a:r>
            <a:r>
              <a:rPr lang="en-US" dirty="0"/>
              <a:t>, </a:t>
            </a:r>
            <a:r>
              <a:rPr lang="en-US" dirty="0" err="1"/>
              <a:t>Graylog</a:t>
            </a:r>
            <a:r>
              <a:rPr lang="en-US" dirty="0"/>
              <a:t>, Splunk, and ELK</a:t>
            </a:r>
            <a:r>
              <a:rPr lang="it-IT" dirty="0"/>
              <a:t>)</a:t>
            </a:r>
            <a:endParaRPr lang="en-GB" sz="1600" dirty="0"/>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t>Tracing</a:t>
            </a:r>
            <a:r>
              <a:rPr lang="it-IT" b="1" dirty="0"/>
              <a:t> </a:t>
            </a:r>
            <a:r>
              <a:rPr lang="it-IT" b="1" dirty="0" err="1"/>
              <a:t>tools</a:t>
            </a:r>
            <a:r>
              <a:rPr lang="it-IT" b="1" dirty="0"/>
              <a:t> </a:t>
            </a:r>
            <a:r>
              <a:rPr lang="it-IT" dirty="0"/>
              <a:t>(</a:t>
            </a:r>
            <a:r>
              <a:rPr lang="en-US" dirty="0" err="1"/>
              <a:t>Zipkin</a:t>
            </a:r>
            <a:r>
              <a:rPr lang="en-US" dirty="0"/>
              <a:t>, Jaeger, and AWS X-Ray</a:t>
            </a:r>
            <a:r>
              <a:rPr lang="it-IT" dirty="0"/>
              <a:t>)</a:t>
            </a:r>
            <a:endParaRPr lang="en-GB" sz="1600" dirty="0"/>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t>DevOps</a:t>
            </a:r>
            <a:endParaRPr lang="en-GB" sz="1600" dirty="0"/>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t>Blue-green deployment and canary releasing</a:t>
            </a:r>
            <a:endParaRPr lang="en-GB" sz="1600" dirty="0"/>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t>Infrastructure</a:t>
            </a:r>
            <a:r>
              <a:rPr lang="it-IT" b="1" dirty="0"/>
              <a:t> </a:t>
            </a:r>
            <a:r>
              <a:rPr lang="it-IT" b="1" dirty="0" err="1"/>
              <a:t>as</a:t>
            </a:r>
            <a:r>
              <a:rPr lang="it-IT" b="1" dirty="0"/>
              <a:t> Code (</a:t>
            </a:r>
            <a:r>
              <a:rPr lang="it-IT" b="1" dirty="0" err="1"/>
              <a:t>IaC</a:t>
            </a:r>
            <a:r>
              <a:rPr lang="it-IT" b="1" dirty="0"/>
              <a:t>) </a:t>
            </a:r>
            <a:r>
              <a:rPr lang="it-IT" sz="1600" dirty="0"/>
              <a:t>(</a:t>
            </a:r>
            <a:r>
              <a:rPr lang="it-IT" sz="1600" dirty="0" err="1"/>
              <a:t>Terraform</a:t>
            </a:r>
            <a:r>
              <a:rPr lang="it-IT" sz="1600" dirty="0"/>
              <a:t>, </a:t>
            </a:r>
            <a:r>
              <a:rPr lang="it-IT" sz="1600" dirty="0" err="1"/>
              <a:t>Pulumi</a:t>
            </a:r>
            <a:r>
              <a:rPr lang="it-IT" sz="1600" dirty="0"/>
              <a:t>, AWS CDK)</a:t>
            </a:r>
            <a:endParaRPr lang="en-GB" sz="1600" dirty="0"/>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t>Continuous</a:t>
            </a:r>
            <a:r>
              <a:rPr lang="it-IT" b="1" dirty="0"/>
              <a:t> delivery</a:t>
            </a:r>
            <a:endParaRPr lang="en-GB" sz="1600" dirty="0"/>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t>Externalized</a:t>
            </a:r>
            <a:r>
              <a:rPr lang="it-IT" b="1" dirty="0"/>
              <a:t> </a:t>
            </a:r>
            <a:r>
              <a:rPr lang="it-IT" b="1" dirty="0" err="1"/>
              <a:t>configuration</a:t>
            </a:r>
            <a:endParaRPr lang="en-GB" sz="1600" dirty="0"/>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t>Progressive delivery </a:t>
            </a:r>
            <a:r>
              <a:rPr lang="it-IT" dirty="0"/>
              <a:t>(</a:t>
            </a:r>
            <a:r>
              <a:rPr lang="it-IT" dirty="0" err="1"/>
              <a:t>GitOps</a:t>
            </a:r>
            <a:r>
              <a:rPr lang="it-IT" dirty="0"/>
              <a:t>, </a:t>
            </a:r>
            <a:r>
              <a:rPr lang="it-IT" dirty="0" err="1"/>
              <a:t>Flux</a:t>
            </a:r>
            <a:r>
              <a:rPr lang="it-IT" dirty="0"/>
              <a:t>, </a:t>
            </a:r>
            <a:r>
              <a:rPr lang="it-IT" dirty="0" err="1"/>
              <a:t>Flagger</a:t>
            </a:r>
            <a:r>
              <a:rPr lang="it-IT" dirty="0"/>
              <a:t>)</a:t>
            </a:r>
            <a:endParaRPr lang="en-GB" sz="1600" dirty="0"/>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Pull (</a:t>
            </a:r>
            <a:r>
              <a:rPr lang="en-GB" sz="2800" dirty="0" err="1"/>
              <a:t>GitOps</a:t>
            </a:r>
            <a:r>
              <a:rPr lang="en-GB" sz="2800" dirty="0"/>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Event-Driven</a:t>
            </a:r>
          </a:p>
          <a:p>
            <a:endParaRPr lang="en-US" dirty="0"/>
          </a:p>
          <a:p>
            <a:endParaRPr lang="en-US" dirty="0"/>
          </a:p>
        </p:txBody>
      </p:sp>
    </p:spTree>
    <p:extLst>
      <p:ext uri="{BB962C8B-B14F-4D97-AF65-F5344CB8AC3E}">
        <p14:creationId xmlns:p14="http://schemas.microsoft.com/office/powerpoint/2010/main" val="2242557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Loose-Coupling</a:t>
            </a:r>
          </a:p>
          <a:p>
            <a:endParaRPr lang="en-US" dirty="0"/>
          </a:p>
        </p:txBody>
      </p:sp>
    </p:spTree>
    <p:extLst>
      <p:ext uri="{BB962C8B-B14F-4D97-AF65-F5344CB8AC3E}">
        <p14:creationId xmlns:p14="http://schemas.microsoft.com/office/powerpoint/2010/main" val="40279123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10325</TotalTime>
  <Words>1412</Words>
  <Application>Microsoft Office PowerPoint</Application>
  <PresentationFormat>On-screen Show (4:3)</PresentationFormat>
  <Paragraphs>284</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369</cp:revision>
  <dcterms:created xsi:type="dcterms:W3CDTF">2015-09-22T11:57:21Z</dcterms:created>
  <dcterms:modified xsi:type="dcterms:W3CDTF">2021-07-08T12:37:08Z</dcterms:modified>
</cp:coreProperties>
</file>