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48" r:id="rId2"/>
  </p:sldMasterIdLst>
  <p:notesMasterIdLst>
    <p:notesMasterId r:id="rId30"/>
  </p:notesMasterIdLst>
  <p:sldIdLst>
    <p:sldId id="264" r:id="rId3"/>
    <p:sldId id="311" r:id="rId4"/>
    <p:sldId id="309" r:id="rId5"/>
    <p:sldId id="288" r:id="rId6"/>
    <p:sldId id="310" r:id="rId7"/>
    <p:sldId id="289" r:id="rId8"/>
    <p:sldId id="290" r:id="rId9"/>
    <p:sldId id="291" r:id="rId10"/>
    <p:sldId id="292" r:id="rId11"/>
    <p:sldId id="293" r:id="rId12"/>
    <p:sldId id="298" r:id="rId13"/>
    <p:sldId id="294" r:id="rId14"/>
    <p:sldId id="295" r:id="rId15"/>
    <p:sldId id="296" r:id="rId16"/>
    <p:sldId id="297" r:id="rId17"/>
    <p:sldId id="313" r:id="rId18"/>
    <p:sldId id="299" r:id="rId19"/>
    <p:sldId id="300" r:id="rId20"/>
    <p:sldId id="301" r:id="rId21"/>
    <p:sldId id="302" r:id="rId22"/>
    <p:sldId id="303" r:id="rId23"/>
    <p:sldId id="304" r:id="rId24"/>
    <p:sldId id="305" r:id="rId25"/>
    <p:sldId id="306" r:id="rId26"/>
    <p:sldId id="307" r:id="rId27"/>
    <p:sldId id="312" r:id="rId28"/>
    <p:sldId id="308"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cobene Gaspare" initials="RG" lastIdx="3" clrIdx="0">
    <p:extLst>
      <p:ext uri="{19B8F6BF-5375-455C-9EA6-DF929625EA0E}">
        <p15:presenceInfo xmlns:p15="http://schemas.microsoft.com/office/powerpoint/2012/main" userId="S-1-5-21-810877287-82779185-4547331-2421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ABF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72" autoAdjust="0"/>
    <p:restoredTop sz="78434" autoAdjust="0"/>
  </p:normalViewPr>
  <p:slideViewPr>
    <p:cSldViewPr snapToGrid="0" snapToObjects="1">
      <p:cViewPr>
        <p:scale>
          <a:sx n="150" d="100"/>
          <a:sy n="150" d="100"/>
        </p:scale>
        <p:origin x="108" y="-10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74" d="100"/>
          <a:sy n="74" d="100"/>
        </p:scale>
        <p:origin x="315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1C7247-C3DA-4B1B-BCAA-E9308B4A9CD3}" type="datetimeFigureOut">
              <a:rPr lang="en-GB" smtClean="0"/>
              <a:t>23/06/2016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5A56FE-B2E8-4285-8F31-2AEEB8EA39C6}" type="slidenum">
              <a:rPr lang="en-GB" smtClean="0"/>
              <a:t>‹#›</a:t>
            </a:fld>
            <a:endParaRPr lang="en-GB"/>
          </a:p>
        </p:txBody>
      </p:sp>
    </p:spTree>
    <p:extLst>
      <p:ext uri="{BB962C8B-B14F-4D97-AF65-F5344CB8AC3E}">
        <p14:creationId xmlns:p14="http://schemas.microsoft.com/office/powerpoint/2010/main" val="3451435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it-IT" dirty="0" smtClean="0"/>
              <a:t>Grazie a tutti per la vostra presenza</a:t>
            </a:r>
          </a:p>
          <a:p>
            <a:pPr marL="171450" indent="-171450">
              <a:buFontTx/>
              <a:buChar char="-"/>
            </a:pPr>
            <a:r>
              <a:rPr lang="it-IT" dirty="0" smtClean="0"/>
              <a:t>Una</a:t>
            </a:r>
            <a:r>
              <a:rPr lang="it-IT" baseline="0" dirty="0" smtClean="0"/>
              <a:t> delle cose che mi sono sempre piaciute da quando lavoro in </a:t>
            </a:r>
            <a:r>
              <a:rPr lang="it-IT" baseline="0" dirty="0" err="1" smtClean="0"/>
              <a:t>yoox</a:t>
            </a:r>
            <a:endParaRPr lang="it-IT" baseline="0" dirty="0" smtClean="0"/>
          </a:p>
          <a:p>
            <a:pPr marL="171450" indent="-171450">
              <a:buFontTx/>
              <a:buChar char="-"/>
            </a:pPr>
            <a:r>
              <a:rPr lang="it-IT" baseline="0" dirty="0" smtClean="0"/>
              <a:t>Inizialmente li ho solo frequentati e poi ho iniziato a dare il mio contributo</a:t>
            </a:r>
            <a:endParaRPr lang="it-IT" dirty="0" smtClean="0"/>
          </a:p>
          <a:p>
            <a:pPr marL="171450" indent="-171450">
              <a:buFontTx/>
              <a:buChar char="-"/>
            </a:pPr>
            <a:r>
              <a:rPr lang="it-IT" dirty="0" smtClean="0"/>
              <a:t>I</a:t>
            </a:r>
            <a:r>
              <a:rPr lang="it-IT" baseline="0" dirty="0" smtClean="0"/>
              <a:t> </a:t>
            </a:r>
            <a:r>
              <a:rPr lang="it-IT" baseline="0" dirty="0" err="1" smtClean="0"/>
              <a:t>LnL</a:t>
            </a:r>
            <a:r>
              <a:rPr lang="it-IT" baseline="0" dirty="0" smtClean="0"/>
              <a:t> servono per condividere esperienza che possono essere utili a tutti</a:t>
            </a:r>
          </a:p>
          <a:p>
            <a:pPr marL="171450" indent="-171450">
              <a:buFontTx/>
              <a:buChar char="-"/>
            </a:pPr>
            <a:r>
              <a:rPr lang="it-IT" baseline="0" dirty="0" smtClean="0"/>
              <a:t>Vi sprono a farne anche voi su argomenti che vi avete studiato e che ritenete interessanti</a:t>
            </a:r>
          </a:p>
        </p:txBody>
      </p:sp>
      <p:sp>
        <p:nvSpPr>
          <p:cNvPr id="4" name="Slide Number Placeholder 3"/>
          <p:cNvSpPr>
            <a:spLocks noGrp="1"/>
          </p:cNvSpPr>
          <p:nvPr>
            <p:ph type="sldNum" sz="quarter" idx="10"/>
          </p:nvPr>
        </p:nvSpPr>
        <p:spPr/>
        <p:txBody>
          <a:bodyPr/>
          <a:lstStyle/>
          <a:p>
            <a:fld id="{2C5A56FE-B2E8-4285-8F31-2AEEB8EA39C6}" type="slidenum">
              <a:rPr lang="en-GB" smtClean="0"/>
              <a:t>1</a:t>
            </a:fld>
            <a:endParaRPr lang="en-GB"/>
          </a:p>
        </p:txBody>
      </p:sp>
    </p:spTree>
    <p:extLst>
      <p:ext uri="{BB962C8B-B14F-4D97-AF65-F5344CB8AC3E}">
        <p14:creationId xmlns:p14="http://schemas.microsoft.com/office/powerpoint/2010/main" val="1133079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10</a:t>
            </a:fld>
            <a:endParaRPr lang="en-GB"/>
          </a:p>
        </p:txBody>
      </p:sp>
    </p:spTree>
    <p:extLst>
      <p:ext uri="{BB962C8B-B14F-4D97-AF65-F5344CB8AC3E}">
        <p14:creationId xmlns:p14="http://schemas.microsoft.com/office/powerpoint/2010/main" val="3449063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11</a:t>
            </a:fld>
            <a:endParaRPr lang="en-GB"/>
          </a:p>
        </p:txBody>
      </p:sp>
    </p:spTree>
    <p:extLst>
      <p:ext uri="{BB962C8B-B14F-4D97-AF65-F5344CB8AC3E}">
        <p14:creationId xmlns:p14="http://schemas.microsoft.com/office/powerpoint/2010/main" val="1981760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it-IT" dirty="0" smtClean="0"/>
              <a:t>Le classi che progettiamo devono essere</a:t>
            </a:r>
            <a:r>
              <a:rPr lang="it-IT" baseline="0" dirty="0" smtClean="0"/>
              <a:t> facilmente estensibili senza che vengano modificate</a:t>
            </a:r>
          </a:p>
          <a:p>
            <a:pPr marL="171450" indent="-171450">
              <a:buFontTx/>
              <a:buChar char="-"/>
            </a:pPr>
            <a:r>
              <a:rPr lang="it-IT" baseline="0" dirty="0" smtClean="0"/>
              <a:t>Uno dei principi più difficili da applicare, ma che quando applicato ci permette di aver un codice che subisce poche modifiche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12</a:t>
            </a:fld>
            <a:endParaRPr lang="en-GB"/>
          </a:p>
        </p:txBody>
      </p:sp>
    </p:spTree>
    <p:extLst>
      <p:ext uri="{BB962C8B-B14F-4D97-AF65-F5344CB8AC3E}">
        <p14:creationId xmlns:p14="http://schemas.microsoft.com/office/powerpoint/2010/main" val="920077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it-IT" dirty="0" smtClean="0"/>
              <a:t>Ripartendo dalla classe che calcola l’area delle </a:t>
            </a:r>
            <a:r>
              <a:rPr lang="it-IT" dirty="0" err="1" smtClean="0"/>
              <a:t>shape</a:t>
            </a:r>
            <a:endParaRPr lang="it-IT" dirty="0" smtClean="0"/>
          </a:p>
          <a:p>
            <a:pPr marL="171450" indent="-171450">
              <a:buFontTx/>
              <a:buChar char="-"/>
            </a:pPr>
            <a:r>
              <a:rPr lang="it-IT" dirty="0" smtClean="0"/>
              <a:t>Si capisce che se aggiungo un tipo nuovo di </a:t>
            </a:r>
            <a:r>
              <a:rPr lang="it-IT" dirty="0" err="1" smtClean="0"/>
              <a:t>shape</a:t>
            </a:r>
            <a:r>
              <a:rPr lang="it-IT" dirty="0" smtClean="0"/>
              <a:t> all’interno del mi sistema</a:t>
            </a:r>
            <a:r>
              <a:rPr lang="it-IT" baseline="0" dirty="0" smtClean="0"/>
              <a:t> devo </a:t>
            </a:r>
            <a:r>
              <a:rPr lang="it-IT" baseline="0" dirty="0" err="1" smtClean="0"/>
              <a:t>affinchè</a:t>
            </a:r>
            <a:r>
              <a:rPr lang="it-IT" baseline="0" dirty="0" smtClean="0"/>
              <a:t> venga contemplata nel calcolo dell’area devo </a:t>
            </a:r>
            <a:r>
              <a:rPr lang="it-IT" baseline="0" dirty="0" err="1" smtClean="0"/>
              <a:t>modifcare</a:t>
            </a:r>
            <a:r>
              <a:rPr lang="it-IT" baseline="0" dirty="0" smtClean="0"/>
              <a:t> la mia calasse</a:t>
            </a:r>
          </a:p>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13</a:t>
            </a:fld>
            <a:endParaRPr lang="en-GB"/>
          </a:p>
        </p:txBody>
      </p:sp>
    </p:spTree>
    <p:extLst>
      <p:ext uri="{BB962C8B-B14F-4D97-AF65-F5344CB8AC3E}">
        <p14:creationId xmlns:p14="http://schemas.microsoft.com/office/powerpoint/2010/main" val="890213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14</a:t>
            </a:fld>
            <a:endParaRPr lang="en-GB"/>
          </a:p>
        </p:txBody>
      </p:sp>
    </p:spTree>
    <p:extLst>
      <p:ext uri="{BB962C8B-B14F-4D97-AF65-F5344CB8AC3E}">
        <p14:creationId xmlns:p14="http://schemas.microsoft.com/office/powerpoint/2010/main" val="1849095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it-IT" dirty="0" smtClean="0"/>
              <a:t>Codice scritto in questo modo</a:t>
            </a:r>
            <a:r>
              <a:rPr lang="it-IT" baseline="0" dirty="0" smtClean="0"/>
              <a:t> mi permette facilmente di estendere la classe che calcola l’area contemplando anche nuove </a:t>
            </a:r>
            <a:r>
              <a:rPr lang="it-IT" baseline="0" dirty="0" err="1" smtClean="0"/>
              <a:t>Shape</a:t>
            </a:r>
            <a:endParaRPr lang="it-IT" baseline="0" dirty="0" smtClean="0"/>
          </a:p>
          <a:p>
            <a:pPr marL="171450" indent="-171450">
              <a:buFontTx/>
              <a:buChar char="-"/>
            </a:pPr>
            <a:r>
              <a:rPr lang="it-IT" baseline="0" dirty="0" smtClean="0"/>
              <a:t>Come ad esempio potrebbe essere </a:t>
            </a:r>
            <a:r>
              <a:rPr lang="it-IT" baseline="0" dirty="0" err="1" smtClean="0"/>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15</a:t>
            </a:fld>
            <a:endParaRPr lang="en-GB"/>
          </a:p>
        </p:txBody>
      </p:sp>
    </p:spTree>
    <p:extLst>
      <p:ext uri="{BB962C8B-B14F-4D97-AF65-F5344CB8AC3E}">
        <p14:creationId xmlns:p14="http://schemas.microsoft.com/office/powerpoint/2010/main" val="748256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16</a:t>
            </a:fld>
            <a:endParaRPr lang="en-GB"/>
          </a:p>
        </p:txBody>
      </p:sp>
    </p:spTree>
    <p:extLst>
      <p:ext uri="{BB962C8B-B14F-4D97-AF65-F5344CB8AC3E}">
        <p14:creationId xmlns:p14="http://schemas.microsoft.com/office/powerpoint/2010/main" val="3670212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 </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17</a:t>
            </a:fld>
            <a:endParaRPr lang="en-GB"/>
          </a:p>
        </p:txBody>
      </p:sp>
    </p:spTree>
    <p:extLst>
      <p:ext uri="{BB962C8B-B14F-4D97-AF65-F5344CB8AC3E}">
        <p14:creationId xmlns:p14="http://schemas.microsoft.com/office/powerpoint/2010/main" val="21184815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18</a:t>
            </a:fld>
            <a:endParaRPr lang="en-GB"/>
          </a:p>
        </p:txBody>
      </p:sp>
    </p:spTree>
    <p:extLst>
      <p:ext uri="{BB962C8B-B14F-4D97-AF65-F5344CB8AC3E}">
        <p14:creationId xmlns:p14="http://schemas.microsoft.com/office/powerpoint/2010/main" val="12891686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19</a:t>
            </a:fld>
            <a:endParaRPr lang="en-GB"/>
          </a:p>
        </p:txBody>
      </p:sp>
    </p:spTree>
    <p:extLst>
      <p:ext uri="{BB962C8B-B14F-4D97-AF65-F5344CB8AC3E}">
        <p14:creationId xmlns:p14="http://schemas.microsoft.com/office/powerpoint/2010/main" val="847996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 OOP</a:t>
            </a:r>
            <a:r>
              <a:rPr lang="it-IT" baseline="0" dirty="0" smtClean="0"/>
              <a:t> </a:t>
            </a:r>
            <a:r>
              <a:rPr lang="it-IT" baseline="0" dirty="0" err="1" smtClean="0"/>
              <a:t>developer</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a:t>
            </a:fld>
            <a:endParaRPr lang="en-GB"/>
          </a:p>
        </p:txBody>
      </p:sp>
    </p:spTree>
    <p:extLst>
      <p:ext uri="{BB962C8B-B14F-4D97-AF65-F5344CB8AC3E}">
        <p14:creationId xmlns:p14="http://schemas.microsoft.com/office/powerpoint/2010/main" val="30155339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20</a:t>
            </a:fld>
            <a:endParaRPr lang="en-GB"/>
          </a:p>
        </p:txBody>
      </p:sp>
    </p:spTree>
    <p:extLst>
      <p:ext uri="{BB962C8B-B14F-4D97-AF65-F5344CB8AC3E}">
        <p14:creationId xmlns:p14="http://schemas.microsoft.com/office/powerpoint/2010/main" val="24099700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21</a:t>
            </a:fld>
            <a:endParaRPr lang="en-GB"/>
          </a:p>
        </p:txBody>
      </p:sp>
    </p:spTree>
    <p:extLst>
      <p:ext uri="{BB962C8B-B14F-4D97-AF65-F5344CB8AC3E}">
        <p14:creationId xmlns:p14="http://schemas.microsoft.com/office/powerpoint/2010/main" val="22372246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22</a:t>
            </a:fld>
            <a:endParaRPr lang="en-GB"/>
          </a:p>
        </p:txBody>
      </p:sp>
    </p:spTree>
    <p:extLst>
      <p:ext uri="{BB962C8B-B14F-4D97-AF65-F5344CB8AC3E}">
        <p14:creationId xmlns:p14="http://schemas.microsoft.com/office/powerpoint/2010/main" val="28839727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23</a:t>
            </a:fld>
            <a:endParaRPr lang="en-GB"/>
          </a:p>
        </p:txBody>
      </p:sp>
    </p:spTree>
    <p:extLst>
      <p:ext uri="{BB962C8B-B14F-4D97-AF65-F5344CB8AC3E}">
        <p14:creationId xmlns:p14="http://schemas.microsoft.com/office/powerpoint/2010/main" val="18881466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it-IT" dirty="0" smtClean="0"/>
              <a:t>Alla base degli </a:t>
            </a:r>
            <a:r>
              <a:rPr lang="it-IT" dirty="0" err="1" smtClean="0"/>
              <a:t>IoC</a:t>
            </a:r>
            <a:endParaRPr lang="it-IT" dirty="0"/>
          </a:p>
          <a:p>
            <a:pPr marL="171450" indent="-171450">
              <a:buFontTx/>
              <a:buChar char="-"/>
            </a:pPr>
            <a:r>
              <a:rPr lang="it-IT" dirty="0" smtClean="0"/>
              <a:t>Bisogna</a:t>
            </a:r>
            <a:r>
              <a:rPr lang="it-IT" baseline="0" dirty="0" smtClean="0"/>
              <a:t> sviluppare per interfacce e non per concrete</a:t>
            </a:r>
          </a:p>
        </p:txBody>
      </p:sp>
      <p:sp>
        <p:nvSpPr>
          <p:cNvPr id="4" name="Slide Number Placeholder 3"/>
          <p:cNvSpPr>
            <a:spLocks noGrp="1"/>
          </p:cNvSpPr>
          <p:nvPr>
            <p:ph type="sldNum" sz="quarter" idx="10"/>
          </p:nvPr>
        </p:nvSpPr>
        <p:spPr/>
        <p:txBody>
          <a:bodyPr/>
          <a:lstStyle/>
          <a:p>
            <a:fld id="{2C5A56FE-B2E8-4285-8F31-2AEEB8EA39C6}" type="slidenum">
              <a:rPr lang="en-GB" smtClean="0"/>
              <a:t>24</a:t>
            </a:fld>
            <a:endParaRPr lang="en-GB"/>
          </a:p>
        </p:txBody>
      </p:sp>
    </p:spTree>
    <p:extLst>
      <p:ext uri="{BB962C8B-B14F-4D97-AF65-F5344CB8AC3E}">
        <p14:creationId xmlns:p14="http://schemas.microsoft.com/office/powerpoint/2010/main" val="13499411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25</a:t>
            </a:fld>
            <a:endParaRPr lang="en-GB"/>
          </a:p>
        </p:txBody>
      </p:sp>
    </p:spTree>
    <p:extLst>
      <p:ext uri="{BB962C8B-B14F-4D97-AF65-F5344CB8AC3E}">
        <p14:creationId xmlns:p14="http://schemas.microsoft.com/office/powerpoint/2010/main" val="7381746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26</a:t>
            </a:fld>
            <a:endParaRPr lang="en-GB"/>
          </a:p>
        </p:txBody>
      </p:sp>
    </p:spTree>
    <p:extLst>
      <p:ext uri="{BB962C8B-B14F-4D97-AF65-F5344CB8AC3E}">
        <p14:creationId xmlns:p14="http://schemas.microsoft.com/office/powerpoint/2010/main" val="30916409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27</a:t>
            </a:fld>
            <a:endParaRPr lang="en-GB"/>
          </a:p>
        </p:txBody>
      </p:sp>
    </p:spTree>
    <p:extLst>
      <p:ext uri="{BB962C8B-B14F-4D97-AF65-F5344CB8AC3E}">
        <p14:creationId xmlns:p14="http://schemas.microsoft.com/office/powerpoint/2010/main" val="4111834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it-IT" dirty="0" smtClean="0"/>
              <a:t>OOD</a:t>
            </a:r>
            <a:r>
              <a:rPr lang="it-IT" baseline="0" dirty="0" smtClean="0"/>
              <a:t> noi siamo dei progettisti</a:t>
            </a:r>
          </a:p>
          <a:p>
            <a:pPr marL="171450" indent="-171450">
              <a:buFontTx/>
              <a:buChar char="-"/>
            </a:pPr>
            <a:r>
              <a:rPr lang="it-IT" baseline="0" dirty="0" smtClean="0"/>
              <a:t>Ci dobbiamo sforzare a trovare le soluzioni migliori o da soli o con l’aiuto dei colleghi</a:t>
            </a:r>
          </a:p>
          <a:p>
            <a:pPr marL="171450" indent="-171450">
              <a:buFontTx/>
              <a:buChar char="-"/>
            </a:pPr>
            <a:r>
              <a:rPr lang="it-IT" baseline="0" dirty="0" smtClean="0"/>
              <a:t>Non ci dobbiamo limitare a fare il compitino</a:t>
            </a:r>
          </a:p>
          <a:p>
            <a:pPr marL="171450" indent="-171450">
              <a:buFontTx/>
              <a:buChar char="-"/>
            </a:pPr>
            <a:r>
              <a:rPr lang="it-IT" baseline="0" dirty="0" smtClean="0"/>
              <a:t>E’ una questione di mentalità</a:t>
            </a:r>
          </a:p>
          <a:p>
            <a:pPr marL="171450" indent="-171450">
              <a:buFontTx/>
              <a:buChar char="-"/>
            </a:pPr>
            <a:r>
              <a:rPr lang="it-IT" baseline="0" dirty="0" smtClean="0"/>
              <a:t>Se facciamo un buon lavoro questo si riflette su il prodotto e l’azienda</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a:t>
            </a:fld>
            <a:endParaRPr lang="en-GB"/>
          </a:p>
        </p:txBody>
      </p:sp>
    </p:spTree>
    <p:extLst>
      <p:ext uri="{BB962C8B-B14F-4D97-AF65-F5344CB8AC3E}">
        <p14:creationId xmlns:p14="http://schemas.microsoft.com/office/powerpoint/2010/main" val="2477176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it-IT" dirty="0" smtClean="0"/>
              <a:t>SOLID</a:t>
            </a:r>
            <a:r>
              <a:rPr lang="it-IT" baseline="0" dirty="0" smtClean="0"/>
              <a:t> per evitare di scrivere codice come questo</a:t>
            </a:r>
            <a:endParaRPr lang="it-IT" baseline="0" dirty="0"/>
          </a:p>
          <a:p>
            <a:pPr marL="171450" indent="-171450">
              <a:buFontTx/>
              <a:buChar char="-"/>
            </a:pPr>
            <a:r>
              <a:rPr lang="it-IT" baseline="0" dirty="0" smtClean="0"/>
              <a:t>Nulla di personale, ma credo si possa e si debba fare di meglio</a:t>
            </a:r>
          </a:p>
        </p:txBody>
      </p:sp>
      <p:sp>
        <p:nvSpPr>
          <p:cNvPr id="4" name="Slide Number Placeholder 3"/>
          <p:cNvSpPr>
            <a:spLocks noGrp="1"/>
          </p:cNvSpPr>
          <p:nvPr>
            <p:ph type="sldNum" sz="quarter" idx="10"/>
          </p:nvPr>
        </p:nvSpPr>
        <p:spPr/>
        <p:txBody>
          <a:bodyPr/>
          <a:lstStyle/>
          <a:p>
            <a:fld id="{2C5A56FE-B2E8-4285-8F31-2AEEB8EA39C6}" type="slidenum">
              <a:rPr lang="en-GB" smtClean="0"/>
              <a:t>4</a:t>
            </a:fld>
            <a:endParaRPr lang="en-GB"/>
          </a:p>
        </p:txBody>
      </p:sp>
    </p:spTree>
    <p:extLst>
      <p:ext uri="{BB962C8B-B14F-4D97-AF65-F5344CB8AC3E}">
        <p14:creationId xmlns:p14="http://schemas.microsoft.com/office/powerpoint/2010/main" val="137648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a:t>
            </a:fld>
            <a:endParaRPr lang="en-GB"/>
          </a:p>
        </p:txBody>
      </p:sp>
    </p:spTree>
    <p:extLst>
      <p:ext uri="{BB962C8B-B14F-4D97-AF65-F5344CB8AC3E}">
        <p14:creationId xmlns:p14="http://schemas.microsoft.com/office/powerpoint/2010/main" val="3791005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6</a:t>
            </a:fld>
            <a:endParaRPr lang="en-GB"/>
          </a:p>
        </p:txBody>
      </p:sp>
    </p:spTree>
    <p:extLst>
      <p:ext uri="{BB962C8B-B14F-4D97-AF65-F5344CB8AC3E}">
        <p14:creationId xmlns:p14="http://schemas.microsoft.com/office/powerpoint/2010/main" val="156475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7</a:t>
            </a:fld>
            <a:endParaRPr lang="en-GB"/>
          </a:p>
        </p:txBody>
      </p:sp>
    </p:spTree>
    <p:extLst>
      <p:ext uri="{BB962C8B-B14F-4D97-AF65-F5344CB8AC3E}">
        <p14:creationId xmlns:p14="http://schemas.microsoft.com/office/powerpoint/2010/main" val="227422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8</a:t>
            </a:fld>
            <a:endParaRPr lang="en-GB"/>
          </a:p>
        </p:txBody>
      </p:sp>
    </p:spTree>
    <p:extLst>
      <p:ext uri="{BB962C8B-B14F-4D97-AF65-F5344CB8AC3E}">
        <p14:creationId xmlns:p14="http://schemas.microsoft.com/office/powerpoint/2010/main" val="4071013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9</a:t>
            </a:fld>
            <a:endParaRPr lang="en-GB"/>
          </a:p>
        </p:txBody>
      </p:sp>
    </p:spTree>
    <p:extLst>
      <p:ext uri="{BB962C8B-B14F-4D97-AF65-F5344CB8AC3E}">
        <p14:creationId xmlns:p14="http://schemas.microsoft.com/office/powerpoint/2010/main" val="257687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3238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449208" y="6325592"/>
            <a:ext cx="8233830" cy="89111"/>
          </a:xfrm>
          <a:prstGeom prst="rect">
            <a:avLst/>
          </a:prstGeom>
        </p:spPr>
      </p:pic>
      <p:sp>
        <p:nvSpPr>
          <p:cNvPr id="4" name="Title 3"/>
          <p:cNvSpPr txBox="1">
            <a:spLocks/>
          </p:cNvSpPr>
          <p:nvPr userDrawn="1"/>
        </p:nvSpPr>
        <p:spPr>
          <a:xfrm>
            <a:off x="328480" y="5069666"/>
            <a:ext cx="8815520" cy="1458147"/>
          </a:xfrm>
          <a:prstGeom prst="rect">
            <a:avLst/>
          </a:prstGeom>
        </p:spPr>
        <p:txBody>
          <a:bodyPr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250" i="1" spc="300" dirty="0" smtClean="0">
                <a:solidFill>
                  <a:srgbClr val="000000"/>
                </a:solidFill>
                <a:latin typeface="Chronicle Display Light"/>
                <a:cs typeface="Chronicle Display Light"/>
              </a:rPr>
              <a:t>Thank you</a:t>
            </a:r>
            <a:endParaRPr lang="en-US" sz="4250" i="1" spc="300" dirty="0">
              <a:solidFill>
                <a:srgbClr val="000000"/>
              </a:solidFill>
              <a:latin typeface="Chronicle Display Light"/>
              <a:cs typeface="Chronicle Display Light"/>
            </a:endParaRPr>
          </a:p>
        </p:txBody>
      </p:sp>
      <p:pic>
        <p:nvPicPr>
          <p:cNvPr id="5" name="Picture 4"/>
          <p:cNvPicPr>
            <a:picLocks noChangeAspect="1"/>
          </p:cNvPicPr>
          <p:nvPr userDrawn="1"/>
        </p:nvPicPr>
        <p:blipFill>
          <a:blip r:embed="rId3"/>
          <a:stretch>
            <a:fillRect/>
          </a:stretch>
        </p:blipFill>
        <p:spPr>
          <a:xfrm>
            <a:off x="449208" y="6310057"/>
            <a:ext cx="8233830" cy="124755"/>
          </a:xfrm>
          <a:prstGeom prst="rect">
            <a:avLst/>
          </a:prstGeom>
        </p:spPr>
      </p:pic>
      <p:sp>
        <p:nvSpPr>
          <p:cNvPr id="6" name="Rectangle 5"/>
          <p:cNvSpPr/>
          <p:nvPr userDrawn="1"/>
        </p:nvSpPr>
        <p:spPr>
          <a:xfrm>
            <a:off x="361532" y="5798740"/>
            <a:ext cx="7442039" cy="383695"/>
          </a:xfrm>
          <a:prstGeom prst="rect">
            <a:avLst/>
          </a:prstGeom>
        </p:spPr>
        <p:txBody>
          <a:bodyPr wrap="square" anchor="b">
            <a:spAutoFit/>
          </a:bodyPr>
          <a:lstStyle/>
          <a:p>
            <a:pPr>
              <a:lnSpc>
                <a:spcPct val="120000"/>
              </a:lnSpc>
            </a:pPr>
            <a:r>
              <a:rPr lang="en-GB" sz="800" kern="0" spc="120" dirty="0" smtClean="0">
                <a:latin typeface="Avenir Book"/>
                <a:cs typeface="Avenir Book"/>
              </a:rPr>
              <a:t>THIS DOCUMENT IS PROPRIETARY AND CONFIDENTIAL. NO PART OF THIS DOCUMENT MAY BE DISCLOSED IN </a:t>
            </a:r>
            <a:br>
              <a:rPr lang="en-GB" sz="800" kern="0" spc="120" dirty="0" smtClean="0">
                <a:latin typeface="Avenir Book"/>
                <a:cs typeface="Avenir Book"/>
              </a:rPr>
            </a:br>
            <a:r>
              <a:rPr lang="en-GB" sz="800" kern="0" spc="120" dirty="0" smtClean="0">
                <a:latin typeface="Avenir Book"/>
                <a:cs typeface="Avenir Book"/>
              </a:rPr>
              <a:t>ANY MANNER TO A THIRD PARTY WITHOUT THE PRIOR WRITTEN CONSENT OF YOOX NET-A-PORTER GROUP</a:t>
            </a:r>
            <a:endParaRPr lang="en-GB" sz="800" kern="0" spc="120" dirty="0">
              <a:latin typeface="Avenir Book"/>
              <a:cs typeface="Avenir Book"/>
            </a:endParaRPr>
          </a:p>
        </p:txBody>
      </p:sp>
    </p:spTree>
    <p:extLst>
      <p:ext uri="{BB962C8B-B14F-4D97-AF65-F5344CB8AC3E}">
        <p14:creationId xmlns:p14="http://schemas.microsoft.com/office/powerpoint/2010/main" val="16651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17"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smtClean="0"/>
              <a:t>Title</a:t>
            </a:r>
          </a:p>
        </p:txBody>
      </p:sp>
    </p:spTree>
    <p:extLst>
      <p:ext uri="{BB962C8B-B14F-4D97-AF65-F5344CB8AC3E}">
        <p14:creationId xmlns:p14="http://schemas.microsoft.com/office/powerpoint/2010/main" val="1476901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title slide">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4"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smtClean="0"/>
              <a:t>Sub-title</a:t>
            </a:r>
          </a:p>
        </p:txBody>
      </p:sp>
    </p:spTree>
    <p:extLst>
      <p:ext uri="{BB962C8B-B14F-4D97-AF65-F5344CB8AC3E}">
        <p14:creationId xmlns:p14="http://schemas.microsoft.com/office/powerpoint/2010/main" val="2126981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s">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smtClean="0"/>
              <a:t>Heading – images only</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a:p>
        </p:txBody>
      </p:sp>
      <p:sp>
        <p:nvSpPr>
          <p:cNvPr id="12" name="Picture Placeholder 9"/>
          <p:cNvSpPr>
            <a:spLocks noGrp="1"/>
          </p:cNvSpPr>
          <p:nvPr>
            <p:ph type="pic" sz="quarter" idx="13"/>
          </p:nvPr>
        </p:nvSpPr>
        <p:spPr>
          <a:xfrm>
            <a:off x="5999668" y="1628775"/>
            <a:ext cx="2730191" cy="1903275"/>
          </a:xfrm>
          <a:prstGeom prst="rect">
            <a:avLst/>
          </a:prstGeom>
        </p:spPr>
        <p:txBody>
          <a:bodyPr vert="horz"/>
          <a:lstStyle/>
          <a:p>
            <a:endParaRPr lang="en-US"/>
          </a:p>
        </p:txBody>
      </p:sp>
      <p:sp>
        <p:nvSpPr>
          <p:cNvPr id="13" name="Picture Placeholder 9"/>
          <p:cNvSpPr>
            <a:spLocks noGrp="1"/>
          </p:cNvSpPr>
          <p:nvPr>
            <p:ph type="pic" sz="quarter" idx="12"/>
          </p:nvPr>
        </p:nvSpPr>
        <p:spPr>
          <a:xfrm>
            <a:off x="5999668" y="3612151"/>
            <a:ext cx="2730191" cy="1903275"/>
          </a:xfrm>
          <a:prstGeom prst="rect">
            <a:avLst/>
          </a:prstGeom>
        </p:spPr>
        <p:txBody>
          <a:bodyPr vert="horz"/>
          <a:lstStyle/>
          <a:p>
            <a:endParaRPr lang="en-US"/>
          </a:p>
        </p:txBody>
      </p:sp>
    </p:spTree>
    <p:extLst>
      <p:ext uri="{BB962C8B-B14F-4D97-AF65-F5344CB8AC3E}">
        <p14:creationId xmlns:p14="http://schemas.microsoft.com/office/powerpoint/2010/main" val="1369547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smtClean="0"/>
              <a:t>Heading – images and text</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dirty="0"/>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lstStyle>
            <a:lvl1pPr marL="0" indent="0">
              <a:buFontTx/>
              <a:buNone/>
              <a:defRPr sz="1200" baseline="0">
                <a:latin typeface="Avenir Book"/>
              </a:defRPr>
            </a:lvl1pPr>
          </a:lstStyle>
          <a:p>
            <a:pPr lvl="0"/>
            <a:r>
              <a:rPr lang="en-GB" dirty="0" smtClean="0"/>
              <a:t>Enter text</a:t>
            </a:r>
            <a:endParaRPr lang="en-US" dirty="0"/>
          </a:p>
        </p:txBody>
      </p:sp>
    </p:spTree>
    <p:extLst>
      <p:ext uri="{BB962C8B-B14F-4D97-AF65-F5344CB8AC3E}">
        <p14:creationId xmlns:p14="http://schemas.microsoft.com/office/powerpoint/2010/main" val="333876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smtClean="0"/>
              <a:t>Heading – chart and text</a:t>
            </a:r>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nchor="ctr" anchorCtr="0"/>
          <a:lstStyle>
            <a:lvl1pPr marL="0" indent="0">
              <a:buFontTx/>
              <a:buNone/>
              <a:defRPr sz="1200" baseline="0">
                <a:latin typeface="Avenir Book"/>
              </a:defRPr>
            </a:lvl1pPr>
          </a:lstStyle>
          <a:p>
            <a:pPr lvl="0"/>
            <a:r>
              <a:rPr lang="en-GB" dirty="0" smtClean="0"/>
              <a:t>Enter text</a:t>
            </a:r>
            <a:endParaRPr lang="en-US" dirty="0"/>
          </a:p>
        </p:txBody>
      </p:sp>
      <p:sp>
        <p:nvSpPr>
          <p:cNvPr id="4" name="Chart Placeholder 3"/>
          <p:cNvSpPr>
            <a:spLocks noGrp="1"/>
          </p:cNvSpPr>
          <p:nvPr>
            <p:ph type="chart" sz="quarter" idx="13"/>
          </p:nvPr>
        </p:nvSpPr>
        <p:spPr>
          <a:xfrm>
            <a:off x="423863" y="1628775"/>
            <a:ext cx="5507037" cy="3886652"/>
          </a:xfrm>
          <a:prstGeom prst="rect">
            <a:avLst/>
          </a:prstGeom>
        </p:spPr>
        <p:txBody>
          <a:bodyPr vert="horz"/>
          <a:lstStyle/>
          <a:p>
            <a:endParaRPr lang="en-US" dirty="0"/>
          </a:p>
        </p:txBody>
      </p:sp>
    </p:spTree>
    <p:extLst>
      <p:ext uri="{BB962C8B-B14F-4D97-AF65-F5344CB8AC3E}">
        <p14:creationId xmlns:p14="http://schemas.microsoft.com/office/powerpoint/2010/main" val="2662566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smtClean="0"/>
              <a:t>Heading – dot points</a:t>
            </a:r>
          </a:p>
        </p:txBody>
      </p:sp>
      <p:sp>
        <p:nvSpPr>
          <p:cNvPr id="3" name="Text Placeholder 2"/>
          <p:cNvSpPr>
            <a:spLocks noGrp="1"/>
          </p:cNvSpPr>
          <p:nvPr>
            <p:ph type="body" sz="quarter" idx="12" hasCustomPrompt="1"/>
          </p:nvPr>
        </p:nvSpPr>
        <p:spPr>
          <a:xfrm>
            <a:off x="606072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smtClean="0"/>
              <a:t>Enter text</a:t>
            </a:r>
            <a:endParaRPr lang="en-US" dirty="0"/>
          </a:p>
        </p:txBody>
      </p:sp>
      <p:pic>
        <p:nvPicPr>
          <p:cNvPr id="9" name="Picture 8"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1744813"/>
            <a:ext cx="2603500" cy="126320"/>
          </a:xfrm>
          <a:prstGeom prst="rect">
            <a:avLst/>
          </a:prstGeom>
        </p:spPr>
      </p:pic>
      <p:pic>
        <p:nvPicPr>
          <p:cNvPr id="10" name="Picture 9"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1744813"/>
            <a:ext cx="2603500" cy="126320"/>
          </a:xfrm>
          <a:prstGeom prst="rect">
            <a:avLst/>
          </a:prstGeom>
        </p:spPr>
      </p:pic>
      <p:pic>
        <p:nvPicPr>
          <p:cNvPr id="11" name="Picture 10"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1744813"/>
            <a:ext cx="2603500" cy="126320"/>
          </a:xfrm>
          <a:prstGeom prst="rect">
            <a:avLst/>
          </a:prstGeom>
        </p:spPr>
      </p:pic>
      <p:pic>
        <p:nvPicPr>
          <p:cNvPr id="12" name="Picture 11"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3776813"/>
            <a:ext cx="2603500" cy="126320"/>
          </a:xfrm>
          <a:prstGeom prst="rect">
            <a:avLst/>
          </a:prstGeom>
        </p:spPr>
      </p:pic>
      <p:pic>
        <p:nvPicPr>
          <p:cNvPr id="13" name="Picture 12"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3776813"/>
            <a:ext cx="2603500" cy="126320"/>
          </a:xfrm>
          <a:prstGeom prst="rect">
            <a:avLst/>
          </a:prstGeom>
        </p:spPr>
      </p:pic>
      <p:pic>
        <p:nvPicPr>
          <p:cNvPr id="14" name="Picture 13"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3776813"/>
            <a:ext cx="2603500" cy="126320"/>
          </a:xfrm>
          <a:prstGeom prst="rect">
            <a:avLst/>
          </a:prstGeom>
        </p:spPr>
      </p:pic>
      <p:pic>
        <p:nvPicPr>
          <p:cNvPr id="15" name="Picture 14"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5779861"/>
            <a:ext cx="2603500" cy="126320"/>
          </a:xfrm>
          <a:prstGeom prst="rect">
            <a:avLst/>
          </a:prstGeom>
        </p:spPr>
      </p:pic>
      <p:pic>
        <p:nvPicPr>
          <p:cNvPr id="16" name="Picture 15"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5779861"/>
            <a:ext cx="2603500" cy="126320"/>
          </a:xfrm>
          <a:prstGeom prst="rect">
            <a:avLst/>
          </a:prstGeom>
        </p:spPr>
      </p:pic>
      <p:pic>
        <p:nvPicPr>
          <p:cNvPr id="17" name="Picture 16"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5779861"/>
            <a:ext cx="2603500" cy="126320"/>
          </a:xfrm>
          <a:prstGeom prst="rect">
            <a:avLst/>
          </a:prstGeom>
        </p:spPr>
      </p:pic>
      <p:sp>
        <p:nvSpPr>
          <p:cNvPr id="23" name="Text Placeholder 2"/>
          <p:cNvSpPr>
            <a:spLocks noGrp="1"/>
          </p:cNvSpPr>
          <p:nvPr>
            <p:ph type="body" sz="quarter" idx="13" hasCustomPrompt="1"/>
          </p:nvPr>
        </p:nvSpPr>
        <p:spPr>
          <a:xfrm>
            <a:off x="3229626"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smtClean="0"/>
              <a:t>Enter text</a:t>
            </a:r>
            <a:endParaRPr lang="en-US" dirty="0"/>
          </a:p>
        </p:txBody>
      </p:sp>
      <p:sp>
        <p:nvSpPr>
          <p:cNvPr id="24" name="Text Placeholder 2"/>
          <p:cNvSpPr>
            <a:spLocks noGrp="1"/>
          </p:cNvSpPr>
          <p:nvPr>
            <p:ph type="body" sz="quarter" idx="14" hasCustomPrompt="1"/>
          </p:nvPr>
        </p:nvSpPr>
        <p:spPr>
          <a:xfrm>
            <a:off x="41061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smtClean="0"/>
              <a:t>Enter text</a:t>
            </a:r>
            <a:endParaRPr lang="en-US" dirty="0"/>
          </a:p>
        </p:txBody>
      </p:sp>
      <p:sp>
        <p:nvSpPr>
          <p:cNvPr id="25" name="Text Placeholder 2"/>
          <p:cNvSpPr>
            <a:spLocks noGrp="1"/>
          </p:cNvSpPr>
          <p:nvPr>
            <p:ph type="body" sz="quarter" idx="15" hasCustomPrompt="1"/>
          </p:nvPr>
        </p:nvSpPr>
        <p:spPr>
          <a:xfrm>
            <a:off x="606072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smtClean="0"/>
              <a:t>Enter text</a:t>
            </a:r>
            <a:endParaRPr lang="en-US" dirty="0"/>
          </a:p>
        </p:txBody>
      </p:sp>
      <p:sp>
        <p:nvSpPr>
          <p:cNvPr id="26" name="Text Placeholder 2"/>
          <p:cNvSpPr>
            <a:spLocks noGrp="1"/>
          </p:cNvSpPr>
          <p:nvPr>
            <p:ph type="body" sz="quarter" idx="16" hasCustomPrompt="1"/>
          </p:nvPr>
        </p:nvSpPr>
        <p:spPr>
          <a:xfrm>
            <a:off x="3229626"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smtClean="0"/>
              <a:t>Enter text</a:t>
            </a:r>
            <a:endParaRPr lang="en-US" dirty="0"/>
          </a:p>
        </p:txBody>
      </p:sp>
      <p:sp>
        <p:nvSpPr>
          <p:cNvPr id="27" name="Text Placeholder 2"/>
          <p:cNvSpPr>
            <a:spLocks noGrp="1"/>
          </p:cNvSpPr>
          <p:nvPr>
            <p:ph type="body" sz="quarter" idx="17" hasCustomPrompt="1"/>
          </p:nvPr>
        </p:nvSpPr>
        <p:spPr>
          <a:xfrm>
            <a:off x="41061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smtClean="0"/>
              <a:t>Enter text</a:t>
            </a:r>
            <a:endParaRPr lang="en-US" dirty="0"/>
          </a:p>
        </p:txBody>
      </p:sp>
    </p:spTree>
    <p:extLst>
      <p:ext uri="{BB962C8B-B14F-4D97-AF65-F5344CB8AC3E}">
        <p14:creationId xmlns:p14="http://schemas.microsoft.com/office/powerpoint/2010/main" val="7031727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slideLayout" Target="../slideLayouts/slideLayout5.xml"/><Relationship Id="rId7"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4"/>
          <a:stretch>
            <a:fillRect/>
          </a:stretch>
        </p:blipFill>
        <p:spPr>
          <a:xfrm>
            <a:off x="430393" y="439326"/>
            <a:ext cx="6107804" cy="1765537"/>
          </a:xfrm>
          <a:prstGeom prst="rect">
            <a:avLst/>
          </a:prstGeom>
        </p:spPr>
      </p:pic>
    </p:spTree>
    <p:extLst>
      <p:ext uri="{BB962C8B-B14F-4D97-AF65-F5344CB8AC3E}">
        <p14:creationId xmlns:p14="http://schemas.microsoft.com/office/powerpoint/2010/main" val="1794423939"/>
      </p:ext>
    </p:extLst>
  </p:cSld>
  <p:clrMap bg1="lt1" tx1="dk1" bg2="lt2" tx2="dk2" accent1="accent1" accent2="accent2" accent3="accent3" accent4="accent4" accent5="accent5" accent6="accent6" hlink="hlink" folHlink="folHlink"/>
  <p:sldLayoutIdLst>
    <p:sldLayoutId id="2147483661" r:id="rId1"/>
    <p:sldLayoutId id="2147483674"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YNAP_Powerpoint Presentation_CA_1.pdf"/>
          <p:cNvPicPr>
            <a:picLocks noChangeAspect="1"/>
          </p:cNvPicPr>
          <p:nvPr userDrawn="1"/>
        </p:nvPicPr>
        <p:blipFill rotWithShape="1">
          <a:blip r:embed="rId8">
            <a:extLst>
              <a:ext uri="{28A0092B-C50C-407E-A947-70E740481C1C}">
                <a14:useLocalDpi xmlns:a14="http://schemas.microsoft.com/office/drawing/2010/main" val="0"/>
              </a:ext>
            </a:extLst>
          </a:blip>
          <a:srcRect t="14904" b="83028"/>
          <a:stretch/>
        </p:blipFill>
        <p:spPr>
          <a:xfrm>
            <a:off x="0" y="943428"/>
            <a:ext cx="9144000" cy="130947"/>
          </a:xfrm>
          <a:prstGeom prst="rect">
            <a:avLst/>
          </a:prstGeom>
        </p:spPr>
      </p:pic>
      <p:pic>
        <p:nvPicPr>
          <p:cNvPr id="12" name="Picture 11" descr="YNAP_Powerpoint Presentation_CA_1.pdf"/>
          <p:cNvPicPr>
            <a:picLocks noChangeAspect="1"/>
          </p:cNvPicPr>
          <p:nvPr userDrawn="1"/>
        </p:nvPicPr>
        <p:blipFill rotWithShape="1">
          <a:blip r:embed="rId8">
            <a:extLst>
              <a:ext uri="{28A0092B-C50C-407E-A947-70E740481C1C}">
                <a14:useLocalDpi xmlns:a14="http://schemas.microsoft.com/office/drawing/2010/main" val="0"/>
              </a:ext>
            </a:extLst>
          </a:blip>
          <a:srcRect r="75198" b="85097"/>
          <a:stretch/>
        </p:blipFill>
        <p:spPr>
          <a:xfrm>
            <a:off x="0" y="0"/>
            <a:ext cx="2267857" cy="943428"/>
          </a:xfrm>
          <a:prstGeom prst="rect">
            <a:avLst/>
          </a:prstGeom>
        </p:spPr>
      </p:pic>
      <p:sp>
        <p:nvSpPr>
          <p:cNvPr id="15" name="Title 3"/>
          <p:cNvSpPr txBox="1">
            <a:spLocks/>
          </p:cNvSpPr>
          <p:nvPr userDrawn="1"/>
        </p:nvSpPr>
        <p:spPr>
          <a:xfrm>
            <a:off x="6706418" y="381262"/>
            <a:ext cx="2098371" cy="174226"/>
          </a:xfrm>
          <a:prstGeom prst="rect">
            <a:avLst/>
          </a:prstGeom>
        </p:spPr>
        <p:txBody>
          <a:bodyPr vert="horz" lIns="91440" tIns="45720" rIns="91440" bIns="45720" rtlCol="0" anchor="t">
            <a:normAutofit fontScale="92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r>
              <a:rPr lang="en-US" sz="600" kern="0" spc="100" dirty="0" smtClean="0">
                <a:latin typeface="Avenir Black"/>
                <a:cs typeface="Avenir Black"/>
              </a:rPr>
              <a:t>PAGE NUMBER</a:t>
            </a:r>
            <a:endParaRPr lang="en-US" sz="600" kern="0" spc="100" dirty="0">
              <a:latin typeface="Avenir Black"/>
              <a:cs typeface="Avenir Black"/>
            </a:endParaRPr>
          </a:p>
        </p:txBody>
      </p:sp>
      <p:sp>
        <p:nvSpPr>
          <p:cNvPr id="16" name="Slide Number Placeholder 15"/>
          <p:cNvSpPr>
            <a:spLocks noGrp="1"/>
          </p:cNvSpPr>
          <p:nvPr>
            <p:ph type="sldNum" sz="quarter" idx="4"/>
          </p:nvPr>
        </p:nvSpPr>
        <p:spPr>
          <a:xfrm>
            <a:off x="6706418" y="479408"/>
            <a:ext cx="2133600" cy="365125"/>
          </a:xfrm>
          <a:prstGeom prst="rect">
            <a:avLst/>
          </a:prstGeom>
        </p:spPr>
        <p:txBody>
          <a:bodyPr vert="horz" lIns="91440" tIns="45720" rIns="91440" bIns="45720" rtlCol="0" anchor="ctr"/>
          <a:lstStyle>
            <a:lvl1pPr algn="r">
              <a:defRPr sz="2700">
                <a:solidFill>
                  <a:schemeClr val="tx1"/>
                </a:solidFill>
                <a:latin typeface="Chronicle Display Light"/>
              </a:defRPr>
            </a:lvl1pPr>
          </a:lstStyle>
          <a:p>
            <a:fld id="{872B398A-EF09-E242-842D-FF241F6D1DAD}" type="slidenum">
              <a:rPr lang="en-US" smtClean="0"/>
              <a:t>‹#›</a:t>
            </a:fld>
            <a:endParaRPr lang="en-US" dirty="0"/>
          </a:p>
        </p:txBody>
      </p:sp>
    </p:spTree>
    <p:extLst>
      <p:ext uri="{BB962C8B-B14F-4D97-AF65-F5344CB8AC3E}">
        <p14:creationId xmlns:p14="http://schemas.microsoft.com/office/powerpoint/2010/main" val="1276175915"/>
      </p:ext>
    </p:extLst>
  </p:cSld>
  <p:clrMap bg1="lt1" tx1="dk1" bg2="lt2" tx2="dk2" accent1="accent1" accent2="accent2" accent3="accent3" accent4="accent4" accent5="accent5" accent6="accent6" hlink="hlink" folHlink="folHlink"/>
  <p:sldLayoutIdLst>
    <p:sldLayoutId id="2147483649" r:id="rId1"/>
    <p:sldLayoutId id="2147483677" r:id="rId2"/>
    <p:sldLayoutId id="2147483675" r:id="rId3"/>
    <p:sldLayoutId id="2147483676" r:id="rId4"/>
    <p:sldLayoutId id="2147483678" r:id="rId5"/>
    <p:sldLayoutId id="2147483679"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franco-melandri/SOLID"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hyperlink" Target="http://www.codeproject.com/Articles/703634/SOLID-architecture-principles-using-simple-Csharp" TargetMode="External"/><Relationship Id="rId4" Type="http://schemas.openxmlformats.org/officeDocument/2006/relationships/hyperlink" Target="http://butunclebob.com/ArticleS.UncleBob.PrinciplesOfOod"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620" y="4937760"/>
            <a:ext cx="7383780" cy="646331"/>
          </a:xfrm>
          <a:prstGeom prst="rect">
            <a:avLst/>
          </a:prstGeom>
          <a:noFill/>
        </p:spPr>
        <p:txBody>
          <a:bodyPr wrap="square" rtlCol="0">
            <a:spAutoFit/>
          </a:bodyPr>
          <a:lstStyle/>
          <a:p>
            <a:r>
              <a:rPr lang="en-US" sz="3600" b="1" dirty="0" err="1" smtClean="0">
                <a:latin typeface="Chronicle Display Light" pitchFamily="50" charset="0"/>
              </a:rPr>
              <a:t>LnL</a:t>
            </a:r>
            <a:endParaRPr lang="en-US" sz="2400" i="1" dirty="0">
              <a:latin typeface="Chronicle Display Light" pitchFamily="50" charset="0"/>
            </a:endParaRPr>
          </a:p>
        </p:txBody>
      </p:sp>
    </p:spTree>
    <p:extLst>
      <p:ext uri="{BB962C8B-B14F-4D97-AF65-F5344CB8AC3E}">
        <p14:creationId xmlns:p14="http://schemas.microsoft.com/office/powerpoint/2010/main" val="1359499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SRP </a:t>
            </a:r>
            <a:r>
              <a:rPr lang="en-US" sz="2400" dirty="0" smtClean="0"/>
              <a:t>Single Responsibility </a:t>
            </a:r>
            <a:r>
              <a:rPr lang="en-US" sz="2400" dirty="0"/>
              <a:t>Principle</a:t>
            </a:r>
          </a:p>
          <a:p>
            <a:endParaRPr lang="en-US" sz="1800" dirty="0" smtClean="0"/>
          </a:p>
          <a:p>
            <a:endParaRPr lang="en-US" sz="1800" dirty="0" smtClean="0"/>
          </a:p>
        </p:txBody>
      </p:sp>
      <p:sp>
        <p:nvSpPr>
          <p:cNvPr id="5" name="TextBox 4"/>
          <p:cNvSpPr txBox="1"/>
          <p:nvPr/>
        </p:nvSpPr>
        <p:spPr>
          <a:xfrm>
            <a:off x="621370" y="1564849"/>
            <a:ext cx="8210747" cy="4247317"/>
          </a:xfrm>
          <a:prstGeom prst="rect">
            <a:avLst/>
          </a:prstGeom>
          <a:solidFill>
            <a:schemeClr val="tx1"/>
          </a:solidFill>
        </p:spPr>
        <p:txBody>
          <a:bodyPr wrap="square" rtlCol="0">
            <a:spAutoFit/>
          </a:bodyPr>
          <a:lstStyle/>
          <a:p>
            <a:r>
              <a:rPr lang="it-IT" sz="1000" dirty="0" smtClean="0">
                <a:solidFill>
                  <a:srgbClr val="569CD6"/>
                </a:solidFill>
                <a:highlight>
                  <a:srgbClr val="1E1E1E"/>
                </a:highlight>
                <a:latin typeface="Consolas" panose="020B0609020204030204" pitchFamily="49" charset="0"/>
              </a:rPr>
              <a:t>public</a:t>
            </a:r>
            <a:r>
              <a:rPr lang="it-IT" sz="1000" dirty="0" smtClean="0">
                <a:solidFill>
                  <a:srgbClr val="DCDCDC"/>
                </a:solidFill>
                <a:highlight>
                  <a:srgbClr val="1E1E1E"/>
                </a:highlight>
                <a:latin typeface="Consolas" panose="020B0609020204030204" pitchFamily="49" charset="0"/>
              </a:rPr>
              <a:t> </a:t>
            </a:r>
            <a:r>
              <a:rPr lang="it-IT" sz="1000" dirty="0" err="1" smtClean="0">
                <a:solidFill>
                  <a:srgbClr val="569CD6"/>
                </a:solidFill>
                <a:highlight>
                  <a:srgbClr val="1E1E1E"/>
                </a:highlight>
                <a:latin typeface="Consolas" panose="020B0609020204030204" pitchFamily="49" charset="0"/>
              </a:rPr>
              <a:t>class</a:t>
            </a:r>
            <a:r>
              <a:rPr lang="it-IT" sz="1000" dirty="0" smtClean="0">
                <a:solidFill>
                  <a:srgbClr val="DCDCDC"/>
                </a:solidFill>
                <a:highlight>
                  <a:srgbClr val="1E1E1E"/>
                </a:highlight>
                <a:latin typeface="Consolas" panose="020B0609020204030204" pitchFamily="49" charset="0"/>
              </a:rPr>
              <a:t> </a:t>
            </a:r>
            <a:r>
              <a:rPr lang="it-IT" sz="1000" dirty="0" err="1" smtClean="0">
                <a:solidFill>
                  <a:srgbClr val="4EC9B0"/>
                </a:solidFill>
                <a:highlight>
                  <a:srgbClr val="1E1E1E"/>
                </a:highlight>
                <a:latin typeface="Consolas" panose="020B0609020204030204" pitchFamily="49" charset="0"/>
              </a:rPr>
              <a:t>AreaCalculator</a:t>
            </a:r>
            <a:endParaRPr lang="it-IT" sz="1000" dirty="0" smtClean="0">
              <a:solidFill>
                <a:srgbClr val="DCDCDC"/>
              </a:solidFill>
              <a:highlight>
                <a:srgbClr val="1E1E1E"/>
              </a:highlight>
              <a:latin typeface="Consolas" panose="020B0609020204030204" pitchFamily="49" charset="0"/>
            </a:endParaRPr>
          </a:p>
          <a:p>
            <a:r>
              <a:rPr lang="it-IT" sz="1000" dirty="0" smtClean="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private</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readonly</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this</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        </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B5CEA8"/>
                </a:solidFill>
                <a:highlight>
                  <a:srgbClr val="1E1E1E"/>
                </a:highlight>
                <a:latin typeface="Consolas" panose="020B0609020204030204" pitchFamily="49" charset="0"/>
              </a:rPr>
              <a:t>0</a:t>
            </a:r>
            <a:r>
              <a:rPr lang="it-IT" sz="1000" dirty="0">
                <a:solidFill>
                  <a:srgbClr val="DCDCDC"/>
                </a:solidFill>
                <a:highlight>
                  <a:srgbClr val="1E1E1E"/>
                </a:highlight>
                <a:latin typeface="Consolas" panose="020B0609020204030204" pitchFamily="49" charset="0"/>
              </a:rPr>
              <a:t>;</a:t>
            </a:r>
          </a:p>
          <a:p>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foreach</a:t>
            </a:r>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in</a:t>
            </a:r>
            <a:r>
              <a:rPr lang="en-US" sz="1000" dirty="0">
                <a:solidFill>
                  <a:srgbClr val="DCDCDC"/>
                </a:solidFill>
                <a:highlight>
                  <a:srgbClr val="1E1E1E"/>
                </a:highlight>
                <a:latin typeface="Consolas" panose="020B0609020204030204" pitchFamily="49" charset="0"/>
              </a:rPr>
              <a:t> shapes)</a:t>
            </a:r>
          </a:p>
          <a:p>
            <a:r>
              <a:rPr lang="it-IT" sz="1000" dirty="0">
                <a:solidFill>
                  <a:srgbClr val="DCDCDC"/>
                </a:solidFill>
                <a:highlight>
                  <a:srgbClr val="1E1E1E"/>
                </a:highlight>
                <a:latin typeface="Consolas" panose="020B0609020204030204" pitchFamily="49" charset="0"/>
              </a:rPr>
              <a:t>            {</a:t>
            </a:r>
          </a:p>
          <a:p>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square </a:t>
            </a:r>
            <a:r>
              <a:rPr lang="en-US" sz="1000" dirty="0">
                <a:solidFill>
                  <a:srgbClr val="B4B4B4"/>
                </a:solidFill>
                <a:highlight>
                  <a:srgbClr val="1E1E1E"/>
                </a:highlight>
                <a:latin typeface="Consolas" panose="020B0609020204030204" pitchFamily="49" charset="0"/>
              </a:rPr>
              <a:t>=</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as</a:t>
            </a:r>
            <a:r>
              <a:rPr lang="en-US" sz="1000" dirty="0">
                <a:solidFill>
                  <a:srgbClr val="DCDCDC"/>
                </a:solidFill>
                <a:highlight>
                  <a:srgbClr val="1E1E1E"/>
                </a:highlight>
                <a:latin typeface="Consolas" panose="020B0609020204030204" pitchFamily="49" charset="0"/>
              </a:rPr>
              <a:t> </a:t>
            </a:r>
            <a:r>
              <a:rPr lang="en-US" sz="1000" dirty="0">
                <a:solidFill>
                  <a:srgbClr val="4EC9B0"/>
                </a:solidFill>
                <a:highlight>
                  <a:srgbClr val="1E1E1E"/>
                </a:highlight>
                <a:latin typeface="Consolas" panose="020B0609020204030204" pitchFamily="49" charset="0"/>
              </a:rPr>
              <a:t>Square</a:t>
            </a:r>
            <a:r>
              <a:rPr lang="en-US"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var</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s </a:t>
            </a:r>
            <a:r>
              <a:rPr lang="it-IT" sz="1000" dirty="0" err="1">
                <a:solidFill>
                  <a:srgbClr val="569CD6"/>
                </a:solidFill>
                <a:highlight>
                  <a:srgbClr val="1E1E1E"/>
                </a:highlight>
                <a:latin typeface="Consolas" panose="020B0609020204030204" pitchFamily="49" charset="0"/>
              </a:rPr>
              <a:t>as</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Math</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PI</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p>
          <a:p>
            <a:r>
              <a:rPr lang="it-IT" sz="1000" dirty="0" smtClean="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2652750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SRP </a:t>
            </a:r>
            <a:r>
              <a:rPr lang="en-US" sz="2400" dirty="0" smtClean="0"/>
              <a:t>Single Responsibility </a:t>
            </a:r>
            <a:r>
              <a:rPr lang="en-US" sz="2400" dirty="0"/>
              <a:t>Principle</a:t>
            </a:r>
          </a:p>
          <a:p>
            <a:endParaRPr lang="en-US" sz="1800" dirty="0" smtClean="0"/>
          </a:p>
          <a:p>
            <a:endParaRPr lang="en-US" sz="1800" dirty="0" smtClean="0"/>
          </a:p>
        </p:txBody>
      </p:sp>
      <p:sp>
        <p:nvSpPr>
          <p:cNvPr id="4" name="Rectangle 3"/>
          <p:cNvSpPr/>
          <p:nvPr/>
        </p:nvSpPr>
        <p:spPr>
          <a:xfrm>
            <a:off x="549592" y="1564849"/>
            <a:ext cx="8210747" cy="2554545"/>
          </a:xfrm>
          <a:prstGeom prst="rect">
            <a:avLst/>
          </a:prstGeom>
          <a:solidFill>
            <a:schemeClr val="tx1"/>
          </a:solidFill>
        </p:spPr>
        <p:txBody>
          <a:bodyPr wrap="square">
            <a:spAutoFit/>
          </a:bodyPr>
          <a:lstStyle/>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class</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AreaCalculatorOutput</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smtClean="0">
                <a:solidFill>
                  <a:srgbClr val="DCDCDC"/>
                </a:solidFill>
                <a:highlight>
                  <a:srgbClr val="1E1E1E"/>
                </a:highlight>
                <a:latin typeface="Consolas" panose="020B0609020204030204" pitchFamily="49" charset="0"/>
              </a:rPr>
              <a:t>{</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private</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readonly</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smtClean="0">
                <a:solidFill>
                  <a:srgbClr val="DCDCDC"/>
                </a:solidFill>
                <a:highlight>
                  <a:srgbClr val="1E1E1E"/>
                </a:highlight>
                <a:latin typeface="Consolas" panose="020B0609020204030204" pitchFamily="49" charset="0"/>
              </a:rPr>
              <a:t>;</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AreaCalculatorOutput</a:t>
            </a:r>
            <a:r>
              <a:rPr lang="it-IT" sz="1000" dirty="0">
                <a:solidFill>
                  <a:srgbClr val="DCDCDC"/>
                </a:solidFill>
                <a:highlight>
                  <a:srgbClr val="1E1E1E"/>
                </a:highlight>
                <a:latin typeface="Consolas" panose="020B0609020204030204" pitchFamily="49" charset="0"/>
              </a:rPr>
              <a:t>(</a:t>
            </a:r>
            <a:r>
              <a:rPr lang="it-IT" sz="1000" dirty="0" err="1">
                <a:solidFill>
                  <a:srgbClr val="4EC9B0"/>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this</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smtClean="0">
                <a:solidFill>
                  <a:srgbClr val="DCDCDC"/>
                </a:solidFill>
                <a:highlight>
                  <a:srgbClr val="1E1E1E"/>
                </a:highlight>
                <a:latin typeface="Consolas" panose="020B0609020204030204" pitchFamily="49" charset="0"/>
              </a:rPr>
              <a:t>}</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ShowHtml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Format</a:t>
            </a:r>
            <a:r>
              <a:rPr lang="it-IT" sz="1000" dirty="0">
                <a:solidFill>
                  <a:srgbClr val="DCDCDC"/>
                </a:solidFill>
                <a:highlight>
                  <a:srgbClr val="1E1E1E"/>
                </a:highlight>
                <a:latin typeface="Consolas" panose="020B0609020204030204" pitchFamily="49" charset="0"/>
              </a:rPr>
              <a:t>(</a:t>
            </a:r>
            <a:r>
              <a:rPr lang="it-IT" sz="1000" dirty="0">
                <a:solidFill>
                  <a:srgbClr val="D69D85"/>
                </a:solidFill>
                <a:highlight>
                  <a:srgbClr val="1E1E1E"/>
                </a:highlight>
                <a:latin typeface="Consolas" panose="020B0609020204030204" pitchFamily="49" charset="0"/>
              </a:rPr>
              <a:t>"&lt;div&gt;</a:t>
            </a:r>
            <a:r>
              <a:rPr lang="it-IT" sz="1000" dirty="0">
                <a:solidFill>
                  <a:srgbClr val="80FF80"/>
                </a:solidFill>
                <a:highlight>
                  <a:srgbClr val="1E1E1E"/>
                </a:highlight>
                <a:latin typeface="Consolas" panose="020B0609020204030204" pitchFamily="49" charset="0"/>
              </a:rPr>
              <a:t>{0}</a:t>
            </a:r>
            <a:r>
              <a:rPr lang="it-IT" sz="1000" dirty="0">
                <a:solidFill>
                  <a:srgbClr val="D69D85"/>
                </a:solidFill>
                <a:highlight>
                  <a:srgbClr val="1E1E1E"/>
                </a:highlight>
                <a:latin typeface="Consolas" panose="020B0609020204030204" pitchFamily="49" charset="0"/>
              </a:rPr>
              <a:t>&lt;/div&gt;"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Sum</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smtClean="0">
                <a:solidFill>
                  <a:srgbClr val="DCDCDC"/>
                </a:solidFill>
                <a:highlight>
                  <a:srgbClr val="1E1E1E"/>
                </a:highlight>
                <a:latin typeface="Consolas" panose="020B0609020204030204" pitchFamily="49" charset="0"/>
              </a:rPr>
              <a:t>}</a:t>
            </a:r>
            <a:endParaRPr lang="it-IT" sz="1000" dirty="0">
              <a:solidFill>
                <a:srgbClr val="DCDCDC"/>
              </a:solidFill>
              <a:highlight>
                <a:srgbClr val="1E1E1E"/>
              </a:highlight>
              <a:latin typeface="Consolas" panose="020B0609020204030204" pitchFamily="49" charset="0"/>
            </a:endParaRPr>
          </a:p>
          <a:p>
            <a:r>
              <a:rPr lang="it-IT" sz="1000" dirty="0" smtClean="0">
                <a:solidFill>
                  <a:srgbClr val="DCDCDC"/>
                </a:solidFill>
                <a:highlight>
                  <a:srgbClr val="1E1E1E"/>
                </a:highlight>
                <a:latin typeface="Consolas" panose="020B0609020204030204" pitchFamily="49" charset="0"/>
              </a:rPr>
              <a:t>	  </a:t>
            </a:r>
            <a:r>
              <a:rPr lang="it-IT" sz="1000" dirty="0" smtClean="0">
                <a:solidFill>
                  <a:srgbClr val="569CD6"/>
                </a:solidFill>
                <a:highlight>
                  <a:srgbClr val="1E1E1E"/>
                </a:highlight>
                <a:latin typeface="Consolas" panose="020B0609020204030204" pitchFamily="49" charset="0"/>
              </a:rPr>
              <a:t>public</a:t>
            </a:r>
            <a:r>
              <a:rPr lang="it-IT" sz="1000" dirty="0" smtClean="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a:solidFill>
                  <a:srgbClr val="DCDCDC"/>
                </a:solidFill>
                <a:highlight>
                  <a:srgbClr val="1E1E1E"/>
                </a:highlight>
                <a:latin typeface="Consolas" panose="020B0609020204030204" pitchFamily="49" charset="0"/>
              </a:rPr>
              <a:t> </a:t>
            </a:r>
            <a:r>
              <a:rPr lang="it-IT" sz="1000" dirty="0" err="1" smtClean="0">
                <a:solidFill>
                  <a:srgbClr val="DCDCDC"/>
                </a:solidFill>
                <a:highlight>
                  <a:srgbClr val="1E1E1E"/>
                </a:highlight>
                <a:latin typeface="Consolas" panose="020B0609020204030204" pitchFamily="49" charset="0"/>
              </a:rPr>
              <a:t>ShowXml</a:t>
            </a:r>
            <a:r>
              <a:rPr lang="it-IT" sz="1000" dirty="0" smtClean="0">
                <a:solidFill>
                  <a:srgbClr val="DCDCDC"/>
                </a:solidFill>
                <a:highlight>
                  <a:srgbClr val="1E1E1E"/>
                </a:highlight>
                <a:latin typeface="Consolas" panose="020B0609020204030204" pitchFamily="49" charset="0"/>
              </a:rPr>
              <a:t>()</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Format</a:t>
            </a:r>
            <a:r>
              <a:rPr lang="it-IT" sz="1000" dirty="0" smtClean="0">
                <a:solidFill>
                  <a:srgbClr val="DCDCDC"/>
                </a:solidFill>
                <a:highlight>
                  <a:srgbClr val="1E1E1E"/>
                </a:highlight>
                <a:latin typeface="Consolas" panose="020B0609020204030204" pitchFamily="49" charset="0"/>
              </a:rPr>
              <a:t>(</a:t>
            </a:r>
            <a:r>
              <a:rPr lang="it-IT" sz="1000" dirty="0" smtClean="0">
                <a:solidFill>
                  <a:srgbClr val="D69D85"/>
                </a:solidFill>
                <a:highlight>
                  <a:srgbClr val="1E1E1E"/>
                </a:highlight>
                <a:latin typeface="Consolas" panose="020B0609020204030204" pitchFamily="49" charset="0"/>
              </a:rPr>
              <a:t>"&lt;xml&gt;</a:t>
            </a:r>
            <a:r>
              <a:rPr lang="it-IT" sz="1000" dirty="0" smtClean="0">
                <a:solidFill>
                  <a:srgbClr val="80FF80"/>
                </a:solidFill>
                <a:highlight>
                  <a:srgbClr val="1E1E1E"/>
                </a:highlight>
                <a:latin typeface="Consolas" panose="020B0609020204030204" pitchFamily="49" charset="0"/>
              </a:rPr>
              <a:t>{</a:t>
            </a:r>
            <a:r>
              <a:rPr lang="it-IT" sz="1000" dirty="0">
                <a:solidFill>
                  <a:srgbClr val="80FF80"/>
                </a:solidFill>
                <a:highlight>
                  <a:srgbClr val="1E1E1E"/>
                </a:highlight>
                <a:latin typeface="Consolas" panose="020B0609020204030204" pitchFamily="49" charset="0"/>
              </a:rPr>
              <a:t>0</a:t>
            </a:r>
            <a:r>
              <a:rPr lang="it-IT" sz="1000" dirty="0" smtClean="0">
                <a:solidFill>
                  <a:srgbClr val="80FF80"/>
                </a:solidFill>
                <a:highlight>
                  <a:srgbClr val="1E1E1E"/>
                </a:highlight>
                <a:latin typeface="Consolas" panose="020B0609020204030204" pitchFamily="49" charset="0"/>
              </a:rPr>
              <a:t>}</a:t>
            </a:r>
            <a:r>
              <a:rPr lang="it-IT" sz="1000" dirty="0" smtClean="0">
                <a:solidFill>
                  <a:srgbClr val="D69D85"/>
                </a:solidFill>
                <a:highlight>
                  <a:srgbClr val="1E1E1E"/>
                </a:highlight>
                <a:latin typeface="Consolas" panose="020B0609020204030204" pitchFamily="49" charset="0"/>
              </a:rPr>
              <a:t>&lt;/xml&gt;"</a:t>
            </a:r>
            <a:r>
              <a:rPr lang="it-IT" sz="1000" dirty="0" smtClean="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Sum</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smtClean="0">
                <a:solidFill>
                  <a:srgbClr val="DCDCDC"/>
                </a:solidFill>
                <a:highlight>
                  <a:srgbClr val="1E1E1E"/>
                </a:highlight>
                <a:latin typeface="Consolas" panose="020B0609020204030204" pitchFamily="49" charset="0"/>
              </a:rPr>
              <a:t>}</a:t>
            </a:r>
            <a:endParaRPr lang="it-IT" sz="1000" dirty="0"/>
          </a:p>
        </p:txBody>
      </p:sp>
      <p:sp>
        <p:nvSpPr>
          <p:cNvPr id="6" name="Rectangle 5"/>
          <p:cNvSpPr/>
          <p:nvPr/>
        </p:nvSpPr>
        <p:spPr>
          <a:xfrm>
            <a:off x="557211" y="4208989"/>
            <a:ext cx="8210747" cy="1785104"/>
          </a:xfrm>
          <a:prstGeom prst="rect">
            <a:avLst/>
          </a:prstGeom>
          <a:solidFill>
            <a:schemeClr val="tx1"/>
          </a:solidFill>
        </p:spPr>
        <p:txBody>
          <a:bodyPr wrap="square">
            <a:spAutoFit/>
          </a:bodyPr>
          <a:lstStyle/>
          <a:p>
            <a:endParaRPr lang="it-IT" sz="1000" dirty="0" smtClean="0"/>
          </a:p>
          <a:p>
            <a:r>
              <a:rPr lang="it-IT" sz="1000" dirty="0" smtClean="0"/>
              <a:t>….</a:t>
            </a:r>
          </a:p>
          <a:p>
            <a:endParaRPr lang="it-IT" sz="1000" dirty="0" smtClean="0">
              <a:highlight>
                <a:srgbClr val="1E1E1E"/>
              </a:highlight>
            </a:endParaRPr>
          </a:p>
          <a:p>
            <a:r>
              <a:rPr lang="it-IT" sz="1000" dirty="0">
                <a:solidFill>
                  <a:srgbClr val="569CD6"/>
                </a:solidFill>
                <a:highlight>
                  <a:srgbClr val="1E1E1E"/>
                </a:highlight>
                <a:latin typeface="Consolas" panose="020B0609020204030204" pitchFamily="49" charset="0"/>
              </a:rPr>
              <a:t>	</a:t>
            </a:r>
            <a:r>
              <a:rPr lang="it-IT" sz="1000" dirty="0" err="1" smtClean="0">
                <a:solidFill>
                  <a:srgbClr val="569CD6"/>
                </a:solidFill>
                <a:highlight>
                  <a:srgbClr val="1E1E1E"/>
                </a:highlight>
                <a:latin typeface="Consolas" panose="020B0609020204030204" pitchFamily="49" charset="0"/>
              </a:rPr>
              <a:t>var</a:t>
            </a:r>
            <a:r>
              <a:rPr lang="it-IT" sz="1000" dirty="0" smtClean="0">
                <a:solidFill>
                  <a:srgbClr val="DCDCDC"/>
                </a:solidFill>
                <a:highlight>
                  <a:srgbClr val="1E1E1E"/>
                </a:highlight>
                <a:latin typeface="Consolas" panose="020B0609020204030204" pitchFamily="49" charset="0"/>
              </a:rPr>
              <a:t> </a:t>
            </a:r>
            <a:r>
              <a:rPr lang="it-IT" sz="1000" dirty="0">
                <a:solidFill>
                  <a:srgbClr val="DCDCDC"/>
                </a:solidFill>
                <a:highlight>
                  <a:srgbClr val="1E1E1E"/>
                </a:highlight>
                <a:latin typeface="Consolas" panose="020B0609020204030204" pitchFamily="49" charset="0"/>
              </a:rPr>
              <a:t>area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new</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smtClean="0">
                <a:solidFill>
                  <a:srgbClr val="569CD6"/>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	</a:t>
            </a:r>
            <a:r>
              <a:rPr lang="it-IT" sz="1000" dirty="0" err="1" smtClean="0">
                <a:solidFill>
                  <a:srgbClr val="569CD6"/>
                </a:solidFill>
                <a:highlight>
                  <a:srgbClr val="1E1E1E"/>
                </a:highlight>
                <a:latin typeface="Consolas" panose="020B0609020204030204" pitchFamily="49" charset="0"/>
              </a:rPr>
              <a:t>var</a:t>
            </a:r>
            <a:r>
              <a:rPr lang="it-IT" sz="1000" dirty="0" smtClean="0">
                <a:solidFill>
                  <a:srgbClr val="DCDCDC"/>
                </a:solidFill>
                <a:highlight>
                  <a:srgbClr val="1E1E1E"/>
                </a:highlight>
                <a:latin typeface="Consolas" panose="020B0609020204030204" pitchFamily="49" charset="0"/>
              </a:rPr>
              <a:t> </a:t>
            </a:r>
            <a:r>
              <a:rPr lang="it-IT" sz="1000" dirty="0" err="1" smtClean="0">
                <a:solidFill>
                  <a:srgbClr val="DCDCDC"/>
                </a:solidFill>
                <a:highlight>
                  <a:srgbClr val="1E1E1E"/>
                </a:highlight>
                <a:latin typeface="Consolas" panose="020B0609020204030204" pitchFamily="49" charset="0"/>
              </a:rPr>
              <a:t>areaOutput</a:t>
            </a:r>
            <a:r>
              <a:rPr lang="it-IT" sz="1000" dirty="0" smtClean="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new</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AreaCalculatorOutput</a:t>
            </a:r>
            <a:r>
              <a:rPr lang="it-IT" sz="1000" dirty="0">
                <a:solidFill>
                  <a:srgbClr val="DCDCDC"/>
                </a:solidFill>
                <a:highlight>
                  <a:srgbClr val="1E1E1E"/>
                </a:highlight>
                <a:latin typeface="Consolas" panose="020B0609020204030204" pitchFamily="49" charset="0"/>
              </a:rPr>
              <a:t>(area);</a:t>
            </a:r>
          </a:p>
          <a:p>
            <a:endParaRPr lang="it-IT" sz="1000" dirty="0">
              <a:solidFill>
                <a:srgbClr val="DCDCDC"/>
              </a:solidFill>
              <a:highlight>
                <a:srgbClr val="1E1E1E"/>
              </a:highlight>
              <a:latin typeface="Consolas" panose="020B0609020204030204" pitchFamily="49" charset="0"/>
            </a:endParaRPr>
          </a:p>
          <a:p>
            <a:r>
              <a:rPr lang="it-IT" sz="1000" dirty="0" smtClean="0">
                <a:solidFill>
                  <a:srgbClr val="4EC9B0"/>
                </a:solidFill>
                <a:highlight>
                  <a:srgbClr val="1E1E1E"/>
                </a:highlight>
                <a:latin typeface="Consolas" panose="020B0609020204030204" pitchFamily="49" charset="0"/>
              </a:rPr>
              <a:t>	</a:t>
            </a:r>
            <a:r>
              <a:rPr lang="it-IT" sz="1000" dirty="0" err="1" smtClean="0">
                <a:solidFill>
                  <a:srgbClr val="4EC9B0"/>
                </a:solidFill>
                <a:highlight>
                  <a:srgbClr val="1E1E1E"/>
                </a:highlight>
                <a:latin typeface="Consolas" panose="020B0609020204030204" pitchFamily="49" charset="0"/>
              </a:rPr>
              <a:t>Console</a:t>
            </a:r>
            <a:r>
              <a:rPr lang="it-IT" sz="1000" dirty="0" err="1" smtClean="0">
                <a:solidFill>
                  <a:srgbClr val="B4B4B4"/>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WriteLine</a:t>
            </a:r>
            <a:r>
              <a:rPr lang="it-IT" sz="1000" dirty="0" smtClean="0">
                <a:solidFill>
                  <a:srgbClr val="DCDCDC"/>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areaOutpu</a:t>
            </a:r>
            <a:r>
              <a:rPr lang="it-IT" sz="1000" dirty="0" err="1" smtClean="0">
                <a:solidFill>
                  <a:srgbClr val="B4B4B4"/>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ShowHtml</a:t>
            </a:r>
            <a:r>
              <a:rPr lang="it-IT" sz="1000" dirty="0">
                <a:solidFill>
                  <a:srgbClr val="DCDCDC"/>
                </a:solidFill>
                <a:highlight>
                  <a:srgbClr val="1E1E1E"/>
                </a:highlight>
                <a:latin typeface="Consolas" panose="020B0609020204030204" pitchFamily="49" charset="0"/>
              </a:rPr>
              <a:t>());</a:t>
            </a:r>
          </a:p>
          <a:p>
            <a:r>
              <a:rPr lang="it-IT" sz="1000" dirty="0" smtClean="0">
                <a:solidFill>
                  <a:srgbClr val="4EC9B0"/>
                </a:solidFill>
                <a:highlight>
                  <a:srgbClr val="1E1E1E"/>
                </a:highlight>
                <a:latin typeface="Consolas" panose="020B0609020204030204" pitchFamily="49" charset="0"/>
              </a:rPr>
              <a:t>	</a:t>
            </a:r>
            <a:r>
              <a:rPr lang="it-IT" sz="1000" dirty="0" err="1" smtClean="0">
                <a:solidFill>
                  <a:srgbClr val="4EC9B0"/>
                </a:solidFill>
                <a:highlight>
                  <a:srgbClr val="1E1E1E"/>
                </a:highlight>
                <a:latin typeface="Consolas" panose="020B0609020204030204" pitchFamily="49" charset="0"/>
              </a:rPr>
              <a:t>Console</a:t>
            </a:r>
            <a:r>
              <a:rPr lang="it-IT" sz="1000" dirty="0" err="1" smtClean="0">
                <a:solidFill>
                  <a:srgbClr val="B4B4B4"/>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WriteLine</a:t>
            </a:r>
            <a:r>
              <a:rPr lang="it-IT" sz="1000" dirty="0" smtClean="0">
                <a:solidFill>
                  <a:srgbClr val="DCDCDC"/>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areaOutpu</a:t>
            </a:r>
            <a:r>
              <a:rPr lang="it-IT" sz="1000" dirty="0" err="1" smtClean="0">
                <a:solidFill>
                  <a:srgbClr val="B4B4B4"/>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ShowJson</a:t>
            </a:r>
            <a:r>
              <a:rPr lang="it-IT" sz="1000" dirty="0">
                <a:solidFill>
                  <a:srgbClr val="DCDCDC"/>
                </a:solidFill>
                <a:highlight>
                  <a:srgbClr val="1E1E1E"/>
                </a:highlight>
                <a:latin typeface="Consolas" panose="020B0609020204030204" pitchFamily="49" charset="0"/>
              </a:rPr>
              <a:t>());</a:t>
            </a:r>
          </a:p>
          <a:p>
            <a:r>
              <a:rPr lang="it-IT" sz="1000" dirty="0" smtClean="0">
                <a:solidFill>
                  <a:srgbClr val="4EC9B0"/>
                </a:solidFill>
                <a:highlight>
                  <a:srgbClr val="1E1E1E"/>
                </a:highlight>
                <a:latin typeface="Consolas" panose="020B0609020204030204" pitchFamily="49" charset="0"/>
              </a:rPr>
              <a:t>	</a:t>
            </a:r>
            <a:r>
              <a:rPr lang="it-IT" sz="1000" dirty="0" err="1" smtClean="0">
                <a:solidFill>
                  <a:srgbClr val="4EC9B0"/>
                </a:solidFill>
                <a:highlight>
                  <a:srgbClr val="1E1E1E"/>
                </a:highlight>
                <a:latin typeface="Consolas" panose="020B0609020204030204" pitchFamily="49" charset="0"/>
              </a:rPr>
              <a:t>Console</a:t>
            </a:r>
            <a:r>
              <a:rPr lang="it-IT" sz="1000" dirty="0" err="1" smtClean="0">
                <a:solidFill>
                  <a:srgbClr val="B4B4B4"/>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WriteLine</a:t>
            </a:r>
            <a:r>
              <a:rPr lang="it-IT" sz="1000" dirty="0" smtClean="0">
                <a:solidFill>
                  <a:srgbClr val="DCDCDC"/>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areaOutpu</a:t>
            </a:r>
            <a:r>
              <a:rPr lang="it-IT" sz="1000" dirty="0" err="1" smtClean="0">
                <a:solidFill>
                  <a:srgbClr val="B4B4B4"/>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ShowXml</a:t>
            </a:r>
            <a:r>
              <a:rPr lang="it-IT" sz="1000" dirty="0" smtClean="0">
                <a:solidFill>
                  <a:srgbClr val="DCDCDC"/>
                </a:solidFill>
                <a:highlight>
                  <a:srgbClr val="1E1E1E"/>
                </a:highlight>
                <a:latin typeface="Consolas" panose="020B0609020204030204" pitchFamily="49" charset="0"/>
              </a:rPr>
              <a:t>());</a:t>
            </a:r>
          </a:p>
          <a:p>
            <a:endParaRPr lang="it-IT" sz="1000" dirty="0">
              <a:solidFill>
                <a:srgbClr val="DCDCDC"/>
              </a:solidFill>
              <a:highlight>
                <a:srgbClr val="1E1E1E"/>
              </a:highlight>
              <a:latin typeface="Consolas" panose="020B0609020204030204" pitchFamily="49" charset="0"/>
            </a:endParaRPr>
          </a:p>
          <a:p>
            <a:endParaRPr lang="it-IT" sz="1000" dirty="0"/>
          </a:p>
        </p:txBody>
      </p:sp>
    </p:spTree>
    <p:extLst>
      <p:ext uri="{BB962C8B-B14F-4D97-AF65-F5344CB8AC3E}">
        <p14:creationId xmlns:p14="http://schemas.microsoft.com/office/powerpoint/2010/main" val="2122867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OCP Open Closed </a:t>
            </a:r>
            <a:r>
              <a:rPr lang="en-US" sz="2400" dirty="0"/>
              <a:t>P</a:t>
            </a:r>
            <a:r>
              <a:rPr lang="en-US" sz="2400" dirty="0" smtClean="0"/>
              <a:t>rinciple</a:t>
            </a:r>
          </a:p>
          <a:p>
            <a:endParaRPr lang="en-US" sz="1800" dirty="0" smtClean="0"/>
          </a:p>
          <a:p>
            <a:endParaRPr lang="en-US" sz="1800" dirty="0" smtClean="0"/>
          </a:p>
        </p:txBody>
      </p:sp>
      <p:sp>
        <p:nvSpPr>
          <p:cNvPr id="5" name="TextBox 4"/>
          <p:cNvSpPr txBox="1"/>
          <p:nvPr/>
        </p:nvSpPr>
        <p:spPr>
          <a:xfrm>
            <a:off x="621372" y="1501213"/>
            <a:ext cx="8210747" cy="2308324"/>
          </a:xfrm>
          <a:prstGeom prst="rect">
            <a:avLst/>
          </a:prstGeom>
          <a:noFill/>
        </p:spPr>
        <p:txBody>
          <a:bodyPr wrap="square" rtlCol="0">
            <a:spAutoFit/>
          </a:bodyPr>
          <a:lstStyle/>
          <a:p>
            <a:endParaRPr lang="en-GB" sz="1600" dirty="0" smtClean="0">
              <a:latin typeface="Chronicle Display" pitchFamily="50" charset="0"/>
            </a:endParaRPr>
          </a:p>
          <a:p>
            <a:r>
              <a:rPr lang="en-GB" sz="2400" b="1" i="1" dirty="0" smtClean="0">
                <a:latin typeface="Chronicle Display" pitchFamily="50" charset="0"/>
              </a:rPr>
              <a:t>Software entities (classes, modules, functions, etc.) should be open for extension, but closed for modification.</a:t>
            </a:r>
          </a:p>
          <a:p>
            <a:endParaRPr lang="en-GB" sz="1600" b="1" i="1" dirty="0">
              <a:latin typeface="Chronicle Display" pitchFamily="50" charset="0"/>
            </a:endParaRPr>
          </a:p>
          <a:p>
            <a:endParaRPr lang="en-GB" sz="1600" dirty="0" smtClean="0">
              <a:latin typeface="Chronicle Display" pitchFamily="50" charset="0"/>
            </a:endParaRPr>
          </a:p>
          <a:p>
            <a:r>
              <a:rPr lang="en-GB" sz="1600" dirty="0" smtClean="0">
                <a:latin typeface="Chronicle Display" pitchFamily="50" charset="0"/>
              </a:rPr>
              <a:t>This simply means that a class should be easily extendable without modifying the class itself.</a:t>
            </a:r>
          </a:p>
          <a:p>
            <a:endParaRPr lang="en-GB" sz="1600" dirty="0">
              <a:latin typeface="Chronicle Display" pitchFamily="50" charset="0"/>
            </a:endParaRPr>
          </a:p>
          <a:p>
            <a:endParaRPr lang="en-GB" sz="1600" dirty="0" smtClean="0">
              <a:latin typeface="Chronicle Display" pitchFamily="50" charset="0"/>
            </a:endParaRPr>
          </a:p>
        </p:txBody>
      </p:sp>
    </p:spTree>
    <p:extLst>
      <p:ext uri="{BB962C8B-B14F-4D97-AF65-F5344CB8AC3E}">
        <p14:creationId xmlns:p14="http://schemas.microsoft.com/office/powerpoint/2010/main" val="3189104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OCP Open Closed Principle</a:t>
            </a:r>
          </a:p>
          <a:p>
            <a:endParaRPr lang="en-US" sz="1800" dirty="0" smtClean="0"/>
          </a:p>
          <a:p>
            <a:endParaRPr lang="en-US" sz="1800" dirty="0" smtClean="0"/>
          </a:p>
        </p:txBody>
      </p:sp>
      <p:sp>
        <p:nvSpPr>
          <p:cNvPr id="6" name="TextBox 5"/>
          <p:cNvSpPr txBox="1"/>
          <p:nvPr/>
        </p:nvSpPr>
        <p:spPr>
          <a:xfrm>
            <a:off x="621370" y="1564849"/>
            <a:ext cx="8210747" cy="4247317"/>
          </a:xfrm>
          <a:prstGeom prst="rect">
            <a:avLst/>
          </a:prstGeom>
          <a:solidFill>
            <a:schemeClr val="tx1"/>
          </a:solidFill>
        </p:spPr>
        <p:txBody>
          <a:bodyPr wrap="square" rtlCol="0">
            <a:spAutoFit/>
          </a:bodyPr>
          <a:lstStyle/>
          <a:p>
            <a:r>
              <a:rPr lang="it-IT" sz="1000" dirty="0" smtClean="0">
                <a:solidFill>
                  <a:srgbClr val="569CD6"/>
                </a:solidFill>
                <a:highlight>
                  <a:srgbClr val="1E1E1E"/>
                </a:highlight>
                <a:latin typeface="Consolas" panose="020B0609020204030204" pitchFamily="49" charset="0"/>
              </a:rPr>
              <a:t>public</a:t>
            </a:r>
            <a:r>
              <a:rPr lang="it-IT" sz="1000" dirty="0" smtClean="0">
                <a:solidFill>
                  <a:srgbClr val="DCDCDC"/>
                </a:solidFill>
                <a:highlight>
                  <a:srgbClr val="1E1E1E"/>
                </a:highlight>
                <a:latin typeface="Consolas" panose="020B0609020204030204" pitchFamily="49" charset="0"/>
              </a:rPr>
              <a:t> </a:t>
            </a:r>
            <a:r>
              <a:rPr lang="it-IT" sz="1000" dirty="0" err="1" smtClean="0">
                <a:solidFill>
                  <a:srgbClr val="569CD6"/>
                </a:solidFill>
                <a:highlight>
                  <a:srgbClr val="1E1E1E"/>
                </a:highlight>
                <a:latin typeface="Consolas" panose="020B0609020204030204" pitchFamily="49" charset="0"/>
              </a:rPr>
              <a:t>class</a:t>
            </a:r>
            <a:r>
              <a:rPr lang="it-IT" sz="1000" dirty="0" smtClean="0">
                <a:solidFill>
                  <a:srgbClr val="DCDCDC"/>
                </a:solidFill>
                <a:highlight>
                  <a:srgbClr val="1E1E1E"/>
                </a:highlight>
                <a:latin typeface="Consolas" panose="020B0609020204030204" pitchFamily="49" charset="0"/>
              </a:rPr>
              <a:t> </a:t>
            </a:r>
            <a:r>
              <a:rPr lang="it-IT" sz="1000" dirty="0" err="1" smtClean="0">
                <a:solidFill>
                  <a:srgbClr val="4EC9B0"/>
                </a:solidFill>
                <a:highlight>
                  <a:srgbClr val="1E1E1E"/>
                </a:highlight>
                <a:latin typeface="Consolas" panose="020B0609020204030204" pitchFamily="49" charset="0"/>
              </a:rPr>
              <a:t>AreaCalculator</a:t>
            </a:r>
            <a:endParaRPr lang="it-IT" sz="1000" dirty="0" smtClean="0">
              <a:solidFill>
                <a:srgbClr val="DCDCDC"/>
              </a:solidFill>
              <a:highlight>
                <a:srgbClr val="1E1E1E"/>
              </a:highlight>
              <a:latin typeface="Consolas" panose="020B0609020204030204" pitchFamily="49" charset="0"/>
            </a:endParaRPr>
          </a:p>
          <a:p>
            <a:r>
              <a:rPr lang="it-IT" sz="1000" dirty="0" smtClean="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private</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readonly</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this</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        </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B5CEA8"/>
                </a:solidFill>
                <a:highlight>
                  <a:srgbClr val="1E1E1E"/>
                </a:highlight>
                <a:latin typeface="Consolas" panose="020B0609020204030204" pitchFamily="49" charset="0"/>
              </a:rPr>
              <a:t>0</a:t>
            </a:r>
            <a:r>
              <a:rPr lang="it-IT" sz="1000" dirty="0">
                <a:solidFill>
                  <a:srgbClr val="DCDCDC"/>
                </a:solidFill>
                <a:highlight>
                  <a:srgbClr val="1E1E1E"/>
                </a:highlight>
                <a:latin typeface="Consolas" panose="020B0609020204030204" pitchFamily="49" charset="0"/>
              </a:rPr>
              <a:t>;</a:t>
            </a:r>
          </a:p>
          <a:p>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foreach</a:t>
            </a:r>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in</a:t>
            </a:r>
            <a:r>
              <a:rPr lang="en-US" sz="1000" dirty="0">
                <a:solidFill>
                  <a:srgbClr val="DCDCDC"/>
                </a:solidFill>
                <a:highlight>
                  <a:srgbClr val="1E1E1E"/>
                </a:highlight>
                <a:latin typeface="Consolas" panose="020B0609020204030204" pitchFamily="49" charset="0"/>
              </a:rPr>
              <a:t> shapes)</a:t>
            </a:r>
          </a:p>
          <a:p>
            <a:r>
              <a:rPr lang="it-IT" sz="1000" dirty="0">
                <a:solidFill>
                  <a:srgbClr val="DCDCDC"/>
                </a:solidFill>
                <a:highlight>
                  <a:srgbClr val="1E1E1E"/>
                </a:highlight>
                <a:latin typeface="Consolas" panose="020B0609020204030204" pitchFamily="49" charset="0"/>
              </a:rPr>
              <a:t>            {</a:t>
            </a:r>
          </a:p>
          <a:p>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square </a:t>
            </a:r>
            <a:r>
              <a:rPr lang="en-US" sz="1000" dirty="0">
                <a:solidFill>
                  <a:srgbClr val="B4B4B4"/>
                </a:solidFill>
                <a:highlight>
                  <a:srgbClr val="1E1E1E"/>
                </a:highlight>
                <a:latin typeface="Consolas" panose="020B0609020204030204" pitchFamily="49" charset="0"/>
              </a:rPr>
              <a:t>=</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as</a:t>
            </a:r>
            <a:r>
              <a:rPr lang="en-US" sz="1000" dirty="0">
                <a:solidFill>
                  <a:srgbClr val="DCDCDC"/>
                </a:solidFill>
                <a:highlight>
                  <a:srgbClr val="1E1E1E"/>
                </a:highlight>
                <a:latin typeface="Consolas" panose="020B0609020204030204" pitchFamily="49" charset="0"/>
              </a:rPr>
              <a:t> </a:t>
            </a:r>
            <a:r>
              <a:rPr lang="en-US" sz="1000" dirty="0">
                <a:solidFill>
                  <a:srgbClr val="4EC9B0"/>
                </a:solidFill>
                <a:highlight>
                  <a:srgbClr val="1E1E1E"/>
                </a:highlight>
                <a:latin typeface="Consolas" panose="020B0609020204030204" pitchFamily="49" charset="0"/>
              </a:rPr>
              <a:t>Square</a:t>
            </a:r>
            <a:r>
              <a:rPr lang="en-US"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var</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s </a:t>
            </a:r>
            <a:r>
              <a:rPr lang="it-IT" sz="1000" dirty="0" err="1">
                <a:solidFill>
                  <a:srgbClr val="569CD6"/>
                </a:solidFill>
                <a:highlight>
                  <a:srgbClr val="1E1E1E"/>
                </a:highlight>
                <a:latin typeface="Consolas" panose="020B0609020204030204" pitchFamily="49" charset="0"/>
              </a:rPr>
              <a:t>as</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Math</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PI</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p>
          <a:p>
            <a:r>
              <a:rPr lang="it-IT" sz="1000" dirty="0" smtClean="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22680684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OCP Open Closed Principle</a:t>
            </a:r>
          </a:p>
          <a:p>
            <a:endParaRPr lang="en-US" sz="1800" dirty="0" smtClean="0"/>
          </a:p>
          <a:p>
            <a:endParaRPr lang="en-US" sz="1800" dirty="0" smtClean="0"/>
          </a:p>
        </p:txBody>
      </p:sp>
      <p:sp>
        <p:nvSpPr>
          <p:cNvPr id="5" name="TextBox 4"/>
          <p:cNvSpPr txBox="1"/>
          <p:nvPr/>
        </p:nvSpPr>
        <p:spPr>
          <a:xfrm>
            <a:off x="621372" y="1501213"/>
            <a:ext cx="8210747" cy="2800767"/>
          </a:xfrm>
          <a:prstGeom prst="rect">
            <a:avLst/>
          </a:prstGeom>
          <a:noFill/>
        </p:spPr>
        <p:txBody>
          <a:bodyPr wrap="square" rtlCol="0">
            <a:spAutoFit/>
          </a:bodyPr>
          <a:lstStyle/>
          <a:p>
            <a:endParaRPr lang="en-GB" sz="1600" dirty="0" smtClean="0">
              <a:latin typeface="Chronicle Display" pitchFamily="50" charset="0"/>
            </a:endParaRPr>
          </a:p>
          <a:p>
            <a:r>
              <a:rPr lang="en-GB" sz="1600" dirty="0" smtClean="0">
                <a:latin typeface="Chronicle Display" pitchFamily="50" charset="0"/>
              </a:rPr>
              <a:t>In this case if we want the sum method to be able to sum areas of more shapes, we would have to add more if blocks to handle the area calculation of the shape.</a:t>
            </a:r>
          </a:p>
          <a:p>
            <a:endParaRPr lang="en-GB" sz="1600" dirty="0">
              <a:latin typeface="Chronicle Display" pitchFamily="50" charset="0"/>
            </a:endParaRPr>
          </a:p>
          <a:p>
            <a:r>
              <a:rPr lang="en-GB" sz="1600" dirty="0" smtClean="0">
                <a:latin typeface="Chronicle Display" pitchFamily="50" charset="0"/>
              </a:rPr>
              <a:t>This goes against the Open Closed principle because we must modify the class itself to obtain the new behaviour.</a:t>
            </a:r>
          </a:p>
          <a:p>
            <a:endParaRPr lang="en-GB" sz="1600" dirty="0">
              <a:latin typeface="Chronicle Display" pitchFamily="50" charset="0"/>
            </a:endParaRPr>
          </a:p>
          <a:p>
            <a:r>
              <a:rPr lang="en-GB" sz="1600" dirty="0" smtClean="0">
                <a:latin typeface="Chronicle Display" pitchFamily="50" charset="0"/>
              </a:rPr>
              <a:t>A better design is to remove the logic to calculate the area from the </a:t>
            </a:r>
            <a:r>
              <a:rPr lang="en-GB" sz="1600" dirty="0" err="1" smtClean="0">
                <a:latin typeface="Chronicle Display" pitchFamily="50" charset="0"/>
              </a:rPr>
              <a:t>AreaCalculator</a:t>
            </a:r>
            <a:r>
              <a:rPr lang="en-GB" sz="1600" dirty="0" smtClean="0">
                <a:latin typeface="Chronicle Display" pitchFamily="50" charset="0"/>
              </a:rPr>
              <a:t> an attach it into the single shape’s classes.</a:t>
            </a:r>
            <a:endParaRPr lang="en-GB" sz="1600" b="1" i="1" dirty="0">
              <a:latin typeface="Chronicle Display" pitchFamily="50" charset="0"/>
            </a:endParaRPr>
          </a:p>
          <a:p>
            <a:endParaRPr lang="en-GB" sz="1600" dirty="0" smtClean="0">
              <a:latin typeface="Chronicle Display" pitchFamily="50" charset="0"/>
            </a:endParaRPr>
          </a:p>
          <a:p>
            <a:endParaRPr lang="en-GB" sz="1600" dirty="0" smtClean="0">
              <a:latin typeface="Chronicle Display" pitchFamily="50" charset="0"/>
            </a:endParaRPr>
          </a:p>
        </p:txBody>
      </p:sp>
    </p:spTree>
    <p:extLst>
      <p:ext uri="{BB962C8B-B14F-4D97-AF65-F5344CB8AC3E}">
        <p14:creationId xmlns:p14="http://schemas.microsoft.com/office/powerpoint/2010/main" val="21388743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OCP Open Closed Principle</a:t>
            </a:r>
          </a:p>
          <a:p>
            <a:endParaRPr lang="en-US" sz="1800" dirty="0" smtClean="0"/>
          </a:p>
          <a:p>
            <a:endParaRPr lang="en-US" sz="1800" dirty="0" smtClean="0"/>
          </a:p>
        </p:txBody>
      </p:sp>
      <p:sp>
        <p:nvSpPr>
          <p:cNvPr id="5" name="TextBox 4"/>
          <p:cNvSpPr txBox="1"/>
          <p:nvPr/>
        </p:nvSpPr>
        <p:spPr>
          <a:xfrm>
            <a:off x="621370" y="1564849"/>
            <a:ext cx="8210747" cy="1569660"/>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smtClean="0">
                <a:solidFill>
                  <a:srgbClr val="4EC9B0"/>
                </a:solidFill>
                <a:highlight>
                  <a:srgbClr val="1E1E1E"/>
                </a:highlight>
                <a:latin typeface="Consolas" panose="020B0609020204030204" pitchFamily="49" charset="0"/>
              </a:rPr>
              <a:t>Shape</a:t>
            </a:r>
            <a:r>
              <a:rPr lang="it-IT" sz="800" dirty="0" smtClean="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smtClean="0">
                <a:solidFill>
                  <a:srgbClr val="DCDCDC"/>
                </a:solidFill>
                <a:highlight>
                  <a:srgbClr val="1E1E1E"/>
                </a:highlight>
                <a:latin typeface="Consolas" panose="020B0609020204030204" pitchFamily="49" charset="0"/>
              </a:rPr>
              <a:t>AreaCalculator</a:t>
            </a:r>
            <a:r>
              <a:rPr lang="it-IT" sz="800" dirty="0" smtClean="0">
                <a:solidFill>
                  <a:srgbClr val="DCDCDC"/>
                </a:solidFill>
                <a:highlight>
                  <a:srgbClr val="1E1E1E"/>
                </a:highlight>
                <a:latin typeface="Consolas" panose="020B0609020204030204" pitchFamily="49" charset="0"/>
              </a:rPr>
              <a:t>(</a:t>
            </a:r>
            <a:r>
              <a:rPr lang="it-IT" sz="800" dirty="0" err="1" smtClean="0">
                <a:solidFill>
                  <a:srgbClr val="4EC9B0"/>
                </a:solidFill>
                <a:highlight>
                  <a:srgbClr val="1E1E1E"/>
                </a:highlight>
                <a:latin typeface="Consolas" panose="020B0609020204030204" pitchFamily="49" charset="0"/>
              </a:rPr>
              <a:t>Shape</a:t>
            </a:r>
            <a:r>
              <a:rPr lang="it-IT" sz="800" dirty="0" smtClean="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a:t>
            </a:r>
            <a:r>
              <a:rPr lang="it-IT" sz="800" dirty="0" err="1" smtClean="0">
                <a:solidFill>
                  <a:srgbClr val="569CD6"/>
                </a:solidFill>
                <a:highlight>
                  <a:srgbClr val="1E1E1E"/>
                </a:highlight>
                <a:latin typeface="Consolas" panose="020B0609020204030204" pitchFamily="49" charset="0"/>
              </a:rPr>
              <a:t>return</a:t>
            </a:r>
            <a:r>
              <a:rPr lang="it-IT" sz="800" dirty="0" smtClean="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GetArea</a:t>
            </a:r>
            <a:r>
              <a:rPr lang="it-IT" sz="800" dirty="0" smtClean="0">
                <a:solidFill>
                  <a:srgbClr val="DCDCDC"/>
                </a:solidFill>
                <a:highlight>
                  <a:srgbClr val="1E1E1E"/>
                </a:highlight>
                <a:latin typeface="Consolas" panose="020B0609020204030204" pitchFamily="49" charset="0"/>
              </a:rPr>
              <a:t>());</a:t>
            </a:r>
          </a:p>
          <a:p>
            <a:r>
              <a:rPr lang="it-IT" sz="800" dirty="0" smtClean="0">
                <a:solidFill>
                  <a:srgbClr val="DCDCDC"/>
                </a:solidFill>
                <a:highlight>
                  <a:srgbClr val="1E1E1E"/>
                </a:highlight>
                <a:latin typeface="Consolas" panose="020B0609020204030204" pitchFamily="49" charset="0"/>
              </a:rPr>
              <a:t>        }</a:t>
            </a:r>
          </a:p>
          <a:p>
            <a:r>
              <a:rPr lang="it-IT" sz="800" dirty="0" smtClean="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smtClean="0">
              <a:solidFill>
                <a:srgbClr val="DCDCDC"/>
              </a:solidFill>
              <a:highlight>
                <a:srgbClr val="1E1E1E"/>
              </a:highlight>
              <a:latin typeface="Consolas" panose="020B0609020204030204" pitchFamily="49" charset="0"/>
            </a:endParaRPr>
          </a:p>
        </p:txBody>
      </p:sp>
      <p:sp>
        <p:nvSpPr>
          <p:cNvPr id="4" name="TextBox 3"/>
          <p:cNvSpPr txBox="1"/>
          <p:nvPr/>
        </p:nvSpPr>
        <p:spPr>
          <a:xfrm>
            <a:off x="621369" y="3134509"/>
            <a:ext cx="8210747" cy="3539430"/>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smtClean="0">
                <a:solidFill>
                  <a:srgbClr val="569CD6"/>
                </a:solidFill>
                <a:highlight>
                  <a:srgbClr val="1E1E1E"/>
                </a:highlight>
                <a:latin typeface="Consolas" panose="020B0609020204030204" pitchFamily="49" charset="0"/>
              </a:rPr>
              <a:t>class</a:t>
            </a:r>
            <a:r>
              <a:rPr lang="it-IT" sz="800" dirty="0" smtClean="0">
                <a:solidFill>
                  <a:srgbClr val="DCDCDC"/>
                </a:solidFill>
                <a:highlight>
                  <a:srgbClr val="1E1E1E"/>
                </a:highlight>
                <a:latin typeface="Consolas" panose="020B0609020204030204" pitchFamily="49" charset="0"/>
              </a:rPr>
              <a:t> </a:t>
            </a:r>
            <a:r>
              <a:rPr lang="it-IT" sz="800" dirty="0" err="1" smtClean="0">
                <a:solidFill>
                  <a:srgbClr val="4EC9B0"/>
                </a:solidFill>
                <a:highlight>
                  <a:srgbClr val="1E1E1E"/>
                </a:highlight>
                <a:latin typeface="Consolas" panose="020B0609020204030204" pitchFamily="49" charset="0"/>
              </a:rPr>
              <a:t>Shape</a:t>
            </a:r>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	</a:t>
            </a:r>
            <a:r>
              <a:rPr lang="it-IT" sz="800" dirty="0" smtClean="0">
                <a:solidFill>
                  <a:srgbClr val="569CD6"/>
                </a:solidFill>
                <a:highlight>
                  <a:srgbClr val="1E1E1E"/>
                </a:highlight>
                <a:latin typeface="Consolas" panose="020B0609020204030204" pitchFamily="49" charset="0"/>
              </a:rPr>
              <a:t>public </a:t>
            </a:r>
            <a:r>
              <a:rPr lang="it-IT" sz="800" dirty="0" err="1" smtClean="0">
                <a:solidFill>
                  <a:srgbClr val="569CD6"/>
                </a:solidFill>
                <a:highlight>
                  <a:srgbClr val="1E1E1E"/>
                </a:highlight>
                <a:latin typeface="Consolas" panose="020B0609020204030204" pitchFamily="49" charset="0"/>
              </a:rPr>
              <a:t>virtual</a:t>
            </a:r>
            <a:r>
              <a:rPr lang="it-IT" sz="800" dirty="0" smtClean="0">
                <a:solidFill>
                  <a:srgbClr val="569CD6"/>
                </a:solidFill>
                <a:highlight>
                  <a:srgbClr val="1E1E1E"/>
                </a:highlight>
                <a:latin typeface="Consolas" panose="020B0609020204030204" pitchFamily="49" charset="0"/>
              </a:rPr>
              <a:t> </a:t>
            </a:r>
            <a:r>
              <a:rPr lang="it-IT" sz="800" dirty="0" smtClean="0">
                <a:solidFill>
                  <a:srgbClr val="569CD6"/>
                </a:solidFill>
                <a:highlight>
                  <a:srgbClr val="1E1E1E"/>
                </a:highlight>
                <a:latin typeface="Consolas" panose="020B0609020204030204" pitchFamily="49" charset="0"/>
              </a:rPr>
              <a:t>float</a:t>
            </a:r>
            <a:r>
              <a:rPr lang="it-IT" sz="800" dirty="0" smtClean="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0;};</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Square</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Square</a:t>
            </a:r>
            <a:r>
              <a:rPr lang="it-IT" sz="800" dirty="0">
                <a:solidFill>
                  <a:srgbClr val="DCDCDC"/>
                </a:solidFill>
                <a:highlight>
                  <a:srgbClr val="1E1E1E"/>
                </a:highlight>
                <a:latin typeface="Consolas" panose="020B0609020204030204" pitchFamily="49" charset="0"/>
              </a:rPr>
              <a:t>(</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smtClean="0">
                <a:solidFill>
                  <a:srgbClr val="569CD6"/>
                </a:solidFill>
                <a:highlight>
                  <a:srgbClr val="1E1E1E"/>
                </a:highlight>
                <a:latin typeface="Consolas" panose="020B0609020204030204" pitchFamily="49" charset="0"/>
              </a:rPr>
              <a:t>override</a:t>
            </a:r>
            <a:r>
              <a:rPr lang="it-IT" sz="800" dirty="0" smtClean="0">
                <a:solidFill>
                  <a:srgbClr val="569CD6"/>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smtClean="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p>
          <a:p>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569CD6"/>
                </a:solidFill>
                <a:highlight>
                  <a:srgbClr val="1E1E1E"/>
                </a:highlight>
                <a:latin typeface="Consolas" panose="020B0609020204030204" pitchFamily="49" charset="0"/>
              </a:rPr>
              <a:t> float</a:t>
            </a:r>
            <a:r>
              <a:rPr lang="it-IT" sz="800" dirty="0" smtClean="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radious</a:t>
            </a:r>
            <a:r>
              <a:rPr lang="it-IT" sz="800" dirty="0">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radious</a:t>
            </a:r>
            <a:r>
              <a:rPr lang="it-IT" sz="800" dirty="0">
                <a:solidFill>
                  <a:srgbClr val="B4B4B4"/>
                </a:solidFill>
                <a:highlight>
                  <a:srgbClr val="1E1E1E"/>
                </a:highlight>
                <a:latin typeface="Consolas" panose="020B0609020204030204" pitchFamily="49" charset="0"/>
              </a:rPr>
              <a:t>*</a:t>
            </a:r>
            <a:r>
              <a:rPr lang="it-IT" sz="800" dirty="0" err="1">
                <a:solidFill>
                  <a:srgbClr val="4EC9B0"/>
                </a:solidFill>
                <a:highlight>
                  <a:srgbClr val="1E1E1E"/>
                </a:highlight>
                <a:latin typeface="Consolas" panose="020B0609020204030204" pitchFamily="49" charset="0"/>
              </a:rPr>
              <a:t>Math</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PI</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28636108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OCP Open Closed Principle</a:t>
            </a:r>
          </a:p>
          <a:p>
            <a:endParaRPr lang="en-US" sz="1800" dirty="0" smtClean="0"/>
          </a:p>
          <a:p>
            <a:endParaRPr lang="en-US" sz="1800" dirty="0" smtClean="0"/>
          </a:p>
        </p:txBody>
      </p:sp>
      <p:sp>
        <p:nvSpPr>
          <p:cNvPr id="4" name="TextBox 3"/>
          <p:cNvSpPr txBox="1"/>
          <p:nvPr/>
        </p:nvSpPr>
        <p:spPr>
          <a:xfrm>
            <a:off x="621369" y="1642259"/>
            <a:ext cx="8210747" cy="1815882"/>
          </a:xfrm>
          <a:prstGeom prst="rect">
            <a:avLst/>
          </a:prstGeom>
          <a:solidFill>
            <a:schemeClr val="tx1"/>
          </a:solidFill>
        </p:spPr>
        <p:txBody>
          <a:bodyPr wrap="square" rtlCol="0">
            <a:spAutoFit/>
          </a:bodyPr>
          <a:lstStyle/>
          <a:p>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smtClean="0">
                <a:solidFill>
                  <a:srgbClr val="4EC9B0"/>
                </a:solidFill>
                <a:highlight>
                  <a:srgbClr val="1E1E1E"/>
                </a:highlight>
                <a:latin typeface="Consolas" panose="020B0609020204030204" pitchFamily="49" charset="0"/>
              </a:rPr>
              <a:t>Rectangle</a:t>
            </a:r>
            <a:r>
              <a:rPr lang="it-IT" sz="800" dirty="0" smtClean="0">
                <a:solidFill>
                  <a:srgbClr val="DCDCDC"/>
                </a:solidFill>
                <a:highlight>
                  <a:srgbClr val="1E1E1E"/>
                </a:highlight>
                <a:latin typeface="Consolas" panose="020B0609020204030204" pitchFamily="49" charset="0"/>
              </a:rPr>
              <a:t> </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smtClean="0">
                <a:solidFill>
                  <a:srgbClr val="DCDCDC"/>
                </a:solidFill>
                <a:highlight>
                  <a:srgbClr val="1E1E1E"/>
                </a:highlight>
                <a:latin typeface="Consolas" panose="020B0609020204030204" pitchFamily="49" charset="0"/>
              </a:rPr>
              <a:t>width</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a:t>
            </a:r>
            <a:r>
              <a:rPr lang="it-IT" sz="800" dirty="0" smtClean="0">
                <a:solidFill>
                  <a:srgbClr val="569CD6"/>
                </a:solidFill>
                <a:highlight>
                  <a:srgbClr val="1E1E1E"/>
                </a:highlight>
                <a:latin typeface="Consolas" panose="020B0609020204030204" pitchFamily="49" charset="0"/>
              </a:rPr>
              <a:t>private</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height</a:t>
            </a:r>
            <a:r>
              <a:rPr lang="it-IT" sz="800" dirty="0" smtClean="0">
                <a:solidFill>
                  <a:srgbClr val="DCDCDC"/>
                </a:solidFill>
                <a:highlight>
                  <a:srgbClr val="1E1E1E"/>
                </a:highlight>
                <a:latin typeface="Consolas" panose="020B0609020204030204" pitchFamily="49" charset="0"/>
              </a:rPr>
              <a:t>;</a:t>
            </a:r>
          </a:p>
          <a:p>
            <a:r>
              <a:rPr lang="it-IT" sz="800" dirty="0" smtClean="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Square</a:t>
            </a:r>
            <a:r>
              <a:rPr lang="it-IT" sz="800" dirty="0">
                <a:solidFill>
                  <a:srgbClr val="DCDCDC"/>
                </a:solidFill>
                <a:highlight>
                  <a:srgbClr val="1E1E1E"/>
                </a:highlight>
                <a:latin typeface="Consolas" panose="020B0609020204030204" pitchFamily="49" charset="0"/>
              </a:rPr>
              <a:t>(</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smtClean="0">
                <a:solidFill>
                  <a:srgbClr val="DCDCDC"/>
                </a:solidFill>
                <a:highlight>
                  <a:srgbClr val="1E1E1E"/>
                </a:highlight>
                <a:latin typeface="Consolas" panose="020B0609020204030204" pitchFamily="49" charset="0"/>
              </a:rPr>
              <a:t>width</a:t>
            </a:r>
            <a:r>
              <a:rPr lang="it-IT" sz="800" dirty="0" smtClean="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smtClean="0">
                <a:solidFill>
                  <a:srgbClr val="DCDCDC"/>
                </a:solidFill>
                <a:highlight>
                  <a:srgbClr val="1E1E1E"/>
                </a:highlight>
                <a:latin typeface="Consolas" panose="020B0609020204030204" pitchFamily="49" charset="0"/>
              </a:rPr>
              <a:t>height</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a:t>
            </a:r>
            <a:r>
              <a:rPr lang="it-IT" sz="800" dirty="0" err="1" smtClean="0">
                <a:solidFill>
                  <a:srgbClr val="569CD6"/>
                </a:solidFill>
                <a:highlight>
                  <a:srgbClr val="1E1E1E"/>
                </a:highlight>
                <a:latin typeface="Consolas" panose="020B0609020204030204" pitchFamily="49" charset="0"/>
              </a:rPr>
              <a:t>this</a:t>
            </a:r>
            <a:r>
              <a:rPr lang="it-IT" sz="800" dirty="0" err="1" smtClean="0">
                <a:solidFill>
                  <a:srgbClr val="B4B4B4"/>
                </a:solidFill>
                <a:highlight>
                  <a:srgbClr val="1E1E1E"/>
                </a:highlight>
                <a:latin typeface="Consolas" panose="020B0609020204030204" pitchFamily="49" charset="0"/>
              </a:rPr>
              <a:t>.</a:t>
            </a:r>
            <a:r>
              <a:rPr lang="it-IT" sz="800" dirty="0" err="1" smtClean="0">
                <a:solidFill>
                  <a:srgbClr val="DCDCDC"/>
                </a:solidFill>
                <a:highlight>
                  <a:srgbClr val="1E1E1E"/>
                </a:highlight>
                <a:latin typeface="Consolas" panose="020B0609020204030204" pitchFamily="49" charset="0"/>
              </a:rPr>
              <a:t>width</a:t>
            </a:r>
            <a:r>
              <a:rPr lang="it-IT" sz="800" dirty="0" smtClean="0">
                <a:solidFill>
                  <a:srgbClr val="DCDCDC"/>
                </a:solidFill>
                <a:highlight>
                  <a:srgbClr val="1E1E1E"/>
                </a:highlight>
                <a:latin typeface="Consolas" panose="020B0609020204030204" pitchFamily="49" charset="0"/>
              </a:rPr>
              <a:t> </a:t>
            </a:r>
            <a:r>
              <a:rPr lang="it-IT" sz="800" dirty="0" smtClean="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smtClean="0">
                <a:solidFill>
                  <a:srgbClr val="DCDCDC"/>
                </a:solidFill>
                <a:highlight>
                  <a:srgbClr val="1E1E1E"/>
                </a:highlight>
                <a:latin typeface="Consolas" panose="020B0609020204030204" pitchFamily="49" charset="0"/>
              </a:rPr>
              <a:t>width</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a:t>
            </a:r>
            <a:r>
              <a:rPr lang="it-IT" sz="800" dirty="0" err="1" smtClean="0">
                <a:solidFill>
                  <a:srgbClr val="569CD6"/>
                </a:solidFill>
                <a:highlight>
                  <a:srgbClr val="1E1E1E"/>
                </a:highlight>
                <a:latin typeface="Consolas" panose="020B0609020204030204" pitchFamily="49" charset="0"/>
              </a:rPr>
              <a:t>this</a:t>
            </a:r>
            <a:r>
              <a:rPr lang="it-IT" sz="800" dirty="0" err="1" smtClean="0">
                <a:solidFill>
                  <a:srgbClr val="B4B4B4"/>
                </a:solidFill>
                <a:highlight>
                  <a:srgbClr val="1E1E1E"/>
                </a:highlight>
                <a:latin typeface="Consolas" panose="020B0609020204030204" pitchFamily="49" charset="0"/>
              </a:rPr>
              <a:t>.</a:t>
            </a:r>
            <a:r>
              <a:rPr lang="it-IT" sz="800" dirty="0" err="1" smtClean="0">
                <a:solidFill>
                  <a:srgbClr val="DCDCDC"/>
                </a:solidFill>
                <a:highlight>
                  <a:srgbClr val="1E1E1E"/>
                </a:highlight>
                <a:latin typeface="Consolas" panose="020B0609020204030204" pitchFamily="49" charset="0"/>
              </a:rPr>
              <a:t>height</a:t>
            </a:r>
            <a:r>
              <a:rPr lang="it-IT" sz="800" dirty="0" smtClean="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height</a:t>
            </a:r>
            <a:r>
              <a:rPr lang="it-IT" sz="800" dirty="0" smtClean="0">
                <a:solidFill>
                  <a:srgbClr val="DCDCDC"/>
                </a:solidFill>
                <a:highlight>
                  <a:srgbClr val="1E1E1E"/>
                </a:highlight>
                <a:latin typeface="Consolas" panose="020B0609020204030204" pitchFamily="49" charset="0"/>
              </a:rPr>
              <a:t>;</a:t>
            </a:r>
          </a:p>
          <a:p>
            <a:r>
              <a:rPr lang="it-IT" sz="800" dirty="0" smtClean="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smtClean="0">
                <a:solidFill>
                  <a:srgbClr val="569CD6"/>
                </a:solidFill>
                <a:highlight>
                  <a:srgbClr val="1E1E1E"/>
                </a:highlight>
                <a:latin typeface="Consolas" panose="020B0609020204030204" pitchFamily="49" charset="0"/>
              </a:rPr>
              <a:t>override</a:t>
            </a:r>
            <a:r>
              <a:rPr lang="it-IT" sz="800" dirty="0" smtClean="0">
                <a:solidFill>
                  <a:srgbClr val="569CD6"/>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smtClean="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smtClean="0">
                <a:solidFill>
                  <a:srgbClr val="DCDCDC"/>
                </a:solidFill>
                <a:highlight>
                  <a:srgbClr val="1E1E1E"/>
                </a:highlight>
                <a:latin typeface="Consolas" panose="020B0609020204030204" pitchFamily="49" charset="0"/>
              </a:rPr>
              <a:t>width</a:t>
            </a:r>
            <a:r>
              <a:rPr lang="it-IT" sz="800" dirty="0" smtClean="0">
                <a:solidFill>
                  <a:srgbClr val="B4B4B4"/>
                </a:solidFill>
                <a:highlight>
                  <a:srgbClr val="1E1E1E"/>
                </a:highlight>
                <a:latin typeface="Consolas" panose="020B0609020204030204" pitchFamily="49" charset="0"/>
              </a:rPr>
              <a:t>*</a:t>
            </a:r>
            <a:r>
              <a:rPr lang="it-IT" sz="800" dirty="0" err="1" smtClean="0">
                <a:solidFill>
                  <a:srgbClr val="B4B4B4"/>
                </a:solidFill>
                <a:highlight>
                  <a:srgbClr val="1E1E1E"/>
                </a:highlight>
                <a:latin typeface="Consolas" panose="020B0609020204030204" pitchFamily="49" charset="0"/>
              </a:rPr>
              <a:t>height</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p>
          <a:p>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p:txBody>
      </p:sp>
    </p:spTree>
    <p:extLst>
      <p:ext uri="{BB962C8B-B14F-4D97-AF65-F5344CB8AC3E}">
        <p14:creationId xmlns:p14="http://schemas.microsoft.com/office/powerpoint/2010/main" val="17970089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LSP </a:t>
            </a:r>
            <a:r>
              <a:rPr lang="en-US" sz="2400" dirty="0" err="1" smtClean="0"/>
              <a:t>Liskov</a:t>
            </a:r>
            <a:r>
              <a:rPr lang="en-US" sz="2400" dirty="0" smtClean="0"/>
              <a:t> Substitution Principle</a:t>
            </a:r>
          </a:p>
          <a:p>
            <a:endParaRPr lang="en-US" sz="1800" dirty="0" smtClean="0"/>
          </a:p>
          <a:p>
            <a:endParaRPr lang="en-US" sz="1800" dirty="0" smtClean="0"/>
          </a:p>
        </p:txBody>
      </p:sp>
      <p:sp>
        <p:nvSpPr>
          <p:cNvPr id="5" name="TextBox 4"/>
          <p:cNvSpPr txBox="1"/>
          <p:nvPr/>
        </p:nvSpPr>
        <p:spPr>
          <a:xfrm>
            <a:off x="621372" y="1501213"/>
            <a:ext cx="8210747" cy="2308324"/>
          </a:xfrm>
          <a:prstGeom prst="rect">
            <a:avLst/>
          </a:prstGeom>
          <a:noFill/>
        </p:spPr>
        <p:txBody>
          <a:bodyPr wrap="square" rtlCol="0">
            <a:spAutoFit/>
          </a:bodyPr>
          <a:lstStyle/>
          <a:p>
            <a:endParaRPr lang="en-GB" sz="1600" dirty="0" smtClean="0">
              <a:latin typeface="Chronicle Display" pitchFamily="50" charset="0"/>
            </a:endParaRPr>
          </a:p>
          <a:p>
            <a:r>
              <a:rPr lang="en-GB" sz="2400" b="1" i="1" dirty="0" smtClean="0">
                <a:latin typeface="Chronicle Display" pitchFamily="50" charset="0"/>
              </a:rPr>
              <a:t>Functions that use reference to base classes must be able to use object of derived classes without knowing it.</a:t>
            </a:r>
          </a:p>
          <a:p>
            <a:endParaRPr lang="en-GB" sz="1600" b="1" i="1" dirty="0">
              <a:latin typeface="Chronicle Display" pitchFamily="50" charset="0"/>
            </a:endParaRPr>
          </a:p>
          <a:p>
            <a:endParaRPr lang="en-GB" sz="1600" dirty="0" smtClean="0">
              <a:latin typeface="Chronicle Display" pitchFamily="50" charset="0"/>
            </a:endParaRPr>
          </a:p>
          <a:p>
            <a:r>
              <a:rPr lang="en-GB" sz="1600" dirty="0" smtClean="0">
                <a:latin typeface="Chronicle Display" pitchFamily="50" charset="0"/>
              </a:rPr>
              <a:t>This mean that every subclass/derived should be substitutable for their base/parent class.</a:t>
            </a:r>
          </a:p>
          <a:p>
            <a:endParaRPr lang="en-GB" sz="1600" dirty="0">
              <a:latin typeface="Chronicle Display" pitchFamily="50" charset="0"/>
            </a:endParaRPr>
          </a:p>
          <a:p>
            <a:r>
              <a:rPr lang="en-GB" sz="1600" dirty="0" smtClean="0">
                <a:latin typeface="Chronicle Display" pitchFamily="50" charset="0"/>
              </a:rPr>
              <a:t>This principle is the base of </a:t>
            </a:r>
            <a:r>
              <a:rPr lang="en-GB" sz="1600" b="1" i="1" dirty="0" smtClean="0">
                <a:latin typeface="Chronicle Display" pitchFamily="50" charset="0"/>
              </a:rPr>
              <a:t>Design by Contract</a:t>
            </a:r>
          </a:p>
        </p:txBody>
      </p:sp>
    </p:spTree>
    <p:extLst>
      <p:ext uri="{BB962C8B-B14F-4D97-AF65-F5344CB8AC3E}">
        <p14:creationId xmlns:p14="http://schemas.microsoft.com/office/powerpoint/2010/main" val="9083374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LSP </a:t>
            </a:r>
            <a:r>
              <a:rPr lang="en-US" sz="2400" dirty="0" err="1"/>
              <a:t>Liskov</a:t>
            </a:r>
            <a:r>
              <a:rPr lang="en-US" sz="2400" dirty="0"/>
              <a:t> Substitution Principle</a:t>
            </a:r>
          </a:p>
          <a:p>
            <a:endParaRPr lang="en-US" sz="1800" dirty="0" smtClean="0"/>
          </a:p>
          <a:p>
            <a:endParaRPr lang="en-US" sz="1800" dirty="0" smtClean="0"/>
          </a:p>
        </p:txBody>
      </p:sp>
      <p:sp>
        <p:nvSpPr>
          <p:cNvPr id="6" name="TextBox 5"/>
          <p:cNvSpPr txBox="1"/>
          <p:nvPr/>
        </p:nvSpPr>
        <p:spPr>
          <a:xfrm>
            <a:off x="621370" y="1595329"/>
            <a:ext cx="8210747" cy="4031873"/>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protected</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 </a:t>
            </a:r>
            <a:r>
              <a:rPr lang="it-IT" sz="800" dirty="0" err="1">
                <a:solidFill>
                  <a:srgbClr val="DCDCDC"/>
                </a:solidFill>
                <a:highlight>
                  <a:srgbClr val="1E1E1E"/>
                </a:highlight>
                <a:latin typeface="Consolas" panose="020B0609020204030204" pitchFamily="49" charset="0"/>
              </a:rPr>
              <a:t>shapes</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smtClean="0">
                <a:solidFill>
                  <a:srgbClr val="DCDCDC"/>
                </a:solidFill>
                <a:highlight>
                  <a:srgbClr val="1E1E1E"/>
                </a:highlight>
                <a:latin typeface="Consolas" panose="020B0609020204030204" pitchFamily="49" charset="0"/>
              </a:rPr>
              <a:t>GenericCalculator</a:t>
            </a:r>
            <a:r>
              <a:rPr lang="it-IT" sz="800" dirty="0" smtClean="0">
                <a:solidFill>
                  <a:srgbClr val="DCDCDC"/>
                </a:solidFill>
                <a:highlight>
                  <a:srgbClr val="1E1E1E"/>
                </a:highlight>
                <a:latin typeface="Consolas" panose="020B0609020204030204" pitchFamily="49" charset="0"/>
              </a:rPr>
              <a:t>(</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virtual</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a:solidFill>
                  <a:srgbClr val="B5CEA8"/>
                </a:solidFill>
                <a:highlight>
                  <a:srgbClr val="1E1E1E"/>
                </a:highlight>
                <a:latin typeface="Consolas" panose="020B0609020204030204" pitchFamily="49" charset="0"/>
              </a:rPr>
              <a:t>0</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endParaRPr lang="it-IT" sz="800" dirty="0" smtClean="0">
              <a:solidFill>
                <a:srgbClr val="DCDCDC"/>
              </a:solidFill>
              <a:highlight>
                <a:srgbClr val="1E1E1E"/>
              </a:highlight>
              <a:latin typeface="Consolas" panose="020B0609020204030204" pitchFamily="49" charset="0"/>
            </a:endParaRPr>
          </a:p>
          <a:p>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smtClean="0">
                <a:solidFill>
                  <a:srgbClr val="DCDCDC"/>
                </a:solidFill>
                <a:highlight>
                  <a:srgbClr val="1E1E1E"/>
                </a:highlight>
                <a:latin typeface="Consolas" panose="020B0609020204030204" pitchFamily="49" charset="0"/>
              </a:rPr>
              <a:t>AreaCalculator</a:t>
            </a:r>
            <a:r>
              <a:rPr lang="it-IT" sz="800" dirty="0" smtClean="0">
                <a:solidFill>
                  <a:srgbClr val="DCDCDC"/>
                </a:solidFill>
                <a:highlight>
                  <a:srgbClr val="1E1E1E"/>
                </a:highlight>
                <a:latin typeface="Consolas" panose="020B0609020204030204" pitchFamily="49" charset="0"/>
              </a:rPr>
              <a:t>(</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 </a:t>
            </a:r>
            <a:r>
              <a:rPr lang="it-IT" sz="800" dirty="0">
                <a:solidFill>
                  <a:srgbClr val="569CD6"/>
                </a:solidFill>
                <a:highlight>
                  <a:srgbClr val="1E1E1E"/>
                </a:highlight>
                <a:latin typeface="Consolas" panose="020B0609020204030204" pitchFamily="49" charset="0"/>
              </a:rPr>
              <a:t>base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smtClean="0">
                <a:solidFill>
                  <a:srgbClr val="DCDCDC"/>
                </a:solidFill>
                <a:highlight>
                  <a:srgbClr val="1E1E1E"/>
                </a:highlight>
                <a:latin typeface="Consolas" panose="020B0609020204030204" pitchFamily="49" charset="0"/>
              </a:rPr>
              <a:t>) {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endParaRPr lang="it-IT" sz="800" dirty="0" smtClean="0">
              <a:solidFill>
                <a:srgbClr val="DCDCDC"/>
              </a:solidFill>
              <a:highlight>
                <a:srgbClr val="1E1E1E"/>
              </a:highlight>
              <a:latin typeface="Consolas" panose="020B0609020204030204" pitchFamily="49" charset="0"/>
            </a:endParaRPr>
          </a:p>
          <a:p>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smtClean="0">
                <a:solidFill>
                  <a:srgbClr val="DCDCDC"/>
                </a:solidFill>
                <a:highlight>
                  <a:srgbClr val="1E1E1E"/>
                </a:highlight>
                <a:latin typeface="Consolas" panose="020B0609020204030204" pitchFamily="49" charset="0"/>
              </a:rPr>
              <a:t>PerimeterCalculator</a:t>
            </a:r>
            <a:r>
              <a:rPr lang="it-IT" sz="800" dirty="0" smtClean="0">
                <a:solidFill>
                  <a:srgbClr val="DCDCDC"/>
                </a:solidFill>
                <a:highlight>
                  <a:srgbClr val="1E1E1E"/>
                </a:highlight>
                <a:latin typeface="Consolas" panose="020B0609020204030204" pitchFamily="49" charset="0"/>
              </a:rPr>
              <a:t>(</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 </a:t>
            </a:r>
            <a:r>
              <a:rPr lang="it-IT" sz="800" dirty="0">
                <a:solidFill>
                  <a:srgbClr val="569CD6"/>
                </a:solidFill>
                <a:highlight>
                  <a:srgbClr val="1E1E1E"/>
                </a:highlight>
                <a:latin typeface="Consolas" panose="020B0609020204030204" pitchFamily="49" charset="0"/>
              </a:rPr>
              <a:t>base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 </a:t>
            </a:r>
            <a:r>
              <a:rPr lang="it-IT" sz="800" dirty="0" smtClean="0">
                <a:solidFill>
                  <a:srgbClr val="DCDCDC"/>
                </a:solidFill>
                <a:highlight>
                  <a:srgbClr val="1E1E1E"/>
                </a:highlight>
                <a:latin typeface="Consolas" panose="020B0609020204030204" pitchFamily="49" charset="0"/>
              </a:rPr>
              <a:t>}</a:t>
            </a:r>
          </a:p>
          <a:p>
            <a:r>
              <a:rPr lang="it-IT" sz="800" dirty="0" smtClean="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GetPerimeter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smtClean="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11749090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LSP </a:t>
            </a:r>
            <a:r>
              <a:rPr lang="en-US" sz="2400" dirty="0" err="1"/>
              <a:t>Liskov</a:t>
            </a:r>
            <a:r>
              <a:rPr lang="en-US" sz="2400" dirty="0"/>
              <a:t> Substitution Principle</a:t>
            </a:r>
          </a:p>
          <a:p>
            <a:endParaRPr lang="en-US" sz="1800" dirty="0" smtClean="0"/>
          </a:p>
          <a:p>
            <a:endParaRPr lang="en-US" sz="1800" dirty="0" smtClean="0"/>
          </a:p>
        </p:txBody>
      </p:sp>
      <p:sp>
        <p:nvSpPr>
          <p:cNvPr id="6" name="TextBox 5"/>
          <p:cNvSpPr txBox="1"/>
          <p:nvPr/>
        </p:nvSpPr>
        <p:spPr>
          <a:xfrm>
            <a:off x="621370" y="1595329"/>
            <a:ext cx="8210747" cy="4154984"/>
          </a:xfrm>
          <a:prstGeom prst="rect">
            <a:avLst/>
          </a:prstGeom>
          <a:solidFill>
            <a:schemeClr val="tx1"/>
          </a:solidFill>
        </p:spPr>
        <p:txBody>
          <a:bodyPr wrap="square" rtlCol="0">
            <a:spAutoFit/>
          </a:bodyPr>
          <a:lstStyle/>
          <a:p>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smtClean="0">
                <a:solidFill>
                  <a:srgbClr val="4EC9B0"/>
                </a:solidFill>
                <a:highlight>
                  <a:srgbClr val="1E1E1E"/>
                </a:highlight>
                <a:latin typeface="Consolas" panose="020B0609020204030204" pitchFamily="49" charset="0"/>
              </a:rPr>
              <a:t>GenericCalculatorOutput</a:t>
            </a:r>
            <a:endParaRPr lang="it-IT" sz="800" dirty="0" smtClean="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c</a:t>
            </a:r>
            <a:r>
              <a:rPr lang="it-IT" sz="800" dirty="0" err="1" smtClean="0">
                <a:solidFill>
                  <a:srgbClr val="DCDCDC"/>
                </a:solidFill>
                <a:highlight>
                  <a:srgbClr val="1E1E1E"/>
                </a:highlight>
                <a:latin typeface="Consolas" panose="020B0609020204030204" pitchFamily="49" charset="0"/>
              </a:rPr>
              <a:t>alculator</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GenericCalculatorOutput</a:t>
            </a:r>
            <a:r>
              <a:rPr lang="it-IT" sz="800" dirty="0">
                <a:solidFill>
                  <a:srgbClr val="DCDCDC"/>
                </a:solidFill>
                <a:highlight>
                  <a:srgbClr val="1E1E1E"/>
                </a:highlight>
                <a:latin typeface="Consolas" panose="020B0609020204030204" pitchFamily="49" charset="0"/>
              </a:rPr>
              <a:t>(</a:t>
            </a:r>
            <a:r>
              <a:rPr lang="it-IT" sz="800" dirty="0" err="1">
                <a:solidFill>
                  <a:srgbClr val="4EC9B0"/>
                </a:solidFill>
                <a:highlight>
                  <a:srgbClr val="1E1E1E"/>
                </a:highlight>
                <a:latin typeface="Consolas" panose="020B0609020204030204" pitchFamily="49" charset="0"/>
              </a:rPr>
              <a:t>GenericCalculator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c</a:t>
            </a:r>
            <a:r>
              <a:rPr lang="it-IT" sz="800" dirty="0" err="1" smtClean="0">
                <a:solidFill>
                  <a:srgbClr val="DCDCDC"/>
                </a:solidFill>
                <a:highlight>
                  <a:srgbClr val="1E1E1E"/>
                </a:highlight>
                <a:latin typeface="Consolas" panose="020B0609020204030204" pitchFamily="49" charset="0"/>
              </a:rPr>
              <a:t>alculator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smtClean="0">
                <a:solidFill>
                  <a:srgbClr val="569CD6"/>
                </a:solidFill>
                <a:highlight>
                  <a:srgbClr val="1E1E1E"/>
                </a:highlight>
                <a:latin typeface="Consolas" panose="020B0609020204030204" pitchFamily="49" charset="0"/>
              </a:rPr>
              <a:t>this</a:t>
            </a:r>
            <a:r>
              <a:rPr lang="it-IT" sz="800" dirty="0" err="1" smtClean="0">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c</a:t>
            </a:r>
            <a:r>
              <a:rPr lang="it-IT" sz="800" dirty="0" err="1" smtClean="0">
                <a:solidFill>
                  <a:srgbClr val="DCDCDC"/>
                </a:solidFill>
                <a:highlight>
                  <a:srgbClr val="1E1E1E"/>
                </a:highlight>
                <a:latin typeface="Consolas" panose="020B0609020204030204" pitchFamily="49" charset="0"/>
              </a:rPr>
              <a:t>alculator</a:t>
            </a:r>
            <a:r>
              <a:rPr lang="it-IT" sz="800" dirty="0" smtClean="0">
                <a:solidFill>
                  <a:srgbClr val="DCDCDC"/>
                </a:solidFill>
                <a:highlight>
                  <a:srgbClr val="1E1E1E"/>
                </a:highlight>
                <a:latin typeface="Consolas" panose="020B0609020204030204" pitchFamily="49" charset="0"/>
              </a:rPr>
              <a:t> </a:t>
            </a:r>
            <a:r>
              <a:rPr lang="it-IT" sz="800" dirty="0" smtClean="0">
                <a:solidFill>
                  <a:srgbClr val="B4B4B4"/>
                </a:solidFill>
                <a:highlight>
                  <a:srgbClr val="1E1E1E"/>
                </a:highlight>
                <a:latin typeface="Consolas" panose="020B0609020204030204" pitchFamily="49" charset="0"/>
              </a:rPr>
              <a:t>= </a:t>
            </a:r>
            <a:r>
              <a:rPr lang="it-IT" sz="800" dirty="0" err="1" smtClean="0">
                <a:solidFill>
                  <a:srgbClr val="DCDCDC"/>
                </a:solidFill>
                <a:highlight>
                  <a:srgbClr val="1E1E1E"/>
                </a:highlight>
                <a:latin typeface="Consolas" panose="020B0609020204030204" pitchFamily="49" charset="0"/>
              </a:rPr>
              <a:t>c</a:t>
            </a:r>
            <a:r>
              <a:rPr lang="it-IT" sz="800" dirty="0" err="1" smtClean="0">
                <a:solidFill>
                  <a:srgbClr val="DCDCDC"/>
                </a:solidFill>
                <a:highlight>
                  <a:srgbClr val="1E1E1E"/>
                </a:highlight>
                <a:latin typeface="Consolas" panose="020B0609020204030204" pitchFamily="49" charset="0"/>
              </a:rPr>
              <a:t>alculator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string</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ShowHtml</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string</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Format</a:t>
            </a:r>
            <a:r>
              <a:rPr lang="it-IT" sz="800" dirty="0">
                <a:solidFill>
                  <a:srgbClr val="DCDCDC"/>
                </a:solidFill>
                <a:highlight>
                  <a:srgbClr val="1E1E1E"/>
                </a:highlight>
                <a:latin typeface="Consolas" panose="020B0609020204030204" pitchFamily="49" charset="0"/>
              </a:rPr>
              <a:t>(</a:t>
            </a:r>
            <a:r>
              <a:rPr lang="it-IT" sz="800" dirty="0">
                <a:solidFill>
                  <a:srgbClr val="D69D85"/>
                </a:solidFill>
                <a:highlight>
                  <a:srgbClr val="1E1E1E"/>
                </a:highlight>
                <a:latin typeface="Consolas" panose="020B0609020204030204" pitchFamily="49" charset="0"/>
              </a:rPr>
              <a:t>"&lt;div&gt;</a:t>
            </a:r>
            <a:r>
              <a:rPr lang="it-IT" sz="800" dirty="0">
                <a:solidFill>
                  <a:srgbClr val="80FF80"/>
                </a:solidFill>
                <a:highlight>
                  <a:srgbClr val="1E1E1E"/>
                </a:highlight>
                <a:latin typeface="Consolas" panose="020B0609020204030204" pitchFamily="49" charset="0"/>
              </a:rPr>
              <a:t>{0}</a:t>
            </a:r>
            <a:r>
              <a:rPr lang="it-IT" sz="800" dirty="0">
                <a:solidFill>
                  <a:srgbClr val="D69D85"/>
                </a:solidFill>
                <a:highlight>
                  <a:srgbClr val="1E1E1E"/>
                </a:highlight>
                <a:latin typeface="Consolas" panose="020B0609020204030204" pitchFamily="49" charset="0"/>
              </a:rPr>
              <a:t>&lt;/div&gt;"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c</a:t>
            </a:r>
            <a:r>
              <a:rPr lang="it-IT" sz="800" dirty="0" err="1" smtClean="0">
                <a:solidFill>
                  <a:srgbClr val="DCDCDC"/>
                </a:solidFill>
                <a:highlight>
                  <a:srgbClr val="1E1E1E"/>
                </a:highlight>
                <a:latin typeface="Consolas" panose="020B0609020204030204" pitchFamily="49" charset="0"/>
              </a:rPr>
              <a:t>alculator</a:t>
            </a:r>
            <a:r>
              <a:rPr lang="it-IT" sz="800" dirty="0" err="1" smtClean="0">
                <a:solidFill>
                  <a:srgbClr val="B4B4B4"/>
                </a:solidFill>
                <a:highlight>
                  <a:srgbClr val="1E1E1E"/>
                </a:highlight>
                <a:latin typeface="Consolas" panose="020B0609020204030204" pitchFamily="49" charset="0"/>
              </a:rPr>
              <a:t>.</a:t>
            </a:r>
            <a:r>
              <a:rPr lang="it-IT" sz="800" dirty="0" err="1" smtClean="0">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a:t>
            </a:r>
          </a:p>
          <a:p>
            <a:endParaRPr lang="it-IT" sz="1000" dirty="0">
              <a:solidFill>
                <a:srgbClr val="DCDCDC"/>
              </a:solidFill>
              <a:highlight>
                <a:srgbClr val="1E1E1E"/>
              </a:highlight>
              <a:latin typeface="Consolas" panose="020B0609020204030204" pitchFamily="49" charset="0"/>
            </a:endParaRPr>
          </a:p>
          <a:p>
            <a:endParaRPr lang="it-IT" sz="1000" dirty="0" smtClean="0">
              <a:solidFill>
                <a:srgbClr val="DCDCDC"/>
              </a:solidFill>
              <a:highlight>
                <a:srgbClr val="1E1E1E"/>
              </a:highlight>
              <a:latin typeface="Consolas" panose="020B0609020204030204" pitchFamily="49" charset="0"/>
            </a:endParaRPr>
          </a:p>
          <a:p>
            <a:endParaRPr lang="it-IT" sz="1000" dirty="0" smtClean="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a:t>
            </a:r>
            <a:r>
              <a:rPr lang="it-IT" sz="800" dirty="0" err="1" smtClean="0">
                <a:solidFill>
                  <a:srgbClr val="569CD6"/>
                </a:solidFill>
                <a:highlight>
                  <a:srgbClr val="1E1E1E"/>
                </a:highlight>
                <a:latin typeface="Consolas" panose="020B0609020204030204" pitchFamily="49" charset="0"/>
              </a:rPr>
              <a:t>var</a:t>
            </a:r>
            <a:r>
              <a:rPr lang="it-IT" sz="800" dirty="0" smtClean="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Square</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area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perimeter</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outputArea</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GenericCalculatorOutput</a:t>
            </a:r>
            <a:r>
              <a:rPr lang="it-IT" sz="800" dirty="0">
                <a:solidFill>
                  <a:srgbClr val="DCDCDC"/>
                </a:solidFill>
                <a:highlight>
                  <a:srgbClr val="1E1E1E"/>
                </a:highlight>
                <a:latin typeface="Consolas" panose="020B0609020204030204" pitchFamily="49" charset="0"/>
              </a:rPr>
              <a:t>(area);</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outputPerimeter</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GenericCalculatorOutput</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perimeter</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Console</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WriteLine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outputArea</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ShowHtml</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Console</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WriteLine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outputPerimeter</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ShowHtml</a:t>
            </a:r>
            <a:r>
              <a:rPr lang="it-IT" sz="800" dirty="0">
                <a:solidFill>
                  <a:srgbClr val="DCDCDC"/>
                </a:solidFill>
                <a:highlight>
                  <a:srgbClr val="1E1E1E"/>
                </a:highlight>
                <a:latin typeface="Consolas" panose="020B0609020204030204" pitchFamily="49" charset="0"/>
              </a:rPr>
              <a:t>());</a:t>
            </a:r>
          </a:p>
          <a:p>
            <a:endParaRPr lang="it-IT" sz="1000" dirty="0" smtClean="0">
              <a:solidFill>
                <a:srgbClr val="DCDCDC"/>
              </a:solidFill>
              <a:highlight>
                <a:srgbClr val="1E1E1E"/>
              </a:highlight>
              <a:latin typeface="Consolas" panose="020B0609020204030204" pitchFamily="49" charset="0"/>
            </a:endParaRPr>
          </a:p>
        </p:txBody>
      </p:sp>
    </p:spTree>
    <p:extLst>
      <p:ext uri="{BB962C8B-B14F-4D97-AF65-F5344CB8AC3E}">
        <p14:creationId xmlns:p14="http://schemas.microsoft.com/office/powerpoint/2010/main" val="20953946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620" y="4937760"/>
            <a:ext cx="7383780" cy="1754326"/>
          </a:xfrm>
          <a:prstGeom prst="rect">
            <a:avLst/>
          </a:prstGeom>
          <a:noFill/>
        </p:spPr>
        <p:txBody>
          <a:bodyPr wrap="square" rtlCol="0">
            <a:spAutoFit/>
          </a:bodyPr>
          <a:lstStyle/>
          <a:p>
            <a:r>
              <a:rPr lang="en-US" sz="3600" b="1" dirty="0" smtClean="0">
                <a:latin typeface="Chronicle Display Light" pitchFamily="50" charset="0"/>
              </a:rPr>
              <a:t>LIQUID</a:t>
            </a:r>
          </a:p>
          <a:p>
            <a:r>
              <a:rPr lang="en-US" sz="3600" i="1" dirty="0">
                <a:latin typeface="Chronicle Display Light" pitchFamily="50" charset="0"/>
              </a:rPr>
              <a:t>A</a:t>
            </a:r>
            <a:r>
              <a:rPr lang="en-US" sz="3600" i="1" dirty="0" smtClean="0">
                <a:latin typeface="Chronicle Display Light" pitchFamily="50" charset="0"/>
              </a:rPr>
              <a:t>ll </a:t>
            </a:r>
            <a:r>
              <a:rPr lang="en-US" sz="3600" b="1" i="1" dirty="0" smtClean="0">
                <a:latin typeface="Chronicle Display Light" pitchFamily="50" charset="0"/>
              </a:rPr>
              <a:t>OOP </a:t>
            </a:r>
            <a:r>
              <a:rPr lang="en-US" sz="3600" b="1" i="1" dirty="0" smtClean="0">
                <a:latin typeface="Chronicle Display Light" pitchFamily="50" charset="0"/>
              </a:rPr>
              <a:t>developer </a:t>
            </a:r>
            <a:r>
              <a:rPr lang="en-US" sz="3600" i="1" dirty="0" smtClean="0">
                <a:latin typeface="Chronicle Display Light" pitchFamily="50" charset="0"/>
              </a:rPr>
              <a:t>must know and apply</a:t>
            </a:r>
            <a:endParaRPr lang="en-US" sz="2400" i="1" dirty="0">
              <a:latin typeface="Chronicle Display Light" pitchFamily="50" charset="0"/>
            </a:endParaRPr>
          </a:p>
        </p:txBody>
      </p:sp>
    </p:spTree>
    <p:extLst>
      <p:ext uri="{BB962C8B-B14F-4D97-AF65-F5344CB8AC3E}">
        <p14:creationId xmlns:p14="http://schemas.microsoft.com/office/powerpoint/2010/main" val="3386551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ISP Interface Segregation Principle</a:t>
            </a:r>
          </a:p>
          <a:p>
            <a:endParaRPr lang="en-US" sz="1800" dirty="0" smtClean="0"/>
          </a:p>
          <a:p>
            <a:endParaRPr lang="en-US" sz="1800" dirty="0" smtClean="0"/>
          </a:p>
        </p:txBody>
      </p:sp>
      <p:sp>
        <p:nvSpPr>
          <p:cNvPr id="5" name="TextBox 4"/>
          <p:cNvSpPr txBox="1"/>
          <p:nvPr/>
        </p:nvSpPr>
        <p:spPr>
          <a:xfrm>
            <a:off x="621372" y="1501213"/>
            <a:ext cx="8210747" cy="2677656"/>
          </a:xfrm>
          <a:prstGeom prst="rect">
            <a:avLst/>
          </a:prstGeom>
          <a:noFill/>
        </p:spPr>
        <p:txBody>
          <a:bodyPr wrap="square" rtlCol="0">
            <a:spAutoFit/>
          </a:bodyPr>
          <a:lstStyle/>
          <a:p>
            <a:endParaRPr lang="en-GB" sz="1600" dirty="0" smtClean="0">
              <a:latin typeface="Chronicle Display" pitchFamily="50" charset="0"/>
            </a:endParaRPr>
          </a:p>
          <a:p>
            <a:r>
              <a:rPr lang="en-GB" sz="2400" b="1" i="1" dirty="0" smtClean="0">
                <a:latin typeface="Chronicle Display" pitchFamily="50" charset="0"/>
              </a:rPr>
              <a:t>A client never be forced to implement an interface that it doesn’t use or client shouldn’t be forced to depend on method they do not use.</a:t>
            </a:r>
          </a:p>
          <a:p>
            <a:endParaRPr lang="en-GB" sz="1600" b="1" i="1" dirty="0">
              <a:latin typeface="Chronicle Display" pitchFamily="50" charset="0"/>
            </a:endParaRPr>
          </a:p>
          <a:p>
            <a:endParaRPr lang="en-GB" sz="1600" dirty="0" smtClean="0">
              <a:latin typeface="Chronicle Display" pitchFamily="50" charset="0"/>
            </a:endParaRPr>
          </a:p>
          <a:p>
            <a:r>
              <a:rPr lang="en-GB" sz="1600" dirty="0" smtClean="0">
                <a:latin typeface="Chronicle Display" pitchFamily="50" charset="0"/>
              </a:rPr>
              <a:t>This mean it is important to make fine grained interfaces that are client specific.</a:t>
            </a:r>
          </a:p>
          <a:p>
            <a:endParaRPr lang="en-GB" sz="1600" b="1" i="1" dirty="0">
              <a:latin typeface="Chronicle Display" pitchFamily="50" charset="0"/>
            </a:endParaRPr>
          </a:p>
          <a:p>
            <a:endParaRPr lang="en-GB" sz="1600" b="1" i="1" dirty="0" smtClean="0">
              <a:latin typeface="Chronicle Display" pitchFamily="50" charset="0"/>
            </a:endParaRPr>
          </a:p>
        </p:txBody>
      </p:sp>
    </p:spTree>
    <p:extLst>
      <p:ext uri="{BB962C8B-B14F-4D97-AF65-F5344CB8AC3E}">
        <p14:creationId xmlns:p14="http://schemas.microsoft.com/office/powerpoint/2010/main" val="12586604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LSP </a:t>
            </a:r>
            <a:r>
              <a:rPr lang="en-US" sz="2400" dirty="0" err="1"/>
              <a:t>Liskov</a:t>
            </a:r>
            <a:r>
              <a:rPr lang="en-US" sz="2400" dirty="0"/>
              <a:t> Substitution Principle</a:t>
            </a:r>
          </a:p>
          <a:p>
            <a:endParaRPr lang="en-US" sz="1800" dirty="0" smtClean="0"/>
          </a:p>
          <a:p>
            <a:endParaRPr lang="en-US" sz="1800" dirty="0" smtClean="0"/>
          </a:p>
        </p:txBody>
      </p:sp>
      <p:sp>
        <p:nvSpPr>
          <p:cNvPr id="6" name="TextBox 5"/>
          <p:cNvSpPr txBox="1"/>
          <p:nvPr/>
        </p:nvSpPr>
        <p:spPr>
          <a:xfrm>
            <a:off x="621370" y="1595329"/>
            <a:ext cx="8210747" cy="4154984"/>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a:t>
            </a:r>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virtual</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a:solidFill>
                  <a:srgbClr val="B5CEA8"/>
                </a:solidFill>
                <a:highlight>
                  <a:srgbClr val="1E1E1E"/>
                </a:highlight>
                <a:latin typeface="Consolas" panose="020B0609020204030204" pitchFamily="49" charset="0"/>
              </a:rPr>
              <a:t>0</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smtClean="0">
                <a:solidFill>
                  <a:srgbClr val="B8D7A3"/>
                </a:solidFill>
                <a:highlight>
                  <a:srgbClr val="1E1E1E"/>
                </a:highlight>
                <a:latin typeface="Consolas" panose="020B0609020204030204" pitchFamily="49" charset="0"/>
              </a:rPr>
              <a:t>IShape</a:t>
            </a:r>
            <a:r>
              <a:rPr lang="it-IT" sz="800" dirty="0" smtClean="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smtClean="0">
                <a:solidFill>
                  <a:srgbClr val="DCDCDC"/>
                </a:solidFill>
                <a:highlight>
                  <a:srgbClr val="1E1E1E"/>
                </a:highlight>
                <a:latin typeface="Consolas" panose="020B0609020204030204" pitchFamily="49" charset="0"/>
              </a:rPr>
              <a:t>AreaCalculator</a:t>
            </a:r>
            <a:r>
              <a:rPr lang="it-IT" sz="800" dirty="0" smtClean="0">
                <a:solidFill>
                  <a:srgbClr val="DCDCDC"/>
                </a:solidFill>
                <a:highlight>
                  <a:srgbClr val="1E1E1E"/>
                </a:highlight>
                <a:latin typeface="Consolas" panose="020B0609020204030204" pitchFamily="49" charset="0"/>
              </a:rPr>
              <a:t>(</a:t>
            </a:r>
            <a:r>
              <a:rPr lang="it-IT" sz="800" dirty="0" err="1" smtClean="0">
                <a:solidFill>
                  <a:srgbClr val="B8D7A3"/>
                </a:solidFill>
                <a:highlight>
                  <a:srgbClr val="1E1E1E"/>
                </a:highlight>
                <a:latin typeface="Consolas" panose="020B0609020204030204" pitchFamily="49" charset="0"/>
              </a:rPr>
              <a:t>IShape</a:t>
            </a:r>
            <a:r>
              <a:rPr lang="it-IT" sz="800" dirty="0" smtClean="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ISquaredShape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ISquaredShape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GetPerimeter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endParaRPr lang="it-IT" sz="800" dirty="0" smtClean="0">
              <a:solidFill>
                <a:srgbClr val="DCDCDC"/>
              </a:solidFill>
              <a:highlight>
                <a:srgbClr val="1E1E1E"/>
              </a:highlight>
              <a:latin typeface="Consolas" panose="020B0609020204030204" pitchFamily="49" charset="0"/>
            </a:endParaRPr>
          </a:p>
        </p:txBody>
      </p:sp>
    </p:spTree>
    <p:extLst>
      <p:ext uri="{BB962C8B-B14F-4D97-AF65-F5344CB8AC3E}">
        <p14:creationId xmlns:p14="http://schemas.microsoft.com/office/powerpoint/2010/main" val="24375598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LSP </a:t>
            </a:r>
            <a:r>
              <a:rPr lang="en-US" sz="2400" dirty="0" err="1"/>
              <a:t>Liskov</a:t>
            </a:r>
            <a:r>
              <a:rPr lang="en-US" sz="2400" dirty="0"/>
              <a:t> Substitution Principle</a:t>
            </a:r>
          </a:p>
          <a:p>
            <a:endParaRPr lang="en-US" sz="1800" dirty="0" smtClean="0"/>
          </a:p>
          <a:p>
            <a:endParaRPr lang="en-US" sz="1800" dirty="0" smtClean="0"/>
          </a:p>
        </p:txBody>
      </p:sp>
      <p:sp>
        <p:nvSpPr>
          <p:cNvPr id="6" name="TextBox 5"/>
          <p:cNvSpPr txBox="1"/>
          <p:nvPr/>
        </p:nvSpPr>
        <p:spPr>
          <a:xfrm>
            <a:off x="621370" y="1572469"/>
            <a:ext cx="8210747" cy="5016758"/>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a:t>
            </a:r>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interface</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interface</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ISquaredShape</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GetPerimeter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Squared</a:t>
            </a:r>
            <a:r>
              <a:rPr lang="it-IT" sz="800" dirty="0">
                <a:solidFill>
                  <a:srgbClr val="DCDCDC"/>
                </a:solidFill>
                <a:highlight>
                  <a:srgbClr val="1E1E1E"/>
                </a:highlight>
                <a:latin typeface="Consolas" panose="020B0609020204030204" pitchFamily="49" charset="0"/>
              </a:rPr>
              <a:t> : </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ISquaredShape</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Squared</a:t>
            </a:r>
            <a:r>
              <a:rPr lang="it-IT" sz="800" dirty="0">
                <a:solidFill>
                  <a:srgbClr val="DCDCDC"/>
                </a:solidFill>
                <a:highlight>
                  <a:srgbClr val="1E1E1E"/>
                </a:highlight>
                <a:latin typeface="Consolas" panose="020B0609020204030204" pitchFamily="49" charset="0"/>
              </a:rPr>
              <a:t>(</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GetPerimeter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B5CEA8"/>
                </a:solidFill>
                <a:highlight>
                  <a:srgbClr val="1E1E1E"/>
                </a:highlight>
                <a:latin typeface="Consolas" panose="020B0609020204030204" pitchFamily="49" charset="0"/>
              </a:rPr>
              <a:t>4</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p>
          <a:p>
            <a:endParaRPr lang="it-IT" sz="800" dirty="0" smtClean="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    </a:t>
            </a:r>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 : </a:t>
            </a:r>
            <a:r>
              <a:rPr lang="it-IT" sz="800" dirty="0" err="1">
                <a:solidFill>
                  <a:srgbClr val="B8D7A3"/>
                </a:solidFill>
                <a:highlight>
                  <a:srgbClr val="1E1E1E"/>
                </a:highlight>
                <a:latin typeface="Consolas" panose="020B0609020204030204" pitchFamily="49" charset="0"/>
              </a:rPr>
              <a:t>IShape</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en-US" sz="800" dirty="0">
                <a:solidFill>
                  <a:srgbClr val="DCDCDC"/>
                </a:solidFill>
                <a:highlight>
                  <a:srgbClr val="1E1E1E"/>
                </a:highlight>
                <a:latin typeface="Consolas" panose="020B0609020204030204" pitchFamily="49" charset="0"/>
              </a:rPr>
              <a:t>            </a:t>
            </a:r>
            <a:r>
              <a:rPr lang="en-US" sz="800" dirty="0">
                <a:solidFill>
                  <a:srgbClr val="569CD6"/>
                </a:solidFill>
                <a:highlight>
                  <a:srgbClr val="1E1E1E"/>
                </a:highlight>
                <a:latin typeface="Consolas" panose="020B0609020204030204" pitchFamily="49" charset="0"/>
              </a:rPr>
              <a:t>return</a:t>
            </a:r>
            <a:r>
              <a:rPr lang="en-US" sz="800" dirty="0">
                <a:solidFill>
                  <a:srgbClr val="DCDCDC"/>
                </a:solidFill>
                <a:highlight>
                  <a:srgbClr val="1E1E1E"/>
                </a:highlight>
                <a:latin typeface="Consolas" panose="020B0609020204030204" pitchFamily="49" charset="0"/>
              </a:rPr>
              <a:t> (</a:t>
            </a:r>
            <a:r>
              <a:rPr lang="en-US" sz="800" dirty="0">
                <a:solidFill>
                  <a:srgbClr val="569CD6"/>
                </a:solidFill>
                <a:highlight>
                  <a:srgbClr val="1E1E1E"/>
                </a:highlight>
                <a:latin typeface="Consolas" panose="020B0609020204030204" pitchFamily="49" charset="0"/>
              </a:rPr>
              <a:t>float</a:t>
            </a:r>
            <a:r>
              <a:rPr lang="en-US" sz="800" dirty="0">
                <a:solidFill>
                  <a:srgbClr val="DCDCDC"/>
                </a:solidFill>
                <a:highlight>
                  <a:srgbClr val="1E1E1E"/>
                </a:highlight>
                <a:latin typeface="Consolas" panose="020B0609020204030204" pitchFamily="49" charset="0"/>
              </a:rPr>
              <a:t>)(</a:t>
            </a:r>
            <a:r>
              <a:rPr lang="en-US" sz="800" dirty="0" err="1">
                <a:solidFill>
                  <a:srgbClr val="DCDCDC"/>
                </a:solidFill>
                <a:highlight>
                  <a:srgbClr val="1E1E1E"/>
                </a:highlight>
                <a:latin typeface="Consolas" panose="020B0609020204030204" pitchFamily="49" charset="0"/>
              </a:rPr>
              <a:t>radious</a:t>
            </a:r>
            <a:r>
              <a:rPr lang="en-US" sz="800" dirty="0">
                <a:solidFill>
                  <a:srgbClr val="DCDCDC"/>
                </a:solidFill>
                <a:highlight>
                  <a:srgbClr val="1E1E1E"/>
                </a:highlight>
                <a:latin typeface="Consolas" panose="020B0609020204030204" pitchFamily="49" charset="0"/>
              </a:rPr>
              <a:t> </a:t>
            </a:r>
            <a:r>
              <a:rPr lang="en-US" sz="800" dirty="0">
                <a:solidFill>
                  <a:srgbClr val="B4B4B4"/>
                </a:solidFill>
                <a:highlight>
                  <a:srgbClr val="1E1E1E"/>
                </a:highlight>
                <a:latin typeface="Consolas" panose="020B0609020204030204" pitchFamily="49" charset="0"/>
              </a:rPr>
              <a:t>*</a:t>
            </a:r>
            <a:r>
              <a:rPr lang="en-US" sz="800" dirty="0">
                <a:solidFill>
                  <a:srgbClr val="DCDCDC"/>
                </a:solidFill>
                <a:highlight>
                  <a:srgbClr val="1E1E1E"/>
                </a:highlight>
                <a:latin typeface="Consolas" panose="020B0609020204030204" pitchFamily="49" charset="0"/>
              </a:rPr>
              <a:t> </a:t>
            </a:r>
            <a:r>
              <a:rPr lang="en-US" sz="800" dirty="0" err="1">
                <a:solidFill>
                  <a:srgbClr val="DCDCDC"/>
                </a:solidFill>
                <a:highlight>
                  <a:srgbClr val="1E1E1E"/>
                </a:highlight>
                <a:latin typeface="Consolas" panose="020B0609020204030204" pitchFamily="49" charset="0"/>
              </a:rPr>
              <a:t>radious</a:t>
            </a:r>
            <a:r>
              <a:rPr lang="en-US" sz="800" dirty="0">
                <a:solidFill>
                  <a:srgbClr val="DCDCDC"/>
                </a:solidFill>
                <a:highlight>
                  <a:srgbClr val="1E1E1E"/>
                </a:highlight>
                <a:latin typeface="Consolas" panose="020B0609020204030204" pitchFamily="49" charset="0"/>
              </a:rPr>
              <a:t> </a:t>
            </a:r>
            <a:r>
              <a:rPr lang="en-US" sz="800" dirty="0">
                <a:solidFill>
                  <a:srgbClr val="B4B4B4"/>
                </a:solidFill>
                <a:highlight>
                  <a:srgbClr val="1E1E1E"/>
                </a:highlight>
                <a:latin typeface="Consolas" panose="020B0609020204030204" pitchFamily="49" charset="0"/>
              </a:rPr>
              <a:t>*</a:t>
            </a:r>
            <a:r>
              <a:rPr lang="en-US" sz="800" dirty="0">
                <a:solidFill>
                  <a:srgbClr val="DCDCDC"/>
                </a:solidFill>
                <a:highlight>
                  <a:srgbClr val="1E1E1E"/>
                </a:highlight>
                <a:latin typeface="Consolas" panose="020B0609020204030204" pitchFamily="49" charset="0"/>
              </a:rPr>
              <a:t> </a:t>
            </a:r>
            <a:r>
              <a:rPr lang="en-US" sz="800" dirty="0" err="1">
                <a:solidFill>
                  <a:srgbClr val="4EC9B0"/>
                </a:solidFill>
                <a:highlight>
                  <a:srgbClr val="1E1E1E"/>
                </a:highlight>
                <a:latin typeface="Consolas" panose="020B0609020204030204" pitchFamily="49" charset="0"/>
              </a:rPr>
              <a:t>Math</a:t>
            </a:r>
            <a:r>
              <a:rPr lang="en-US" sz="800" dirty="0" err="1">
                <a:solidFill>
                  <a:srgbClr val="B4B4B4"/>
                </a:solidFill>
                <a:highlight>
                  <a:srgbClr val="1E1E1E"/>
                </a:highlight>
                <a:latin typeface="Consolas" panose="020B0609020204030204" pitchFamily="49" charset="0"/>
              </a:rPr>
              <a:t>.</a:t>
            </a:r>
            <a:r>
              <a:rPr lang="en-US" sz="800" dirty="0" err="1">
                <a:solidFill>
                  <a:srgbClr val="DCDCDC"/>
                </a:solidFill>
                <a:highlight>
                  <a:srgbClr val="1E1E1E"/>
                </a:highlight>
                <a:latin typeface="Consolas" panose="020B0609020204030204" pitchFamily="49" charset="0"/>
              </a:rPr>
              <a:t>PI</a:t>
            </a:r>
            <a:r>
              <a:rPr lang="en-US"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endParaRPr lang="it-IT" sz="800" dirty="0" smtClean="0">
              <a:solidFill>
                <a:srgbClr val="DCDCDC"/>
              </a:solidFill>
              <a:highlight>
                <a:srgbClr val="1E1E1E"/>
              </a:highlight>
              <a:latin typeface="Consolas" panose="020B0609020204030204" pitchFamily="49" charset="0"/>
            </a:endParaRPr>
          </a:p>
        </p:txBody>
      </p:sp>
    </p:spTree>
    <p:extLst>
      <p:ext uri="{BB962C8B-B14F-4D97-AF65-F5344CB8AC3E}">
        <p14:creationId xmlns:p14="http://schemas.microsoft.com/office/powerpoint/2010/main" val="1029007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LSP </a:t>
            </a:r>
            <a:r>
              <a:rPr lang="en-US" sz="2400" dirty="0" err="1"/>
              <a:t>Liskov</a:t>
            </a:r>
            <a:r>
              <a:rPr lang="en-US" sz="2400" dirty="0"/>
              <a:t> Substitution Principle</a:t>
            </a:r>
          </a:p>
          <a:p>
            <a:endParaRPr lang="en-US" sz="1800" dirty="0" smtClean="0"/>
          </a:p>
          <a:p>
            <a:endParaRPr lang="en-US" sz="1800" dirty="0" smtClean="0"/>
          </a:p>
        </p:txBody>
      </p:sp>
      <p:sp>
        <p:nvSpPr>
          <p:cNvPr id="6" name="TextBox 5"/>
          <p:cNvSpPr txBox="1"/>
          <p:nvPr/>
        </p:nvSpPr>
        <p:spPr>
          <a:xfrm>
            <a:off x="621370" y="1618189"/>
            <a:ext cx="8210747" cy="2923877"/>
          </a:xfrm>
          <a:prstGeom prst="rect">
            <a:avLst/>
          </a:prstGeom>
          <a:solidFill>
            <a:schemeClr val="tx1"/>
          </a:solidFill>
        </p:spPr>
        <p:txBody>
          <a:bodyPr wrap="square" rtlCol="0">
            <a:spAutoFit/>
          </a:bodyPr>
          <a:lstStyle/>
          <a:p>
            <a:r>
              <a:rPr lang="it-IT" sz="800" dirty="0" smtClean="0">
                <a:solidFill>
                  <a:srgbClr val="DCDCDC"/>
                </a:solidFill>
                <a:highlight>
                  <a:srgbClr val="1E1E1E"/>
                </a:highlight>
                <a:latin typeface="Consolas" panose="020B0609020204030204" pitchFamily="49" charset="0"/>
              </a:rPr>
              <a:t>	   </a:t>
            </a:r>
          </a:p>
          <a:p>
            <a:endParaRPr lang="it-IT" sz="800" dirty="0" smtClean="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a:t>
            </a:r>
            <a:r>
              <a:rPr lang="it-IT" sz="800" dirty="0" err="1" smtClean="0">
                <a:solidFill>
                  <a:srgbClr val="569CD6"/>
                </a:solidFill>
                <a:highlight>
                  <a:srgbClr val="1E1E1E"/>
                </a:highlight>
                <a:latin typeface="Consolas" panose="020B0609020204030204" pitchFamily="49" charset="0"/>
              </a:rPr>
              <a:t>var</a:t>
            </a:r>
            <a:r>
              <a:rPr lang="it-IT" sz="800" dirty="0" smtClean="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Squared</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shapesSquare</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ISquaredShape</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Squared</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Rectangle</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 </a:t>
            </a:r>
            <a:r>
              <a:rPr lang="it-IT" sz="800" dirty="0">
                <a:solidFill>
                  <a:srgbClr val="B5CEA8"/>
                </a:solidFill>
                <a:highlight>
                  <a:srgbClr val="1E1E1E"/>
                </a:highlight>
                <a:latin typeface="Consolas" panose="020B0609020204030204" pitchFamily="49" charset="0"/>
              </a:rPr>
              <a:t>10</a:t>
            </a:r>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area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perimeter</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shapesSquare</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outputArea</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GenericCalculatorOutput</a:t>
            </a:r>
            <a:r>
              <a:rPr lang="it-IT" sz="800" dirty="0">
                <a:solidFill>
                  <a:srgbClr val="DCDCDC"/>
                </a:solidFill>
                <a:highlight>
                  <a:srgbClr val="1E1E1E"/>
                </a:highlight>
                <a:latin typeface="Consolas" panose="020B0609020204030204" pitchFamily="49" charset="0"/>
              </a:rPr>
              <a:t>(area);</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outputPerimeter</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GenericCalculatorOutput</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perimeter</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Console</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WriteLine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outputArea</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ShowHtml</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Console</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WriteLine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outputPerimeter</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ShowHtml</a:t>
            </a:r>
            <a:r>
              <a:rPr lang="it-IT" sz="800" dirty="0" smtClean="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endParaRPr lang="it-IT" sz="800" dirty="0" smtClean="0">
              <a:solidFill>
                <a:srgbClr val="DCDCDC"/>
              </a:solidFill>
              <a:highlight>
                <a:srgbClr val="1E1E1E"/>
              </a:highlight>
              <a:latin typeface="Consolas" panose="020B0609020204030204" pitchFamily="49" charset="0"/>
            </a:endParaRPr>
          </a:p>
        </p:txBody>
      </p:sp>
    </p:spTree>
    <p:extLst>
      <p:ext uri="{BB962C8B-B14F-4D97-AF65-F5344CB8AC3E}">
        <p14:creationId xmlns:p14="http://schemas.microsoft.com/office/powerpoint/2010/main" val="20114986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DIP Dependency Inversion Principle</a:t>
            </a:r>
          </a:p>
          <a:p>
            <a:endParaRPr lang="en-US" sz="1800" dirty="0" smtClean="0"/>
          </a:p>
          <a:p>
            <a:endParaRPr lang="en-US" sz="1800" dirty="0" smtClean="0"/>
          </a:p>
        </p:txBody>
      </p:sp>
      <p:sp>
        <p:nvSpPr>
          <p:cNvPr id="5" name="TextBox 4"/>
          <p:cNvSpPr txBox="1"/>
          <p:nvPr/>
        </p:nvSpPr>
        <p:spPr>
          <a:xfrm>
            <a:off x="621372" y="1501213"/>
            <a:ext cx="8210747" cy="2431435"/>
          </a:xfrm>
          <a:prstGeom prst="rect">
            <a:avLst/>
          </a:prstGeom>
          <a:noFill/>
        </p:spPr>
        <p:txBody>
          <a:bodyPr wrap="square" rtlCol="0">
            <a:spAutoFit/>
          </a:bodyPr>
          <a:lstStyle/>
          <a:p>
            <a:endParaRPr lang="en-GB" sz="1600" dirty="0" smtClean="0">
              <a:latin typeface="Chronicle Display" pitchFamily="50" charset="0"/>
            </a:endParaRPr>
          </a:p>
          <a:p>
            <a:r>
              <a:rPr lang="en-GB" sz="2400" b="1" i="1" dirty="0" smtClean="0">
                <a:latin typeface="Chronicle Display" pitchFamily="50" charset="0"/>
              </a:rPr>
              <a:t>Entities must depend on abstraction not on concretions.</a:t>
            </a:r>
          </a:p>
          <a:p>
            <a:endParaRPr lang="en-GB" sz="1600" b="1" i="1" dirty="0">
              <a:latin typeface="Chronicle Display" pitchFamily="50" charset="0"/>
            </a:endParaRPr>
          </a:p>
          <a:p>
            <a:endParaRPr lang="en-GB" sz="1600" dirty="0" smtClean="0">
              <a:latin typeface="Chronicle Display" pitchFamily="50" charset="0"/>
            </a:endParaRPr>
          </a:p>
          <a:p>
            <a:r>
              <a:rPr lang="en-GB" sz="1600" dirty="0" smtClean="0">
                <a:latin typeface="Chronicle Display" pitchFamily="50" charset="0"/>
              </a:rPr>
              <a:t>High level module must not depend on the low level module, but they should depend on abstractions. </a:t>
            </a:r>
          </a:p>
          <a:p>
            <a:endParaRPr lang="en-GB" sz="1600" dirty="0">
              <a:latin typeface="Chronicle Display" pitchFamily="50" charset="0"/>
            </a:endParaRPr>
          </a:p>
          <a:p>
            <a:r>
              <a:rPr lang="en-GB" sz="1600" dirty="0" smtClean="0">
                <a:latin typeface="Chronicle Display" pitchFamily="50" charset="0"/>
              </a:rPr>
              <a:t>This principle allows for decoupling</a:t>
            </a:r>
            <a:endParaRPr lang="en-GB" sz="1600" b="1" i="1" dirty="0">
              <a:latin typeface="Chronicle Display" pitchFamily="50" charset="0"/>
            </a:endParaRPr>
          </a:p>
          <a:p>
            <a:endParaRPr lang="en-GB" sz="1600" b="1" i="1" dirty="0" smtClean="0">
              <a:latin typeface="Chronicle Display" pitchFamily="50" charset="0"/>
            </a:endParaRPr>
          </a:p>
        </p:txBody>
      </p:sp>
    </p:spTree>
    <p:extLst>
      <p:ext uri="{BB962C8B-B14F-4D97-AF65-F5344CB8AC3E}">
        <p14:creationId xmlns:p14="http://schemas.microsoft.com/office/powerpoint/2010/main" val="219521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DIP Dependency Inversion Principle</a:t>
            </a:r>
          </a:p>
          <a:p>
            <a:endParaRPr lang="en-US" sz="1800" dirty="0" smtClean="0"/>
          </a:p>
          <a:p>
            <a:endParaRPr lang="en-US" sz="1800" dirty="0" smtClean="0"/>
          </a:p>
        </p:txBody>
      </p:sp>
      <p:sp>
        <p:nvSpPr>
          <p:cNvPr id="6" name="TextBox 5"/>
          <p:cNvSpPr txBox="1"/>
          <p:nvPr/>
        </p:nvSpPr>
        <p:spPr>
          <a:xfrm>
            <a:off x="621370" y="1595329"/>
            <a:ext cx="8210747" cy="4031873"/>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protected</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GenericCalculator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virtual</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a:solidFill>
                  <a:srgbClr val="B5CEA8"/>
                </a:solidFill>
                <a:highlight>
                  <a:srgbClr val="1E1E1E"/>
                </a:highlight>
                <a:latin typeface="Consolas" panose="020B0609020204030204" pitchFamily="49" charset="0"/>
              </a:rPr>
              <a:t>0</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endParaRPr lang="it-IT" sz="800" dirty="0" smtClean="0">
              <a:solidFill>
                <a:srgbClr val="DCDCDC"/>
              </a:solidFill>
              <a:highlight>
                <a:srgbClr val="1E1E1E"/>
              </a:highlight>
              <a:latin typeface="Consolas" panose="020B0609020204030204" pitchFamily="49" charset="0"/>
            </a:endParaRPr>
          </a:p>
          <a:p>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 </a:t>
            </a:r>
            <a:r>
              <a:rPr lang="it-IT" sz="800" dirty="0">
                <a:solidFill>
                  <a:srgbClr val="569CD6"/>
                </a:solidFill>
                <a:highlight>
                  <a:srgbClr val="1E1E1E"/>
                </a:highlight>
                <a:latin typeface="Consolas" panose="020B0609020204030204" pitchFamily="49" charset="0"/>
              </a:rPr>
              <a:t>base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smtClean="0">
                <a:solidFill>
                  <a:srgbClr val="DCDCDC"/>
                </a:solidFill>
                <a:highlight>
                  <a:srgbClr val="1E1E1E"/>
                </a:highlight>
                <a:latin typeface="Consolas" panose="020B0609020204030204" pitchFamily="49" charset="0"/>
              </a:rPr>
              <a:t>) {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endParaRPr lang="it-IT" sz="800" dirty="0" smtClean="0">
              <a:solidFill>
                <a:srgbClr val="DCDCDC"/>
              </a:solidFill>
              <a:highlight>
                <a:srgbClr val="1E1E1E"/>
              </a:highlight>
              <a:latin typeface="Consolas" panose="020B0609020204030204" pitchFamily="49" charset="0"/>
            </a:endParaRPr>
          </a:p>
          <a:p>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 </a:t>
            </a:r>
            <a:r>
              <a:rPr lang="it-IT" sz="800" dirty="0">
                <a:solidFill>
                  <a:srgbClr val="569CD6"/>
                </a:solidFill>
                <a:highlight>
                  <a:srgbClr val="1E1E1E"/>
                </a:highlight>
                <a:latin typeface="Consolas" panose="020B0609020204030204" pitchFamily="49" charset="0"/>
              </a:rPr>
              <a:t>base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 </a:t>
            </a:r>
            <a:r>
              <a:rPr lang="it-IT" sz="800" dirty="0" smtClean="0">
                <a:solidFill>
                  <a:srgbClr val="DCDCDC"/>
                </a:solidFill>
                <a:highlight>
                  <a:srgbClr val="1E1E1E"/>
                </a:highlight>
                <a:latin typeface="Consolas" panose="020B0609020204030204" pitchFamily="49" charset="0"/>
              </a:rPr>
              <a:t>}</a:t>
            </a:r>
          </a:p>
          <a:p>
            <a:r>
              <a:rPr lang="it-IT" sz="800" dirty="0" smtClean="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GetPerimeter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smtClean="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30546745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KISS</a:t>
            </a:r>
            <a:endParaRPr lang="en-US" sz="2400" dirty="0" smtClean="0"/>
          </a:p>
          <a:p>
            <a:endParaRPr lang="en-US" sz="1800" dirty="0" smtClean="0"/>
          </a:p>
          <a:p>
            <a:endParaRPr lang="en-US" sz="1800" dirty="0" smtClean="0"/>
          </a:p>
        </p:txBody>
      </p:sp>
      <p:sp>
        <p:nvSpPr>
          <p:cNvPr id="5" name="TextBox 4"/>
          <p:cNvSpPr txBox="1"/>
          <p:nvPr/>
        </p:nvSpPr>
        <p:spPr>
          <a:xfrm>
            <a:off x="621372" y="1501213"/>
            <a:ext cx="8210747" cy="1938992"/>
          </a:xfrm>
          <a:prstGeom prst="rect">
            <a:avLst/>
          </a:prstGeom>
          <a:noFill/>
        </p:spPr>
        <p:txBody>
          <a:bodyPr wrap="square" rtlCol="0">
            <a:spAutoFit/>
          </a:bodyPr>
          <a:lstStyle/>
          <a:p>
            <a:endParaRPr lang="en-GB" sz="1600" dirty="0" smtClean="0">
              <a:latin typeface="Chronicle Display" pitchFamily="50" charset="0"/>
            </a:endParaRPr>
          </a:p>
          <a:p>
            <a:r>
              <a:rPr lang="en-GB" sz="2400" b="1" i="1" dirty="0" smtClean="0">
                <a:latin typeface="Chronicle Display" pitchFamily="50" charset="0"/>
              </a:rPr>
              <a:t>Keep It Simple Stupid.</a:t>
            </a:r>
            <a:endParaRPr lang="en-GB" sz="2400" b="1" i="1" dirty="0" smtClean="0">
              <a:latin typeface="Chronicle Display" pitchFamily="50" charset="0"/>
            </a:endParaRPr>
          </a:p>
          <a:p>
            <a:endParaRPr lang="en-GB" sz="1600" b="1" i="1" dirty="0">
              <a:latin typeface="Chronicle Display" pitchFamily="50" charset="0"/>
            </a:endParaRPr>
          </a:p>
          <a:p>
            <a:endParaRPr lang="en-GB" sz="1600" dirty="0" smtClean="0">
              <a:latin typeface="Chronicle Display" pitchFamily="50" charset="0"/>
            </a:endParaRPr>
          </a:p>
          <a:p>
            <a:r>
              <a:rPr lang="en-GB" sz="1600" dirty="0" smtClean="0">
                <a:latin typeface="Chronicle Display" pitchFamily="50" charset="0"/>
              </a:rPr>
              <a:t>The most systems work best if they are kept simple rather then made complicated</a:t>
            </a:r>
            <a:endParaRPr lang="en-GB" sz="1600" dirty="0" smtClean="0">
              <a:latin typeface="Chronicle Display" pitchFamily="50" charset="0"/>
            </a:endParaRPr>
          </a:p>
          <a:p>
            <a:endParaRPr lang="en-GB" sz="1600" dirty="0">
              <a:latin typeface="Chronicle Display" pitchFamily="50" charset="0"/>
            </a:endParaRPr>
          </a:p>
          <a:p>
            <a:r>
              <a:rPr lang="en-GB" sz="1600" dirty="0" smtClean="0">
                <a:latin typeface="Chronicle Display" pitchFamily="50" charset="0"/>
              </a:rPr>
              <a:t>Avoid OVERENGINERING</a:t>
            </a:r>
            <a:endParaRPr lang="en-GB" sz="1600" b="1" i="1" dirty="0" smtClean="0">
              <a:latin typeface="Chronicle Display" pitchFamily="50" charset="0"/>
            </a:endParaRPr>
          </a:p>
        </p:txBody>
      </p:sp>
    </p:spTree>
    <p:extLst>
      <p:ext uri="{BB962C8B-B14F-4D97-AF65-F5344CB8AC3E}">
        <p14:creationId xmlns:p14="http://schemas.microsoft.com/office/powerpoint/2010/main" val="11252252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Resources</a:t>
            </a:r>
          </a:p>
          <a:p>
            <a:endParaRPr lang="en-US" sz="1800" dirty="0" smtClean="0"/>
          </a:p>
          <a:p>
            <a:endParaRPr lang="en-US" sz="1800" dirty="0" smtClean="0"/>
          </a:p>
        </p:txBody>
      </p:sp>
      <p:sp>
        <p:nvSpPr>
          <p:cNvPr id="5" name="TextBox 4"/>
          <p:cNvSpPr txBox="1"/>
          <p:nvPr/>
        </p:nvSpPr>
        <p:spPr>
          <a:xfrm>
            <a:off x="621372" y="1501213"/>
            <a:ext cx="8210747" cy="2308324"/>
          </a:xfrm>
          <a:prstGeom prst="rect">
            <a:avLst/>
          </a:prstGeom>
          <a:noFill/>
        </p:spPr>
        <p:txBody>
          <a:bodyPr wrap="square" rtlCol="0">
            <a:spAutoFit/>
          </a:bodyPr>
          <a:lstStyle/>
          <a:p>
            <a:endParaRPr lang="en-GB" sz="1600" dirty="0" smtClean="0">
              <a:latin typeface="Chronicle Display" pitchFamily="50" charset="0"/>
            </a:endParaRPr>
          </a:p>
          <a:p>
            <a:endParaRPr lang="en-GB" sz="1600" dirty="0">
              <a:latin typeface="Chronicle Display" pitchFamily="50" charset="0"/>
            </a:endParaRPr>
          </a:p>
          <a:p>
            <a:r>
              <a:rPr lang="en-GB" sz="1600" b="1" i="1" dirty="0">
                <a:latin typeface="Chronicle Display" pitchFamily="50" charset="0"/>
                <a:hlinkClick r:id="rId3"/>
              </a:rPr>
              <a:t>https://</a:t>
            </a:r>
            <a:r>
              <a:rPr lang="en-GB" sz="1600" b="1" i="1" dirty="0" smtClean="0">
                <a:latin typeface="Chronicle Display" pitchFamily="50" charset="0"/>
                <a:hlinkClick r:id="rId3"/>
              </a:rPr>
              <a:t>github.com/franco-melandri/SOLID</a:t>
            </a:r>
            <a:endParaRPr lang="en-GB" sz="1600" b="1" i="1" dirty="0" smtClean="0">
              <a:latin typeface="Chronicle Display" pitchFamily="50" charset="0"/>
            </a:endParaRPr>
          </a:p>
          <a:p>
            <a:endParaRPr lang="en-GB" sz="1600" b="1" i="1" dirty="0">
              <a:latin typeface="Chronicle Display" pitchFamily="50" charset="0"/>
            </a:endParaRPr>
          </a:p>
          <a:p>
            <a:r>
              <a:rPr lang="en-GB" sz="1600" b="1" i="1" dirty="0">
                <a:latin typeface="Chronicle Display" pitchFamily="50" charset="0"/>
                <a:hlinkClick r:id="rId4"/>
              </a:rPr>
              <a:t>http://</a:t>
            </a:r>
            <a:r>
              <a:rPr lang="en-GB" sz="1600" b="1" i="1" dirty="0" smtClean="0">
                <a:latin typeface="Chronicle Display" pitchFamily="50" charset="0"/>
                <a:hlinkClick r:id="rId4"/>
              </a:rPr>
              <a:t>butunclebob.com/ArticleS.UncleBob.PrinciplesOfOod</a:t>
            </a:r>
            <a:endParaRPr lang="en-GB" sz="1600" b="1" i="1" dirty="0" smtClean="0">
              <a:latin typeface="Chronicle Display" pitchFamily="50" charset="0"/>
            </a:endParaRPr>
          </a:p>
          <a:p>
            <a:endParaRPr lang="en-GB" sz="1600" b="1" i="1" dirty="0">
              <a:latin typeface="Chronicle Display" pitchFamily="50" charset="0"/>
            </a:endParaRPr>
          </a:p>
          <a:p>
            <a:r>
              <a:rPr lang="en-GB" sz="1600" b="1" i="1" dirty="0">
                <a:latin typeface="Chronicle Display" pitchFamily="50" charset="0"/>
                <a:hlinkClick r:id="rId5"/>
              </a:rPr>
              <a:t>http://</a:t>
            </a:r>
            <a:r>
              <a:rPr lang="en-GB" sz="1600" b="1" i="1" dirty="0" smtClean="0">
                <a:latin typeface="Chronicle Display" pitchFamily="50" charset="0"/>
                <a:hlinkClick r:id="rId5"/>
              </a:rPr>
              <a:t>www.codeproject.com/Articles/703634/SOLID-architecture-principles-using-simple-Csharp</a:t>
            </a:r>
            <a:endParaRPr lang="en-GB" sz="1600" b="1" i="1" dirty="0" smtClean="0">
              <a:latin typeface="Chronicle Display" pitchFamily="50" charset="0"/>
            </a:endParaRPr>
          </a:p>
          <a:p>
            <a:endParaRPr lang="en-GB" sz="1600" b="1" i="1" dirty="0" smtClean="0">
              <a:latin typeface="Chronicle Display" pitchFamily="50" charset="0"/>
            </a:endParaRPr>
          </a:p>
        </p:txBody>
      </p:sp>
    </p:spTree>
    <p:extLst>
      <p:ext uri="{BB962C8B-B14F-4D97-AF65-F5344CB8AC3E}">
        <p14:creationId xmlns:p14="http://schemas.microsoft.com/office/powerpoint/2010/main" val="3293004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620" y="4937760"/>
            <a:ext cx="7383780" cy="1200329"/>
          </a:xfrm>
          <a:prstGeom prst="rect">
            <a:avLst/>
          </a:prstGeom>
          <a:noFill/>
        </p:spPr>
        <p:txBody>
          <a:bodyPr wrap="square" rtlCol="0">
            <a:spAutoFit/>
          </a:bodyPr>
          <a:lstStyle/>
          <a:p>
            <a:r>
              <a:rPr lang="en-US" sz="3600" b="1" dirty="0" smtClean="0">
                <a:latin typeface="Chronicle Display Light" pitchFamily="50" charset="0"/>
              </a:rPr>
              <a:t>SOLID</a:t>
            </a:r>
          </a:p>
          <a:p>
            <a:r>
              <a:rPr lang="en-US" sz="3600" i="1" dirty="0" smtClean="0">
                <a:latin typeface="Chronicle Display Light" pitchFamily="50" charset="0"/>
              </a:rPr>
              <a:t>All </a:t>
            </a:r>
            <a:r>
              <a:rPr lang="en-US" sz="3600" b="1" i="1" dirty="0" smtClean="0">
                <a:latin typeface="Chronicle Display Light" pitchFamily="50" charset="0"/>
              </a:rPr>
              <a:t>OOD</a:t>
            </a:r>
            <a:r>
              <a:rPr lang="en-US" sz="3600" i="1" dirty="0" smtClean="0">
                <a:latin typeface="Chronicle Display Light" pitchFamily="50" charset="0"/>
              </a:rPr>
              <a:t> must </a:t>
            </a:r>
            <a:r>
              <a:rPr lang="en-US" sz="3600" i="1" dirty="0" smtClean="0">
                <a:latin typeface="Chronicle Display Light" pitchFamily="50" charset="0"/>
              </a:rPr>
              <a:t>know and apply</a:t>
            </a:r>
            <a:endParaRPr lang="en-US" sz="2400" i="1" dirty="0">
              <a:latin typeface="Chronicle Display Light" pitchFamily="50" charset="0"/>
            </a:endParaRPr>
          </a:p>
        </p:txBody>
      </p:sp>
    </p:spTree>
    <p:extLst>
      <p:ext uri="{BB962C8B-B14F-4D97-AF65-F5344CB8AC3E}">
        <p14:creationId xmlns:p14="http://schemas.microsoft.com/office/powerpoint/2010/main" val="21644986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endParaRPr lang="it-IT"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4684" y="1079047"/>
            <a:ext cx="4569103" cy="5425419"/>
          </a:xfrm>
          <a:prstGeom prst="rect">
            <a:avLst/>
          </a:prstGeom>
        </p:spPr>
      </p:pic>
    </p:spTree>
    <p:extLst>
      <p:ext uri="{BB962C8B-B14F-4D97-AF65-F5344CB8AC3E}">
        <p14:creationId xmlns:p14="http://schemas.microsoft.com/office/powerpoint/2010/main" val="13249353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What is SOLID?</a:t>
            </a:r>
          </a:p>
          <a:p>
            <a:endParaRPr lang="en-US" sz="1800" dirty="0" smtClean="0"/>
          </a:p>
          <a:p>
            <a:endParaRPr lang="en-US" sz="1800" dirty="0" smtClean="0"/>
          </a:p>
        </p:txBody>
      </p:sp>
      <p:sp>
        <p:nvSpPr>
          <p:cNvPr id="5" name="TextBox 4"/>
          <p:cNvSpPr txBox="1"/>
          <p:nvPr/>
        </p:nvSpPr>
        <p:spPr>
          <a:xfrm>
            <a:off x="621372" y="1501213"/>
            <a:ext cx="8210747" cy="4647426"/>
          </a:xfrm>
          <a:prstGeom prst="rect">
            <a:avLst/>
          </a:prstGeom>
          <a:noFill/>
        </p:spPr>
        <p:txBody>
          <a:bodyPr wrap="square" rtlCol="0">
            <a:spAutoFit/>
          </a:bodyPr>
          <a:lstStyle/>
          <a:p>
            <a:endParaRPr lang="en-GB" sz="1600" u="sng" dirty="0" smtClean="0">
              <a:latin typeface="Chronicle Display" pitchFamily="50" charset="0"/>
            </a:endParaRPr>
          </a:p>
          <a:p>
            <a:endParaRPr lang="en-GB" sz="1600" u="sng" dirty="0">
              <a:latin typeface="Chronicle Display" pitchFamily="50" charset="0"/>
            </a:endParaRPr>
          </a:p>
          <a:p>
            <a:r>
              <a:rPr lang="en-GB" sz="2400" b="1" dirty="0" smtClean="0">
                <a:latin typeface="Chronicle Display" pitchFamily="50" charset="0"/>
              </a:rPr>
              <a:t>SOLID</a:t>
            </a:r>
            <a:r>
              <a:rPr lang="en-GB" sz="1600" u="sng" dirty="0" smtClean="0">
                <a:latin typeface="Chronicle Display" pitchFamily="50" charset="0"/>
              </a:rPr>
              <a:t> </a:t>
            </a:r>
            <a:r>
              <a:rPr lang="en-GB" sz="1600" dirty="0" smtClean="0">
                <a:latin typeface="Chronicle Display" pitchFamily="50" charset="0"/>
              </a:rPr>
              <a:t>is an acronym for five OOD principles by Robert C. Martin (uncle bob)</a:t>
            </a:r>
            <a:endParaRPr lang="en-GB" sz="1600" u="sng" dirty="0">
              <a:latin typeface="Chronicle Display" pitchFamily="50" charset="0"/>
            </a:endParaRPr>
          </a:p>
          <a:p>
            <a:endParaRPr lang="en-GB" sz="1600" u="sng" dirty="0" smtClean="0">
              <a:latin typeface="Chronicle Display" pitchFamily="50" charset="0"/>
            </a:endParaRPr>
          </a:p>
          <a:p>
            <a:endParaRPr lang="en-GB" sz="1600" dirty="0" smtClean="0">
              <a:latin typeface="Chronicle Display" pitchFamily="50" charset="0"/>
            </a:endParaRPr>
          </a:p>
          <a:p>
            <a:r>
              <a:rPr lang="en-GB" sz="1600" dirty="0" smtClean="0">
                <a:latin typeface="Chronicle Display" pitchFamily="50" charset="0"/>
              </a:rPr>
              <a:t>These principles, when applied, help developer in</a:t>
            </a:r>
          </a:p>
          <a:p>
            <a:r>
              <a:rPr lang="en-GB" sz="1600" dirty="0">
                <a:latin typeface="Chronicle Display" pitchFamily="50" charset="0"/>
              </a:rPr>
              <a:t>	</a:t>
            </a:r>
            <a:endParaRPr lang="en-GB" sz="1600" dirty="0" smtClean="0">
              <a:latin typeface="Chronicle Display" pitchFamily="50" charset="0"/>
            </a:endParaRPr>
          </a:p>
          <a:p>
            <a:r>
              <a:rPr lang="en-GB" sz="1600" dirty="0">
                <a:latin typeface="Chronicle Display" pitchFamily="50" charset="0"/>
              </a:rPr>
              <a:t>	</a:t>
            </a:r>
            <a:r>
              <a:rPr lang="en-GB" sz="1600" dirty="0" smtClean="0">
                <a:latin typeface="Chronicle Display" pitchFamily="50" charset="0"/>
              </a:rPr>
              <a:t>easily maintain software</a:t>
            </a:r>
          </a:p>
          <a:p>
            <a:r>
              <a:rPr lang="en-GB" sz="1600" dirty="0">
                <a:latin typeface="Chronicle Display" pitchFamily="50" charset="0"/>
              </a:rPr>
              <a:t>	</a:t>
            </a:r>
            <a:endParaRPr lang="en-GB" sz="1600" dirty="0" smtClean="0">
              <a:latin typeface="Chronicle Display" pitchFamily="50" charset="0"/>
            </a:endParaRPr>
          </a:p>
          <a:p>
            <a:r>
              <a:rPr lang="en-GB" sz="1600" dirty="0">
                <a:latin typeface="Chronicle Display" pitchFamily="50" charset="0"/>
              </a:rPr>
              <a:t>	</a:t>
            </a:r>
            <a:r>
              <a:rPr lang="en-GB" sz="1600" dirty="0" smtClean="0">
                <a:latin typeface="Chronicle Display" pitchFamily="50" charset="0"/>
              </a:rPr>
              <a:t>extend software</a:t>
            </a:r>
          </a:p>
          <a:p>
            <a:endParaRPr lang="en-GB" sz="1600" dirty="0">
              <a:latin typeface="Chronicle Display" pitchFamily="50" charset="0"/>
            </a:endParaRPr>
          </a:p>
          <a:p>
            <a:r>
              <a:rPr lang="en-GB" sz="1600" dirty="0" smtClean="0">
                <a:latin typeface="Chronicle Display" pitchFamily="50" charset="0"/>
              </a:rPr>
              <a:t>	avoid smells</a:t>
            </a:r>
          </a:p>
          <a:p>
            <a:endParaRPr lang="en-GB" sz="1600" dirty="0">
              <a:latin typeface="Chronicle Display" pitchFamily="50" charset="0"/>
            </a:endParaRPr>
          </a:p>
          <a:p>
            <a:r>
              <a:rPr lang="en-GB" sz="1600" dirty="0" smtClean="0">
                <a:latin typeface="Chronicle Display" pitchFamily="50" charset="0"/>
              </a:rPr>
              <a:t>	easily refactor code</a:t>
            </a:r>
          </a:p>
          <a:p>
            <a:endParaRPr lang="en-GB" sz="1600" dirty="0">
              <a:latin typeface="Chronicle Display" pitchFamily="50" charset="0"/>
            </a:endParaRPr>
          </a:p>
          <a:p>
            <a:r>
              <a:rPr lang="en-GB" sz="1600" dirty="0" smtClean="0">
                <a:latin typeface="Chronicle Display" pitchFamily="50" charset="0"/>
              </a:rPr>
              <a:t>	achieve low coupling, high cohesion and string encapsulation</a:t>
            </a:r>
          </a:p>
          <a:p>
            <a:endParaRPr lang="en-GB" sz="1600" dirty="0">
              <a:latin typeface="Chronicle Display" pitchFamily="50" charset="0"/>
            </a:endParaRPr>
          </a:p>
          <a:p>
            <a:r>
              <a:rPr lang="en-GB" sz="1600" dirty="0" smtClean="0">
                <a:latin typeface="Chronicle Display" pitchFamily="50" charset="0"/>
              </a:rPr>
              <a:t>	software easier to read, easier to understand and easier to change</a:t>
            </a:r>
          </a:p>
        </p:txBody>
      </p:sp>
    </p:spTree>
    <p:extLst>
      <p:ext uri="{BB962C8B-B14F-4D97-AF65-F5344CB8AC3E}">
        <p14:creationId xmlns:p14="http://schemas.microsoft.com/office/powerpoint/2010/main" val="9440268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SOLID stands for</a:t>
            </a:r>
          </a:p>
          <a:p>
            <a:endParaRPr lang="en-US" sz="1800" dirty="0" smtClean="0"/>
          </a:p>
          <a:p>
            <a:endParaRPr lang="en-US" sz="1800" dirty="0" smtClean="0"/>
          </a:p>
        </p:txBody>
      </p:sp>
      <p:sp>
        <p:nvSpPr>
          <p:cNvPr id="5" name="TextBox 4"/>
          <p:cNvSpPr txBox="1"/>
          <p:nvPr/>
        </p:nvSpPr>
        <p:spPr>
          <a:xfrm>
            <a:off x="621372" y="1501213"/>
            <a:ext cx="8210747" cy="3416320"/>
          </a:xfrm>
          <a:prstGeom prst="rect">
            <a:avLst/>
          </a:prstGeom>
          <a:noFill/>
        </p:spPr>
        <p:txBody>
          <a:bodyPr wrap="square" rtlCol="0">
            <a:spAutoFit/>
          </a:bodyPr>
          <a:lstStyle/>
          <a:p>
            <a:endParaRPr lang="en-GB" sz="1600" u="sng" dirty="0" smtClean="0">
              <a:latin typeface="Chronicle Display" pitchFamily="50" charset="0"/>
            </a:endParaRPr>
          </a:p>
          <a:p>
            <a:endParaRPr lang="en-GB" sz="1600" u="sng" dirty="0">
              <a:latin typeface="Chronicle Display" pitchFamily="50" charset="0"/>
            </a:endParaRPr>
          </a:p>
          <a:p>
            <a:r>
              <a:rPr lang="en-GB" sz="2400" dirty="0" smtClean="0">
                <a:latin typeface="Chronicle Display" pitchFamily="50" charset="0"/>
              </a:rPr>
              <a:t>S</a:t>
            </a:r>
            <a:r>
              <a:rPr lang="en-GB" sz="1600" dirty="0" smtClean="0">
                <a:latin typeface="Chronicle Display" pitchFamily="50" charset="0"/>
              </a:rPr>
              <a:t>  	</a:t>
            </a:r>
            <a:r>
              <a:rPr lang="en-GB" sz="1600" dirty="0" smtClean="0">
                <a:latin typeface="Chronicle Display" pitchFamily="50" charset="0"/>
              </a:rPr>
              <a:t>SRP - Single </a:t>
            </a:r>
            <a:r>
              <a:rPr lang="en-GB" sz="1600" dirty="0" smtClean="0">
                <a:latin typeface="Chronicle Display" pitchFamily="50" charset="0"/>
              </a:rPr>
              <a:t>Responsibility Principle</a:t>
            </a:r>
          </a:p>
          <a:p>
            <a:endParaRPr lang="en-GB" sz="1600" dirty="0" smtClean="0">
              <a:latin typeface="Chronicle Display" pitchFamily="50" charset="0"/>
            </a:endParaRPr>
          </a:p>
          <a:p>
            <a:r>
              <a:rPr lang="en-GB" sz="2400" dirty="0" smtClean="0">
                <a:latin typeface="Chronicle Display" pitchFamily="50" charset="0"/>
              </a:rPr>
              <a:t>O</a:t>
            </a:r>
            <a:r>
              <a:rPr lang="en-GB" sz="1600" dirty="0" smtClean="0">
                <a:latin typeface="Chronicle Display" pitchFamily="50" charset="0"/>
              </a:rPr>
              <a:t>  	</a:t>
            </a:r>
            <a:r>
              <a:rPr lang="en-GB" sz="1600" dirty="0" smtClean="0">
                <a:latin typeface="Chronicle Display" pitchFamily="50" charset="0"/>
              </a:rPr>
              <a:t>OPC - Open </a:t>
            </a:r>
            <a:r>
              <a:rPr lang="en-GB" sz="1600" dirty="0" smtClean="0">
                <a:latin typeface="Chronicle Display" pitchFamily="50" charset="0"/>
              </a:rPr>
              <a:t>Closed Principle</a:t>
            </a:r>
          </a:p>
          <a:p>
            <a:endParaRPr lang="en-GB" sz="1600" dirty="0">
              <a:latin typeface="Chronicle Display" pitchFamily="50" charset="0"/>
            </a:endParaRPr>
          </a:p>
          <a:p>
            <a:r>
              <a:rPr lang="en-GB" sz="2400" dirty="0" smtClean="0">
                <a:latin typeface="Chronicle Display" pitchFamily="50" charset="0"/>
              </a:rPr>
              <a:t>L</a:t>
            </a:r>
            <a:r>
              <a:rPr lang="en-GB" sz="1600" dirty="0" smtClean="0">
                <a:latin typeface="Chronicle Display" pitchFamily="50" charset="0"/>
              </a:rPr>
              <a:t>  	</a:t>
            </a:r>
            <a:r>
              <a:rPr lang="en-GB" sz="1600" dirty="0" smtClean="0">
                <a:latin typeface="Chronicle Display" pitchFamily="50" charset="0"/>
              </a:rPr>
              <a:t>LSP - </a:t>
            </a:r>
            <a:r>
              <a:rPr lang="en-GB" sz="1600" dirty="0" err="1" smtClean="0">
                <a:latin typeface="Chronicle Display" pitchFamily="50" charset="0"/>
              </a:rPr>
              <a:t>Liskov</a:t>
            </a:r>
            <a:r>
              <a:rPr lang="en-GB" sz="1600" dirty="0" smtClean="0">
                <a:latin typeface="Chronicle Display" pitchFamily="50" charset="0"/>
              </a:rPr>
              <a:t> </a:t>
            </a:r>
            <a:r>
              <a:rPr lang="en-GB" sz="1600" dirty="0" smtClean="0">
                <a:latin typeface="Chronicle Display" pitchFamily="50" charset="0"/>
              </a:rPr>
              <a:t>Substitution Principle</a:t>
            </a:r>
          </a:p>
          <a:p>
            <a:endParaRPr lang="en-GB" sz="1600" dirty="0">
              <a:latin typeface="Chronicle Display" pitchFamily="50" charset="0"/>
            </a:endParaRPr>
          </a:p>
          <a:p>
            <a:r>
              <a:rPr lang="en-GB" sz="2400" dirty="0" smtClean="0">
                <a:latin typeface="Chronicle Display" pitchFamily="50" charset="0"/>
              </a:rPr>
              <a:t>I</a:t>
            </a:r>
            <a:r>
              <a:rPr lang="en-GB" sz="1600" dirty="0" smtClean="0">
                <a:latin typeface="Chronicle Display" pitchFamily="50" charset="0"/>
              </a:rPr>
              <a:t>  	</a:t>
            </a:r>
            <a:r>
              <a:rPr lang="en-GB" sz="1600" dirty="0" smtClean="0">
                <a:latin typeface="Chronicle Display" pitchFamily="50" charset="0"/>
              </a:rPr>
              <a:t>ISP  - Interface </a:t>
            </a:r>
            <a:r>
              <a:rPr lang="en-GB" sz="1600" dirty="0" smtClean="0">
                <a:latin typeface="Chronicle Display" pitchFamily="50" charset="0"/>
              </a:rPr>
              <a:t>Segregation Principle</a:t>
            </a:r>
          </a:p>
          <a:p>
            <a:endParaRPr lang="en-GB" sz="1600" dirty="0">
              <a:latin typeface="Chronicle Display" pitchFamily="50" charset="0"/>
            </a:endParaRPr>
          </a:p>
          <a:p>
            <a:r>
              <a:rPr lang="en-GB" sz="2400" dirty="0" smtClean="0">
                <a:latin typeface="Chronicle Display" pitchFamily="50" charset="0"/>
              </a:rPr>
              <a:t>D</a:t>
            </a:r>
            <a:r>
              <a:rPr lang="en-GB" sz="1600" dirty="0" smtClean="0">
                <a:latin typeface="Chronicle Display" pitchFamily="50" charset="0"/>
              </a:rPr>
              <a:t>  	</a:t>
            </a:r>
            <a:r>
              <a:rPr lang="en-GB" sz="1600" dirty="0" smtClean="0">
                <a:latin typeface="Chronicle Display" pitchFamily="50" charset="0"/>
              </a:rPr>
              <a:t>DIP - Dependency </a:t>
            </a:r>
            <a:r>
              <a:rPr lang="en-GB" sz="1600" dirty="0" smtClean="0">
                <a:latin typeface="Chronicle Display" pitchFamily="50" charset="0"/>
              </a:rPr>
              <a:t>Inversion Principle</a:t>
            </a:r>
          </a:p>
        </p:txBody>
      </p:sp>
    </p:spTree>
    <p:extLst>
      <p:ext uri="{BB962C8B-B14F-4D97-AF65-F5344CB8AC3E}">
        <p14:creationId xmlns:p14="http://schemas.microsoft.com/office/powerpoint/2010/main" val="4933475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SRP </a:t>
            </a:r>
            <a:r>
              <a:rPr lang="en-US" sz="2400" dirty="0" smtClean="0"/>
              <a:t>Single Responsibility </a:t>
            </a:r>
            <a:r>
              <a:rPr lang="en-US" sz="2400" dirty="0"/>
              <a:t>Principle</a:t>
            </a:r>
          </a:p>
          <a:p>
            <a:endParaRPr lang="en-US" sz="1800" dirty="0" smtClean="0"/>
          </a:p>
          <a:p>
            <a:endParaRPr lang="en-US" sz="1800" dirty="0" smtClean="0"/>
          </a:p>
        </p:txBody>
      </p:sp>
      <p:sp>
        <p:nvSpPr>
          <p:cNvPr id="5" name="TextBox 4"/>
          <p:cNvSpPr txBox="1"/>
          <p:nvPr/>
        </p:nvSpPr>
        <p:spPr>
          <a:xfrm>
            <a:off x="621372" y="1501213"/>
            <a:ext cx="8210747" cy="2800767"/>
          </a:xfrm>
          <a:prstGeom prst="rect">
            <a:avLst/>
          </a:prstGeom>
          <a:noFill/>
        </p:spPr>
        <p:txBody>
          <a:bodyPr wrap="square" rtlCol="0">
            <a:spAutoFit/>
          </a:bodyPr>
          <a:lstStyle/>
          <a:p>
            <a:endParaRPr lang="en-GB" sz="1600" dirty="0" smtClean="0">
              <a:latin typeface="Chronicle Display" pitchFamily="50" charset="0"/>
            </a:endParaRPr>
          </a:p>
          <a:p>
            <a:r>
              <a:rPr lang="en-GB" sz="2400" b="1" i="1" dirty="0" smtClean="0">
                <a:latin typeface="Chronicle Display" pitchFamily="50" charset="0"/>
              </a:rPr>
              <a:t>Class should have one and only one reason to change, meaning a class should have only one job.</a:t>
            </a:r>
          </a:p>
          <a:p>
            <a:endParaRPr lang="en-GB" sz="1600" b="1" i="1" dirty="0">
              <a:latin typeface="Chronicle Display" pitchFamily="50" charset="0"/>
            </a:endParaRPr>
          </a:p>
          <a:p>
            <a:endParaRPr lang="en-GB" sz="1600" dirty="0" smtClean="0">
              <a:latin typeface="Chronicle Display" pitchFamily="50" charset="0"/>
            </a:endParaRPr>
          </a:p>
          <a:p>
            <a:r>
              <a:rPr lang="en-GB" sz="1600" dirty="0" smtClean="0">
                <a:latin typeface="Chronicle Display" pitchFamily="50" charset="0"/>
              </a:rPr>
              <a:t>If a class has more then one responsibility, then the responsibilities become coupled. Changes to one responsibility may inhibit the class ability to meet the others.</a:t>
            </a:r>
          </a:p>
          <a:p>
            <a:endParaRPr lang="en-GB" sz="1600" dirty="0" smtClean="0">
              <a:latin typeface="Chronicle Display" pitchFamily="50" charset="0"/>
            </a:endParaRPr>
          </a:p>
          <a:p>
            <a:r>
              <a:rPr lang="en-GB" sz="1600" dirty="0" smtClean="0">
                <a:latin typeface="Chronicle Display" pitchFamily="50" charset="0"/>
              </a:rPr>
              <a:t>The hardest thing is to detect the responsibilities of a class according with the reason to change</a:t>
            </a:r>
            <a:endParaRPr lang="en-GB" sz="1600" dirty="0">
              <a:latin typeface="Chronicle Display" pitchFamily="50" charset="0"/>
            </a:endParaRPr>
          </a:p>
          <a:p>
            <a:endParaRPr lang="en-GB" sz="1600" dirty="0" smtClean="0">
              <a:latin typeface="Chronicle Display" pitchFamily="50" charset="0"/>
            </a:endParaRPr>
          </a:p>
        </p:txBody>
      </p:sp>
    </p:spTree>
    <p:extLst>
      <p:ext uri="{BB962C8B-B14F-4D97-AF65-F5344CB8AC3E}">
        <p14:creationId xmlns:p14="http://schemas.microsoft.com/office/powerpoint/2010/main" val="16992045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SRP </a:t>
            </a:r>
            <a:r>
              <a:rPr lang="en-US" sz="2400" dirty="0" smtClean="0"/>
              <a:t>Single Responsibility </a:t>
            </a:r>
            <a:r>
              <a:rPr lang="en-US" sz="2400" dirty="0"/>
              <a:t>Principle</a:t>
            </a:r>
          </a:p>
          <a:p>
            <a:endParaRPr lang="en-US" sz="1800" dirty="0" smtClean="0"/>
          </a:p>
          <a:p>
            <a:endParaRPr lang="en-US" sz="1800" dirty="0" smtClean="0"/>
          </a:p>
        </p:txBody>
      </p:sp>
      <p:sp>
        <p:nvSpPr>
          <p:cNvPr id="5" name="TextBox 4"/>
          <p:cNvSpPr txBox="1"/>
          <p:nvPr/>
        </p:nvSpPr>
        <p:spPr>
          <a:xfrm>
            <a:off x="621372" y="1564849"/>
            <a:ext cx="8210747" cy="4862870"/>
          </a:xfrm>
          <a:prstGeom prst="rect">
            <a:avLst/>
          </a:prstGeom>
          <a:solidFill>
            <a:schemeClr val="tx1"/>
          </a:solidFill>
        </p:spPr>
        <p:txBody>
          <a:bodyPr wrap="square" rtlCol="0">
            <a:spAutoFit/>
          </a:bodyPr>
          <a:lstStyle/>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class</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AreaCalculator</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smtClean="0">
                <a:solidFill>
                  <a:srgbClr val="DCDCDC"/>
                </a:solidFill>
                <a:highlight>
                  <a:srgbClr val="1E1E1E"/>
                </a:highlight>
                <a:latin typeface="Consolas" panose="020B0609020204030204" pitchFamily="49" charset="0"/>
              </a:rPr>
              <a:t>	 </a:t>
            </a:r>
            <a:r>
              <a:rPr lang="it-IT" sz="1000" dirty="0" smtClean="0">
                <a:solidFill>
                  <a:srgbClr val="569CD6"/>
                </a:solidFill>
                <a:highlight>
                  <a:srgbClr val="1E1E1E"/>
                </a:highlight>
                <a:latin typeface="Consolas" panose="020B0609020204030204" pitchFamily="49" charset="0"/>
              </a:rPr>
              <a:t>private</a:t>
            </a:r>
            <a:r>
              <a:rPr lang="it-IT" sz="1000" dirty="0" smtClean="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readonly</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this</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        </a:t>
            </a:r>
            <a:endParaRPr lang="it-IT" sz="1000" dirty="0" smtClean="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smtClean="0">
                <a:solidFill>
                  <a:srgbClr val="DCDCDC"/>
                </a:solidFill>
                <a:highlight>
                  <a:srgbClr val="1E1E1E"/>
                </a:highlight>
                <a:latin typeface="Consolas" panose="020B0609020204030204" pitchFamily="49" charset="0"/>
              </a:rPr>
              <a:t>  </a:t>
            </a:r>
            <a:r>
              <a:rPr lang="it-IT" sz="1000" dirty="0" smtClean="0">
                <a:solidFill>
                  <a:srgbClr val="569CD6"/>
                </a:solidFill>
                <a:highlight>
                  <a:srgbClr val="1E1E1E"/>
                </a:highlight>
                <a:latin typeface="Consolas" panose="020B0609020204030204" pitchFamily="49" charset="0"/>
              </a:rPr>
              <a:t>public</a:t>
            </a:r>
            <a:r>
              <a:rPr lang="it-IT" sz="1000" dirty="0" smtClean="0">
                <a:solidFill>
                  <a:srgbClr val="DCDCDC"/>
                </a:solidFill>
                <a:highlight>
                  <a:srgbClr val="1E1E1E"/>
                </a:highlight>
                <a:latin typeface="Consolas" panose="020B0609020204030204" pitchFamily="49" charset="0"/>
              </a:rPr>
              <a:t> </a:t>
            </a:r>
            <a:r>
              <a:rPr lang="it-IT" sz="1000" dirty="0" smtClean="0">
                <a:solidFill>
                  <a:srgbClr val="569CD6"/>
                </a:solidFill>
                <a:highlight>
                  <a:srgbClr val="1E1E1E"/>
                </a:highlight>
                <a:latin typeface="Consolas" panose="020B0609020204030204" pitchFamily="49" charset="0"/>
              </a:rPr>
              <a:t>float</a:t>
            </a:r>
            <a:r>
              <a:rPr lang="it-IT" sz="1000" dirty="0" smtClean="0">
                <a:solidFill>
                  <a:srgbClr val="DCDCDC"/>
                </a:solidFill>
                <a:highlight>
                  <a:srgbClr val="1E1E1E"/>
                </a:highlight>
                <a:latin typeface="Consolas" panose="020B0609020204030204" pitchFamily="49" charset="0"/>
              </a:rPr>
              <a:t> Sum()</a:t>
            </a:r>
          </a:p>
          <a:p>
            <a:r>
              <a:rPr lang="it-IT" sz="1000" dirty="0" smtClean="0">
                <a:solidFill>
                  <a:srgbClr val="DCDCDC"/>
                </a:solidFill>
                <a:highlight>
                  <a:srgbClr val="1E1E1E"/>
                </a:highlight>
                <a:latin typeface="Consolas" panose="020B0609020204030204" pitchFamily="49" charset="0"/>
              </a:rPr>
              <a:t>        </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B5CEA8"/>
                </a:solidFill>
                <a:highlight>
                  <a:srgbClr val="1E1E1E"/>
                </a:highlight>
                <a:latin typeface="Consolas" panose="020B0609020204030204" pitchFamily="49" charset="0"/>
              </a:rPr>
              <a:t>0</a:t>
            </a:r>
            <a:r>
              <a:rPr lang="it-IT" sz="1000" dirty="0">
                <a:solidFill>
                  <a:srgbClr val="DCDCDC"/>
                </a:solidFill>
                <a:highlight>
                  <a:srgbClr val="1E1E1E"/>
                </a:highlight>
                <a:latin typeface="Consolas" panose="020B0609020204030204" pitchFamily="49" charset="0"/>
              </a:rPr>
              <a:t>;</a:t>
            </a:r>
          </a:p>
          <a:p>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foreach</a:t>
            </a:r>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in</a:t>
            </a:r>
            <a:r>
              <a:rPr lang="en-US" sz="1000" dirty="0">
                <a:solidFill>
                  <a:srgbClr val="DCDCDC"/>
                </a:solidFill>
                <a:highlight>
                  <a:srgbClr val="1E1E1E"/>
                </a:highlight>
                <a:latin typeface="Consolas" panose="020B0609020204030204" pitchFamily="49" charset="0"/>
              </a:rPr>
              <a:t> shapes)</a:t>
            </a:r>
          </a:p>
          <a:p>
            <a:r>
              <a:rPr lang="it-IT" sz="1000" dirty="0" smtClean="0">
                <a:solidFill>
                  <a:srgbClr val="DCDCDC"/>
                </a:solidFill>
                <a:highlight>
                  <a:srgbClr val="1E1E1E"/>
                </a:highlight>
                <a:latin typeface="Consolas" panose="020B0609020204030204" pitchFamily="49" charset="0"/>
              </a:rPr>
              <a:t>            {</a:t>
            </a:r>
          </a:p>
          <a:p>
            <a:r>
              <a:rPr lang="en-US" sz="1000" dirty="0" smtClean="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square </a:t>
            </a:r>
            <a:r>
              <a:rPr lang="en-US" sz="1000" dirty="0">
                <a:solidFill>
                  <a:srgbClr val="B4B4B4"/>
                </a:solidFill>
                <a:highlight>
                  <a:srgbClr val="1E1E1E"/>
                </a:highlight>
                <a:latin typeface="Consolas" panose="020B0609020204030204" pitchFamily="49" charset="0"/>
              </a:rPr>
              <a:t>=</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as</a:t>
            </a:r>
            <a:r>
              <a:rPr lang="en-US" sz="1000" dirty="0">
                <a:solidFill>
                  <a:srgbClr val="DCDCDC"/>
                </a:solidFill>
                <a:highlight>
                  <a:srgbClr val="1E1E1E"/>
                </a:highlight>
                <a:latin typeface="Consolas" panose="020B0609020204030204" pitchFamily="49" charset="0"/>
              </a:rPr>
              <a:t> </a:t>
            </a:r>
            <a:r>
              <a:rPr lang="en-US" sz="1000" dirty="0">
                <a:solidFill>
                  <a:srgbClr val="4EC9B0"/>
                </a:solidFill>
                <a:highlight>
                  <a:srgbClr val="1E1E1E"/>
                </a:highlight>
                <a:latin typeface="Consolas" panose="020B0609020204030204" pitchFamily="49" charset="0"/>
              </a:rPr>
              <a:t>Square</a:t>
            </a:r>
            <a:r>
              <a:rPr lang="en-US"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var</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s </a:t>
            </a:r>
            <a:r>
              <a:rPr lang="it-IT" sz="1000" dirty="0" err="1">
                <a:solidFill>
                  <a:srgbClr val="569CD6"/>
                </a:solidFill>
                <a:highlight>
                  <a:srgbClr val="1E1E1E"/>
                </a:highlight>
                <a:latin typeface="Consolas" panose="020B0609020204030204" pitchFamily="49" charset="0"/>
              </a:rPr>
              <a:t>as</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Math</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PI</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r>
              <a:rPr lang="it-IT" sz="1000" dirty="0" smtClean="0">
                <a:solidFill>
                  <a:srgbClr val="DCDCDC"/>
                </a:solidFill>
                <a:highlight>
                  <a:srgbClr val="1E1E1E"/>
                </a:highlight>
                <a:latin typeface="Consolas" panose="020B0609020204030204" pitchFamily="49" charset="0"/>
              </a:rPr>
              <a:t>}</a:t>
            </a:r>
          </a:p>
          <a:p>
            <a:r>
              <a:rPr lang="it-IT" sz="1000" dirty="0" smtClean="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a:solidFill>
                  <a:srgbClr val="DCDCDC"/>
                </a:solidFill>
                <a:highlight>
                  <a:srgbClr val="1E1E1E"/>
                </a:highlight>
                <a:latin typeface="Consolas" panose="020B0609020204030204" pitchFamily="49" charset="0"/>
              </a:rPr>
              <a:t> Show()</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Format</a:t>
            </a:r>
            <a:r>
              <a:rPr lang="it-IT" sz="1000" dirty="0">
                <a:solidFill>
                  <a:srgbClr val="DCDCDC"/>
                </a:solidFill>
                <a:highlight>
                  <a:srgbClr val="1E1E1E"/>
                </a:highlight>
                <a:latin typeface="Consolas" panose="020B0609020204030204" pitchFamily="49" charset="0"/>
              </a:rPr>
              <a:t>(</a:t>
            </a:r>
            <a:r>
              <a:rPr lang="it-IT" sz="1000" dirty="0">
                <a:solidFill>
                  <a:srgbClr val="D69D85"/>
                </a:solidFill>
                <a:highlight>
                  <a:srgbClr val="1E1E1E"/>
                </a:highlight>
                <a:latin typeface="Consolas" panose="020B0609020204030204" pitchFamily="49" charset="0"/>
              </a:rPr>
              <a:t>"&lt;div&gt;</a:t>
            </a:r>
            <a:r>
              <a:rPr lang="it-IT" sz="1000" dirty="0">
                <a:solidFill>
                  <a:srgbClr val="80FF80"/>
                </a:solidFill>
                <a:highlight>
                  <a:srgbClr val="1E1E1E"/>
                </a:highlight>
                <a:latin typeface="Consolas" panose="020B0609020204030204" pitchFamily="49" charset="0"/>
              </a:rPr>
              <a:t>{0}</a:t>
            </a:r>
            <a:r>
              <a:rPr lang="it-IT" sz="1000" dirty="0">
                <a:solidFill>
                  <a:srgbClr val="D69D85"/>
                </a:solidFill>
                <a:highlight>
                  <a:srgbClr val="1E1E1E"/>
                </a:highlight>
                <a:latin typeface="Consolas" panose="020B0609020204030204" pitchFamily="49" charset="0"/>
              </a:rPr>
              <a:t>&lt;/div&gt;"</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p>
          <a:p>
            <a:r>
              <a:rPr lang="it-IT" sz="1000" dirty="0" smtClean="0">
                <a:solidFill>
                  <a:srgbClr val="DCDCDC"/>
                </a:solidFill>
                <a:highlight>
                  <a:srgbClr val="1E1E1E"/>
                </a:highlight>
                <a:latin typeface="Consolas" panose="020B0609020204030204" pitchFamily="49" charset="0"/>
              </a:rPr>
              <a:t> </a:t>
            </a:r>
            <a:r>
              <a:rPr lang="it-IT" sz="1000" dirty="0">
                <a:solidFill>
                  <a:srgbClr val="DCDCDC"/>
                </a:solidFill>
                <a:highlight>
                  <a:srgbClr val="1E1E1E"/>
                </a:highlight>
                <a:latin typeface="Consolas" panose="020B0609020204030204" pitchFamily="49" charset="0"/>
              </a:rPr>
              <a:t>}</a:t>
            </a:r>
            <a:endParaRPr lang="en-GB" sz="1000" dirty="0" smtClean="0">
              <a:latin typeface="Chronicle Display" pitchFamily="50" charset="0"/>
            </a:endParaRPr>
          </a:p>
        </p:txBody>
      </p:sp>
    </p:spTree>
    <p:extLst>
      <p:ext uri="{BB962C8B-B14F-4D97-AF65-F5344CB8AC3E}">
        <p14:creationId xmlns:p14="http://schemas.microsoft.com/office/powerpoint/2010/main" val="20459713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SRP Single Responsibility </a:t>
            </a:r>
            <a:r>
              <a:rPr lang="en-US" sz="2400" dirty="0"/>
              <a:t>P</a:t>
            </a:r>
            <a:r>
              <a:rPr lang="en-US" sz="2400" dirty="0" smtClean="0"/>
              <a:t>rinciple</a:t>
            </a:r>
          </a:p>
          <a:p>
            <a:endParaRPr lang="en-US" sz="1800" dirty="0" smtClean="0"/>
          </a:p>
          <a:p>
            <a:endParaRPr lang="en-US" sz="1800" dirty="0" smtClean="0"/>
          </a:p>
        </p:txBody>
      </p:sp>
      <p:sp>
        <p:nvSpPr>
          <p:cNvPr id="5" name="TextBox 4"/>
          <p:cNvSpPr txBox="1"/>
          <p:nvPr/>
        </p:nvSpPr>
        <p:spPr>
          <a:xfrm>
            <a:off x="621372" y="1501213"/>
            <a:ext cx="8210747" cy="3046988"/>
          </a:xfrm>
          <a:prstGeom prst="rect">
            <a:avLst/>
          </a:prstGeom>
          <a:noFill/>
        </p:spPr>
        <p:txBody>
          <a:bodyPr wrap="square" rtlCol="0">
            <a:spAutoFit/>
          </a:bodyPr>
          <a:lstStyle/>
          <a:p>
            <a:endParaRPr lang="en-GB" sz="1600" dirty="0" smtClean="0">
              <a:latin typeface="Chronicle Display" pitchFamily="50" charset="0"/>
            </a:endParaRPr>
          </a:p>
          <a:p>
            <a:r>
              <a:rPr lang="en-GB" sz="1600" dirty="0" smtClean="0">
                <a:latin typeface="Chronicle Display" pitchFamily="50" charset="0"/>
              </a:rPr>
              <a:t>In the code example the </a:t>
            </a:r>
            <a:r>
              <a:rPr lang="en-GB" sz="1600" dirty="0" err="1" smtClean="0">
                <a:latin typeface="Chronicle Display" pitchFamily="50" charset="0"/>
              </a:rPr>
              <a:t>AreaCalculator</a:t>
            </a:r>
            <a:r>
              <a:rPr lang="en-GB" sz="1600" dirty="0" smtClean="0">
                <a:latin typeface="Chronicle Display" pitchFamily="50" charset="0"/>
              </a:rPr>
              <a:t> has both the logic to calculate area and formatting the output data, so it has two responsibilities.</a:t>
            </a:r>
          </a:p>
          <a:p>
            <a:endParaRPr lang="en-GB" sz="1600" dirty="0" smtClean="0">
              <a:latin typeface="Chronicle Display" pitchFamily="50" charset="0"/>
            </a:endParaRPr>
          </a:p>
          <a:p>
            <a:r>
              <a:rPr lang="en-GB" sz="1600" dirty="0" smtClean="0">
                <a:latin typeface="Chronicle Display" pitchFamily="50" charset="0"/>
              </a:rPr>
              <a:t>We are violating the SRP principle, so we should separate the two job of the class into two different classes , each with a single responsibility.</a:t>
            </a:r>
          </a:p>
          <a:p>
            <a:endParaRPr lang="en-GB" sz="1600" dirty="0">
              <a:latin typeface="Chronicle Display" pitchFamily="50" charset="0"/>
            </a:endParaRPr>
          </a:p>
          <a:p>
            <a:r>
              <a:rPr lang="en-GB" sz="1600" dirty="0" smtClean="0">
                <a:latin typeface="Chronicle Display" pitchFamily="50" charset="0"/>
              </a:rPr>
              <a:t>We could add a new class called for example </a:t>
            </a:r>
            <a:r>
              <a:rPr lang="en-GB" sz="1600" dirty="0" err="1" smtClean="0">
                <a:latin typeface="Chronicle Display" pitchFamily="50" charset="0"/>
              </a:rPr>
              <a:t>AreaCalculatorOutput</a:t>
            </a:r>
            <a:r>
              <a:rPr lang="en-GB" sz="1600" dirty="0" smtClean="0">
                <a:latin typeface="Chronicle Display" pitchFamily="50" charset="0"/>
              </a:rPr>
              <a:t> that has the responsibility to format the output data coming from the </a:t>
            </a:r>
            <a:r>
              <a:rPr lang="en-GB" sz="1600" dirty="0" err="1" smtClean="0">
                <a:latin typeface="Chronicle Display" pitchFamily="50" charset="0"/>
              </a:rPr>
              <a:t>AreaCalculator</a:t>
            </a:r>
            <a:endParaRPr lang="en-GB" sz="1600" dirty="0" smtClean="0">
              <a:latin typeface="Chronicle Display" pitchFamily="50" charset="0"/>
            </a:endParaRPr>
          </a:p>
          <a:p>
            <a:endParaRPr lang="en-GB" sz="1600" b="1" i="1" dirty="0">
              <a:latin typeface="Chronicle Display" pitchFamily="50" charset="0"/>
            </a:endParaRPr>
          </a:p>
          <a:p>
            <a:endParaRPr lang="en-GB" sz="1600" dirty="0" smtClean="0">
              <a:latin typeface="Chronicle Display" pitchFamily="50" charset="0"/>
            </a:endParaRPr>
          </a:p>
          <a:p>
            <a:endParaRPr lang="en-GB" sz="1600" dirty="0" smtClean="0">
              <a:latin typeface="Chronicle Display" pitchFamily="50" charset="0"/>
            </a:endParaRPr>
          </a:p>
        </p:txBody>
      </p:sp>
    </p:spTree>
    <p:extLst>
      <p:ext uri="{BB962C8B-B14F-4D97-AF65-F5344CB8AC3E}">
        <p14:creationId xmlns:p14="http://schemas.microsoft.com/office/powerpoint/2010/main" val="1295563393"/>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mp; Closing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yout">
  <a:themeElements>
    <a:clrScheme name="YNAP Colours">
      <a:dk1>
        <a:srgbClr val="000000"/>
      </a:dk1>
      <a:lt1>
        <a:srgbClr val="FFFFFF"/>
      </a:lt1>
      <a:dk2>
        <a:srgbClr val="999999"/>
      </a:dk2>
      <a:lt2>
        <a:srgbClr val="CCCCCC"/>
      </a:lt2>
      <a:accent1>
        <a:srgbClr val="FFF454"/>
      </a:accent1>
      <a:accent2>
        <a:srgbClr val="A5DCFA"/>
      </a:accent2>
      <a:accent3>
        <a:srgbClr val="CCCCCC"/>
      </a:accent3>
      <a:accent4>
        <a:srgbClr val="CBBE45"/>
      </a:accent4>
      <a:accent5>
        <a:srgbClr val="FFFBC9"/>
      </a:accent5>
      <a:accent6>
        <a:srgbClr val="6B8EA2"/>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6548</TotalTime>
  <Words>1417</Words>
  <Application>Microsoft Office PowerPoint</Application>
  <PresentationFormat>On-screen Show (4:3)</PresentationFormat>
  <Paragraphs>517</Paragraphs>
  <Slides>27</Slides>
  <Notes>27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Avenir Black</vt:lpstr>
      <vt:lpstr>Avenir Book</vt:lpstr>
      <vt:lpstr>Calibri</vt:lpstr>
      <vt:lpstr>Chronicle Display</vt:lpstr>
      <vt:lpstr>Chronicle Display Light</vt:lpstr>
      <vt:lpstr>Consolas</vt:lpstr>
      <vt:lpstr>Cover &amp; Closing Slides</vt:lpstr>
      <vt:lpstr>Layout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Net-a-porter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hvuyuy</dc:title>
  <dc:creator>Ceila Armitage</dc:creator>
  <cp:lastModifiedBy>Melandri Franco</cp:lastModifiedBy>
  <cp:revision>246</cp:revision>
  <dcterms:created xsi:type="dcterms:W3CDTF">2015-09-22T11:57:21Z</dcterms:created>
  <dcterms:modified xsi:type="dcterms:W3CDTF">2016-06-23T10:49:51Z</dcterms:modified>
</cp:coreProperties>
</file>