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8"/>
  </p:notesMasterIdLst>
  <p:handoutMasterIdLst>
    <p:handoutMasterId r:id="rId49"/>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34" r:id="rId45"/>
    <p:sldId id="335" r:id="rId46"/>
    <p:sldId id="33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6720" autoAdjust="0"/>
  </p:normalViewPr>
  <p:slideViewPr>
    <p:cSldViewPr snapToGrid="0" snapToObjects="1">
      <p:cViewPr varScale="1">
        <p:scale>
          <a:sx n="82" d="100"/>
          <a:sy n="82" d="100"/>
        </p:scale>
        <p:origin x="8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08/07/2021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08/07/2021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latin typeface="+mj-lt"/>
              </a:rPr>
              <a:t>Interface Segregation Principle</a:t>
            </a:r>
          </a:p>
          <a:p>
            <a:endParaRPr lang="en-US" dirty="0"/>
          </a:p>
          <a:p>
            <a:endParaRPr lang="en-US" dirty="0"/>
          </a:p>
        </p:txBody>
      </p:sp>
      <p:sp>
        <p:nvSpPr>
          <p:cNvPr id="5" name="TextBox 4">
            <a:extLst>
              <a:ext uri="{FF2B5EF4-FFF2-40B4-BE49-F238E27FC236}">
                <a16:creationId xmlns:a16="http://schemas.microsoft.com/office/drawing/2014/main" id="{0649C76A-653B-4936-A74E-66DFC4B23D52}"/>
              </a:ext>
            </a:extLst>
          </p:cNvPr>
          <p:cNvSpPr txBox="1"/>
          <p:nvPr/>
        </p:nvSpPr>
        <p:spPr>
          <a:xfrm>
            <a:off x="328613" y="2359417"/>
            <a:ext cx="8210747" cy="584775"/>
          </a:xfrm>
          <a:prstGeom prst="rect">
            <a:avLst/>
          </a:prstGeom>
          <a:noFill/>
        </p:spPr>
        <p:txBody>
          <a:bodyPr wrap="square" rtlCol="0">
            <a:spAutoFit/>
          </a:bodyPr>
          <a:lstStyle/>
          <a:p>
            <a:r>
              <a:rPr lang="en-GB" sz="1600" dirty="0"/>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13" y="3136612"/>
            <a:ext cx="8210747" cy="584775"/>
          </a:xfrm>
          <a:prstGeom prst="rect">
            <a:avLst/>
          </a:prstGeom>
          <a:noFill/>
        </p:spPr>
        <p:txBody>
          <a:bodyPr wrap="square" rtlCol="0">
            <a:spAutoFit/>
          </a:bodyPr>
          <a:lstStyle/>
          <a:p>
            <a:r>
              <a:rPr lang="en-GB" sz="1600" dirty="0"/>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12" y="3913807"/>
            <a:ext cx="8210747" cy="584775"/>
          </a:xfrm>
          <a:prstGeom prst="rect">
            <a:avLst/>
          </a:prstGeom>
          <a:noFill/>
        </p:spPr>
        <p:txBody>
          <a:bodyPr wrap="square" rtlCol="0">
            <a:spAutoFit/>
          </a:bodyPr>
          <a:lstStyle/>
          <a:p>
            <a:r>
              <a:rPr lang="en-GB" sz="1600" dirty="0"/>
              <a:t>In the era of microservices there are a multitude of client (frontend) to the same service logic; that’s the main motivation to apply interface segregation for each possible client with its needs</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11" y="4691002"/>
            <a:ext cx="8210747" cy="584775"/>
          </a:xfrm>
          <a:prstGeom prst="rect">
            <a:avLst/>
          </a:prstGeom>
          <a:noFill/>
        </p:spPr>
        <p:txBody>
          <a:bodyPr wrap="square" rtlCol="0">
            <a:spAutoFit/>
          </a:bodyPr>
          <a:lstStyle/>
          <a:p>
            <a:r>
              <a:rPr lang="en-US" sz="1600" dirty="0"/>
              <a:t>The goal of interface segregation for microservices is that each type of frontend sees the service contract that best suits its needs</a:t>
            </a:r>
            <a:endParaRPr lang="en-GB" sz="1600" dirty="0">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3" y="5486565"/>
            <a:ext cx="8210747" cy="338554"/>
          </a:xfrm>
          <a:prstGeom prst="rect">
            <a:avLst/>
          </a:prstGeom>
          <a:noFill/>
        </p:spPr>
        <p:txBody>
          <a:bodyPr wrap="square" rtlCol="0">
            <a:spAutoFit/>
          </a:bodyPr>
          <a:lstStyle/>
          <a:p>
            <a:r>
              <a:rPr lang="en-US" sz="1600" dirty="0"/>
              <a:t>We can reach the goal using the API Gateway pattern or in alternative the BFF pattern</a:t>
            </a:r>
            <a:endParaRPr lang="en-GB" sz="1600" dirty="0">
              <a:latin typeface="Chronicle Display" pitchFamily="50" charset="0"/>
            </a:endParaRP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0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4"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t>Deployability</a:t>
            </a:r>
            <a:r>
              <a:rPr lang="en-GB" sz="1600" dirty="0"/>
              <a:t> is 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t>For microservice developers, there are critical design decisions that go beyond the software design as module, dependencies, patterns, etc.</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t>The realm of technology and design decisions that here we’re calling </a:t>
            </a:r>
            <a:r>
              <a:rPr lang="en-US" b="1" i="1" dirty="0"/>
              <a:t>"</a:t>
            </a:r>
            <a:r>
              <a:rPr lang="en-US" b="1" i="1" dirty="0" err="1"/>
              <a:t>deployability</a:t>
            </a:r>
            <a:r>
              <a:rPr lang="en-US" b="1" i="1" dirty="0"/>
              <a:t>"</a:t>
            </a:r>
            <a:r>
              <a:rPr lang="en-US" dirty="0"/>
              <a:t> has become critical to the success of microservices</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dirty="0"/>
              <a:t>The main reason is the simple fact that microservices dramatically increases the number of deployment units</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t>Scaling microservices in and out</a:t>
            </a:r>
            <a:r>
              <a:rPr lang="en-US" dirty="0"/>
              <a:t>, or migrating them from one runtime environment to another</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t>Expediting the </a:t>
            </a:r>
            <a:r>
              <a:rPr lang="en-US" b="1" dirty="0"/>
              <a:t>commit + build + test + deploy</a:t>
            </a:r>
            <a:r>
              <a:rPr lang="en-US" dirty="0"/>
              <a:t> process.</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t>Minimizing downtime </a:t>
            </a:r>
            <a:r>
              <a:rPr lang="en-US" dirty="0"/>
              <a:t>for replacing the current version.</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t>Synchronizing version </a:t>
            </a:r>
            <a:r>
              <a:rPr lang="en-US" dirty="0"/>
              <a:t>changes of related software.</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t>Configuring the runtime infrastructure</a:t>
            </a:r>
            <a:r>
              <a:rPr lang="en-US" dirty="0"/>
              <a:t>, which includes containers, pods, clusters, persistence, security, and networking</a:t>
            </a:r>
            <a:endParaRPr lang="en-GB"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t>Deployability</a:t>
            </a:r>
            <a:r>
              <a:rPr lang="en-GB" sz="2800" dirty="0"/>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t>Monitoring the health </a:t>
            </a:r>
            <a:r>
              <a:rPr lang="en-US" dirty="0"/>
              <a:t>of the microservices to quickly identify and remedy faults.</a:t>
            </a:r>
            <a:endParaRPr lang="en-GB" sz="1600" dirty="0"/>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3" name="TextBox 2">
            <a:extLst>
              <a:ext uri="{FF2B5EF4-FFF2-40B4-BE49-F238E27FC236}">
                <a16:creationId xmlns:a16="http://schemas.microsoft.com/office/drawing/2014/main" id="{9A255D84-9FFF-4456-9AE8-0E1F2D02E19D}"/>
              </a:ext>
            </a:extLst>
          </p:cNvPr>
          <p:cNvSpPr txBox="1"/>
          <p:nvPr/>
        </p:nvSpPr>
        <p:spPr>
          <a:xfrm>
            <a:off x="328599" y="3351238"/>
            <a:ext cx="8210747" cy="369332"/>
          </a:xfrm>
          <a:prstGeom prst="rect">
            <a:avLst/>
          </a:prstGeom>
          <a:noFill/>
        </p:spPr>
        <p:txBody>
          <a:bodyPr wrap="square" rtlCol="0">
            <a:spAutoFit/>
          </a:bodyPr>
          <a:lstStyle/>
          <a:p>
            <a:r>
              <a:rPr lang="it-IT" b="1" dirty="0" err="1"/>
              <a:t>Containerization</a:t>
            </a:r>
            <a:r>
              <a:rPr lang="it-IT" b="1" dirty="0"/>
              <a:t> and container </a:t>
            </a:r>
            <a:r>
              <a:rPr lang="it-IT" b="1" dirty="0" err="1"/>
              <a:t>orchestration</a:t>
            </a:r>
            <a:r>
              <a:rPr lang="it-IT" b="1" dirty="0"/>
              <a:t> </a:t>
            </a:r>
            <a:r>
              <a:rPr lang="it-IT" dirty="0"/>
              <a:t>(CRI, K8s)</a:t>
            </a:r>
            <a:endParaRPr lang="en-GB" sz="1600" dirty="0"/>
          </a:p>
        </p:txBody>
      </p:sp>
      <p:sp>
        <p:nvSpPr>
          <p:cNvPr id="4" name="TextBox 3">
            <a:extLst>
              <a:ext uri="{FF2B5EF4-FFF2-40B4-BE49-F238E27FC236}">
                <a16:creationId xmlns:a16="http://schemas.microsoft.com/office/drawing/2014/main" id="{857363D9-B9C0-4C6B-933A-50A8AE974E64}"/>
              </a:ext>
            </a:extLst>
          </p:cNvPr>
          <p:cNvSpPr txBox="1"/>
          <p:nvPr/>
        </p:nvSpPr>
        <p:spPr>
          <a:xfrm>
            <a:off x="328606" y="3700806"/>
            <a:ext cx="8210747" cy="369332"/>
          </a:xfrm>
          <a:prstGeom prst="rect">
            <a:avLst/>
          </a:prstGeom>
          <a:noFill/>
        </p:spPr>
        <p:txBody>
          <a:bodyPr wrap="square" rtlCol="0">
            <a:spAutoFit/>
          </a:bodyPr>
          <a:lstStyle/>
          <a:p>
            <a:r>
              <a:rPr lang="it-IT" b="1" dirty="0"/>
              <a:t>Service mesh </a:t>
            </a:r>
            <a:r>
              <a:rPr lang="it-IT" dirty="0"/>
              <a:t>(</a:t>
            </a:r>
            <a:r>
              <a:rPr lang="en-US" dirty="0" err="1"/>
              <a:t>Istio</a:t>
            </a:r>
            <a:r>
              <a:rPr lang="en-US" dirty="0"/>
              <a:t>, </a:t>
            </a:r>
            <a:r>
              <a:rPr lang="en-US" dirty="0" err="1"/>
              <a:t>Linkerd</a:t>
            </a:r>
            <a:r>
              <a:rPr lang="en-US" dirty="0"/>
              <a:t>, and Consul Connect</a:t>
            </a:r>
            <a:r>
              <a:rPr lang="it-IT" dirty="0"/>
              <a:t>)</a:t>
            </a:r>
            <a:endParaRPr lang="en-GB" sz="1600" dirty="0"/>
          </a:p>
        </p:txBody>
      </p:sp>
      <p:sp>
        <p:nvSpPr>
          <p:cNvPr id="5" name="TextBox 4">
            <a:extLst>
              <a:ext uri="{FF2B5EF4-FFF2-40B4-BE49-F238E27FC236}">
                <a16:creationId xmlns:a16="http://schemas.microsoft.com/office/drawing/2014/main" id="{D0BB586C-3216-41E5-AAEB-5A9F6F927205}"/>
              </a:ext>
            </a:extLst>
          </p:cNvPr>
          <p:cNvSpPr txBox="1"/>
          <p:nvPr/>
        </p:nvSpPr>
        <p:spPr>
          <a:xfrm>
            <a:off x="328603" y="4050374"/>
            <a:ext cx="8210747" cy="369332"/>
          </a:xfrm>
          <a:prstGeom prst="rect">
            <a:avLst/>
          </a:prstGeom>
          <a:noFill/>
        </p:spPr>
        <p:txBody>
          <a:bodyPr wrap="square" rtlCol="0">
            <a:spAutoFit/>
          </a:bodyPr>
          <a:lstStyle/>
          <a:p>
            <a:r>
              <a:rPr lang="it-IT" b="1" dirty="0"/>
              <a:t>API gateway </a:t>
            </a:r>
            <a:r>
              <a:rPr lang="it-IT" dirty="0"/>
              <a:t>(</a:t>
            </a:r>
            <a:r>
              <a:rPr lang="en-US" dirty="0"/>
              <a:t>Kong, </a:t>
            </a:r>
            <a:r>
              <a:rPr lang="en-US" dirty="0" err="1"/>
              <a:t>Apiman</a:t>
            </a:r>
            <a:r>
              <a:rPr lang="en-US" dirty="0"/>
              <a:t>, WSO2 API Manager, Apigee, and Amazon API Gateway</a:t>
            </a:r>
            <a:r>
              <a:rPr lang="it-IT" dirty="0"/>
              <a:t>)</a:t>
            </a:r>
            <a:endParaRPr lang="en-GB" sz="1600" dirty="0"/>
          </a:p>
        </p:txBody>
      </p:sp>
      <p:sp>
        <p:nvSpPr>
          <p:cNvPr id="6" name="TextBox 5">
            <a:extLst>
              <a:ext uri="{FF2B5EF4-FFF2-40B4-BE49-F238E27FC236}">
                <a16:creationId xmlns:a16="http://schemas.microsoft.com/office/drawing/2014/main" id="{24C555BD-DFE1-4F8B-90C6-902CDF600B52}"/>
              </a:ext>
            </a:extLst>
          </p:cNvPr>
          <p:cNvSpPr txBox="1"/>
          <p:nvPr/>
        </p:nvSpPr>
        <p:spPr>
          <a:xfrm>
            <a:off x="328602" y="4399942"/>
            <a:ext cx="8210747" cy="369332"/>
          </a:xfrm>
          <a:prstGeom prst="rect">
            <a:avLst/>
          </a:prstGeom>
          <a:noFill/>
        </p:spPr>
        <p:txBody>
          <a:bodyPr wrap="square" rtlCol="0">
            <a:spAutoFit/>
          </a:bodyPr>
          <a:lstStyle/>
          <a:p>
            <a:r>
              <a:rPr lang="it-IT" b="1" dirty="0" err="1"/>
              <a:t>Serverless</a:t>
            </a:r>
            <a:r>
              <a:rPr lang="it-IT" b="1" dirty="0"/>
              <a:t> </a:t>
            </a:r>
            <a:r>
              <a:rPr lang="it-IT" b="1" dirty="0" err="1"/>
              <a:t>architecture</a:t>
            </a:r>
            <a:r>
              <a:rPr lang="it-IT" dirty="0"/>
              <a:t> (</a:t>
            </a:r>
            <a:r>
              <a:rPr lang="en-US" dirty="0" err="1"/>
              <a:t>Knative</a:t>
            </a:r>
            <a:r>
              <a:rPr lang="en-US" dirty="0"/>
              <a:t>, AWS Lambda, Az Functions, GC Functions </a:t>
            </a:r>
            <a:r>
              <a:rPr lang="it-IT" dirty="0"/>
              <a:t>)</a:t>
            </a:r>
            <a:endParaRPr lang="en-GB" sz="1600" dirty="0"/>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t>Automation is the key to effective </a:t>
            </a:r>
            <a:r>
              <a:rPr lang="en-US" b="1" i="1" dirty="0" err="1"/>
              <a:t>deployability</a:t>
            </a:r>
            <a:endParaRPr lang="en-GB" b="1" i="1"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9" name="TextBox 8">
            <a:extLst>
              <a:ext uri="{FF2B5EF4-FFF2-40B4-BE49-F238E27FC236}">
                <a16:creationId xmlns:a16="http://schemas.microsoft.com/office/drawing/2014/main" id="{D0D200AC-9042-41C6-BB13-145D4D0CCBEB}"/>
              </a:ext>
            </a:extLst>
          </p:cNvPr>
          <p:cNvSpPr txBox="1"/>
          <p:nvPr/>
        </p:nvSpPr>
        <p:spPr>
          <a:xfrm>
            <a:off x="328598" y="4749510"/>
            <a:ext cx="8210747" cy="369332"/>
          </a:xfrm>
          <a:prstGeom prst="rect">
            <a:avLst/>
          </a:prstGeom>
          <a:noFill/>
        </p:spPr>
        <p:txBody>
          <a:bodyPr wrap="square" rtlCol="0">
            <a:spAutoFit/>
          </a:bodyPr>
          <a:lstStyle/>
          <a:p>
            <a:r>
              <a:rPr lang="it-IT" b="1" dirty="0"/>
              <a:t>Monitoring </a:t>
            </a:r>
            <a:r>
              <a:rPr lang="it-IT" b="1" dirty="0" err="1"/>
              <a:t>tools</a:t>
            </a:r>
            <a:r>
              <a:rPr lang="it-IT" b="1" dirty="0"/>
              <a:t> </a:t>
            </a:r>
            <a:r>
              <a:rPr lang="it-IT" dirty="0"/>
              <a:t>(</a:t>
            </a:r>
            <a:r>
              <a:rPr lang="en-US" dirty="0"/>
              <a:t>CloudWatch, Datadog, Prometheus, and Grafana</a:t>
            </a:r>
            <a:r>
              <a:rPr lang="it-IT" dirty="0"/>
              <a:t>)</a:t>
            </a:r>
            <a:endParaRPr lang="en-GB" sz="1600" dirty="0"/>
          </a:p>
        </p:txBody>
      </p:sp>
      <p:sp>
        <p:nvSpPr>
          <p:cNvPr id="10" name="TextBox 9">
            <a:extLst>
              <a:ext uri="{FF2B5EF4-FFF2-40B4-BE49-F238E27FC236}">
                <a16:creationId xmlns:a16="http://schemas.microsoft.com/office/drawing/2014/main" id="{51984599-3C7C-4086-803F-05BF88FE3CC7}"/>
              </a:ext>
            </a:extLst>
          </p:cNvPr>
          <p:cNvSpPr txBox="1"/>
          <p:nvPr/>
        </p:nvSpPr>
        <p:spPr>
          <a:xfrm>
            <a:off x="328594" y="5118842"/>
            <a:ext cx="8210747" cy="369332"/>
          </a:xfrm>
          <a:prstGeom prst="rect">
            <a:avLst/>
          </a:prstGeom>
          <a:noFill/>
        </p:spPr>
        <p:txBody>
          <a:bodyPr wrap="square" rtlCol="0">
            <a:spAutoFit/>
          </a:bodyPr>
          <a:lstStyle/>
          <a:p>
            <a:r>
              <a:rPr lang="it-IT" b="1" dirty="0"/>
              <a:t>Log </a:t>
            </a:r>
            <a:r>
              <a:rPr lang="it-IT" b="1" dirty="0" err="1"/>
              <a:t>consolidation</a:t>
            </a:r>
            <a:r>
              <a:rPr lang="it-IT" b="1" dirty="0"/>
              <a:t> </a:t>
            </a:r>
            <a:r>
              <a:rPr lang="it-IT" b="1" dirty="0" err="1"/>
              <a:t>tools</a:t>
            </a:r>
            <a:r>
              <a:rPr lang="it-IT" b="1" dirty="0"/>
              <a:t> </a:t>
            </a:r>
            <a:r>
              <a:rPr lang="it-IT" dirty="0"/>
              <a:t>(</a:t>
            </a:r>
            <a:r>
              <a:rPr lang="en-US" dirty="0" err="1"/>
              <a:t>Fluentd</a:t>
            </a:r>
            <a:r>
              <a:rPr lang="en-US" dirty="0"/>
              <a:t>, </a:t>
            </a:r>
            <a:r>
              <a:rPr lang="en-US" dirty="0" err="1"/>
              <a:t>Graylog</a:t>
            </a:r>
            <a:r>
              <a:rPr lang="en-US" dirty="0"/>
              <a:t>, Splunk, and ELK</a:t>
            </a:r>
            <a:r>
              <a:rPr lang="it-IT" dirty="0"/>
              <a:t>)</a:t>
            </a:r>
            <a:endParaRPr lang="en-GB" sz="1600" dirty="0"/>
          </a:p>
        </p:txBody>
      </p:sp>
      <p:sp>
        <p:nvSpPr>
          <p:cNvPr id="11" name="TextBox 10">
            <a:extLst>
              <a:ext uri="{FF2B5EF4-FFF2-40B4-BE49-F238E27FC236}">
                <a16:creationId xmlns:a16="http://schemas.microsoft.com/office/drawing/2014/main" id="{E5CEF9E3-776D-48A0-8A79-F84B7122CDB9}"/>
              </a:ext>
            </a:extLst>
          </p:cNvPr>
          <p:cNvSpPr txBox="1"/>
          <p:nvPr/>
        </p:nvSpPr>
        <p:spPr>
          <a:xfrm>
            <a:off x="328590" y="5468410"/>
            <a:ext cx="8210747" cy="369332"/>
          </a:xfrm>
          <a:prstGeom prst="rect">
            <a:avLst/>
          </a:prstGeom>
          <a:noFill/>
        </p:spPr>
        <p:txBody>
          <a:bodyPr wrap="square" rtlCol="0">
            <a:spAutoFit/>
          </a:bodyPr>
          <a:lstStyle/>
          <a:p>
            <a:r>
              <a:rPr lang="it-IT" b="1" dirty="0" err="1"/>
              <a:t>Tracing</a:t>
            </a:r>
            <a:r>
              <a:rPr lang="it-IT" b="1" dirty="0"/>
              <a:t> </a:t>
            </a:r>
            <a:r>
              <a:rPr lang="it-IT" b="1" dirty="0" err="1"/>
              <a:t>tools</a:t>
            </a:r>
            <a:r>
              <a:rPr lang="it-IT" b="1" dirty="0"/>
              <a:t> </a:t>
            </a:r>
            <a:r>
              <a:rPr lang="it-IT" dirty="0"/>
              <a:t>(</a:t>
            </a:r>
            <a:r>
              <a:rPr lang="en-US" dirty="0" err="1"/>
              <a:t>Zipkin</a:t>
            </a:r>
            <a:r>
              <a:rPr lang="en-US" dirty="0"/>
              <a:t>, Jaeger, and AWS X-Ray</a:t>
            </a:r>
            <a:r>
              <a:rPr lang="it-IT" dirty="0"/>
              <a:t>)</a:t>
            </a:r>
            <a:endParaRPr lang="en-GB" sz="1600" dirty="0"/>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t>Deployability</a:t>
            </a:r>
            <a:endParaRPr lang="en-US" dirty="0"/>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t>Achieving good </a:t>
            </a:r>
            <a:r>
              <a:rPr lang="en-GB" sz="2800" dirty="0" err="1"/>
              <a:t>deployability</a:t>
            </a:r>
            <a:endParaRPr lang="en-GB" sz="2800" dirty="0"/>
          </a:p>
        </p:txBody>
      </p:sp>
      <p:sp>
        <p:nvSpPr>
          <p:cNvPr id="12" name="TextBox 11">
            <a:extLst>
              <a:ext uri="{FF2B5EF4-FFF2-40B4-BE49-F238E27FC236}">
                <a16:creationId xmlns:a16="http://schemas.microsoft.com/office/drawing/2014/main" id="{AC2BF59B-05EE-430E-842A-191E2A439474}"/>
              </a:ext>
            </a:extLst>
          </p:cNvPr>
          <p:cNvSpPr txBox="1"/>
          <p:nvPr/>
        </p:nvSpPr>
        <p:spPr>
          <a:xfrm>
            <a:off x="328609" y="2940950"/>
            <a:ext cx="8210747" cy="369332"/>
          </a:xfrm>
          <a:prstGeom prst="rect">
            <a:avLst/>
          </a:prstGeom>
          <a:noFill/>
        </p:spPr>
        <p:txBody>
          <a:bodyPr wrap="square" rtlCol="0">
            <a:spAutoFit/>
          </a:bodyPr>
          <a:lstStyle/>
          <a:p>
            <a:r>
              <a:rPr lang="it-IT" b="1" dirty="0" err="1"/>
              <a:t>DevOps</a:t>
            </a:r>
            <a:endParaRPr lang="en-GB" sz="1600" dirty="0"/>
          </a:p>
        </p:txBody>
      </p:sp>
      <p:sp>
        <p:nvSpPr>
          <p:cNvPr id="13" name="TextBox 12">
            <a:extLst>
              <a:ext uri="{FF2B5EF4-FFF2-40B4-BE49-F238E27FC236}">
                <a16:creationId xmlns:a16="http://schemas.microsoft.com/office/drawing/2014/main" id="{FFFFAB45-0AF5-47E5-A923-40F765F0A0AB}"/>
              </a:ext>
            </a:extLst>
          </p:cNvPr>
          <p:cNvSpPr txBox="1"/>
          <p:nvPr/>
        </p:nvSpPr>
        <p:spPr>
          <a:xfrm>
            <a:off x="328609" y="3364180"/>
            <a:ext cx="8210747" cy="369332"/>
          </a:xfrm>
          <a:prstGeom prst="rect">
            <a:avLst/>
          </a:prstGeom>
          <a:noFill/>
        </p:spPr>
        <p:txBody>
          <a:bodyPr wrap="square" rtlCol="0">
            <a:spAutoFit/>
          </a:bodyPr>
          <a:lstStyle/>
          <a:p>
            <a:r>
              <a:rPr lang="en-US" b="1" dirty="0"/>
              <a:t>Blue-green deployment and canary releasing</a:t>
            </a:r>
            <a:endParaRPr lang="en-GB" sz="1600" dirty="0"/>
          </a:p>
        </p:txBody>
      </p:sp>
      <p:sp>
        <p:nvSpPr>
          <p:cNvPr id="14" name="TextBox 13">
            <a:extLst>
              <a:ext uri="{FF2B5EF4-FFF2-40B4-BE49-F238E27FC236}">
                <a16:creationId xmlns:a16="http://schemas.microsoft.com/office/drawing/2014/main" id="{C4CA6EEE-5F2F-49FA-AB74-0EE9F4BFA6A2}"/>
              </a:ext>
            </a:extLst>
          </p:cNvPr>
          <p:cNvSpPr txBox="1"/>
          <p:nvPr/>
        </p:nvSpPr>
        <p:spPr>
          <a:xfrm>
            <a:off x="328613" y="3753387"/>
            <a:ext cx="8210747" cy="369332"/>
          </a:xfrm>
          <a:prstGeom prst="rect">
            <a:avLst/>
          </a:prstGeom>
          <a:noFill/>
        </p:spPr>
        <p:txBody>
          <a:bodyPr wrap="square" rtlCol="0">
            <a:spAutoFit/>
          </a:bodyPr>
          <a:lstStyle/>
          <a:p>
            <a:r>
              <a:rPr lang="it-IT" b="1" dirty="0" err="1"/>
              <a:t>Infrastructure</a:t>
            </a:r>
            <a:r>
              <a:rPr lang="it-IT" b="1" dirty="0"/>
              <a:t> </a:t>
            </a:r>
            <a:r>
              <a:rPr lang="it-IT" b="1" dirty="0" err="1"/>
              <a:t>as</a:t>
            </a:r>
            <a:r>
              <a:rPr lang="it-IT" b="1" dirty="0"/>
              <a:t> Code (</a:t>
            </a:r>
            <a:r>
              <a:rPr lang="it-IT" b="1" dirty="0" err="1"/>
              <a:t>IaC</a:t>
            </a:r>
            <a:r>
              <a:rPr lang="it-IT" b="1" dirty="0"/>
              <a:t>) </a:t>
            </a:r>
            <a:r>
              <a:rPr lang="it-IT" sz="1600" dirty="0"/>
              <a:t>(</a:t>
            </a:r>
            <a:r>
              <a:rPr lang="it-IT" sz="1600" dirty="0" err="1"/>
              <a:t>Terraform</a:t>
            </a:r>
            <a:r>
              <a:rPr lang="it-IT" sz="1600" dirty="0"/>
              <a:t>, </a:t>
            </a:r>
            <a:r>
              <a:rPr lang="it-IT" sz="1600" dirty="0" err="1"/>
              <a:t>Pulumi</a:t>
            </a:r>
            <a:r>
              <a:rPr lang="it-IT" sz="1600" dirty="0"/>
              <a:t>, AWS CDK)</a:t>
            </a:r>
            <a:endParaRPr lang="en-GB" sz="1600" dirty="0"/>
          </a:p>
        </p:txBody>
      </p:sp>
      <p:sp>
        <p:nvSpPr>
          <p:cNvPr id="15" name="TextBox 14">
            <a:extLst>
              <a:ext uri="{FF2B5EF4-FFF2-40B4-BE49-F238E27FC236}">
                <a16:creationId xmlns:a16="http://schemas.microsoft.com/office/drawing/2014/main" id="{5B9B290B-F5C8-407A-941C-C8F791433767}"/>
              </a:ext>
            </a:extLst>
          </p:cNvPr>
          <p:cNvSpPr txBox="1"/>
          <p:nvPr/>
        </p:nvSpPr>
        <p:spPr>
          <a:xfrm>
            <a:off x="328613" y="4142594"/>
            <a:ext cx="8210747" cy="369332"/>
          </a:xfrm>
          <a:prstGeom prst="rect">
            <a:avLst/>
          </a:prstGeom>
          <a:noFill/>
        </p:spPr>
        <p:txBody>
          <a:bodyPr wrap="square" rtlCol="0">
            <a:spAutoFit/>
          </a:bodyPr>
          <a:lstStyle/>
          <a:p>
            <a:r>
              <a:rPr lang="it-IT" b="1" dirty="0" err="1"/>
              <a:t>Continuous</a:t>
            </a:r>
            <a:r>
              <a:rPr lang="it-IT" b="1" dirty="0"/>
              <a:t> delivery</a:t>
            </a:r>
            <a:endParaRPr lang="en-GB" sz="1600" dirty="0"/>
          </a:p>
        </p:txBody>
      </p:sp>
      <p:sp>
        <p:nvSpPr>
          <p:cNvPr id="16" name="TextBox 15">
            <a:extLst>
              <a:ext uri="{FF2B5EF4-FFF2-40B4-BE49-F238E27FC236}">
                <a16:creationId xmlns:a16="http://schemas.microsoft.com/office/drawing/2014/main" id="{5C6C105A-9862-49A3-9E3D-CDC2C3998375}"/>
              </a:ext>
            </a:extLst>
          </p:cNvPr>
          <p:cNvSpPr txBox="1"/>
          <p:nvPr/>
        </p:nvSpPr>
        <p:spPr>
          <a:xfrm>
            <a:off x="328608" y="4897782"/>
            <a:ext cx="8210747" cy="369332"/>
          </a:xfrm>
          <a:prstGeom prst="rect">
            <a:avLst/>
          </a:prstGeom>
          <a:noFill/>
        </p:spPr>
        <p:txBody>
          <a:bodyPr wrap="square" rtlCol="0">
            <a:spAutoFit/>
          </a:bodyPr>
          <a:lstStyle/>
          <a:p>
            <a:r>
              <a:rPr lang="it-IT" b="1" dirty="0" err="1"/>
              <a:t>Externalized</a:t>
            </a:r>
            <a:r>
              <a:rPr lang="it-IT" b="1" dirty="0"/>
              <a:t> </a:t>
            </a:r>
            <a:r>
              <a:rPr lang="it-IT" b="1" dirty="0" err="1"/>
              <a:t>configuration</a:t>
            </a:r>
            <a:endParaRPr lang="en-GB" sz="1600" dirty="0"/>
          </a:p>
        </p:txBody>
      </p:sp>
      <p:sp>
        <p:nvSpPr>
          <p:cNvPr id="17" name="TextBox 16">
            <a:extLst>
              <a:ext uri="{FF2B5EF4-FFF2-40B4-BE49-F238E27FC236}">
                <a16:creationId xmlns:a16="http://schemas.microsoft.com/office/drawing/2014/main" id="{5A8A7F90-D021-4172-A690-8F07F293DBAD}"/>
              </a:ext>
            </a:extLst>
          </p:cNvPr>
          <p:cNvSpPr txBox="1"/>
          <p:nvPr/>
        </p:nvSpPr>
        <p:spPr>
          <a:xfrm>
            <a:off x="328613" y="4508575"/>
            <a:ext cx="8210747" cy="369332"/>
          </a:xfrm>
          <a:prstGeom prst="rect">
            <a:avLst/>
          </a:prstGeom>
          <a:noFill/>
        </p:spPr>
        <p:txBody>
          <a:bodyPr wrap="square" rtlCol="0">
            <a:spAutoFit/>
          </a:bodyPr>
          <a:lstStyle/>
          <a:p>
            <a:r>
              <a:rPr lang="it-IT" b="1" dirty="0"/>
              <a:t>Progressive delivery </a:t>
            </a:r>
            <a:r>
              <a:rPr lang="it-IT" dirty="0"/>
              <a:t>(</a:t>
            </a:r>
            <a:r>
              <a:rPr lang="it-IT" dirty="0" err="1"/>
              <a:t>GitOps</a:t>
            </a:r>
            <a:r>
              <a:rPr lang="it-IT" dirty="0"/>
              <a:t>, </a:t>
            </a:r>
            <a:r>
              <a:rPr lang="it-IT" dirty="0" err="1"/>
              <a:t>Flux</a:t>
            </a:r>
            <a:r>
              <a:rPr lang="it-IT" dirty="0"/>
              <a:t>, </a:t>
            </a:r>
            <a:r>
              <a:rPr lang="it-IT" dirty="0" err="1"/>
              <a:t>Flagger</a:t>
            </a:r>
            <a:r>
              <a:rPr lang="it-IT" dirty="0"/>
              <a:t>)</a:t>
            </a:r>
            <a:endParaRPr lang="en-GB" sz="1600" dirty="0"/>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Event-Driven</a:t>
            </a:r>
          </a:p>
          <a:p>
            <a:endParaRPr lang="en-US" dirty="0"/>
          </a:p>
          <a:p>
            <a:endParaRPr lang="en-US" dirty="0"/>
          </a:p>
        </p:txBody>
      </p:sp>
    </p:spTree>
    <p:extLst>
      <p:ext uri="{BB962C8B-B14F-4D97-AF65-F5344CB8AC3E}">
        <p14:creationId xmlns:p14="http://schemas.microsoft.com/office/powerpoint/2010/main" val="2242557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Loose-Coupling</a:t>
            </a:r>
          </a:p>
          <a:p>
            <a:endParaRPr lang="en-US" dirty="0"/>
          </a:p>
        </p:txBody>
      </p:sp>
    </p:spTree>
    <p:extLst>
      <p:ext uri="{BB962C8B-B14F-4D97-AF65-F5344CB8AC3E}">
        <p14:creationId xmlns:p14="http://schemas.microsoft.com/office/powerpoint/2010/main" val="4027912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10185</TotalTime>
  <Words>1378</Words>
  <Application>Microsoft Office PowerPoint</Application>
  <PresentationFormat>On-screen Show (4:3)</PresentationFormat>
  <Paragraphs>263</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362</cp:revision>
  <dcterms:created xsi:type="dcterms:W3CDTF">2015-09-22T11:57:21Z</dcterms:created>
  <dcterms:modified xsi:type="dcterms:W3CDTF">2021-07-08T10:16:42Z</dcterms:modified>
</cp:coreProperties>
</file>