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8"/>
  </p:notesMasterIdLst>
  <p:handoutMasterIdLst>
    <p:handoutMasterId r:id="rId29"/>
  </p:handoutMasterIdLst>
  <p:sldIdLst>
    <p:sldId id="309" r:id="rId2"/>
    <p:sldId id="288" r:id="rId3"/>
    <p:sldId id="310" r:id="rId4"/>
    <p:sldId id="289" r:id="rId5"/>
    <p:sldId id="290" r:id="rId6"/>
    <p:sldId id="291" r:id="rId7"/>
    <p:sldId id="292" r:id="rId8"/>
    <p:sldId id="293" r:id="rId9"/>
    <p:sldId id="298" r:id="rId10"/>
    <p:sldId id="314" r:id="rId11"/>
    <p:sldId id="294" r:id="rId12"/>
    <p:sldId id="295" r:id="rId13"/>
    <p:sldId id="296" r:id="rId14"/>
    <p:sldId id="297" r:id="rId15"/>
    <p:sldId id="313" r:id="rId16"/>
    <p:sldId id="299" r:id="rId17"/>
    <p:sldId id="300" r:id="rId18"/>
    <p:sldId id="301" r:id="rId19"/>
    <p:sldId id="302" r:id="rId20"/>
    <p:sldId id="303" r:id="rId21"/>
    <p:sldId id="304" r:id="rId22"/>
    <p:sldId id="305" r:id="rId23"/>
    <p:sldId id="306" r:id="rId24"/>
    <p:sldId id="307" r:id="rId25"/>
    <p:sldId id="312" r:id="rId26"/>
    <p:sldId id="30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cobene Gaspare" initials="RG"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ABF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1230" autoAdjust="0"/>
  </p:normalViewPr>
  <p:slideViewPr>
    <p:cSldViewPr snapToGrid="0" snapToObjects="1">
      <p:cViewPr varScale="1">
        <p:scale>
          <a:sx n="115" d="100"/>
          <a:sy n="115" d="100"/>
        </p:scale>
        <p:origin x="148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2F69A3-A196-4882-ABB7-A33F2D4AB1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A2F5904F-3AF5-473F-9ACC-0892A858D4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D47BE-B638-4384-8186-1BE11A133744}" type="datetimeFigureOut">
              <a:rPr lang="it-IT" smtClean="0"/>
              <a:t>02/07/2021</a:t>
            </a:fld>
            <a:endParaRPr lang="it-IT"/>
          </a:p>
        </p:txBody>
      </p:sp>
      <p:sp>
        <p:nvSpPr>
          <p:cNvPr id="4" name="Footer Placeholder 3">
            <a:extLst>
              <a:ext uri="{FF2B5EF4-FFF2-40B4-BE49-F238E27FC236}">
                <a16:creationId xmlns:a16="http://schemas.microsoft.com/office/drawing/2014/main" id="{E5B313AB-EEC3-4D00-8C8A-D2CC0BD681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5937A03A-1843-4E09-B1A3-43333FDAED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C762C0-697C-4B41-B709-5A24A8227880}" type="slidenum">
              <a:rPr lang="it-IT" smtClean="0"/>
              <a:t>‹#›</a:t>
            </a:fld>
            <a:endParaRPr lang="it-IT"/>
          </a:p>
        </p:txBody>
      </p:sp>
    </p:spTree>
    <p:extLst>
      <p:ext uri="{BB962C8B-B14F-4D97-AF65-F5344CB8AC3E}">
        <p14:creationId xmlns:p14="http://schemas.microsoft.com/office/powerpoint/2010/main" val="308737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1C7247-C3DA-4B1B-BCAA-E9308B4A9CD3}" type="datetimeFigureOut">
              <a:rPr lang="en-GB" smtClean="0"/>
              <a:t>01/07/2021</a:t>
            </a:fld>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A56FE-B2E8-4285-8F31-2AEEB8EA39C6}" type="slidenum">
              <a:rPr lang="en-GB" smtClean="0"/>
              <a:t>‹#›</a:t>
            </a:fld>
            <a:endParaRPr lang="en-GB"/>
          </a:p>
        </p:txBody>
      </p:sp>
    </p:spTree>
    <p:extLst>
      <p:ext uri="{BB962C8B-B14F-4D97-AF65-F5344CB8AC3E}">
        <p14:creationId xmlns:p14="http://schemas.microsoft.com/office/powerpoint/2010/main" val="3451435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a:t>
            </a:fld>
            <a:endParaRPr lang="en-GB"/>
          </a:p>
        </p:txBody>
      </p:sp>
    </p:spTree>
    <p:extLst>
      <p:ext uri="{BB962C8B-B14F-4D97-AF65-F5344CB8AC3E}">
        <p14:creationId xmlns:p14="http://schemas.microsoft.com/office/powerpoint/2010/main" val="2477176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10</a:t>
            </a:fld>
            <a:endParaRPr lang="en-GB"/>
          </a:p>
        </p:txBody>
      </p:sp>
    </p:spTree>
    <p:extLst>
      <p:ext uri="{BB962C8B-B14F-4D97-AF65-F5344CB8AC3E}">
        <p14:creationId xmlns:p14="http://schemas.microsoft.com/office/powerpoint/2010/main" val="3842067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Le classi che progettiamo devono essere</a:t>
            </a:r>
            <a:r>
              <a:rPr lang="it-IT" baseline="0" dirty="0"/>
              <a:t> facilmente estensibili senza che vengano modificate</a:t>
            </a:r>
          </a:p>
          <a:p>
            <a:pPr marL="171450" indent="-171450">
              <a:buFontTx/>
              <a:buChar char="-"/>
            </a:pPr>
            <a:r>
              <a:rPr lang="it-IT" baseline="0" dirty="0"/>
              <a:t>Uno dei principi più difficili da applicare, ma che quando applicato ci permette di aver un codice che subisce poche modifiche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11</a:t>
            </a:fld>
            <a:endParaRPr lang="en-GB"/>
          </a:p>
        </p:txBody>
      </p:sp>
    </p:spTree>
    <p:extLst>
      <p:ext uri="{BB962C8B-B14F-4D97-AF65-F5344CB8AC3E}">
        <p14:creationId xmlns:p14="http://schemas.microsoft.com/office/powerpoint/2010/main" val="920077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Ripartendo dalla classe che calcola l’area delle </a:t>
            </a:r>
            <a:r>
              <a:rPr lang="it-IT" dirty="0" err="1"/>
              <a:t>shape</a:t>
            </a:r>
            <a:endParaRPr lang="it-IT" dirty="0"/>
          </a:p>
          <a:p>
            <a:pPr marL="171450" indent="-171450">
              <a:buFontTx/>
              <a:buChar char="-"/>
            </a:pPr>
            <a:r>
              <a:rPr lang="it-IT" dirty="0"/>
              <a:t>Si capisce che se aggiungo un tipo nuovo di </a:t>
            </a:r>
            <a:r>
              <a:rPr lang="it-IT" dirty="0" err="1"/>
              <a:t>shape</a:t>
            </a:r>
            <a:r>
              <a:rPr lang="it-IT" dirty="0"/>
              <a:t> all’interno del mi sistema</a:t>
            </a:r>
            <a:r>
              <a:rPr lang="it-IT" baseline="0" dirty="0"/>
              <a:t> devo </a:t>
            </a:r>
            <a:r>
              <a:rPr lang="it-IT" baseline="0" dirty="0" err="1"/>
              <a:t>affinchè</a:t>
            </a:r>
            <a:r>
              <a:rPr lang="it-IT" baseline="0" dirty="0"/>
              <a:t> venga contemplata nel calcolo dell’area devo </a:t>
            </a:r>
            <a:r>
              <a:rPr lang="it-IT" baseline="0" dirty="0" err="1"/>
              <a:t>modifcare</a:t>
            </a:r>
            <a:r>
              <a:rPr lang="it-IT" baseline="0" dirty="0"/>
              <a:t> la mia calasse</a:t>
            </a:r>
          </a:p>
          <a:p>
            <a:pPr marL="171450" indent="-171450">
              <a:buFontTx/>
              <a:buChar char="-"/>
            </a:pP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12</a:t>
            </a:fld>
            <a:endParaRPr lang="en-GB"/>
          </a:p>
        </p:txBody>
      </p:sp>
    </p:spTree>
    <p:extLst>
      <p:ext uri="{BB962C8B-B14F-4D97-AF65-F5344CB8AC3E}">
        <p14:creationId xmlns:p14="http://schemas.microsoft.com/office/powerpoint/2010/main" val="89021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13</a:t>
            </a:fld>
            <a:endParaRPr lang="en-GB"/>
          </a:p>
        </p:txBody>
      </p:sp>
    </p:spTree>
    <p:extLst>
      <p:ext uri="{BB962C8B-B14F-4D97-AF65-F5344CB8AC3E}">
        <p14:creationId xmlns:p14="http://schemas.microsoft.com/office/powerpoint/2010/main" val="1849095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Codice scritto in questo modo</a:t>
            </a:r>
            <a:r>
              <a:rPr lang="it-IT" baseline="0" dirty="0"/>
              <a:t> mi permette facilmente di estendere la classe che calcola l’area contemplando anche nuove </a:t>
            </a:r>
            <a:r>
              <a:rPr lang="it-IT" baseline="0" dirty="0" err="1"/>
              <a:t>Shape</a:t>
            </a:r>
            <a:endParaRPr lang="it-IT" baseline="0" dirty="0"/>
          </a:p>
          <a:p>
            <a:pPr marL="171450" indent="-171450">
              <a:buFontTx/>
              <a:buChar char="-"/>
            </a:pPr>
            <a:r>
              <a:rPr lang="it-IT" baseline="0" dirty="0"/>
              <a:t>Come ad esempio potrebbe essere </a:t>
            </a:r>
            <a:r>
              <a:rPr lang="it-IT" baseline="0" dirty="0" err="1"/>
              <a:t>Rectangle</a:t>
            </a:r>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14</a:t>
            </a:fld>
            <a:endParaRPr lang="en-GB"/>
          </a:p>
        </p:txBody>
      </p:sp>
    </p:spTree>
    <p:extLst>
      <p:ext uri="{BB962C8B-B14F-4D97-AF65-F5344CB8AC3E}">
        <p14:creationId xmlns:p14="http://schemas.microsoft.com/office/powerpoint/2010/main" val="74825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15</a:t>
            </a:fld>
            <a:endParaRPr lang="en-GB"/>
          </a:p>
        </p:txBody>
      </p:sp>
    </p:spTree>
    <p:extLst>
      <p:ext uri="{BB962C8B-B14F-4D97-AF65-F5344CB8AC3E}">
        <p14:creationId xmlns:p14="http://schemas.microsoft.com/office/powerpoint/2010/main" val="3670212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r>
              <a:rPr lang="it-IT" dirty="0"/>
              <a:t>- </a:t>
            </a:r>
          </a:p>
        </p:txBody>
      </p:sp>
      <p:sp>
        <p:nvSpPr>
          <p:cNvPr id="4" name="Slide Number Placeholder 3"/>
          <p:cNvSpPr>
            <a:spLocks noGrp="1"/>
          </p:cNvSpPr>
          <p:nvPr>
            <p:ph type="sldNum" sz="quarter" idx="10"/>
          </p:nvPr>
        </p:nvSpPr>
        <p:spPr/>
        <p:txBody>
          <a:bodyPr/>
          <a:lstStyle/>
          <a:p>
            <a:fld id="{2C5A56FE-B2E8-4285-8F31-2AEEB8EA39C6}" type="slidenum">
              <a:rPr lang="en-GB" smtClean="0"/>
              <a:t>16</a:t>
            </a:fld>
            <a:endParaRPr lang="en-GB"/>
          </a:p>
        </p:txBody>
      </p:sp>
    </p:spTree>
    <p:extLst>
      <p:ext uri="{BB962C8B-B14F-4D97-AF65-F5344CB8AC3E}">
        <p14:creationId xmlns:p14="http://schemas.microsoft.com/office/powerpoint/2010/main" val="2118481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17</a:t>
            </a:fld>
            <a:endParaRPr lang="en-GB"/>
          </a:p>
        </p:txBody>
      </p:sp>
    </p:spTree>
    <p:extLst>
      <p:ext uri="{BB962C8B-B14F-4D97-AF65-F5344CB8AC3E}">
        <p14:creationId xmlns:p14="http://schemas.microsoft.com/office/powerpoint/2010/main" val="1289168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18</a:t>
            </a:fld>
            <a:endParaRPr lang="en-GB"/>
          </a:p>
        </p:txBody>
      </p:sp>
    </p:spTree>
    <p:extLst>
      <p:ext uri="{BB962C8B-B14F-4D97-AF65-F5344CB8AC3E}">
        <p14:creationId xmlns:p14="http://schemas.microsoft.com/office/powerpoint/2010/main" val="847996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19</a:t>
            </a:fld>
            <a:endParaRPr lang="en-GB"/>
          </a:p>
        </p:txBody>
      </p:sp>
    </p:spTree>
    <p:extLst>
      <p:ext uri="{BB962C8B-B14F-4D97-AF65-F5344CB8AC3E}">
        <p14:creationId xmlns:p14="http://schemas.microsoft.com/office/powerpoint/2010/main" val="2409970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endParaRPr lang="it-IT" baseline="0" dirty="0"/>
          </a:p>
        </p:txBody>
      </p:sp>
      <p:sp>
        <p:nvSpPr>
          <p:cNvPr id="4" name="Slide Number Placeholder 3"/>
          <p:cNvSpPr>
            <a:spLocks noGrp="1"/>
          </p:cNvSpPr>
          <p:nvPr>
            <p:ph type="sldNum" sz="quarter" idx="10"/>
          </p:nvPr>
        </p:nvSpPr>
        <p:spPr/>
        <p:txBody>
          <a:bodyPr/>
          <a:lstStyle/>
          <a:p>
            <a:fld id="{2C5A56FE-B2E8-4285-8F31-2AEEB8EA39C6}" type="slidenum">
              <a:rPr lang="en-GB" smtClean="0"/>
              <a:t>2</a:t>
            </a:fld>
            <a:endParaRPr lang="en-GB"/>
          </a:p>
        </p:txBody>
      </p:sp>
    </p:spTree>
    <p:extLst>
      <p:ext uri="{BB962C8B-B14F-4D97-AF65-F5344CB8AC3E}">
        <p14:creationId xmlns:p14="http://schemas.microsoft.com/office/powerpoint/2010/main" val="137648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20</a:t>
            </a:fld>
            <a:endParaRPr lang="en-GB"/>
          </a:p>
        </p:txBody>
      </p:sp>
    </p:spTree>
    <p:extLst>
      <p:ext uri="{BB962C8B-B14F-4D97-AF65-F5344CB8AC3E}">
        <p14:creationId xmlns:p14="http://schemas.microsoft.com/office/powerpoint/2010/main" val="22372246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21</a:t>
            </a:fld>
            <a:endParaRPr lang="en-GB"/>
          </a:p>
        </p:txBody>
      </p:sp>
    </p:spTree>
    <p:extLst>
      <p:ext uri="{BB962C8B-B14F-4D97-AF65-F5344CB8AC3E}">
        <p14:creationId xmlns:p14="http://schemas.microsoft.com/office/powerpoint/2010/main" val="2883972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22</a:t>
            </a:fld>
            <a:endParaRPr lang="en-GB"/>
          </a:p>
        </p:txBody>
      </p:sp>
    </p:spTree>
    <p:extLst>
      <p:ext uri="{BB962C8B-B14F-4D97-AF65-F5344CB8AC3E}">
        <p14:creationId xmlns:p14="http://schemas.microsoft.com/office/powerpoint/2010/main" val="1888146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pPr marL="171450" indent="-171450">
              <a:buFontTx/>
              <a:buChar char="-"/>
            </a:pPr>
            <a:r>
              <a:rPr lang="it-IT" dirty="0"/>
              <a:t>Alla base degli </a:t>
            </a:r>
            <a:r>
              <a:rPr lang="it-IT" dirty="0" err="1"/>
              <a:t>IoC</a:t>
            </a:r>
            <a:endParaRPr lang="it-IT" dirty="0"/>
          </a:p>
          <a:p>
            <a:pPr marL="171450" indent="-171450">
              <a:buFontTx/>
              <a:buChar char="-"/>
            </a:pPr>
            <a:r>
              <a:rPr lang="it-IT" dirty="0"/>
              <a:t>Bisogna</a:t>
            </a:r>
            <a:r>
              <a:rPr lang="it-IT" baseline="0" dirty="0"/>
              <a:t> sviluppare per interfacce e non per concrete</a:t>
            </a:r>
          </a:p>
        </p:txBody>
      </p:sp>
      <p:sp>
        <p:nvSpPr>
          <p:cNvPr id="4" name="Slide Number Placeholder 3"/>
          <p:cNvSpPr>
            <a:spLocks noGrp="1"/>
          </p:cNvSpPr>
          <p:nvPr>
            <p:ph type="sldNum" sz="quarter" idx="10"/>
          </p:nvPr>
        </p:nvSpPr>
        <p:spPr/>
        <p:txBody>
          <a:bodyPr/>
          <a:lstStyle/>
          <a:p>
            <a:fld id="{2C5A56FE-B2E8-4285-8F31-2AEEB8EA39C6}" type="slidenum">
              <a:rPr lang="en-GB" smtClean="0"/>
              <a:t>23</a:t>
            </a:fld>
            <a:endParaRPr lang="en-GB"/>
          </a:p>
        </p:txBody>
      </p:sp>
    </p:spTree>
    <p:extLst>
      <p:ext uri="{BB962C8B-B14F-4D97-AF65-F5344CB8AC3E}">
        <p14:creationId xmlns:p14="http://schemas.microsoft.com/office/powerpoint/2010/main" val="1349941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24</a:t>
            </a:fld>
            <a:endParaRPr lang="en-GB"/>
          </a:p>
        </p:txBody>
      </p:sp>
    </p:spTree>
    <p:extLst>
      <p:ext uri="{BB962C8B-B14F-4D97-AF65-F5344CB8AC3E}">
        <p14:creationId xmlns:p14="http://schemas.microsoft.com/office/powerpoint/2010/main" val="7381746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25</a:t>
            </a:fld>
            <a:endParaRPr lang="en-GB"/>
          </a:p>
        </p:txBody>
      </p:sp>
    </p:spTree>
    <p:extLst>
      <p:ext uri="{BB962C8B-B14F-4D97-AF65-F5344CB8AC3E}">
        <p14:creationId xmlns:p14="http://schemas.microsoft.com/office/powerpoint/2010/main" val="30916409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26</a:t>
            </a:fld>
            <a:endParaRPr lang="en-GB"/>
          </a:p>
        </p:txBody>
      </p:sp>
    </p:spTree>
    <p:extLst>
      <p:ext uri="{BB962C8B-B14F-4D97-AF65-F5344CB8AC3E}">
        <p14:creationId xmlns:p14="http://schemas.microsoft.com/office/powerpoint/2010/main" val="411183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3</a:t>
            </a:fld>
            <a:endParaRPr lang="en-GB"/>
          </a:p>
        </p:txBody>
      </p:sp>
    </p:spTree>
    <p:extLst>
      <p:ext uri="{BB962C8B-B14F-4D97-AF65-F5344CB8AC3E}">
        <p14:creationId xmlns:p14="http://schemas.microsoft.com/office/powerpoint/2010/main" val="379100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4</a:t>
            </a:fld>
            <a:endParaRPr lang="en-GB"/>
          </a:p>
        </p:txBody>
      </p:sp>
    </p:spTree>
    <p:extLst>
      <p:ext uri="{BB962C8B-B14F-4D97-AF65-F5344CB8AC3E}">
        <p14:creationId xmlns:p14="http://schemas.microsoft.com/office/powerpoint/2010/main" val="156475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5</a:t>
            </a:fld>
            <a:endParaRPr lang="en-GB"/>
          </a:p>
        </p:txBody>
      </p:sp>
    </p:spTree>
    <p:extLst>
      <p:ext uri="{BB962C8B-B14F-4D97-AF65-F5344CB8AC3E}">
        <p14:creationId xmlns:p14="http://schemas.microsoft.com/office/powerpoint/2010/main" val="227422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6</a:t>
            </a:fld>
            <a:endParaRPr lang="en-GB"/>
          </a:p>
        </p:txBody>
      </p:sp>
    </p:spTree>
    <p:extLst>
      <p:ext uri="{BB962C8B-B14F-4D97-AF65-F5344CB8AC3E}">
        <p14:creationId xmlns:p14="http://schemas.microsoft.com/office/powerpoint/2010/main" val="4071013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7</a:t>
            </a:fld>
            <a:endParaRPr lang="en-GB"/>
          </a:p>
        </p:txBody>
      </p:sp>
    </p:spTree>
    <p:extLst>
      <p:ext uri="{BB962C8B-B14F-4D97-AF65-F5344CB8AC3E}">
        <p14:creationId xmlns:p14="http://schemas.microsoft.com/office/powerpoint/2010/main" val="257687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8</a:t>
            </a:fld>
            <a:endParaRPr lang="en-GB"/>
          </a:p>
        </p:txBody>
      </p:sp>
    </p:spTree>
    <p:extLst>
      <p:ext uri="{BB962C8B-B14F-4D97-AF65-F5344CB8AC3E}">
        <p14:creationId xmlns:p14="http://schemas.microsoft.com/office/powerpoint/2010/main" val="344906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10"/>
          </p:nvPr>
        </p:nvSpPr>
        <p:spPr/>
        <p:txBody>
          <a:bodyPr/>
          <a:lstStyle/>
          <a:p>
            <a:fld id="{2C5A56FE-B2E8-4285-8F31-2AEEB8EA39C6}" type="slidenum">
              <a:rPr lang="en-GB" smtClean="0"/>
              <a:t>9</a:t>
            </a:fld>
            <a:endParaRPr lang="en-GB"/>
          </a:p>
        </p:txBody>
      </p:sp>
    </p:spTree>
    <p:extLst>
      <p:ext uri="{BB962C8B-B14F-4D97-AF65-F5344CB8AC3E}">
        <p14:creationId xmlns:p14="http://schemas.microsoft.com/office/powerpoint/2010/main" val="1981760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23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449208" y="6325592"/>
            <a:ext cx="8233830" cy="89111"/>
          </a:xfrm>
          <a:prstGeom prst="rect">
            <a:avLst/>
          </a:prstGeom>
        </p:spPr>
      </p:pic>
    </p:spTree>
    <p:extLst>
      <p:ext uri="{BB962C8B-B14F-4D97-AF65-F5344CB8AC3E}">
        <p14:creationId xmlns:p14="http://schemas.microsoft.com/office/powerpoint/2010/main" val="166511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17"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Title</a:t>
            </a:r>
          </a:p>
        </p:txBody>
      </p:sp>
      <p:sp>
        <p:nvSpPr>
          <p:cNvPr id="2" name="Slide Number Placeholder 1">
            <a:extLst>
              <a:ext uri="{FF2B5EF4-FFF2-40B4-BE49-F238E27FC236}">
                <a16:creationId xmlns:a16="http://schemas.microsoft.com/office/drawing/2014/main" id="{3B4E31EE-3D98-4200-894A-7D2085368844}"/>
              </a:ext>
            </a:extLst>
          </p:cNvPr>
          <p:cNvSpPr>
            <a:spLocks noGrp="1"/>
          </p:cNvSpPr>
          <p:nvPr>
            <p:ph type="sldNum" sz="quarter" idx="12"/>
          </p:nvPr>
        </p:nvSpPr>
        <p:spPr/>
        <p:txBody>
          <a:bodyPr/>
          <a:lstStyle/>
          <a:p>
            <a:fld id="{872B398A-EF09-E242-842D-FF241F6D1DAD}" type="slidenum">
              <a:rPr lang="en-US" smtClean="0"/>
              <a:t>‹#›</a:t>
            </a:fld>
            <a:endParaRPr lang="en-US" dirty="0"/>
          </a:p>
        </p:txBody>
      </p:sp>
    </p:spTree>
    <p:extLst>
      <p:ext uri="{BB962C8B-B14F-4D97-AF65-F5344CB8AC3E}">
        <p14:creationId xmlns:p14="http://schemas.microsoft.com/office/powerpoint/2010/main" val="219728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ub-title slide">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4" name="Text Placeholder 7"/>
          <p:cNvSpPr>
            <a:spLocks noGrp="1"/>
          </p:cNvSpPr>
          <p:nvPr>
            <p:ph type="body" sz="quarter" idx="11" hasCustomPrompt="1"/>
          </p:nvPr>
        </p:nvSpPr>
        <p:spPr>
          <a:xfrm>
            <a:off x="328613" y="1079047"/>
            <a:ext cx="8401246" cy="5407023"/>
          </a:xfrm>
          <a:prstGeom prst="rect">
            <a:avLst/>
          </a:prstGeom>
        </p:spPr>
        <p:txBody>
          <a:bodyPr vert="horz"/>
          <a:lstStyle>
            <a:lvl1pPr marL="0" indent="0">
              <a:buFontTx/>
              <a:buNone/>
              <a:defRPr sz="4200" b="0" i="0" baseline="0">
                <a:latin typeface="Chronicle Display Light"/>
              </a:defRPr>
            </a:lvl1pPr>
          </a:lstStyle>
          <a:p>
            <a:pPr lvl="0"/>
            <a:r>
              <a:rPr lang="en-GB" dirty="0"/>
              <a:t>Sub-title</a:t>
            </a:r>
          </a:p>
        </p:txBody>
      </p:sp>
    </p:spTree>
    <p:extLst>
      <p:ext uri="{BB962C8B-B14F-4D97-AF65-F5344CB8AC3E}">
        <p14:creationId xmlns:p14="http://schemas.microsoft.com/office/powerpoint/2010/main" val="38844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s">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only</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a:p>
        </p:txBody>
      </p:sp>
      <p:sp>
        <p:nvSpPr>
          <p:cNvPr id="12" name="Picture Placeholder 9"/>
          <p:cNvSpPr>
            <a:spLocks noGrp="1"/>
          </p:cNvSpPr>
          <p:nvPr>
            <p:ph type="pic" sz="quarter" idx="13"/>
          </p:nvPr>
        </p:nvSpPr>
        <p:spPr>
          <a:xfrm>
            <a:off x="5999668" y="1628775"/>
            <a:ext cx="2730191" cy="1903275"/>
          </a:xfrm>
          <a:prstGeom prst="rect">
            <a:avLst/>
          </a:prstGeom>
        </p:spPr>
        <p:txBody>
          <a:bodyPr vert="horz"/>
          <a:lstStyle/>
          <a:p>
            <a:endParaRPr lang="en-US"/>
          </a:p>
        </p:txBody>
      </p:sp>
      <p:sp>
        <p:nvSpPr>
          <p:cNvPr id="13" name="Picture Placeholder 9"/>
          <p:cNvSpPr>
            <a:spLocks noGrp="1"/>
          </p:cNvSpPr>
          <p:nvPr>
            <p:ph type="pic" sz="quarter" idx="12"/>
          </p:nvPr>
        </p:nvSpPr>
        <p:spPr>
          <a:xfrm>
            <a:off x="5999668" y="3612151"/>
            <a:ext cx="2730191" cy="1903275"/>
          </a:xfrm>
          <a:prstGeom prst="rect">
            <a:avLst/>
          </a:prstGeom>
        </p:spPr>
        <p:txBody>
          <a:bodyPr vert="horz"/>
          <a:lstStyle/>
          <a:p>
            <a:endParaRPr lang="en-US"/>
          </a:p>
        </p:txBody>
      </p:sp>
    </p:spTree>
    <p:extLst>
      <p:ext uri="{BB962C8B-B14F-4D97-AF65-F5344CB8AC3E}">
        <p14:creationId xmlns:p14="http://schemas.microsoft.com/office/powerpoint/2010/main" val="136954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images and text</a:t>
            </a:r>
          </a:p>
        </p:txBody>
      </p:sp>
      <p:sp>
        <p:nvSpPr>
          <p:cNvPr id="10" name="Picture Placeholder 9"/>
          <p:cNvSpPr>
            <a:spLocks noGrp="1"/>
          </p:cNvSpPr>
          <p:nvPr>
            <p:ph type="pic" sz="quarter" idx="11"/>
          </p:nvPr>
        </p:nvSpPr>
        <p:spPr>
          <a:xfrm>
            <a:off x="423863" y="1628775"/>
            <a:ext cx="5507037" cy="3886652"/>
          </a:xfrm>
          <a:prstGeom prst="rect">
            <a:avLst/>
          </a:prstGeom>
        </p:spPr>
        <p:txBody>
          <a:bodyPr vert="horz"/>
          <a:lstStyle/>
          <a:p>
            <a:endParaRPr lang="en-US" dirty="0"/>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lstStyle>
            <a:lvl1pPr marL="0" indent="0">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333876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rt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chart and text</a:t>
            </a:r>
          </a:p>
        </p:txBody>
      </p:sp>
      <p:sp>
        <p:nvSpPr>
          <p:cNvPr id="3" name="Text Placeholder 2"/>
          <p:cNvSpPr>
            <a:spLocks noGrp="1"/>
          </p:cNvSpPr>
          <p:nvPr>
            <p:ph type="body" sz="quarter" idx="12" hasCustomPrompt="1"/>
          </p:nvPr>
        </p:nvSpPr>
        <p:spPr>
          <a:xfrm>
            <a:off x="6218299" y="1543699"/>
            <a:ext cx="2445926" cy="3971728"/>
          </a:xfrm>
          <a:prstGeom prst="rect">
            <a:avLst/>
          </a:prstGeom>
        </p:spPr>
        <p:txBody>
          <a:bodyPr vert="horz" anchor="ctr" anchorCtr="0"/>
          <a:lstStyle>
            <a:lvl1pPr marL="0" indent="0">
              <a:buFontTx/>
              <a:buNone/>
              <a:defRPr sz="1200" baseline="0">
                <a:latin typeface="Avenir Book"/>
              </a:defRPr>
            </a:lvl1pPr>
          </a:lstStyle>
          <a:p>
            <a:pPr lvl="0"/>
            <a:r>
              <a:rPr lang="en-GB" dirty="0"/>
              <a:t>Enter text</a:t>
            </a:r>
            <a:endParaRPr lang="en-US" dirty="0"/>
          </a:p>
        </p:txBody>
      </p:sp>
      <p:sp>
        <p:nvSpPr>
          <p:cNvPr id="4" name="Chart Placeholder 3"/>
          <p:cNvSpPr>
            <a:spLocks noGrp="1"/>
          </p:cNvSpPr>
          <p:nvPr>
            <p:ph type="chart" sz="quarter" idx="13"/>
          </p:nvPr>
        </p:nvSpPr>
        <p:spPr>
          <a:xfrm>
            <a:off x="423863" y="1628775"/>
            <a:ext cx="5507037" cy="3886652"/>
          </a:xfrm>
          <a:prstGeom prst="rect">
            <a:avLst/>
          </a:prstGeom>
        </p:spPr>
        <p:txBody>
          <a:bodyPr vert="horz"/>
          <a:lstStyle/>
          <a:p>
            <a:endParaRPr lang="en-US" dirty="0"/>
          </a:p>
        </p:txBody>
      </p:sp>
    </p:spTree>
    <p:extLst>
      <p:ext uri="{BB962C8B-B14F-4D97-AF65-F5344CB8AC3E}">
        <p14:creationId xmlns:p14="http://schemas.microsoft.com/office/powerpoint/2010/main" val="266256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picture and text">
    <p:spTree>
      <p:nvGrpSpPr>
        <p:cNvPr id="1" name=""/>
        <p:cNvGrpSpPr/>
        <p:nvPr/>
      </p:nvGrpSpPr>
      <p:grpSpPr>
        <a:xfrm>
          <a:off x="0" y="0"/>
          <a:ext cx="0" cy="0"/>
          <a:chOff x="0" y="0"/>
          <a:chExt cx="0" cy="0"/>
        </a:xfrm>
      </p:grpSpPr>
      <p:sp>
        <p:nvSpPr>
          <p:cNvPr id="7" name="Title 3"/>
          <p:cNvSpPr txBox="1">
            <a:spLocks/>
          </p:cNvSpPr>
          <p:nvPr userDrawn="1"/>
        </p:nvSpPr>
        <p:spPr>
          <a:xfrm>
            <a:off x="8085681" y="411463"/>
            <a:ext cx="729478" cy="391500"/>
          </a:xfrm>
          <a:prstGeom prst="rect">
            <a:avLst/>
          </a:prstGeom>
        </p:spPr>
        <p:txBody>
          <a:bodyPr vert="horz" lIns="91440" tIns="45720" rIns="91440" bIns="45720" rtlCol="0" anchor="t">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fld id="{BD86C088-D946-364E-BBAC-FF96D0D22EF8}" type="slidenum">
              <a:rPr lang="en-US" sz="2700" smtClean="0">
                <a:latin typeface="Chronicle Display Light"/>
                <a:cs typeface="Chronicle Display Light"/>
              </a:rPr>
              <a:t>‹#›</a:t>
            </a:fld>
            <a:endParaRPr lang="en-US" sz="2700" dirty="0">
              <a:latin typeface="Chronicle Display Light"/>
              <a:cs typeface="Chronicle Display Light"/>
            </a:endParaRPr>
          </a:p>
        </p:txBody>
      </p:sp>
      <p:sp>
        <p:nvSpPr>
          <p:cNvPr id="8" name="Text Placeholder 7"/>
          <p:cNvSpPr>
            <a:spLocks noGrp="1"/>
          </p:cNvSpPr>
          <p:nvPr>
            <p:ph type="body" sz="quarter" idx="10" hasCustomPrompt="1"/>
          </p:nvPr>
        </p:nvSpPr>
        <p:spPr>
          <a:xfrm>
            <a:off x="328613" y="1074738"/>
            <a:ext cx="8401246" cy="644525"/>
          </a:xfrm>
          <a:prstGeom prst="rect">
            <a:avLst/>
          </a:prstGeom>
        </p:spPr>
        <p:txBody>
          <a:bodyPr vert="horz"/>
          <a:lstStyle>
            <a:lvl1pPr marL="0" indent="0">
              <a:buFontTx/>
              <a:buNone/>
              <a:defRPr sz="2200" b="0" i="0" baseline="0">
                <a:latin typeface="Chronicle Display Light"/>
              </a:defRPr>
            </a:lvl1pPr>
          </a:lstStyle>
          <a:p>
            <a:pPr lvl="0"/>
            <a:r>
              <a:rPr lang="en-GB" dirty="0"/>
              <a:t>Heading – dot points</a:t>
            </a:r>
          </a:p>
        </p:txBody>
      </p:sp>
      <p:sp>
        <p:nvSpPr>
          <p:cNvPr id="3" name="Text Placeholder 2"/>
          <p:cNvSpPr>
            <a:spLocks noGrp="1"/>
          </p:cNvSpPr>
          <p:nvPr>
            <p:ph type="body" sz="quarter" idx="12" hasCustomPrompt="1"/>
          </p:nvPr>
        </p:nvSpPr>
        <p:spPr>
          <a:xfrm>
            <a:off x="606072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pic>
        <p:nvPicPr>
          <p:cNvPr id="9" name="Picture 8"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1744813"/>
            <a:ext cx="2603500" cy="126320"/>
          </a:xfrm>
          <a:prstGeom prst="rect">
            <a:avLst/>
          </a:prstGeom>
        </p:spPr>
      </p:pic>
      <p:pic>
        <p:nvPicPr>
          <p:cNvPr id="10" name="Picture 9"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1744813"/>
            <a:ext cx="2603500" cy="126320"/>
          </a:xfrm>
          <a:prstGeom prst="rect">
            <a:avLst/>
          </a:prstGeom>
        </p:spPr>
      </p:pic>
      <p:pic>
        <p:nvPicPr>
          <p:cNvPr id="11" name="Picture 10"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1744813"/>
            <a:ext cx="2603500" cy="126320"/>
          </a:xfrm>
          <a:prstGeom prst="rect">
            <a:avLst/>
          </a:prstGeom>
        </p:spPr>
      </p:pic>
      <p:pic>
        <p:nvPicPr>
          <p:cNvPr id="12" name="Picture 11"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3776813"/>
            <a:ext cx="2603500" cy="126320"/>
          </a:xfrm>
          <a:prstGeom prst="rect">
            <a:avLst/>
          </a:prstGeom>
        </p:spPr>
      </p:pic>
      <p:pic>
        <p:nvPicPr>
          <p:cNvPr id="13" name="Picture 12"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3776813"/>
            <a:ext cx="2603500" cy="126320"/>
          </a:xfrm>
          <a:prstGeom prst="rect">
            <a:avLst/>
          </a:prstGeom>
        </p:spPr>
      </p:pic>
      <p:pic>
        <p:nvPicPr>
          <p:cNvPr id="14" name="Picture 13"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3776813"/>
            <a:ext cx="2603500" cy="126320"/>
          </a:xfrm>
          <a:prstGeom prst="rect">
            <a:avLst/>
          </a:prstGeom>
        </p:spPr>
      </p:pic>
      <p:pic>
        <p:nvPicPr>
          <p:cNvPr id="15" name="Picture 14"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410615" y="5779861"/>
            <a:ext cx="2603500" cy="126320"/>
          </a:xfrm>
          <a:prstGeom prst="rect">
            <a:avLst/>
          </a:prstGeom>
        </p:spPr>
      </p:pic>
      <p:pic>
        <p:nvPicPr>
          <p:cNvPr id="16" name="Picture 15"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3221088" y="5779861"/>
            <a:ext cx="2603500" cy="126320"/>
          </a:xfrm>
          <a:prstGeom prst="rect">
            <a:avLst/>
          </a:prstGeom>
        </p:spPr>
      </p:pic>
      <p:pic>
        <p:nvPicPr>
          <p:cNvPr id="17" name="Picture 16" descr="YNAP_Powerpoint Presentation_CA_1.pdf"/>
          <p:cNvPicPr>
            <a:picLocks noChangeAspect="1"/>
          </p:cNvPicPr>
          <p:nvPr userDrawn="1"/>
        </p:nvPicPr>
        <p:blipFill rotWithShape="1">
          <a:blip r:embed="rId2">
            <a:extLst>
              <a:ext uri="{28A0092B-C50C-407E-A947-70E740481C1C}">
                <a14:useLocalDpi xmlns:a14="http://schemas.microsoft.com/office/drawing/2010/main" val="0"/>
              </a:ext>
            </a:extLst>
          </a:blip>
          <a:srcRect l="4490" t="14904" r="67037" b="83101"/>
          <a:stretch/>
        </p:blipFill>
        <p:spPr>
          <a:xfrm>
            <a:off x="6060725" y="5779861"/>
            <a:ext cx="2603500" cy="126320"/>
          </a:xfrm>
          <a:prstGeom prst="rect">
            <a:avLst/>
          </a:prstGeom>
        </p:spPr>
      </p:pic>
      <p:sp>
        <p:nvSpPr>
          <p:cNvPr id="23" name="Text Placeholder 2"/>
          <p:cNvSpPr>
            <a:spLocks noGrp="1"/>
          </p:cNvSpPr>
          <p:nvPr>
            <p:ph type="body" sz="quarter" idx="13" hasCustomPrompt="1"/>
          </p:nvPr>
        </p:nvSpPr>
        <p:spPr>
          <a:xfrm>
            <a:off x="3229626"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4" name="Text Placeholder 2"/>
          <p:cNvSpPr>
            <a:spLocks noGrp="1"/>
          </p:cNvSpPr>
          <p:nvPr>
            <p:ph type="body" sz="quarter" idx="14" hasCustomPrompt="1"/>
          </p:nvPr>
        </p:nvSpPr>
        <p:spPr>
          <a:xfrm>
            <a:off x="410615" y="1871134"/>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5" name="Text Placeholder 2"/>
          <p:cNvSpPr>
            <a:spLocks noGrp="1"/>
          </p:cNvSpPr>
          <p:nvPr>
            <p:ph type="body" sz="quarter" idx="15" hasCustomPrompt="1"/>
          </p:nvPr>
        </p:nvSpPr>
        <p:spPr>
          <a:xfrm>
            <a:off x="606072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6" name="Text Placeholder 2"/>
          <p:cNvSpPr>
            <a:spLocks noGrp="1"/>
          </p:cNvSpPr>
          <p:nvPr>
            <p:ph type="body" sz="quarter" idx="16" hasCustomPrompt="1"/>
          </p:nvPr>
        </p:nvSpPr>
        <p:spPr>
          <a:xfrm>
            <a:off x="3229626"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
        <p:nvSpPr>
          <p:cNvPr id="27" name="Text Placeholder 2"/>
          <p:cNvSpPr>
            <a:spLocks noGrp="1"/>
          </p:cNvSpPr>
          <p:nvPr>
            <p:ph type="body" sz="quarter" idx="17" hasCustomPrompt="1"/>
          </p:nvPr>
        </p:nvSpPr>
        <p:spPr>
          <a:xfrm>
            <a:off x="410615" y="3876600"/>
            <a:ext cx="2603500" cy="1905680"/>
          </a:xfrm>
          <a:prstGeom prst="rect">
            <a:avLst/>
          </a:prstGeom>
        </p:spPr>
        <p:txBody>
          <a:bodyPr vert="horz" anchor="ctr" anchorCtr="0"/>
          <a:lstStyle>
            <a:lvl1pPr marL="0" indent="0" algn="ctr">
              <a:buFontTx/>
              <a:buNone/>
              <a:defRPr sz="1200" baseline="0">
                <a:latin typeface="Avenir Book"/>
              </a:defRPr>
            </a:lvl1pPr>
          </a:lstStyle>
          <a:p>
            <a:pPr lvl="0"/>
            <a:r>
              <a:rPr lang="en-GB" dirty="0"/>
              <a:t>Enter text</a:t>
            </a:r>
            <a:endParaRPr lang="en-US" dirty="0"/>
          </a:p>
        </p:txBody>
      </p:sp>
    </p:spTree>
    <p:extLst>
      <p:ext uri="{BB962C8B-B14F-4D97-AF65-F5344CB8AC3E}">
        <p14:creationId xmlns:p14="http://schemas.microsoft.com/office/powerpoint/2010/main" val="7031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423939"/>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0" r:id="rId3"/>
    <p:sldLayoutId id="2147483681" r:id="rId4"/>
    <p:sldLayoutId id="2147483675" r:id="rId5"/>
    <p:sldLayoutId id="2147483676" r:id="rId6"/>
    <p:sldLayoutId id="2147483678" r:id="rId7"/>
    <p:sldLayoutId id="2147483679"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franco-melandri/SOLID"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hyperlink" Target="http://www.codeproject.com/Articles/703634/SOLID-architecture-principles-using-simple-Csharp" TargetMode="External"/><Relationship Id="rId4" Type="http://schemas.openxmlformats.org/officeDocument/2006/relationships/hyperlink" Target="http://butunclebob.com/ArticleS.UncleBob.PrinciplesOfOo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620" y="4937760"/>
            <a:ext cx="7383780" cy="646331"/>
          </a:xfrm>
          <a:prstGeom prst="rect">
            <a:avLst/>
          </a:prstGeom>
          <a:noFill/>
        </p:spPr>
        <p:txBody>
          <a:bodyPr wrap="square" rtlCol="0">
            <a:spAutoFit/>
          </a:bodyPr>
          <a:lstStyle/>
          <a:p>
            <a:r>
              <a:rPr lang="en-US" sz="3600" i="1" dirty="0">
                <a:latin typeface="Chronicle Display Light" pitchFamily="50" charset="0"/>
              </a:rPr>
              <a:t>All </a:t>
            </a:r>
            <a:r>
              <a:rPr lang="en-US" sz="3600" b="1" i="1" dirty="0">
                <a:latin typeface="Chronicle Display Light" pitchFamily="50" charset="0"/>
              </a:rPr>
              <a:t>DEVELOPER </a:t>
            </a:r>
            <a:r>
              <a:rPr lang="en-US" sz="3600" i="1" dirty="0">
                <a:latin typeface="Chronicle Display Light" pitchFamily="50" charset="0"/>
              </a:rPr>
              <a:t>must know…</a:t>
            </a:r>
            <a:endParaRPr lang="en-US" sz="2400" i="1" dirty="0">
              <a:latin typeface="Chronicle Display Light" pitchFamily="50" charset="0"/>
            </a:endParaRPr>
          </a:p>
        </p:txBody>
      </p:sp>
      <p:sp>
        <p:nvSpPr>
          <p:cNvPr id="3" name="Text Placeholder 2">
            <a:extLst>
              <a:ext uri="{FF2B5EF4-FFF2-40B4-BE49-F238E27FC236}">
                <a16:creationId xmlns:a16="http://schemas.microsoft.com/office/drawing/2014/main" id="{336AFCA8-FFC7-4693-A217-A4630C6B5E78}"/>
              </a:ext>
            </a:extLst>
          </p:cNvPr>
          <p:cNvSpPr>
            <a:spLocks noGrp="1"/>
          </p:cNvSpPr>
          <p:nvPr>
            <p:ph type="body" sz="quarter" idx="11"/>
          </p:nvPr>
        </p:nvSpPr>
        <p:spPr>
          <a:xfrm>
            <a:off x="328613" y="1079048"/>
            <a:ext cx="8401246" cy="3750648"/>
          </a:xfrm>
        </p:spPr>
        <p:txBody>
          <a:bodyPr/>
          <a:lstStyle/>
          <a:p>
            <a:pPr algn="ctr"/>
            <a:endParaRPr lang="it-IT" dirty="0"/>
          </a:p>
          <a:p>
            <a:pPr algn="ctr"/>
            <a:endParaRPr lang="it-IT" dirty="0"/>
          </a:p>
          <a:p>
            <a:pPr algn="ctr"/>
            <a:r>
              <a:rPr lang="it-IT" sz="6000" dirty="0"/>
              <a:t>SOFTWARE PRINCIPLES</a:t>
            </a:r>
          </a:p>
        </p:txBody>
      </p:sp>
      <p:sp>
        <p:nvSpPr>
          <p:cNvPr id="10" name="TextBox 9">
            <a:extLst>
              <a:ext uri="{FF2B5EF4-FFF2-40B4-BE49-F238E27FC236}">
                <a16:creationId xmlns:a16="http://schemas.microsoft.com/office/drawing/2014/main" id="{3C88A849-892B-4FB6-A821-ED8B5013085A}"/>
              </a:ext>
            </a:extLst>
          </p:cNvPr>
          <p:cNvSpPr txBox="1"/>
          <p:nvPr/>
        </p:nvSpPr>
        <p:spPr>
          <a:xfrm>
            <a:off x="388620" y="5455786"/>
            <a:ext cx="7383780" cy="646331"/>
          </a:xfrm>
          <a:prstGeom prst="rect">
            <a:avLst/>
          </a:prstGeom>
          <a:noFill/>
        </p:spPr>
        <p:txBody>
          <a:bodyPr wrap="square" rtlCol="0">
            <a:spAutoFit/>
          </a:bodyPr>
          <a:lstStyle/>
          <a:p>
            <a:r>
              <a:rPr lang="en-US" sz="3600" i="1" dirty="0">
                <a:latin typeface="Chronicle Display Light" pitchFamily="50" charset="0"/>
              </a:rPr>
              <a:t>…and apply</a:t>
            </a:r>
            <a:endParaRPr lang="en-US" sz="2400" i="1" dirty="0">
              <a:latin typeface="Chronicle Display Light" pitchFamily="50" charset="0"/>
            </a:endParaRPr>
          </a:p>
        </p:txBody>
      </p:sp>
    </p:spTree>
    <p:extLst>
      <p:ext uri="{BB962C8B-B14F-4D97-AF65-F5344CB8AC3E}">
        <p14:creationId xmlns:p14="http://schemas.microsoft.com/office/powerpoint/2010/main" val="2164498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3" name="Picture 2">
            <a:extLst>
              <a:ext uri="{FF2B5EF4-FFF2-40B4-BE49-F238E27FC236}">
                <a16:creationId xmlns:a16="http://schemas.microsoft.com/office/drawing/2014/main" id="{17A316CB-EDB6-4E3A-8082-4340A74FD5DC}"/>
              </a:ext>
            </a:extLst>
          </p:cNvPr>
          <p:cNvPicPr>
            <a:picLocks noChangeAspect="1"/>
          </p:cNvPicPr>
          <p:nvPr/>
        </p:nvPicPr>
        <p:blipFill>
          <a:blip r:embed="rId3"/>
          <a:stretch>
            <a:fillRect/>
          </a:stretch>
        </p:blipFill>
        <p:spPr>
          <a:xfrm>
            <a:off x="1610042" y="2469505"/>
            <a:ext cx="5391902" cy="3448531"/>
          </a:xfrm>
          <a:prstGeom prst="rect">
            <a:avLst/>
          </a:prstGeom>
        </p:spPr>
      </p:pic>
    </p:spTree>
    <p:extLst>
      <p:ext uri="{BB962C8B-B14F-4D97-AF65-F5344CB8AC3E}">
        <p14:creationId xmlns:p14="http://schemas.microsoft.com/office/powerpoint/2010/main" val="224709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Software entities (classes, modules, functions, etc.) should be open for extension, but closed for modification.</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simply means that a class should be easily extendable without modifying the class itself.</a:t>
            </a: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3189104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6" name="TextBox 5"/>
          <p:cNvSpPr txBox="1"/>
          <p:nvPr/>
        </p:nvSpPr>
        <p:spPr>
          <a:xfrm>
            <a:off x="621370" y="1564849"/>
            <a:ext cx="8210747" cy="4247317"/>
          </a:xfrm>
          <a:prstGeom prst="rect">
            <a:avLst/>
          </a:prstGeom>
          <a:solidFill>
            <a:schemeClr val="tx1"/>
          </a:solidFill>
        </p:spPr>
        <p:txBody>
          <a:bodyPr wrap="square" rtlCol="0">
            <a:spAutoFit/>
          </a:bodyPr>
          <a:lstStyle/>
          <a:p>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class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AreaCalculator</a:t>
            </a:r>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private</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readonly</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AreaCalculator</a:t>
            </a:r>
            <a:r>
              <a:rPr lang="it-IT" sz="1000" dirty="0">
                <a:solidFill>
                  <a:srgbClr val="DCDCDC"/>
                </a:solidFill>
                <a:highlight>
                  <a:srgbClr val="1E1E1E"/>
                </a:highlight>
                <a:latin typeface="Consolas" panose="020B0609020204030204" pitchFamily="49" charset="0"/>
              </a:rPr>
              <a:t>(</a:t>
            </a:r>
            <a:r>
              <a:rPr lang="it-IT" sz="1000" dirty="0" err="1">
                <a:solidFill>
                  <a:srgbClr val="4EC9B0"/>
                </a:solidFill>
                <a:highlight>
                  <a:srgbClr val="1E1E1E"/>
                </a:highlight>
                <a:latin typeface="Consolas" panose="020B0609020204030204" pitchFamily="49" charset="0"/>
              </a:rPr>
              <a:t>Shape</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this</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shapes</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public</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B5CEA8"/>
                </a:solidFill>
                <a:highlight>
                  <a:srgbClr val="1E1E1E"/>
                </a:highlight>
                <a:latin typeface="Consolas" panose="020B0609020204030204" pitchFamily="49" charset="0"/>
              </a:rPr>
              <a:t>0</a:t>
            </a:r>
            <a:r>
              <a:rPr lang="it-IT" sz="1000" dirty="0">
                <a:solidFill>
                  <a:srgbClr val="DCDCDC"/>
                </a:solidFill>
                <a:highlight>
                  <a:srgbClr val="1E1E1E"/>
                </a:highlight>
                <a:latin typeface="Consolas" panose="020B0609020204030204" pitchFamily="49" charset="0"/>
              </a:rPr>
              <a:t>;</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foreach</a:t>
            </a:r>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in</a:t>
            </a:r>
            <a:r>
              <a:rPr lang="en-US" sz="1000" dirty="0">
                <a:solidFill>
                  <a:srgbClr val="DCDCDC"/>
                </a:solidFill>
                <a:highlight>
                  <a:srgbClr val="1E1E1E"/>
                </a:highlight>
                <a:latin typeface="Consolas" panose="020B0609020204030204" pitchFamily="49" charset="0"/>
              </a:rPr>
              <a:t> shapes)</a:t>
            </a:r>
          </a:p>
          <a:p>
            <a:r>
              <a:rPr lang="it-IT" sz="1000" dirty="0">
                <a:solidFill>
                  <a:srgbClr val="DCDCDC"/>
                </a:solidFill>
                <a:highlight>
                  <a:srgbClr val="1E1E1E"/>
                </a:highlight>
                <a:latin typeface="Consolas" panose="020B0609020204030204" pitchFamily="49" charset="0"/>
              </a:rPr>
              <a:t>            {</a:t>
            </a:r>
          </a:p>
          <a:p>
            <a:r>
              <a:rPr lang="en-US" sz="1000" dirty="0">
                <a:solidFill>
                  <a:srgbClr val="DCDCDC"/>
                </a:solidFill>
                <a:highlight>
                  <a:srgbClr val="1E1E1E"/>
                </a:highlight>
                <a:latin typeface="Consolas" panose="020B0609020204030204" pitchFamily="49" charset="0"/>
              </a:rPr>
              <a:t>                </a:t>
            </a:r>
            <a:r>
              <a:rPr lang="en-US" sz="1000" dirty="0" err="1">
                <a:solidFill>
                  <a:srgbClr val="569CD6"/>
                </a:solidFill>
                <a:highlight>
                  <a:srgbClr val="1E1E1E"/>
                </a:highlight>
                <a:latin typeface="Consolas" panose="020B0609020204030204" pitchFamily="49" charset="0"/>
              </a:rPr>
              <a:t>var</a:t>
            </a:r>
            <a:r>
              <a:rPr lang="en-US" sz="1000" dirty="0">
                <a:solidFill>
                  <a:srgbClr val="DCDCDC"/>
                </a:solidFill>
                <a:highlight>
                  <a:srgbClr val="1E1E1E"/>
                </a:highlight>
                <a:latin typeface="Consolas" panose="020B0609020204030204" pitchFamily="49" charset="0"/>
              </a:rPr>
              <a:t> square </a:t>
            </a:r>
            <a:r>
              <a:rPr lang="en-US" sz="1000" dirty="0">
                <a:solidFill>
                  <a:srgbClr val="B4B4B4"/>
                </a:solidFill>
                <a:highlight>
                  <a:srgbClr val="1E1E1E"/>
                </a:highlight>
                <a:latin typeface="Consolas" panose="020B0609020204030204" pitchFamily="49" charset="0"/>
              </a:rPr>
              <a:t>=</a:t>
            </a:r>
            <a:r>
              <a:rPr lang="en-US" sz="1000" dirty="0">
                <a:solidFill>
                  <a:srgbClr val="DCDCDC"/>
                </a:solidFill>
                <a:highlight>
                  <a:srgbClr val="1E1E1E"/>
                </a:highlight>
                <a:latin typeface="Consolas" panose="020B0609020204030204" pitchFamily="49" charset="0"/>
              </a:rPr>
              <a:t> s </a:t>
            </a:r>
            <a:r>
              <a:rPr lang="en-US" sz="1000" dirty="0">
                <a:solidFill>
                  <a:srgbClr val="569CD6"/>
                </a:solidFill>
                <a:highlight>
                  <a:srgbClr val="1E1E1E"/>
                </a:highlight>
                <a:latin typeface="Consolas" panose="020B0609020204030204" pitchFamily="49" charset="0"/>
              </a:rPr>
              <a:t>as</a:t>
            </a:r>
            <a:r>
              <a:rPr lang="en-US" sz="1000" dirty="0">
                <a:solidFill>
                  <a:srgbClr val="DCDCDC"/>
                </a:solidFill>
                <a:highlight>
                  <a:srgbClr val="1E1E1E"/>
                </a:highlight>
                <a:latin typeface="Consolas" panose="020B0609020204030204" pitchFamily="49" charset="0"/>
              </a:rPr>
              <a:t> </a:t>
            </a:r>
            <a:r>
              <a:rPr lang="en-US" sz="1000" dirty="0">
                <a:solidFill>
                  <a:srgbClr val="4EC9B0"/>
                </a:solidFill>
                <a:highlight>
                  <a:srgbClr val="1E1E1E"/>
                </a:highlight>
                <a:latin typeface="Consolas" panose="020B0609020204030204" pitchFamily="49" charset="0"/>
              </a:rPr>
              <a:t>Square</a:t>
            </a:r>
            <a:r>
              <a:rPr lang="en-US"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square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GetLenght</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endParaRPr lang="it-IT" sz="1000" dirty="0">
              <a:solidFill>
                <a:srgbClr val="DCDCDC"/>
              </a:solidFill>
              <a:highlight>
                <a:srgbClr val="1E1E1E"/>
              </a:highlight>
              <a:latin typeface="Consolas" panose="020B0609020204030204" pitchFamily="49" charset="0"/>
            </a:endParaRP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var</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s </a:t>
            </a:r>
            <a:r>
              <a:rPr lang="it-IT" sz="1000" dirty="0" err="1">
                <a:solidFill>
                  <a:srgbClr val="569CD6"/>
                </a:solidFill>
                <a:highlight>
                  <a:srgbClr val="1E1E1E"/>
                </a:highlight>
                <a:latin typeface="Consolas" panose="020B0609020204030204" pitchFamily="49" charset="0"/>
              </a:rPr>
              <a:t>as</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if</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null</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sum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a:solidFill>
                  <a:srgbClr val="569CD6"/>
                </a:solidFill>
                <a:highlight>
                  <a:srgbClr val="1E1E1E"/>
                </a:highlight>
                <a:latin typeface="Consolas" panose="020B0609020204030204" pitchFamily="49" charset="0"/>
              </a:rPr>
              <a:t>float</a:t>
            </a:r>
            <a:r>
              <a:rPr lang="it-IT" sz="1000" dirty="0">
                <a:solidFill>
                  <a:srgbClr val="DCDCDC"/>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DCDCDC"/>
                </a:solidFill>
                <a:highlight>
                  <a:srgbClr val="1E1E1E"/>
                </a:highlight>
                <a:latin typeface="Consolas" panose="020B0609020204030204" pitchFamily="49" charset="0"/>
              </a:rPr>
              <a:t>circle</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GetRadious</a:t>
            </a:r>
            <a:r>
              <a:rPr lang="it-IT" sz="1000" dirty="0">
                <a:solidFill>
                  <a:srgbClr val="DCDCDC"/>
                </a:solidFill>
                <a:highlight>
                  <a:srgbClr val="1E1E1E"/>
                </a:highlight>
                <a:latin typeface="Consolas" panose="020B0609020204030204" pitchFamily="49" charset="0"/>
              </a:rPr>
              <a:t>() </a:t>
            </a:r>
            <a:r>
              <a:rPr lang="it-IT" sz="1000" dirty="0">
                <a:solidFill>
                  <a:srgbClr val="B4B4B4"/>
                </a:solidFill>
                <a:highlight>
                  <a:srgbClr val="1E1E1E"/>
                </a:highlight>
                <a:latin typeface="Consolas" panose="020B0609020204030204" pitchFamily="49" charset="0"/>
              </a:rPr>
              <a:t>*</a:t>
            </a:r>
            <a:r>
              <a:rPr lang="it-IT" sz="1000" dirty="0">
                <a:solidFill>
                  <a:srgbClr val="DCDCDC"/>
                </a:solidFill>
                <a:highlight>
                  <a:srgbClr val="1E1E1E"/>
                </a:highlight>
                <a:latin typeface="Consolas" panose="020B0609020204030204" pitchFamily="49" charset="0"/>
              </a:rPr>
              <a:t> </a:t>
            </a:r>
            <a:r>
              <a:rPr lang="it-IT" sz="1000" dirty="0" err="1">
                <a:solidFill>
                  <a:srgbClr val="4EC9B0"/>
                </a:solidFill>
                <a:highlight>
                  <a:srgbClr val="1E1E1E"/>
                </a:highlight>
                <a:latin typeface="Consolas" panose="020B0609020204030204" pitchFamily="49" charset="0"/>
              </a:rPr>
              <a:t>Math</a:t>
            </a:r>
            <a:r>
              <a:rPr lang="it-IT" sz="1000" dirty="0" err="1">
                <a:solidFill>
                  <a:srgbClr val="B4B4B4"/>
                </a:solidFill>
                <a:highlight>
                  <a:srgbClr val="1E1E1E"/>
                </a:highlight>
                <a:latin typeface="Consolas" panose="020B0609020204030204" pitchFamily="49" charset="0"/>
              </a:rPr>
              <a:t>.</a:t>
            </a:r>
            <a:r>
              <a:rPr lang="it-IT" sz="1000" dirty="0" err="1">
                <a:solidFill>
                  <a:srgbClr val="DCDCDC"/>
                </a:solidFill>
                <a:highlight>
                  <a:srgbClr val="1E1E1E"/>
                </a:highlight>
                <a:latin typeface="Consolas" panose="020B0609020204030204" pitchFamily="49" charset="0"/>
              </a:rPr>
              <a:t>PI</a:t>
            </a:r>
            <a:r>
              <a:rPr lang="it-IT" sz="1000" dirty="0">
                <a:solidFill>
                  <a:srgbClr val="DCDCDC"/>
                </a:solidFill>
                <a:highlight>
                  <a:srgbClr val="1E1E1E"/>
                </a:highlight>
                <a:latin typeface="Consolas" panose="020B0609020204030204" pitchFamily="49" charset="0"/>
              </a:rPr>
              <a:t>);</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            </a:t>
            </a:r>
            <a:r>
              <a:rPr lang="it-IT" sz="1000" dirty="0" err="1">
                <a:solidFill>
                  <a:srgbClr val="569CD6"/>
                </a:solidFill>
                <a:highlight>
                  <a:srgbClr val="1E1E1E"/>
                </a:highlight>
                <a:latin typeface="Consolas" panose="020B0609020204030204" pitchFamily="49" charset="0"/>
              </a:rPr>
              <a:t>return</a:t>
            </a:r>
            <a:r>
              <a:rPr lang="it-IT" sz="1000" dirty="0">
                <a:solidFill>
                  <a:srgbClr val="DCDCDC"/>
                </a:solidFill>
                <a:highlight>
                  <a:srgbClr val="1E1E1E"/>
                </a:highlight>
                <a:latin typeface="Consolas" panose="020B0609020204030204" pitchFamily="49" charset="0"/>
              </a:rPr>
              <a:t> sum;</a:t>
            </a:r>
          </a:p>
          <a:p>
            <a:r>
              <a:rPr lang="it-IT" sz="1000" dirty="0">
                <a:solidFill>
                  <a:srgbClr val="DCDCDC"/>
                </a:solidFill>
                <a:highlight>
                  <a:srgbClr val="1E1E1E"/>
                </a:highlight>
                <a:latin typeface="Consolas" panose="020B0609020204030204" pitchFamily="49" charset="0"/>
              </a:rPr>
              <a:t>        }</a:t>
            </a:r>
          </a:p>
          <a:p>
            <a:r>
              <a:rPr lang="it-IT" sz="1000" dirty="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2268068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621372" y="1501213"/>
            <a:ext cx="8210747" cy="2800767"/>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this case if we want the sum method to be able to sum areas of more shapes, we would have to add more if blocks to handle the area calculation of the shape.</a:t>
            </a:r>
          </a:p>
          <a:p>
            <a:endParaRPr lang="en-GB" sz="1600" dirty="0">
              <a:latin typeface="Chronicle Display" pitchFamily="50" charset="0"/>
            </a:endParaRPr>
          </a:p>
          <a:p>
            <a:r>
              <a:rPr lang="en-GB" sz="1600" dirty="0">
                <a:latin typeface="Chronicle Display" pitchFamily="50" charset="0"/>
              </a:rPr>
              <a:t>This goes against the Open Closed principle because we must modify the class itself to obtain the new behaviour.</a:t>
            </a:r>
          </a:p>
          <a:p>
            <a:endParaRPr lang="en-GB" sz="1600" dirty="0">
              <a:latin typeface="Chronicle Display" pitchFamily="50" charset="0"/>
            </a:endParaRPr>
          </a:p>
          <a:p>
            <a:r>
              <a:rPr lang="en-GB" sz="1600" dirty="0">
                <a:latin typeface="Chronicle Display" pitchFamily="50" charset="0"/>
              </a:rPr>
              <a:t>A better design is to remove the logic to calculate the area from the </a:t>
            </a:r>
            <a:r>
              <a:rPr lang="en-GB" sz="1600" dirty="0" err="1">
                <a:latin typeface="Chronicle Display" pitchFamily="50" charset="0"/>
              </a:rPr>
              <a:t>AreaCalculator</a:t>
            </a:r>
            <a:r>
              <a:rPr lang="en-GB" sz="1600" dirty="0">
                <a:latin typeface="Chronicle Display" pitchFamily="50" charset="0"/>
              </a:rPr>
              <a:t> an attach it into the single shape’s classes.</a:t>
            </a:r>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213887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5" name="TextBox 4"/>
          <p:cNvSpPr txBox="1"/>
          <p:nvPr/>
        </p:nvSpPr>
        <p:spPr>
          <a:xfrm>
            <a:off x="621370" y="1564849"/>
            <a:ext cx="8210747" cy="156966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p:txBody>
      </p:sp>
      <p:sp>
        <p:nvSpPr>
          <p:cNvPr id="4" name="TextBox 3"/>
          <p:cNvSpPr txBox="1"/>
          <p:nvPr/>
        </p:nvSpPr>
        <p:spPr>
          <a:xfrm>
            <a:off x="621369" y="3134509"/>
            <a:ext cx="8210747" cy="3539430"/>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 </a:t>
            </a:r>
            <a:r>
              <a:rPr lang="it-IT" sz="800" dirty="0" err="1">
                <a:solidFill>
                  <a:srgbClr val="569CD6"/>
                </a:solidFill>
                <a:highlight>
                  <a:srgbClr val="1E1E1E"/>
                </a:highlight>
                <a:latin typeface="Consolas" panose="020B0609020204030204" pitchFamily="49" charset="0"/>
              </a:rPr>
              <a:t>virtual</a:t>
            </a:r>
            <a:r>
              <a:rPr lang="it-IT" sz="800" dirty="0">
                <a:solidFill>
                  <a:srgbClr val="569CD6"/>
                </a:solidFill>
                <a:highlight>
                  <a:srgbClr val="1E1E1E"/>
                </a:highlight>
                <a:latin typeface="Consolas" panose="020B0609020204030204" pitchFamily="49" charset="0"/>
              </a:rPr>
              <a:t> 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0;};</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569CD6"/>
                </a:solidFill>
                <a:highlight>
                  <a:srgbClr val="1E1E1E"/>
                </a:highlight>
                <a:latin typeface="Consolas" panose="020B0609020204030204" pitchFamily="49" charset="0"/>
              </a:rPr>
              <a:t> 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569CD6"/>
                </a:solidFill>
                <a:highlight>
                  <a:srgbClr val="1E1E1E"/>
                </a:highlight>
                <a:latin typeface="Consolas" panose="020B0609020204030204" pitchFamily="49" charset="0"/>
              </a:rPr>
              <a:t> 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B4B4B4"/>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Math</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PI</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p:txBody>
      </p:sp>
    </p:spTree>
    <p:extLst>
      <p:ext uri="{BB962C8B-B14F-4D97-AF65-F5344CB8AC3E}">
        <p14:creationId xmlns:p14="http://schemas.microsoft.com/office/powerpoint/2010/main" val="2863610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OCP Open Closed Principle</a:t>
            </a:r>
          </a:p>
          <a:p>
            <a:endParaRPr lang="en-US"/>
          </a:p>
          <a:p>
            <a:endParaRPr lang="en-US" dirty="0"/>
          </a:p>
        </p:txBody>
      </p:sp>
      <p:sp>
        <p:nvSpPr>
          <p:cNvPr id="4" name="TextBox 3"/>
          <p:cNvSpPr txBox="1"/>
          <p:nvPr/>
        </p:nvSpPr>
        <p:spPr>
          <a:xfrm>
            <a:off x="621369" y="1642259"/>
            <a:ext cx="8210747" cy="1815882"/>
          </a:xfrm>
          <a:prstGeom prst="rect">
            <a:avLst/>
          </a:prstGeom>
          <a:solidFill>
            <a:schemeClr val="tx1"/>
          </a:solidFill>
        </p:spPr>
        <p:txBody>
          <a:bodyPr wrap="square" rtlCol="0">
            <a:spAutoFit/>
          </a:bodyPr>
          <a:lstStyle/>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Rectangle</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width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height</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width</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height</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width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width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height</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height</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569CD6"/>
                </a:solidFill>
                <a:highlight>
                  <a:srgbClr val="1E1E1E"/>
                </a:highlight>
                <a:latin typeface="Consolas" panose="020B0609020204030204" pitchFamily="49" charset="0"/>
              </a:rPr>
              <a:t> 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width</a:t>
            </a:r>
            <a:r>
              <a:rPr lang="it-IT" sz="800" dirty="0">
                <a:solidFill>
                  <a:srgbClr val="B4B4B4"/>
                </a:solidFill>
                <a:highlight>
                  <a:srgbClr val="1E1E1E"/>
                </a:highlight>
                <a:latin typeface="Consolas" panose="020B0609020204030204" pitchFamily="49" charset="0"/>
              </a:rPr>
              <a:t>*</a:t>
            </a:r>
            <a:r>
              <a:rPr lang="it-IT" sz="800" dirty="0" err="1">
                <a:solidFill>
                  <a:srgbClr val="B4B4B4"/>
                </a:solidFill>
                <a:highlight>
                  <a:srgbClr val="1E1E1E"/>
                </a:highlight>
                <a:latin typeface="Consolas" panose="020B0609020204030204" pitchFamily="49" charset="0"/>
              </a:rPr>
              <a:t>height</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1797008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Functions that use reference to base classes must be able to use object of derived classes without knowing it.</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that every subclass/derived should be substitutable for their base/parent class.</a:t>
            </a:r>
          </a:p>
          <a:p>
            <a:endParaRPr lang="en-GB" sz="1600" dirty="0">
              <a:latin typeface="Chronicle Display" pitchFamily="50" charset="0"/>
            </a:endParaRPr>
          </a:p>
          <a:p>
            <a:r>
              <a:rPr lang="en-GB" sz="1600" dirty="0">
                <a:latin typeface="Chronicle Display" pitchFamily="50" charset="0"/>
              </a:rPr>
              <a:t>This principle is the base of </a:t>
            </a:r>
            <a:r>
              <a:rPr lang="en-GB" sz="1600" b="1" i="1" dirty="0">
                <a:latin typeface="Chronicle Display" pitchFamily="50" charset="0"/>
              </a:rPr>
              <a:t>Design by Contract</a:t>
            </a:r>
          </a:p>
        </p:txBody>
      </p:sp>
    </p:spTree>
    <p:extLst>
      <p:ext uri="{BB962C8B-B14F-4D97-AF65-F5344CB8AC3E}">
        <p14:creationId xmlns:p14="http://schemas.microsoft.com/office/powerpoint/2010/main" val="908337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1174909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calculator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4EC9B0"/>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calculator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calculator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string</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Format</a:t>
            </a:r>
            <a:r>
              <a:rPr lang="it-IT" sz="800" dirty="0">
                <a:solidFill>
                  <a:srgbClr val="DCDCDC"/>
                </a:solidFill>
                <a:highlight>
                  <a:srgbClr val="1E1E1E"/>
                </a:highlight>
                <a:latin typeface="Consolas" panose="020B0609020204030204" pitchFamily="49" charset="0"/>
              </a:rPr>
              <a:t>(</a:t>
            </a:r>
            <a:r>
              <a:rPr lang="it-IT" sz="800" dirty="0">
                <a:solidFill>
                  <a:srgbClr val="D69D85"/>
                </a:solidFill>
                <a:highlight>
                  <a:srgbClr val="1E1E1E"/>
                </a:highlight>
                <a:latin typeface="Consolas" panose="020B0609020204030204" pitchFamily="49" charset="0"/>
              </a:rPr>
              <a:t>"&lt;div&gt;</a:t>
            </a:r>
            <a:r>
              <a:rPr lang="it-IT" sz="800" dirty="0">
                <a:solidFill>
                  <a:srgbClr val="80FF80"/>
                </a:solidFill>
                <a:highlight>
                  <a:srgbClr val="1E1E1E"/>
                </a:highlight>
                <a:latin typeface="Consolas" panose="020B0609020204030204" pitchFamily="49" charset="0"/>
              </a:rPr>
              <a:t>{0}</a:t>
            </a:r>
            <a:r>
              <a:rPr lang="it-IT" sz="800" dirty="0">
                <a:solidFill>
                  <a:srgbClr val="D69D85"/>
                </a:solidFill>
                <a:highlight>
                  <a:srgbClr val="1E1E1E"/>
                </a:highlight>
                <a:latin typeface="Consolas" panose="020B0609020204030204" pitchFamily="49" charset="0"/>
              </a:rPr>
              <a:t>&lt;/div&gt;"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calculator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a:p>
            <a:endParaRPr lang="it-IT" sz="1000" dirty="0">
              <a:solidFill>
                <a:srgbClr val="DCDCDC"/>
              </a:solidFill>
              <a:highlight>
                <a:srgbClr val="1E1E1E"/>
              </a:highlight>
              <a:latin typeface="Consolas" panose="020B0609020204030204" pitchFamily="49" charset="0"/>
            </a:endParaRPr>
          </a:p>
          <a:p>
            <a:endParaRPr lang="it-IT" sz="10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Shape</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endParaRPr lang="it-IT" sz="1000" dirty="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95394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ISP Interface Segregation Principle</a:t>
            </a:r>
          </a:p>
          <a:p>
            <a:endParaRPr lang="en-US"/>
          </a:p>
          <a:p>
            <a:endParaRPr lang="en-US" dirty="0"/>
          </a:p>
        </p:txBody>
      </p:sp>
      <p:sp>
        <p:nvSpPr>
          <p:cNvPr id="5" name="TextBox 4"/>
          <p:cNvSpPr txBox="1"/>
          <p:nvPr/>
        </p:nvSpPr>
        <p:spPr>
          <a:xfrm>
            <a:off x="621372" y="1501213"/>
            <a:ext cx="8210747" cy="2677656"/>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A client never be forced to implement an interface that it doesn’t use or client shouldn’t be forced to depend on method they do not use.</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This mean it is important to make fine grained interfaces that are client specific.</a:t>
            </a:r>
          </a:p>
          <a:p>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125866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ED458CBF-BC5F-475B-A023-43CCF94BA646}"/>
              </a:ext>
            </a:extLst>
          </p:cNvPr>
          <p:cNvSpPr>
            <a:spLocks noGrp="1"/>
          </p:cNvSpPr>
          <p:nvPr>
            <p:ph type="body" sz="quarter" idx="11"/>
          </p:nvPr>
        </p:nvSpPr>
        <p:spPr/>
        <p:txBody>
          <a:bodyPr/>
          <a:lstStyle/>
          <a:p>
            <a:endParaRPr lang="it-IT"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4684" y="1079047"/>
            <a:ext cx="4569103" cy="5425419"/>
          </a:xfrm>
          <a:prstGeom prst="rect">
            <a:avLst/>
          </a:prstGeom>
        </p:spPr>
      </p:pic>
    </p:spTree>
    <p:extLst>
      <p:ext uri="{BB962C8B-B14F-4D97-AF65-F5344CB8AC3E}">
        <p14:creationId xmlns:p14="http://schemas.microsoft.com/office/powerpoint/2010/main" val="1324935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6" name="TextBox 5"/>
          <p:cNvSpPr txBox="1"/>
          <p:nvPr/>
        </p:nvSpPr>
        <p:spPr>
          <a:xfrm>
            <a:off x="621370" y="1595329"/>
            <a:ext cx="8210747" cy="4154984"/>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p:txBody>
      </p:sp>
    </p:spTree>
    <p:extLst>
      <p:ext uri="{BB962C8B-B14F-4D97-AF65-F5344CB8AC3E}">
        <p14:creationId xmlns:p14="http://schemas.microsoft.com/office/powerpoint/2010/main" val="243755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6" name="TextBox 5"/>
          <p:cNvSpPr txBox="1"/>
          <p:nvPr/>
        </p:nvSpPr>
        <p:spPr>
          <a:xfrm>
            <a:off x="621370" y="1572469"/>
            <a:ext cx="8210747" cy="5016758"/>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interface</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length</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4</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 : </a:t>
            </a:r>
            <a:r>
              <a:rPr lang="it-IT" sz="800" dirty="0" err="1">
                <a:solidFill>
                  <a:srgbClr val="B8D7A3"/>
                </a:solidFill>
                <a:highlight>
                  <a:srgbClr val="1E1E1E"/>
                </a:highlight>
                <a:latin typeface="Consolas" panose="020B0609020204030204" pitchFamily="49" charset="0"/>
              </a:rPr>
              <a:t>IShape</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private</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radious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return</a:t>
            </a:r>
            <a:r>
              <a:rPr lang="en-US" sz="800" dirty="0">
                <a:solidFill>
                  <a:srgbClr val="DCDCDC"/>
                </a:solidFill>
                <a:highlight>
                  <a:srgbClr val="1E1E1E"/>
                </a:highlight>
                <a:latin typeface="Consolas" panose="020B0609020204030204" pitchFamily="49" charset="0"/>
              </a:rPr>
              <a:t> (</a:t>
            </a:r>
            <a:r>
              <a:rPr lang="en-US" sz="800" dirty="0">
                <a:solidFill>
                  <a:srgbClr val="569CD6"/>
                </a:solidFill>
                <a:highlight>
                  <a:srgbClr val="1E1E1E"/>
                </a:highlight>
                <a:latin typeface="Consolas" panose="020B0609020204030204" pitchFamily="49" charset="0"/>
              </a:rPr>
              <a:t>float</a:t>
            </a:r>
            <a:r>
              <a:rPr lang="en-US" sz="800" dirty="0">
                <a:solidFill>
                  <a:srgbClr val="DCDCDC"/>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DCDCDC"/>
                </a:solidFill>
                <a:highlight>
                  <a:srgbClr val="1E1E1E"/>
                </a:highlight>
                <a:latin typeface="Consolas" panose="020B0609020204030204" pitchFamily="49" charset="0"/>
              </a:rPr>
              <a:t>radious</a:t>
            </a:r>
            <a:r>
              <a:rPr lang="en-US" sz="800" dirty="0">
                <a:solidFill>
                  <a:srgbClr val="DCDCDC"/>
                </a:solidFill>
                <a:highlight>
                  <a:srgbClr val="1E1E1E"/>
                </a:highlight>
                <a:latin typeface="Consolas" panose="020B0609020204030204" pitchFamily="49" charset="0"/>
              </a:rPr>
              <a:t> </a:t>
            </a:r>
            <a:r>
              <a:rPr lang="en-US" sz="800" dirty="0">
                <a:solidFill>
                  <a:srgbClr val="B4B4B4"/>
                </a:solidFill>
                <a:highlight>
                  <a:srgbClr val="1E1E1E"/>
                </a:highlight>
                <a:latin typeface="Consolas" panose="020B0609020204030204" pitchFamily="49" charset="0"/>
              </a:rPr>
              <a:t>*</a:t>
            </a:r>
            <a:r>
              <a:rPr lang="en-US" sz="800" dirty="0">
                <a:solidFill>
                  <a:srgbClr val="DCDCDC"/>
                </a:solidFill>
                <a:highlight>
                  <a:srgbClr val="1E1E1E"/>
                </a:highlight>
                <a:latin typeface="Consolas" panose="020B0609020204030204" pitchFamily="49" charset="0"/>
              </a:rPr>
              <a:t> </a:t>
            </a:r>
            <a:r>
              <a:rPr lang="en-US" sz="800" dirty="0" err="1">
                <a:solidFill>
                  <a:srgbClr val="4EC9B0"/>
                </a:solidFill>
                <a:highlight>
                  <a:srgbClr val="1E1E1E"/>
                </a:highlight>
                <a:latin typeface="Consolas" panose="020B0609020204030204" pitchFamily="49" charset="0"/>
              </a:rPr>
              <a:t>Math</a:t>
            </a:r>
            <a:r>
              <a:rPr lang="en-US" sz="800" dirty="0" err="1">
                <a:solidFill>
                  <a:srgbClr val="B4B4B4"/>
                </a:solidFill>
                <a:highlight>
                  <a:srgbClr val="1E1E1E"/>
                </a:highlight>
                <a:latin typeface="Consolas" panose="020B0609020204030204" pitchFamily="49" charset="0"/>
              </a:rPr>
              <a:t>.</a:t>
            </a:r>
            <a:r>
              <a:rPr lang="en-US" sz="800" dirty="0" err="1">
                <a:solidFill>
                  <a:srgbClr val="DCDCDC"/>
                </a:solidFill>
                <a:highlight>
                  <a:srgbClr val="1E1E1E"/>
                </a:highlight>
                <a:latin typeface="Consolas" panose="020B0609020204030204" pitchFamily="49" charset="0"/>
              </a:rPr>
              <a:t>PI</a:t>
            </a:r>
            <a:r>
              <a:rPr lang="en-US"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p:txBody>
      </p:sp>
    </p:spTree>
    <p:extLst>
      <p:ext uri="{BB962C8B-B14F-4D97-AF65-F5344CB8AC3E}">
        <p14:creationId xmlns:p14="http://schemas.microsoft.com/office/powerpoint/2010/main" val="102900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LSP Liskov Substitution Principle</a:t>
            </a:r>
          </a:p>
          <a:p>
            <a:endParaRPr lang="en-US"/>
          </a:p>
          <a:p>
            <a:endParaRPr lang="en-US" dirty="0"/>
          </a:p>
        </p:txBody>
      </p:sp>
      <p:sp>
        <p:nvSpPr>
          <p:cNvPr id="6" name="TextBox 5"/>
          <p:cNvSpPr txBox="1"/>
          <p:nvPr/>
        </p:nvSpPr>
        <p:spPr>
          <a:xfrm>
            <a:off x="621370" y="1618189"/>
            <a:ext cx="8210747" cy="2923877"/>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Circle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ISquaredShape</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Squared</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Rectangle</a:t>
            </a:r>
            <a:r>
              <a:rPr lang="it-IT" sz="800" dirty="0">
                <a:solidFill>
                  <a:srgbClr val="DCDCDC"/>
                </a:solidFill>
                <a:highlight>
                  <a:srgbClr val="1E1E1E"/>
                </a:highlight>
                <a:latin typeface="Consolas" panose="020B0609020204030204" pitchFamily="49" charset="0"/>
              </a:rPr>
              <a:t>(</a:t>
            </a:r>
            <a:r>
              <a:rPr lang="it-IT" sz="800" dirty="0">
                <a:solidFill>
                  <a:srgbClr val="B5CEA8"/>
                </a:solidFill>
                <a:highlight>
                  <a:srgbClr val="1E1E1E"/>
                </a:highlight>
                <a:latin typeface="Consolas" panose="020B0609020204030204" pitchFamily="49" charset="0"/>
              </a:rPr>
              <a:t>5</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10</a:t>
            </a:r>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area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shapesSquare</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outputArea</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(area);</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var</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outputPerimeter</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new</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GenericCalculatorOutput</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perimeter</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outputArea</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Console</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WriteLine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outputPerimeter</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ShowHtml</a:t>
            </a:r>
            <a:r>
              <a:rPr lang="it-IT" sz="800" dirty="0">
                <a:solidFill>
                  <a:srgbClr val="DCDCDC"/>
                </a:solidFill>
                <a:highlight>
                  <a:srgbClr val="1E1E1E"/>
                </a:highlight>
                <a:latin typeface="Consolas" panose="020B0609020204030204" pitchFamily="49" charset="0"/>
              </a:rPr>
              <a:t>());</a:t>
            </a:r>
          </a:p>
          <a:p>
            <a:endParaRPr lang="it-IT" sz="800" dirty="0">
              <a:solidFill>
                <a:srgbClr val="DCDCDC"/>
              </a:solidFill>
              <a:highlight>
                <a:srgbClr val="1E1E1E"/>
              </a:highlight>
              <a:latin typeface="Consolas" panose="020B0609020204030204" pitchFamily="49" charset="0"/>
            </a:endParaRPr>
          </a:p>
          <a:p>
            <a:endParaRPr lang="it-IT" sz="800" dirty="0">
              <a:solidFill>
                <a:srgbClr val="DCDCDC"/>
              </a:solidFill>
              <a:highlight>
                <a:srgbClr val="1E1E1E"/>
              </a:highlight>
              <a:latin typeface="Consolas" panose="020B0609020204030204" pitchFamily="49" charset="0"/>
            </a:endParaRPr>
          </a:p>
        </p:txBody>
      </p:sp>
    </p:spTree>
    <p:extLst>
      <p:ext uri="{BB962C8B-B14F-4D97-AF65-F5344CB8AC3E}">
        <p14:creationId xmlns:p14="http://schemas.microsoft.com/office/powerpoint/2010/main" val="2011498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5" name="TextBox 4"/>
          <p:cNvSpPr txBox="1"/>
          <p:nvPr/>
        </p:nvSpPr>
        <p:spPr>
          <a:xfrm>
            <a:off x="621372" y="1501213"/>
            <a:ext cx="8210747" cy="2431435"/>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Entities must depend on abstraction not on concretions.</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High level module must not depend on the low level module, but they should depend on abstractions. </a:t>
            </a:r>
          </a:p>
          <a:p>
            <a:endParaRPr lang="en-GB" sz="1600" dirty="0">
              <a:latin typeface="Chronicle Display" pitchFamily="50" charset="0"/>
            </a:endParaRPr>
          </a:p>
          <a:p>
            <a:r>
              <a:rPr lang="en-GB" sz="1600" dirty="0">
                <a:latin typeface="Chronicle Display" pitchFamily="50" charset="0"/>
              </a:rPr>
              <a:t>This principle allows for decoupling</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21952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DIP Dependency Inversion Principle</a:t>
            </a:r>
          </a:p>
          <a:p>
            <a:endParaRPr lang="en-US"/>
          </a:p>
          <a:p>
            <a:endParaRPr lang="en-US" dirty="0"/>
          </a:p>
        </p:txBody>
      </p:sp>
      <p:sp>
        <p:nvSpPr>
          <p:cNvPr id="6" name="TextBox 5"/>
          <p:cNvSpPr txBox="1"/>
          <p:nvPr/>
        </p:nvSpPr>
        <p:spPr>
          <a:xfrm>
            <a:off x="621370" y="1595329"/>
            <a:ext cx="8210747" cy="4031873"/>
          </a:xfrm>
          <a:prstGeom prst="rect">
            <a:avLst/>
          </a:prstGeom>
          <a:solidFill>
            <a:schemeClr val="tx1"/>
          </a:solidFill>
        </p:spPr>
        <p:txBody>
          <a:bodyPr wrap="square" rtlCol="0">
            <a:spAutoFit/>
          </a:bodyPr>
          <a:lstStyle/>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protected</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readonly</a:t>
            </a:r>
            <a:r>
              <a:rPr lang="it-IT" sz="800" dirty="0">
                <a:solidFill>
                  <a:srgbClr val="DCDCDC"/>
                </a:solidFill>
                <a:highlight>
                  <a:srgbClr val="1E1E1E"/>
                </a:highlight>
                <a:latin typeface="Consolas" panose="020B0609020204030204" pitchFamily="49" charset="0"/>
              </a:rPr>
              <a:t> </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GenericCalculator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this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a:t>
            </a:r>
            <a:r>
              <a:rPr lang="it-IT" sz="800" dirty="0">
                <a:solidFill>
                  <a:srgbClr val="B4B4B4"/>
                </a:solidFill>
                <a:highlight>
                  <a:srgbClr val="1E1E1E"/>
                </a:highlight>
                <a:latin typeface="Consolas" panose="020B0609020204030204" pitchFamily="49" charset="0"/>
              </a:rPr>
              <a: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virtual</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a:solidFill>
                  <a:srgbClr val="B5CEA8"/>
                </a:solidFill>
                <a:highlight>
                  <a:srgbClr val="1E1E1E"/>
                </a:highlight>
                <a:latin typeface="Consolas" panose="020B0609020204030204" pitchFamily="49" charset="0"/>
              </a:rPr>
              <a:t>0</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AreaCalculator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GetArea</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p>
          <a:p>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class</a:t>
            </a:r>
            <a:r>
              <a:rPr lang="it-IT" sz="800" dirty="0">
                <a:solidFill>
                  <a:srgbClr val="DCDCDC"/>
                </a:solidFill>
                <a:highlight>
                  <a:srgbClr val="1E1E1E"/>
                </a:highlight>
                <a:latin typeface="Consolas" panose="020B0609020204030204" pitchFamily="49" charset="0"/>
              </a:rPr>
              <a:t> </a:t>
            </a:r>
            <a:r>
              <a:rPr lang="it-IT" sz="800" dirty="0" err="1">
                <a:solidFill>
                  <a:srgbClr val="4EC9B0"/>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 : </a:t>
            </a:r>
            <a:r>
              <a:rPr lang="it-IT" sz="800" dirty="0" err="1">
                <a:solidFill>
                  <a:srgbClr val="4EC9B0"/>
                </a:solidFill>
                <a:highlight>
                  <a:srgbClr val="1E1E1E"/>
                </a:highlight>
                <a:latin typeface="Consolas" panose="020B0609020204030204" pitchFamily="49" charset="0"/>
              </a:rPr>
              <a:t>GenericCalculator</a:t>
            </a:r>
            <a:endParaRPr lang="it-IT" sz="800" dirty="0">
              <a:solidFill>
                <a:srgbClr val="DCDCDC"/>
              </a:solidFill>
              <a:highlight>
                <a:srgbClr val="1E1E1E"/>
              </a:highlight>
              <a:latin typeface="Consolas" panose="020B0609020204030204" pitchFamily="49" charset="0"/>
            </a:endParaRPr>
          </a:p>
          <a:p>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PerimeterCalculator</a:t>
            </a:r>
            <a:r>
              <a:rPr lang="it-IT" sz="800" dirty="0">
                <a:solidFill>
                  <a:srgbClr val="DCDCDC"/>
                </a:solidFill>
                <a:highlight>
                  <a:srgbClr val="1E1E1E"/>
                </a:highlight>
                <a:latin typeface="Consolas" panose="020B0609020204030204" pitchFamily="49" charset="0"/>
              </a:rPr>
              <a:t>(</a:t>
            </a:r>
            <a:r>
              <a:rPr lang="it-IT" sz="800" dirty="0" err="1">
                <a:solidFill>
                  <a:srgbClr val="B8D7A3"/>
                </a:solidFill>
                <a:highlight>
                  <a:srgbClr val="1E1E1E"/>
                </a:highlight>
                <a:latin typeface="Consolas" panose="020B0609020204030204" pitchFamily="49" charset="0"/>
              </a:rPr>
              <a:t>IShape</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 </a:t>
            </a:r>
            <a:r>
              <a:rPr lang="it-IT" sz="800" dirty="0">
                <a:solidFill>
                  <a:srgbClr val="569CD6"/>
                </a:solidFill>
                <a:highlight>
                  <a:srgbClr val="1E1E1E"/>
                </a:highlight>
                <a:latin typeface="Consolas" panose="020B0609020204030204" pitchFamily="49" charset="0"/>
              </a:rPr>
              <a:t>base</a:t>
            </a:r>
            <a:r>
              <a:rPr lang="it-IT" sz="800" dirty="0">
                <a:solidFill>
                  <a:srgbClr val="DCDCDC"/>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shapes</a:t>
            </a:r>
            <a:r>
              <a:rPr lang="it-IT" sz="800" dirty="0">
                <a:solidFill>
                  <a:srgbClr val="DCDCDC"/>
                </a:solidFill>
                <a:highlight>
                  <a:srgbClr val="1E1E1E"/>
                </a:highlight>
                <a:latin typeface="Consolas" panose="020B0609020204030204" pitchFamily="49" charset="0"/>
              </a:rPr>
              <a:t>) { }</a:t>
            </a:r>
          </a:p>
          <a:p>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public</a:t>
            </a:r>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override</a:t>
            </a:r>
            <a:r>
              <a:rPr lang="it-IT" sz="800" dirty="0">
                <a:solidFill>
                  <a:srgbClr val="DCDCDC"/>
                </a:solidFill>
                <a:highlight>
                  <a:srgbClr val="1E1E1E"/>
                </a:highlight>
                <a:latin typeface="Consolas" panose="020B0609020204030204" pitchFamily="49" charset="0"/>
              </a:rPr>
              <a:t> </a:t>
            </a:r>
            <a:r>
              <a:rPr lang="it-IT" sz="800" dirty="0">
                <a:solidFill>
                  <a:srgbClr val="569CD6"/>
                </a:solidFill>
                <a:highlight>
                  <a:srgbClr val="1E1E1E"/>
                </a:highlight>
                <a:latin typeface="Consolas" panose="020B0609020204030204" pitchFamily="49" charset="0"/>
              </a:rPr>
              <a:t>float</a:t>
            </a:r>
            <a:r>
              <a:rPr lang="it-IT" sz="800" dirty="0">
                <a:solidFill>
                  <a:srgbClr val="DCDCDC"/>
                </a:solidFill>
                <a:highlight>
                  <a:srgbClr val="1E1E1E"/>
                </a:highlight>
                <a:latin typeface="Consolas" panose="020B0609020204030204" pitchFamily="49" charset="0"/>
              </a:rPr>
              <a:t> Sum()</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            </a:t>
            </a:r>
            <a:r>
              <a:rPr lang="it-IT" sz="800" dirty="0" err="1">
                <a:solidFill>
                  <a:srgbClr val="569CD6"/>
                </a:solidFill>
                <a:highlight>
                  <a:srgbClr val="1E1E1E"/>
                </a:highlight>
                <a:latin typeface="Consolas" panose="020B0609020204030204" pitchFamily="49" charset="0"/>
              </a:rPr>
              <a:t>return</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shapes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Sum</a:t>
            </a:r>
            <a:r>
              <a:rPr lang="it-IT" sz="800" dirty="0">
                <a:solidFill>
                  <a:srgbClr val="DCDCDC"/>
                </a:solidFill>
                <a:highlight>
                  <a:srgbClr val="1E1E1E"/>
                </a:highlight>
                <a:latin typeface="Consolas" panose="020B0609020204030204" pitchFamily="49" charset="0"/>
              </a:rPr>
              <a:t>(s </a:t>
            </a:r>
            <a:r>
              <a:rPr lang="it-IT" sz="800" dirty="0">
                <a:solidFill>
                  <a:srgbClr val="B4B4B4"/>
                </a:solidFill>
                <a:highlight>
                  <a:srgbClr val="1E1E1E"/>
                </a:highlight>
                <a:latin typeface="Consolas" panose="020B0609020204030204" pitchFamily="49" charset="0"/>
              </a:rPr>
              <a:t>=&gt;</a:t>
            </a:r>
            <a:r>
              <a:rPr lang="it-IT" sz="800" dirty="0">
                <a:solidFill>
                  <a:srgbClr val="DCDCDC"/>
                </a:solidFill>
                <a:highlight>
                  <a:srgbClr val="1E1E1E"/>
                </a:highlight>
                <a:latin typeface="Consolas" panose="020B0609020204030204" pitchFamily="49" charset="0"/>
              </a:rPr>
              <a:t> </a:t>
            </a:r>
            <a:r>
              <a:rPr lang="it-IT" sz="800" dirty="0" err="1">
                <a:solidFill>
                  <a:srgbClr val="DCDCDC"/>
                </a:solidFill>
                <a:highlight>
                  <a:srgbClr val="1E1E1E"/>
                </a:highlight>
                <a:latin typeface="Consolas" panose="020B0609020204030204" pitchFamily="49" charset="0"/>
              </a:rPr>
              <a:t>s</a:t>
            </a:r>
            <a:r>
              <a:rPr lang="it-IT" sz="800" dirty="0" err="1">
                <a:solidFill>
                  <a:srgbClr val="B4B4B4"/>
                </a:solidFill>
                <a:highlight>
                  <a:srgbClr val="1E1E1E"/>
                </a:highlight>
                <a:latin typeface="Consolas" panose="020B0609020204030204" pitchFamily="49" charset="0"/>
              </a:rPr>
              <a:t>.</a:t>
            </a:r>
            <a:r>
              <a:rPr lang="it-IT" sz="800" dirty="0" err="1">
                <a:solidFill>
                  <a:srgbClr val="DCDCDC"/>
                </a:solidFill>
                <a:highlight>
                  <a:srgbClr val="1E1E1E"/>
                </a:highlight>
                <a:latin typeface="Consolas" panose="020B0609020204030204" pitchFamily="49" charset="0"/>
              </a:rPr>
              <a:t>GetPerimeter</a:t>
            </a:r>
            <a:r>
              <a:rPr lang="it-IT" sz="800" dirty="0">
                <a:solidFill>
                  <a:srgbClr val="DCDCDC"/>
                </a:solidFill>
                <a:highlight>
                  <a:srgbClr val="1E1E1E"/>
                </a:highlight>
                <a:latin typeface="Consolas" panose="020B0609020204030204" pitchFamily="49" charset="0"/>
              </a:rPr>
              <a:t>());</a:t>
            </a:r>
          </a:p>
          <a:p>
            <a:r>
              <a:rPr lang="it-IT" sz="800" dirty="0">
                <a:solidFill>
                  <a:srgbClr val="DCDCDC"/>
                </a:solidFill>
                <a:highlight>
                  <a:srgbClr val="1E1E1E"/>
                </a:highlight>
                <a:latin typeface="Consolas" panose="020B0609020204030204" pitchFamily="49" charset="0"/>
              </a:rPr>
              <a:t>        }</a:t>
            </a:r>
          </a:p>
          <a:p>
            <a:r>
              <a:rPr lang="it-IT" sz="800" dirty="0">
                <a:solidFill>
                  <a:srgbClr val="DCDCDC"/>
                </a:solidFill>
                <a:highlight>
                  <a:srgbClr val="1E1E1E"/>
                </a:highlight>
                <a:latin typeface="Consolas" panose="020B0609020204030204" pitchFamily="49" charset="0"/>
              </a:rPr>
              <a:t>}</a:t>
            </a:r>
          </a:p>
        </p:txBody>
      </p:sp>
    </p:spTree>
    <p:extLst>
      <p:ext uri="{BB962C8B-B14F-4D97-AF65-F5344CB8AC3E}">
        <p14:creationId xmlns:p14="http://schemas.microsoft.com/office/powerpoint/2010/main" val="3054674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KISS</a:t>
            </a:r>
          </a:p>
          <a:p>
            <a:endParaRPr lang="en-US"/>
          </a:p>
          <a:p>
            <a:endParaRPr lang="en-US" dirty="0"/>
          </a:p>
        </p:txBody>
      </p:sp>
      <p:sp>
        <p:nvSpPr>
          <p:cNvPr id="5" name="TextBox 4"/>
          <p:cNvSpPr txBox="1"/>
          <p:nvPr/>
        </p:nvSpPr>
        <p:spPr>
          <a:xfrm>
            <a:off x="621372" y="1501213"/>
            <a:ext cx="8210747" cy="1938992"/>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Keep It Simple Stupid.</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 most systems work best if they are kept simple rather then made complicated</a:t>
            </a:r>
          </a:p>
          <a:p>
            <a:endParaRPr lang="en-GB" sz="1600" dirty="0">
              <a:latin typeface="Chronicle Display" pitchFamily="50" charset="0"/>
            </a:endParaRPr>
          </a:p>
          <a:p>
            <a:r>
              <a:rPr lang="en-GB" sz="1600" dirty="0">
                <a:latin typeface="Chronicle Display" pitchFamily="50" charset="0"/>
              </a:rPr>
              <a:t>Avoid OVERENGINERING</a:t>
            </a:r>
            <a:endParaRPr lang="en-GB" sz="1600" b="1" i="1" dirty="0">
              <a:latin typeface="Chronicle Display" pitchFamily="50" charset="0"/>
            </a:endParaRPr>
          </a:p>
        </p:txBody>
      </p:sp>
      <p:sp>
        <p:nvSpPr>
          <p:cNvPr id="6" name="Text Placeholder 1">
            <a:extLst>
              <a:ext uri="{FF2B5EF4-FFF2-40B4-BE49-F238E27FC236}">
                <a16:creationId xmlns:a16="http://schemas.microsoft.com/office/drawing/2014/main" id="{6103BC04-D5B2-4EB9-993D-ECE7E803D075}"/>
              </a:ext>
            </a:extLst>
          </p:cNvPr>
          <p:cNvSpPr txBox="1">
            <a:spLocks/>
          </p:cNvSpPr>
          <p:nvPr/>
        </p:nvSpPr>
        <p:spPr>
          <a:xfrm>
            <a:off x="311881" y="3862371"/>
            <a:ext cx="8401246" cy="485802"/>
          </a:xfrm>
          <a:prstGeom prst="rect">
            <a:avLst/>
          </a:prstGeom>
        </p:spPr>
        <p:txBody>
          <a:bodyPr vert="horz"/>
          <a:lstStyle>
            <a:lvl1pPr marL="0" indent="0" algn="l" defTabSz="457200" rtl="0" eaLnBrk="1" latinLnBrk="0" hangingPunct="1">
              <a:spcBef>
                <a:spcPct val="20000"/>
              </a:spcBef>
              <a:buFontTx/>
              <a:buNone/>
              <a:defRPr sz="4200" b="0" i="0" kern="1200" baseline="0">
                <a:solidFill>
                  <a:schemeClr val="tx1"/>
                </a:solidFill>
                <a:latin typeface="Chronicle Display Ligh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YAGNI</a:t>
            </a:r>
          </a:p>
          <a:p>
            <a:endParaRPr lang="en-US" sz="1800" dirty="0"/>
          </a:p>
          <a:p>
            <a:endParaRPr lang="en-US" sz="1800" dirty="0"/>
          </a:p>
        </p:txBody>
      </p:sp>
      <p:sp>
        <p:nvSpPr>
          <p:cNvPr id="7" name="TextBox 6">
            <a:extLst>
              <a:ext uri="{FF2B5EF4-FFF2-40B4-BE49-F238E27FC236}">
                <a16:creationId xmlns:a16="http://schemas.microsoft.com/office/drawing/2014/main" id="{9FA2CB4C-19E5-4E61-BB34-0EE08210D4B9}"/>
              </a:ext>
            </a:extLst>
          </p:cNvPr>
          <p:cNvSpPr txBox="1"/>
          <p:nvPr/>
        </p:nvSpPr>
        <p:spPr>
          <a:xfrm>
            <a:off x="466626" y="4348173"/>
            <a:ext cx="8210747" cy="1200329"/>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You </a:t>
            </a:r>
            <a:r>
              <a:rPr lang="en-GB" sz="2400" b="1" i="1" dirty="0" err="1">
                <a:latin typeface="Chronicle Display" pitchFamily="50" charset="0"/>
              </a:rPr>
              <a:t>Aint</a:t>
            </a:r>
            <a:r>
              <a:rPr lang="en-GB" sz="2400" b="1" i="1" dirty="0">
                <a:latin typeface="Chronicle Display" pitchFamily="50" charset="0"/>
              </a:rPr>
              <a:t> </a:t>
            </a:r>
            <a:r>
              <a:rPr lang="en-GB" sz="2400" b="1" i="1" dirty="0" err="1">
                <a:latin typeface="Chronicle Display" pitchFamily="50" charset="0"/>
              </a:rPr>
              <a:t>Gonna</a:t>
            </a:r>
            <a:r>
              <a:rPr lang="en-GB" sz="2400" b="1" i="1" dirty="0">
                <a:latin typeface="Chronicle Display" pitchFamily="50" charset="0"/>
              </a:rPr>
              <a:t> Need It.</a:t>
            </a:r>
          </a:p>
          <a:p>
            <a:endParaRPr lang="en-GB" sz="1600" b="1" i="1"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1125225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Resources</a:t>
            </a:r>
          </a:p>
          <a:p>
            <a:endParaRPr lang="en-US"/>
          </a:p>
          <a:p>
            <a:endParaRPr lang="en-US" dirty="0"/>
          </a:p>
        </p:txBody>
      </p:sp>
      <p:sp>
        <p:nvSpPr>
          <p:cNvPr id="5" name="TextBox 4"/>
          <p:cNvSpPr txBox="1"/>
          <p:nvPr/>
        </p:nvSpPr>
        <p:spPr>
          <a:xfrm>
            <a:off x="621372" y="1501213"/>
            <a:ext cx="8210747" cy="2308324"/>
          </a:xfrm>
          <a:prstGeom prst="rect">
            <a:avLst/>
          </a:prstGeom>
          <a:noFill/>
        </p:spPr>
        <p:txBody>
          <a:bodyPr wrap="square" rtlCol="0">
            <a:spAutoFit/>
          </a:bodyPr>
          <a:lstStyle/>
          <a:p>
            <a:endParaRPr lang="en-GB" sz="1600" dirty="0">
              <a:latin typeface="Chronicle Display" pitchFamily="50" charset="0"/>
            </a:endParaRPr>
          </a:p>
          <a:p>
            <a:endParaRPr lang="en-GB" sz="1600" dirty="0">
              <a:latin typeface="Chronicle Display" pitchFamily="50" charset="0"/>
            </a:endParaRPr>
          </a:p>
          <a:p>
            <a:r>
              <a:rPr lang="en-GB" sz="1600" b="1" i="1" dirty="0">
                <a:latin typeface="Chronicle Display" pitchFamily="50" charset="0"/>
                <a:hlinkClick r:id="rId3"/>
              </a:rPr>
              <a:t>https://github.com/franco-melandri/SOLID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4"/>
              </a:rPr>
              <a:t>http://butunclebob.com/ArticleS.UncleBob.PrinciplesOfOod</a:t>
            </a:r>
            <a:endParaRPr lang="en-GB" sz="1600" b="1" i="1" dirty="0">
              <a:latin typeface="Chronicle Display" pitchFamily="50" charset="0"/>
            </a:endParaRPr>
          </a:p>
          <a:p>
            <a:endParaRPr lang="en-GB" sz="1600" b="1" i="1" dirty="0">
              <a:latin typeface="Chronicle Display" pitchFamily="50" charset="0"/>
            </a:endParaRPr>
          </a:p>
          <a:p>
            <a:r>
              <a:rPr lang="en-GB" sz="1600" b="1" i="1" dirty="0">
                <a:latin typeface="Chronicle Display" pitchFamily="50" charset="0"/>
                <a:hlinkClick r:id="rId5"/>
              </a:rPr>
              <a:t>http://www.codeproject.com/Articles/703634/SOLID-architecture-principles-using-simple-Csharp</a:t>
            </a:r>
            <a:endParaRPr lang="en-GB" sz="1600" b="1" i="1" dirty="0">
              <a:latin typeface="Chronicle Display" pitchFamily="50" charset="0"/>
            </a:endParaRPr>
          </a:p>
          <a:p>
            <a:endParaRPr lang="en-GB" sz="1600" b="1" i="1" dirty="0">
              <a:latin typeface="Chronicle Display" pitchFamily="50" charset="0"/>
            </a:endParaRPr>
          </a:p>
        </p:txBody>
      </p:sp>
    </p:spTree>
    <p:extLst>
      <p:ext uri="{BB962C8B-B14F-4D97-AF65-F5344CB8AC3E}">
        <p14:creationId xmlns:p14="http://schemas.microsoft.com/office/powerpoint/2010/main" val="3293004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SOLID Principles</a:t>
            </a:r>
          </a:p>
          <a:p>
            <a:endParaRPr lang="en-US" dirty="0"/>
          </a:p>
        </p:txBody>
      </p:sp>
      <p:sp>
        <p:nvSpPr>
          <p:cNvPr id="5" name="TextBox 4"/>
          <p:cNvSpPr txBox="1"/>
          <p:nvPr/>
        </p:nvSpPr>
        <p:spPr>
          <a:xfrm>
            <a:off x="621372" y="1501213"/>
            <a:ext cx="8210747" cy="4647426"/>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b="1" dirty="0">
                <a:latin typeface="Chronicle Display" pitchFamily="50" charset="0"/>
              </a:rPr>
              <a:t>SOLID</a:t>
            </a:r>
            <a:r>
              <a:rPr lang="en-GB" sz="1600" b="1" dirty="0">
                <a:latin typeface="Chronicle Display" pitchFamily="50" charset="0"/>
              </a:rPr>
              <a:t> </a:t>
            </a:r>
            <a:r>
              <a:rPr lang="en-GB" sz="1600" dirty="0">
                <a:latin typeface="Chronicle Display" pitchFamily="50" charset="0"/>
              </a:rPr>
              <a:t>is an acronym for five </a:t>
            </a:r>
            <a:r>
              <a:rPr lang="en-GB" sz="1600" b="1" dirty="0">
                <a:latin typeface="Chronicle Display" pitchFamily="50" charset="0"/>
              </a:rPr>
              <a:t>OOD</a:t>
            </a:r>
            <a:r>
              <a:rPr lang="en-GB" sz="1600" dirty="0">
                <a:latin typeface="Chronicle Display" pitchFamily="50" charset="0"/>
              </a:rPr>
              <a:t> principles by Robert C. Martin (uncle bob)</a:t>
            </a:r>
            <a:endParaRPr lang="en-GB" sz="1600" u="sng" dirty="0">
              <a:latin typeface="Chronicle Display" pitchFamily="50" charset="0"/>
            </a:endParaRPr>
          </a:p>
          <a:p>
            <a:endParaRPr lang="en-GB" sz="1600" u="sng"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These principles, when applied, help developer in</a:t>
            </a:r>
          </a:p>
          <a:p>
            <a:r>
              <a:rPr lang="en-GB" sz="1600" dirty="0">
                <a:latin typeface="Chronicle Display" pitchFamily="50" charset="0"/>
              </a:rPr>
              <a:t>	</a:t>
            </a:r>
          </a:p>
          <a:p>
            <a:r>
              <a:rPr lang="en-GB" sz="1600" dirty="0">
                <a:latin typeface="Chronicle Display" pitchFamily="50" charset="0"/>
              </a:rPr>
              <a:t>	&gt; easily maintain software</a:t>
            </a:r>
          </a:p>
          <a:p>
            <a:r>
              <a:rPr lang="en-GB" sz="1600" dirty="0">
                <a:latin typeface="Chronicle Display" pitchFamily="50" charset="0"/>
              </a:rPr>
              <a:t>	</a:t>
            </a:r>
          </a:p>
          <a:p>
            <a:r>
              <a:rPr lang="en-GB" sz="1600" dirty="0">
                <a:latin typeface="Chronicle Display" pitchFamily="50" charset="0"/>
              </a:rPr>
              <a:t>	&gt; extend software</a:t>
            </a:r>
          </a:p>
          <a:p>
            <a:endParaRPr lang="en-GB" sz="1600" dirty="0">
              <a:latin typeface="Chronicle Display" pitchFamily="50" charset="0"/>
            </a:endParaRPr>
          </a:p>
          <a:p>
            <a:r>
              <a:rPr lang="en-GB" sz="1600" dirty="0">
                <a:latin typeface="Chronicle Display" pitchFamily="50" charset="0"/>
              </a:rPr>
              <a:t>	&gt; avoid smells</a:t>
            </a:r>
          </a:p>
          <a:p>
            <a:endParaRPr lang="en-GB" sz="1600" dirty="0">
              <a:latin typeface="Chronicle Display" pitchFamily="50" charset="0"/>
            </a:endParaRPr>
          </a:p>
          <a:p>
            <a:r>
              <a:rPr lang="en-GB" sz="1600" dirty="0">
                <a:latin typeface="Chronicle Display" pitchFamily="50" charset="0"/>
              </a:rPr>
              <a:t>	&gt; easily refactor code</a:t>
            </a:r>
          </a:p>
          <a:p>
            <a:endParaRPr lang="en-GB" sz="1600" dirty="0">
              <a:latin typeface="Chronicle Display" pitchFamily="50" charset="0"/>
            </a:endParaRPr>
          </a:p>
          <a:p>
            <a:r>
              <a:rPr lang="en-GB" sz="1600" dirty="0">
                <a:latin typeface="Chronicle Display" pitchFamily="50" charset="0"/>
              </a:rPr>
              <a:t>	&gt; achieve low coupling, high cohesion and string encapsulation</a:t>
            </a:r>
          </a:p>
          <a:p>
            <a:endParaRPr lang="en-GB" sz="1600" dirty="0">
              <a:latin typeface="Chronicle Display" pitchFamily="50" charset="0"/>
            </a:endParaRPr>
          </a:p>
          <a:p>
            <a:r>
              <a:rPr lang="en-GB" sz="1600" dirty="0">
                <a:latin typeface="Chronicle Display" pitchFamily="50" charset="0"/>
              </a:rPr>
              <a:t>	&gt; software easier to read, easier to understand and easier to change</a:t>
            </a:r>
          </a:p>
        </p:txBody>
      </p:sp>
    </p:spTree>
    <p:extLst>
      <p:ext uri="{BB962C8B-B14F-4D97-AF65-F5344CB8AC3E}">
        <p14:creationId xmlns:p14="http://schemas.microsoft.com/office/powerpoint/2010/main" val="94402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SOLID stands for</a:t>
            </a:r>
          </a:p>
          <a:p>
            <a:endParaRPr lang="en-US"/>
          </a:p>
          <a:p>
            <a:endParaRPr lang="en-US" dirty="0"/>
          </a:p>
        </p:txBody>
      </p:sp>
      <p:sp>
        <p:nvSpPr>
          <p:cNvPr id="5" name="TextBox 4"/>
          <p:cNvSpPr txBox="1"/>
          <p:nvPr/>
        </p:nvSpPr>
        <p:spPr>
          <a:xfrm>
            <a:off x="604640" y="2132981"/>
            <a:ext cx="8210747" cy="3416320"/>
          </a:xfrm>
          <a:prstGeom prst="rect">
            <a:avLst/>
          </a:prstGeom>
          <a:noFill/>
        </p:spPr>
        <p:txBody>
          <a:bodyPr wrap="square" rtlCol="0">
            <a:spAutoFit/>
          </a:bodyPr>
          <a:lstStyle/>
          <a:p>
            <a:endParaRPr lang="en-GB" sz="1600" u="sng" dirty="0">
              <a:latin typeface="Chronicle Display" pitchFamily="50" charset="0"/>
            </a:endParaRPr>
          </a:p>
          <a:p>
            <a:endParaRPr lang="en-GB" sz="1600" u="sng" dirty="0">
              <a:latin typeface="Chronicle Display" pitchFamily="50" charset="0"/>
            </a:endParaRPr>
          </a:p>
          <a:p>
            <a:r>
              <a:rPr lang="en-GB" sz="2400" dirty="0">
                <a:latin typeface="Chronicle Display" pitchFamily="50" charset="0"/>
              </a:rPr>
              <a:t>S</a:t>
            </a:r>
            <a:r>
              <a:rPr lang="en-GB" sz="1600" dirty="0">
                <a:latin typeface="Chronicle Display" pitchFamily="50" charset="0"/>
              </a:rPr>
              <a:t>  	SRP - Single Responsibility Principle</a:t>
            </a:r>
          </a:p>
          <a:p>
            <a:endParaRPr lang="en-GB" sz="1600" dirty="0">
              <a:latin typeface="Chronicle Display" pitchFamily="50" charset="0"/>
            </a:endParaRPr>
          </a:p>
          <a:p>
            <a:r>
              <a:rPr lang="en-GB" sz="2400" dirty="0">
                <a:latin typeface="Chronicle Display" pitchFamily="50" charset="0"/>
              </a:rPr>
              <a:t>O</a:t>
            </a:r>
            <a:r>
              <a:rPr lang="en-GB" sz="1600" dirty="0">
                <a:latin typeface="Chronicle Display" pitchFamily="50" charset="0"/>
              </a:rPr>
              <a:t>  	OPC - Open Closed Principle</a:t>
            </a:r>
          </a:p>
          <a:p>
            <a:endParaRPr lang="en-GB" sz="1600" dirty="0">
              <a:latin typeface="Chronicle Display" pitchFamily="50" charset="0"/>
            </a:endParaRPr>
          </a:p>
          <a:p>
            <a:r>
              <a:rPr lang="en-GB" sz="2400" dirty="0">
                <a:latin typeface="Chronicle Display" pitchFamily="50" charset="0"/>
              </a:rPr>
              <a:t>L</a:t>
            </a:r>
            <a:r>
              <a:rPr lang="en-GB" sz="1600" dirty="0">
                <a:latin typeface="Chronicle Display" pitchFamily="50" charset="0"/>
              </a:rPr>
              <a:t>  	LSP - </a:t>
            </a:r>
            <a:r>
              <a:rPr lang="en-GB" sz="1600" dirty="0" err="1">
                <a:latin typeface="Chronicle Display" pitchFamily="50" charset="0"/>
              </a:rPr>
              <a:t>Liskov</a:t>
            </a:r>
            <a:r>
              <a:rPr lang="en-GB" sz="1600" dirty="0">
                <a:latin typeface="Chronicle Display" pitchFamily="50" charset="0"/>
              </a:rPr>
              <a:t> Substitution Principle</a:t>
            </a:r>
          </a:p>
          <a:p>
            <a:endParaRPr lang="en-GB" sz="1600" dirty="0">
              <a:latin typeface="Chronicle Display" pitchFamily="50" charset="0"/>
            </a:endParaRPr>
          </a:p>
          <a:p>
            <a:r>
              <a:rPr lang="en-GB" sz="2400" dirty="0">
                <a:latin typeface="Chronicle Display" pitchFamily="50" charset="0"/>
              </a:rPr>
              <a:t>I</a:t>
            </a:r>
            <a:r>
              <a:rPr lang="en-GB" sz="1600" dirty="0">
                <a:latin typeface="Chronicle Display" pitchFamily="50" charset="0"/>
              </a:rPr>
              <a:t>  	ISP  - Interface Segregation Principle</a:t>
            </a:r>
          </a:p>
          <a:p>
            <a:endParaRPr lang="en-GB" sz="1600" dirty="0">
              <a:latin typeface="Chronicle Display" pitchFamily="50" charset="0"/>
            </a:endParaRPr>
          </a:p>
          <a:p>
            <a:r>
              <a:rPr lang="en-GB" sz="2400" dirty="0">
                <a:latin typeface="Chronicle Display" pitchFamily="50" charset="0"/>
              </a:rPr>
              <a:t>D</a:t>
            </a:r>
            <a:r>
              <a:rPr lang="en-GB" sz="1600" dirty="0">
                <a:latin typeface="Chronicle Display" pitchFamily="50" charset="0"/>
              </a:rPr>
              <a:t>  	DIP - Dependency Inversion Principle</a:t>
            </a:r>
          </a:p>
        </p:txBody>
      </p:sp>
    </p:spTree>
    <p:extLst>
      <p:ext uri="{BB962C8B-B14F-4D97-AF65-F5344CB8AC3E}">
        <p14:creationId xmlns:p14="http://schemas.microsoft.com/office/powerpoint/2010/main" val="49334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sp>
        <p:nvSpPr>
          <p:cNvPr id="5" name="TextBox 4"/>
          <p:cNvSpPr txBox="1"/>
          <p:nvPr/>
        </p:nvSpPr>
        <p:spPr>
          <a:xfrm>
            <a:off x="519112" y="2149605"/>
            <a:ext cx="8210747" cy="2800767"/>
          </a:xfrm>
          <a:prstGeom prst="rect">
            <a:avLst/>
          </a:prstGeom>
          <a:noFill/>
        </p:spPr>
        <p:txBody>
          <a:bodyPr wrap="square" rtlCol="0">
            <a:spAutoFit/>
          </a:bodyPr>
          <a:lstStyle/>
          <a:p>
            <a:endParaRPr lang="en-GB" sz="1600" dirty="0">
              <a:latin typeface="Chronicle Display" pitchFamily="50" charset="0"/>
            </a:endParaRPr>
          </a:p>
          <a:p>
            <a:r>
              <a:rPr lang="en-GB" sz="2400" b="1" i="1" dirty="0">
                <a:latin typeface="Chronicle Display" pitchFamily="50" charset="0"/>
              </a:rPr>
              <a:t>Class should have one and only one reason to change, meaning a class should have only one job.</a:t>
            </a:r>
          </a:p>
          <a:p>
            <a:endParaRPr lang="en-GB" sz="1600" b="1" i="1" dirty="0">
              <a:latin typeface="Chronicle Display" pitchFamily="50" charset="0"/>
            </a:endParaRPr>
          </a:p>
          <a:p>
            <a:endParaRPr lang="en-GB" sz="1600" dirty="0">
              <a:latin typeface="Chronicle Display" pitchFamily="50" charset="0"/>
            </a:endParaRPr>
          </a:p>
          <a:p>
            <a:r>
              <a:rPr lang="en-GB" sz="1600" dirty="0">
                <a:latin typeface="Chronicle Display" pitchFamily="50" charset="0"/>
              </a:rPr>
              <a:t>If a class has more then one responsibility, then the responsibilities become coupled. Changes to one responsibility may inhibit the class ability to meet the others.</a:t>
            </a:r>
          </a:p>
          <a:p>
            <a:endParaRPr lang="en-GB" sz="1600" dirty="0">
              <a:latin typeface="Chronicle Display" pitchFamily="50" charset="0"/>
            </a:endParaRPr>
          </a:p>
          <a:p>
            <a:r>
              <a:rPr lang="en-GB" sz="1600" dirty="0">
                <a:latin typeface="Chronicle Display" pitchFamily="50" charset="0"/>
              </a:rPr>
              <a:t>The hardest thing is to detect the responsibilities of a class according with the reason to change</a:t>
            </a:r>
          </a:p>
          <a:p>
            <a:endParaRPr lang="en-GB" sz="1600" dirty="0">
              <a:latin typeface="Chronicle Display" pitchFamily="50" charset="0"/>
            </a:endParaRPr>
          </a:p>
        </p:txBody>
      </p:sp>
    </p:spTree>
    <p:extLst>
      <p:ext uri="{BB962C8B-B14F-4D97-AF65-F5344CB8AC3E}">
        <p14:creationId xmlns:p14="http://schemas.microsoft.com/office/powerpoint/2010/main" val="1699204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10" name="Picture 9">
            <a:extLst>
              <a:ext uri="{FF2B5EF4-FFF2-40B4-BE49-F238E27FC236}">
                <a16:creationId xmlns:a16="http://schemas.microsoft.com/office/drawing/2014/main" id="{4190693A-9C04-40F2-8965-031E31197C0C}"/>
              </a:ext>
            </a:extLst>
          </p:cNvPr>
          <p:cNvPicPr>
            <a:picLocks noChangeAspect="1"/>
          </p:cNvPicPr>
          <p:nvPr/>
        </p:nvPicPr>
        <p:blipFill>
          <a:blip r:embed="rId3"/>
          <a:stretch>
            <a:fillRect/>
          </a:stretch>
        </p:blipFill>
        <p:spPr>
          <a:xfrm>
            <a:off x="1504498" y="1855813"/>
            <a:ext cx="6049475" cy="4852607"/>
          </a:xfrm>
          <a:prstGeom prst="rect">
            <a:avLst/>
          </a:prstGeom>
        </p:spPr>
      </p:pic>
    </p:spTree>
    <p:extLst>
      <p:ext uri="{BB962C8B-B14F-4D97-AF65-F5344CB8AC3E}">
        <p14:creationId xmlns:p14="http://schemas.microsoft.com/office/powerpoint/2010/main" val="204597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sp>
        <p:nvSpPr>
          <p:cNvPr id="5" name="TextBox 4"/>
          <p:cNvSpPr txBox="1"/>
          <p:nvPr/>
        </p:nvSpPr>
        <p:spPr>
          <a:xfrm>
            <a:off x="604640" y="1905506"/>
            <a:ext cx="8210747" cy="3046988"/>
          </a:xfrm>
          <a:prstGeom prst="rect">
            <a:avLst/>
          </a:prstGeom>
          <a:noFill/>
        </p:spPr>
        <p:txBody>
          <a:bodyPr wrap="square" rtlCol="0">
            <a:spAutoFit/>
          </a:bodyPr>
          <a:lstStyle/>
          <a:p>
            <a:endParaRPr lang="en-GB" sz="1600" dirty="0">
              <a:latin typeface="Chronicle Display" pitchFamily="50" charset="0"/>
            </a:endParaRPr>
          </a:p>
          <a:p>
            <a:r>
              <a:rPr lang="en-GB" sz="1600" dirty="0">
                <a:latin typeface="Chronicle Display" pitchFamily="50" charset="0"/>
              </a:rPr>
              <a:t>In the code example the </a:t>
            </a:r>
            <a:r>
              <a:rPr lang="en-GB" sz="1600" dirty="0" err="1">
                <a:latin typeface="Chronicle Display" pitchFamily="50" charset="0"/>
              </a:rPr>
              <a:t>AreaCalculator</a:t>
            </a:r>
            <a:r>
              <a:rPr lang="en-GB" sz="1600" dirty="0">
                <a:latin typeface="Chronicle Display" pitchFamily="50" charset="0"/>
              </a:rPr>
              <a:t> has both the logic to calculate area and formatting the output data, so it has two responsibilities.</a:t>
            </a:r>
          </a:p>
          <a:p>
            <a:endParaRPr lang="en-GB" sz="1600" dirty="0">
              <a:latin typeface="Chronicle Display" pitchFamily="50" charset="0"/>
            </a:endParaRPr>
          </a:p>
          <a:p>
            <a:r>
              <a:rPr lang="en-GB" sz="1600" dirty="0">
                <a:latin typeface="Chronicle Display" pitchFamily="50" charset="0"/>
              </a:rPr>
              <a:t>We are violating the SRP principle, so we should separate the two job of the class into two different classes , each with a single responsibility.</a:t>
            </a:r>
          </a:p>
          <a:p>
            <a:endParaRPr lang="en-GB" sz="1600" dirty="0">
              <a:latin typeface="Chronicle Display" pitchFamily="50" charset="0"/>
            </a:endParaRPr>
          </a:p>
          <a:p>
            <a:r>
              <a:rPr lang="en-GB" sz="1600" dirty="0">
                <a:latin typeface="Chronicle Display" pitchFamily="50" charset="0"/>
              </a:rPr>
              <a:t>We could add a new class called for example </a:t>
            </a:r>
            <a:r>
              <a:rPr lang="en-GB" sz="1600" dirty="0" err="1">
                <a:latin typeface="Chronicle Display" pitchFamily="50" charset="0"/>
              </a:rPr>
              <a:t>AreaCalculatorOutput</a:t>
            </a:r>
            <a:r>
              <a:rPr lang="en-GB" sz="1600" dirty="0">
                <a:latin typeface="Chronicle Display" pitchFamily="50" charset="0"/>
              </a:rPr>
              <a:t> that has the responsibility to format the output data coming from the </a:t>
            </a:r>
            <a:r>
              <a:rPr lang="en-GB" sz="1600" dirty="0" err="1">
                <a:latin typeface="Chronicle Display" pitchFamily="50" charset="0"/>
              </a:rPr>
              <a:t>AreaCalculator</a:t>
            </a:r>
            <a:endParaRPr lang="en-GB" sz="1600" dirty="0">
              <a:latin typeface="Chronicle Display" pitchFamily="50" charset="0"/>
            </a:endParaRPr>
          </a:p>
          <a:p>
            <a:endParaRPr lang="en-GB" sz="1600" b="1" i="1" dirty="0">
              <a:latin typeface="Chronicle Display" pitchFamily="50" charset="0"/>
            </a:endParaRPr>
          </a:p>
          <a:p>
            <a:endParaRPr lang="en-GB" sz="1600" dirty="0">
              <a:latin typeface="Chronicle Display" pitchFamily="50" charset="0"/>
            </a:endParaRPr>
          </a:p>
          <a:p>
            <a:endParaRPr lang="en-GB" sz="1600" dirty="0">
              <a:latin typeface="Chronicle Display" pitchFamily="50" charset="0"/>
            </a:endParaRPr>
          </a:p>
        </p:txBody>
      </p:sp>
    </p:spTree>
    <p:extLst>
      <p:ext uri="{BB962C8B-B14F-4D97-AF65-F5344CB8AC3E}">
        <p14:creationId xmlns:p14="http://schemas.microsoft.com/office/powerpoint/2010/main" val="1295563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SRP Single Responsibility Principle</a:t>
            </a:r>
          </a:p>
          <a:p>
            <a:endParaRPr lang="en-US"/>
          </a:p>
          <a:p>
            <a:endParaRPr lang="en-US" dirty="0"/>
          </a:p>
        </p:txBody>
      </p:sp>
      <p:pic>
        <p:nvPicPr>
          <p:cNvPr id="9" name="Picture 8">
            <a:extLst>
              <a:ext uri="{FF2B5EF4-FFF2-40B4-BE49-F238E27FC236}">
                <a16:creationId xmlns:a16="http://schemas.microsoft.com/office/drawing/2014/main" id="{46413AD6-EE29-49A7-AA61-80F279840D18}"/>
              </a:ext>
            </a:extLst>
          </p:cNvPr>
          <p:cNvPicPr>
            <a:picLocks noChangeAspect="1"/>
          </p:cNvPicPr>
          <p:nvPr/>
        </p:nvPicPr>
        <p:blipFill>
          <a:blip r:embed="rId3"/>
          <a:stretch>
            <a:fillRect/>
          </a:stretch>
        </p:blipFill>
        <p:spPr>
          <a:xfrm>
            <a:off x="1197489" y="1826454"/>
            <a:ext cx="6663494" cy="4783819"/>
          </a:xfrm>
          <a:prstGeom prst="rect">
            <a:avLst/>
          </a:prstGeom>
        </p:spPr>
      </p:pic>
    </p:spTree>
    <p:extLst>
      <p:ext uri="{BB962C8B-B14F-4D97-AF65-F5344CB8AC3E}">
        <p14:creationId xmlns:p14="http://schemas.microsoft.com/office/powerpoint/2010/main" val="26527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SRP Single Responsibility Principle</a:t>
            </a:r>
          </a:p>
          <a:p>
            <a:endParaRPr lang="en-US" dirty="0"/>
          </a:p>
          <a:p>
            <a:endParaRPr lang="en-US" dirty="0"/>
          </a:p>
        </p:txBody>
      </p:sp>
      <p:pic>
        <p:nvPicPr>
          <p:cNvPr id="10" name="Picture 9">
            <a:extLst>
              <a:ext uri="{FF2B5EF4-FFF2-40B4-BE49-F238E27FC236}">
                <a16:creationId xmlns:a16="http://schemas.microsoft.com/office/drawing/2014/main" id="{7116F872-68F6-4029-8DE8-69298139ACE9}"/>
              </a:ext>
            </a:extLst>
          </p:cNvPr>
          <p:cNvPicPr>
            <a:picLocks noChangeAspect="1"/>
          </p:cNvPicPr>
          <p:nvPr/>
        </p:nvPicPr>
        <p:blipFill>
          <a:blip r:embed="rId3"/>
          <a:stretch>
            <a:fillRect/>
          </a:stretch>
        </p:blipFill>
        <p:spPr>
          <a:xfrm>
            <a:off x="1918917" y="2369114"/>
            <a:ext cx="5306165" cy="3915321"/>
          </a:xfrm>
          <a:prstGeom prst="rect">
            <a:avLst/>
          </a:prstGeom>
        </p:spPr>
      </p:pic>
    </p:spTree>
    <p:extLst>
      <p:ext uri="{BB962C8B-B14F-4D97-AF65-F5344CB8AC3E}">
        <p14:creationId xmlns:p14="http://schemas.microsoft.com/office/powerpoint/2010/main" val="2122867086"/>
      </p:ext>
    </p:extLst>
  </p:cSld>
  <p:clrMapOvr>
    <a:masterClrMapping/>
  </p:clrMapOvr>
</p:sld>
</file>

<file path=ppt/theme/theme1.xml><?xml version="1.0" encoding="utf-8"?>
<a:theme xmlns:a="http://schemas.openxmlformats.org/drawingml/2006/main" name="Cover &amp; Closing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8500</TotalTime>
  <Words>1968</Words>
  <Application>Microsoft Office PowerPoint</Application>
  <PresentationFormat>On-screen Show (4:3)</PresentationFormat>
  <Paragraphs>424</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Avenir Book</vt:lpstr>
      <vt:lpstr>Calibri</vt:lpstr>
      <vt:lpstr>Chronicle Display</vt:lpstr>
      <vt:lpstr>Chronicle Display Light</vt:lpstr>
      <vt:lpstr>Consolas</vt:lpstr>
      <vt:lpstr>Cover &amp; Closing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Net-a-porter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hvuyuy</dc:title>
  <dc:creator>Ceila Armitage</dc:creator>
  <cp:lastModifiedBy>Melandri Franco</cp:lastModifiedBy>
  <cp:revision>273</cp:revision>
  <dcterms:created xsi:type="dcterms:W3CDTF">2015-09-22T11:57:21Z</dcterms:created>
  <dcterms:modified xsi:type="dcterms:W3CDTF">2021-07-02T14:49:15Z</dcterms:modified>
</cp:coreProperties>
</file>