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48" r:id="rId2"/>
  </p:sldMasterIdLst>
  <p:notesMasterIdLst>
    <p:notesMasterId r:id="rId30"/>
  </p:notesMasterIdLst>
  <p:sldIdLst>
    <p:sldId id="264" r:id="rId3"/>
    <p:sldId id="311" r:id="rId4"/>
    <p:sldId id="309" r:id="rId5"/>
    <p:sldId id="288" r:id="rId6"/>
    <p:sldId id="310" r:id="rId7"/>
    <p:sldId id="289" r:id="rId8"/>
    <p:sldId id="290" r:id="rId9"/>
    <p:sldId id="291" r:id="rId10"/>
    <p:sldId id="292" r:id="rId11"/>
    <p:sldId id="293" r:id="rId12"/>
    <p:sldId id="298" r:id="rId13"/>
    <p:sldId id="294" r:id="rId14"/>
    <p:sldId id="295" r:id="rId15"/>
    <p:sldId id="296" r:id="rId16"/>
    <p:sldId id="297" r:id="rId17"/>
    <p:sldId id="313" r:id="rId18"/>
    <p:sldId id="299" r:id="rId19"/>
    <p:sldId id="300" r:id="rId20"/>
    <p:sldId id="301" r:id="rId21"/>
    <p:sldId id="302" r:id="rId22"/>
    <p:sldId id="303" r:id="rId23"/>
    <p:sldId id="304" r:id="rId24"/>
    <p:sldId id="305" r:id="rId25"/>
    <p:sldId id="306" r:id="rId26"/>
    <p:sldId id="307" r:id="rId27"/>
    <p:sldId id="312" r:id="rId28"/>
    <p:sldId id="30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78417" autoAdjust="0"/>
  </p:normalViewPr>
  <p:slideViewPr>
    <p:cSldViewPr snapToGrid="0" snapToObjects="1">
      <p:cViewPr>
        <p:scale>
          <a:sx n="150" d="100"/>
          <a:sy n="150" d="100"/>
        </p:scale>
        <p:origin x="144" y="-3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4" d="100"/>
          <a:sy n="74" d="100"/>
        </p:scale>
        <p:origin x="3150" y="6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10/01/2018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baseline="0" dirty="0" smtClean="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113307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Le classi che progettiamo devono essere</a:t>
            </a:r>
            <a:r>
              <a:rPr lang="it-IT" baseline="0" dirty="0" smtClean="0"/>
              <a:t> facilmente estensibili senza che vengano modificate</a:t>
            </a:r>
          </a:p>
          <a:p>
            <a:pPr marL="171450" indent="-171450">
              <a:buFontTx/>
              <a:buChar char="-"/>
            </a:pPr>
            <a:r>
              <a:rPr lang="it-IT" baseline="0" dirty="0" smtClean="0"/>
              <a:t>Uno dei principi più difficili da applicare, ma che quando applicato ci permette di aver un codice che subisce poche modifiche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Ripartendo dalla classe che calcola l’area delle </a:t>
            </a:r>
            <a:r>
              <a:rPr lang="it-IT" dirty="0" err="1" smtClean="0"/>
              <a:t>shape</a:t>
            </a:r>
            <a:endParaRPr lang="it-IT" dirty="0" smtClean="0"/>
          </a:p>
          <a:p>
            <a:pPr marL="171450" indent="-171450">
              <a:buFontTx/>
              <a:buChar char="-"/>
            </a:pPr>
            <a:r>
              <a:rPr lang="it-IT" dirty="0" smtClean="0"/>
              <a:t>Si capisce che se aggiungo un tipo nuovo di </a:t>
            </a:r>
            <a:r>
              <a:rPr lang="it-IT" dirty="0" err="1" smtClean="0"/>
              <a:t>shape</a:t>
            </a:r>
            <a:r>
              <a:rPr lang="it-IT" dirty="0" smtClean="0"/>
              <a:t> all’interno del mi sistema</a:t>
            </a:r>
            <a:r>
              <a:rPr lang="it-IT" baseline="0" dirty="0" smtClean="0"/>
              <a:t> devo </a:t>
            </a:r>
            <a:r>
              <a:rPr lang="it-IT" baseline="0" dirty="0" err="1" smtClean="0"/>
              <a:t>affinchè</a:t>
            </a:r>
            <a:r>
              <a:rPr lang="it-IT" baseline="0" dirty="0" smtClean="0"/>
              <a:t> venga contemplata nel calcolo dell’area devo </a:t>
            </a:r>
            <a:r>
              <a:rPr lang="it-IT" baseline="0" dirty="0" err="1" smtClean="0"/>
              <a:t>modifcare</a:t>
            </a:r>
            <a:r>
              <a:rPr lang="it-IT" baseline="0" dirty="0" smtClean="0"/>
              <a:t> la mia calasse</a:t>
            </a:r>
          </a:p>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Codice scritto in questo modo</a:t>
            </a:r>
            <a:r>
              <a:rPr lang="it-IT" baseline="0" dirty="0" smtClean="0"/>
              <a:t> mi permette facilmente di estendere la classe che calcola l’area contemplando anche nuove </a:t>
            </a:r>
            <a:r>
              <a:rPr lang="it-IT" baseline="0" dirty="0" err="1" smtClean="0"/>
              <a:t>Shape</a:t>
            </a:r>
            <a:endParaRPr lang="it-IT" baseline="0" dirty="0" smtClean="0"/>
          </a:p>
          <a:p>
            <a:pPr marL="171450" indent="-171450">
              <a:buFontTx/>
              <a:buChar char="-"/>
            </a:pPr>
            <a:r>
              <a:rPr lang="it-IT" baseline="0" dirty="0" smtClean="0"/>
              <a:t>Come ad esempio potrebbe essere </a:t>
            </a:r>
            <a:r>
              <a:rPr lang="it-IT" baseline="0" dirty="0" err="1" smtClean="0"/>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 </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015533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Alla base degli </a:t>
            </a:r>
            <a:r>
              <a:rPr lang="it-IT" dirty="0" err="1" smtClean="0"/>
              <a:t>IoC</a:t>
            </a:r>
            <a:endParaRPr lang="it-IT" dirty="0"/>
          </a:p>
          <a:p>
            <a:pPr marL="171450" indent="-171450">
              <a:buFontTx/>
              <a:buChar char="-"/>
            </a:pPr>
            <a:r>
              <a:rPr lang="it-IT" dirty="0" smtClean="0"/>
              <a:t>Bisogna</a:t>
            </a:r>
            <a:r>
              <a:rPr lang="it-IT" baseline="0" dirty="0" smtClean="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3091640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baseline="0" dirty="0" smtClean="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25768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
        <p:nvSpPr>
          <p:cNvPr id="4" name="Title 3"/>
          <p:cNvSpPr txBox="1">
            <a:spLocks/>
          </p:cNvSpPr>
          <p:nvPr userDrawn="1"/>
        </p:nvSpPr>
        <p:spPr>
          <a:xfrm>
            <a:off x="328480" y="5069666"/>
            <a:ext cx="8815520" cy="1458147"/>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50" i="1" spc="300" dirty="0" smtClean="0">
                <a:solidFill>
                  <a:srgbClr val="000000"/>
                </a:solidFill>
                <a:latin typeface="Chronicle Display Light"/>
                <a:cs typeface="Chronicle Display Light"/>
              </a:rPr>
              <a:t>Thank you</a:t>
            </a:r>
            <a:endParaRPr lang="en-US" sz="4250" i="1" spc="300" dirty="0">
              <a:solidFill>
                <a:srgbClr val="000000"/>
              </a:solidFill>
              <a:latin typeface="Chronicle Display Light"/>
              <a:cs typeface="Chronicle Display Light"/>
            </a:endParaRPr>
          </a:p>
        </p:txBody>
      </p:sp>
      <p:pic>
        <p:nvPicPr>
          <p:cNvPr id="5" name="Picture 4"/>
          <p:cNvPicPr>
            <a:picLocks noChangeAspect="1"/>
          </p:cNvPicPr>
          <p:nvPr userDrawn="1"/>
        </p:nvPicPr>
        <p:blipFill>
          <a:blip r:embed="rId3"/>
          <a:stretch>
            <a:fillRect/>
          </a:stretch>
        </p:blipFill>
        <p:spPr>
          <a:xfrm>
            <a:off x="449208" y="6310057"/>
            <a:ext cx="8233830" cy="124755"/>
          </a:xfrm>
          <a:prstGeom prst="rect">
            <a:avLst/>
          </a:prstGeom>
        </p:spPr>
      </p:pic>
      <p:sp>
        <p:nvSpPr>
          <p:cNvPr id="6" name="Rectangle 5"/>
          <p:cNvSpPr/>
          <p:nvPr userDrawn="1"/>
        </p:nvSpPr>
        <p:spPr>
          <a:xfrm>
            <a:off x="361532" y="5798740"/>
            <a:ext cx="7442039" cy="383695"/>
          </a:xfrm>
          <a:prstGeom prst="rect">
            <a:avLst/>
          </a:prstGeom>
        </p:spPr>
        <p:txBody>
          <a:bodyPr wrap="square" anchor="b">
            <a:spAutoFit/>
          </a:bodyPr>
          <a:lstStyle/>
          <a:p>
            <a:pPr>
              <a:lnSpc>
                <a:spcPct val="120000"/>
              </a:lnSpc>
            </a:pPr>
            <a:r>
              <a:rPr lang="en-GB" sz="800" kern="0" spc="120" dirty="0" smtClean="0">
                <a:latin typeface="Avenir Book"/>
                <a:cs typeface="Avenir Book"/>
              </a:rPr>
              <a:t>THIS DOCUMENT IS PROPRIETARY AND CONFIDENTIAL. NO PART OF THIS DOCUMENT MAY BE DISCLOSED IN </a:t>
            </a:r>
            <a:br>
              <a:rPr lang="en-GB" sz="800" kern="0" spc="120" dirty="0" smtClean="0">
                <a:latin typeface="Avenir Book"/>
                <a:cs typeface="Avenir Book"/>
              </a:rPr>
            </a:br>
            <a:r>
              <a:rPr lang="en-GB" sz="800" kern="0" spc="120" dirty="0" smtClean="0">
                <a:latin typeface="Avenir Book"/>
                <a:cs typeface="Avenir Book"/>
              </a:rPr>
              <a:t>ANY MANNER TO A THIRD PARTY WITHOUT THE PRIOR WRITTEN CONSENT OF YOOX NET-A-PORTER GROUP</a:t>
            </a:r>
            <a:endParaRPr lang="en-GB" sz="800" kern="0" spc="120" dirty="0">
              <a:latin typeface="Avenir Book"/>
              <a:cs typeface="Avenir Book"/>
            </a:endParaRPr>
          </a:p>
        </p:txBody>
      </p:sp>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Title</a:t>
            </a:r>
          </a:p>
        </p:txBody>
      </p:sp>
    </p:spTree>
    <p:extLst>
      <p:ext uri="{BB962C8B-B14F-4D97-AF65-F5344CB8AC3E}">
        <p14:creationId xmlns:p14="http://schemas.microsoft.com/office/powerpoint/2010/main" val="147690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Sub-title</a:t>
            </a:r>
          </a:p>
        </p:txBody>
      </p:sp>
    </p:spTree>
    <p:extLst>
      <p:ext uri="{BB962C8B-B14F-4D97-AF65-F5344CB8AC3E}">
        <p14:creationId xmlns:p14="http://schemas.microsoft.com/office/powerpoint/2010/main" val="21269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smtClean="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theme" Target="../theme/theme2.xml"/><Relationship Id="rId8" Type="http://schemas.openxmlformats.org/officeDocument/2006/relationships/image" Target="../media/image4.emf"/><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430393" y="439326"/>
            <a:ext cx="6107804" cy="1765537"/>
          </a:xfrm>
          <a:prstGeom prst="rect">
            <a:avLst/>
          </a:prstGeom>
        </p:spPr>
      </p:pic>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t="14904" b="83028"/>
          <a:stretch/>
        </p:blipFill>
        <p:spPr>
          <a:xfrm>
            <a:off x="0" y="943428"/>
            <a:ext cx="9144000" cy="130947"/>
          </a:xfrm>
          <a:prstGeom prst="rect">
            <a:avLst/>
          </a:prstGeom>
        </p:spPr>
      </p:pic>
      <p:pic>
        <p:nvPicPr>
          <p:cNvPr id="12" name="Picture 11"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r="75198" b="85097"/>
          <a:stretch/>
        </p:blipFill>
        <p:spPr>
          <a:xfrm>
            <a:off x="0" y="0"/>
            <a:ext cx="2267857" cy="943428"/>
          </a:xfrm>
          <a:prstGeom prst="rect">
            <a:avLst/>
          </a:prstGeom>
        </p:spPr>
      </p:pic>
      <p:sp>
        <p:nvSpPr>
          <p:cNvPr id="15" name="Title 3"/>
          <p:cNvSpPr txBox="1">
            <a:spLocks/>
          </p:cNvSpPr>
          <p:nvPr userDrawn="1"/>
        </p:nvSpPr>
        <p:spPr>
          <a:xfrm>
            <a:off x="6706418" y="381262"/>
            <a:ext cx="2098371" cy="174226"/>
          </a:xfrm>
          <a:prstGeom prst="rect">
            <a:avLst/>
          </a:prstGeom>
        </p:spPr>
        <p:txBody>
          <a:bodyPr vert="horz" lIns="91440" tIns="45720" rIns="91440" bIns="45720" rtlCol="0" anchor="t">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600" kern="0" spc="100" dirty="0" smtClean="0">
                <a:latin typeface="Avenir Black"/>
                <a:cs typeface="Avenir Black"/>
              </a:rPr>
              <a:t>PAGE NUMBER</a:t>
            </a:r>
            <a:endParaRPr lang="en-US" sz="600" kern="0" spc="100" dirty="0">
              <a:latin typeface="Avenir Black"/>
              <a:cs typeface="Avenir Black"/>
            </a:endParaRPr>
          </a:p>
        </p:txBody>
      </p:sp>
      <p:sp>
        <p:nvSpPr>
          <p:cNvPr id="16" name="Slide Number Placeholder 15"/>
          <p:cNvSpPr>
            <a:spLocks noGrp="1"/>
          </p:cNvSpPr>
          <p:nvPr>
            <p:ph type="sldNum" sz="quarter" idx="4"/>
          </p:nvPr>
        </p:nvSpPr>
        <p:spPr>
          <a:xfrm>
            <a:off x="6706418" y="479408"/>
            <a:ext cx="2133600" cy="365125"/>
          </a:xfrm>
          <a:prstGeom prst="rect">
            <a:avLst/>
          </a:prstGeom>
        </p:spPr>
        <p:txBody>
          <a:bodyPr vert="horz" lIns="91440" tIns="45720" rIns="91440" bIns="45720" rtlCol="0" anchor="ctr"/>
          <a:lstStyle>
            <a:lvl1pPr algn="r">
              <a:defRPr sz="2700">
                <a:solidFill>
                  <a:schemeClr val="tx1"/>
                </a:solidFill>
                <a:latin typeface="Chronicle Display Light"/>
              </a:defRPr>
            </a:lvl1pPr>
          </a:lstStyle>
          <a:p>
            <a:fld id="{872B398A-EF09-E242-842D-FF241F6D1DAD}" type="slidenum">
              <a:rPr lang="en-US" smtClean="0"/>
              <a:t>‹#›</a:t>
            </a:fld>
            <a:endParaRPr lang="en-US" dirty="0"/>
          </a:p>
        </p:txBody>
      </p:sp>
    </p:spTree>
    <p:extLst>
      <p:ext uri="{BB962C8B-B14F-4D97-AF65-F5344CB8AC3E}">
        <p14:creationId xmlns:p14="http://schemas.microsoft.com/office/powerpoint/2010/main" val="1276175915"/>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5" r:id="rId3"/>
    <p:sldLayoutId id="2147483676" r:id="rId4"/>
    <p:sldLayoutId id="2147483678" r:id="rId5"/>
    <p:sldLayoutId id="2147483679"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4" Type="http://schemas.openxmlformats.org/officeDocument/2006/relationships/hyperlink" Target="http://butunclebob.com/ArticleS.UncleBob.PrinciplesOfOod" TargetMode="External"/><Relationship Id="rId5" Type="http://schemas.openxmlformats.org/officeDocument/2006/relationships/hyperlink" Target="http://www.codeproject.com/Articles/703634/SOLID-architecture-principles-using-simple-Csharp" TargetMode="External"/><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569660"/>
          </a:xfrm>
          <a:prstGeom prst="rect">
            <a:avLst/>
          </a:prstGeom>
          <a:noFill/>
        </p:spPr>
        <p:txBody>
          <a:bodyPr wrap="square" rtlCol="0">
            <a:spAutoFit/>
          </a:bodyPr>
          <a:lstStyle/>
          <a:p>
            <a:r>
              <a:rPr lang="en-US" sz="3600" b="1" smtClean="0">
                <a:latin typeface="Chronicle Display Light" pitchFamily="50" charset="0"/>
              </a:rPr>
              <a:t>WE SHARE</a:t>
            </a:r>
            <a:endParaRPr lang="en-US" sz="3600" b="1" dirty="0" smtClean="0">
              <a:latin typeface="Chronicle Display Light" pitchFamily="50" charset="0"/>
            </a:endParaRPr>
          </a:p>
          <a:p>
            <a:endParaRPr lang="en-US" sz="3600" b="1" i="1" dirty="0">
              <a:latin typeface="Chronicle Display Light" pitchFamily="50" charset="0"/>
            </a:endParaRPr>
          </a:p>
          <a:p>
            <a:r>
              <a:rPr lang="en-US" sz="2400" i="1" dirty="0">
                <a:latin typeface="Chronicle Display Light" pitchFamily="50" charset="0"/>
              </a:rPr>
              <a:t>https://</a:t>
            </a:r>
            <a:r>
              <a:rPr lang="en-US" sz="2400" i="1" dirty="0" err="1" smtClean="0">
                <a:latin typeface="Chronicle Display Light" pitchFamily="50" charset="0"/>
              </a:rPr>
              <a:t>github.com</a:t>
            </a:r>
            <a:r>
              <a:rPr lang="en-US" sz="2400" i="1" dirty="0" smtClean="0">
                <a:latin typeface="Chronicle Display Light" pitchFamily="50" charset="0"/>
              </a:rPr>
              <a:t>/</a:t>
            </a:r>
            <a:r>
              <a:rPr lang="en-US" sz="2400" i="1" dirty="0" err="1" smtClean="0">
                <a:latin typeface="Chronicle Display Light" pitchFamily="50" charset="0"/>
              </a:rPr>
              <a:t>franco-melandri</a:t>
            </a:r>
            <a:endParaRPr lang="en-US" sz="2400" i="1" dirty="0">
              <a:latin typeface="Chronicle Display Light" pitchFamily="50" charset="0"/>
            </a:endParaRPr>
          </a:p>
        </p:txBody>
      </p:sp>
    </p:spTree>
    <p:extLst>
      <p:ext uri="{BB962C8B-B14F-4D97-AF65-F5344CB8AC3E}">
        <p14:creationId xmlns:p14="http://schemas.microsoft.com/office/powerpoint/2010/main" val="135949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65275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4" name="Rectangle 3"/>
          <p:cNvSpPr/>
          <p:nvPr/>
        </p:nvSpPr>
        <p:spPr>
          <a:xfrm>
            <a:off x="549592" y="1564849"/>
            <a:ext cx="8210747" cy="2554545"/>
          </a:xfrm>
          <a:prstGeom prst="rect">
            <a:avLst/>
          </a:prstGeom>
          <a:solidFill>
            <a:schemeClr val="tx1"/>
          </a:solidFill>
        </p:spPr>
        <p:txBody>
          <a:bodyPr wrap="square">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smtClean="0">
                <a:solidFill>
                  <a:srgbClr val="DCDCDC"/>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80FF80"/>
                </a:solidFill>
                <a:highlight>
                  <a:srgbClr val="1E1E1E"/>
                </a:highlight>
                <a:latin typeface="Consolas" panose="020B0609020204030204" pitchFamily="49" charset="0"/>
              </a:rPr>
              <a:t>{</a:t>
            </a:r>
            <a:r>
              <a:rPr lang="it-IT" sz="1000" dirty="0">
                <a:solidFill>
                  <a:srgbClr val="80FF80"/>
                </a:solidFill>
                <a:highlight>
                  <a:srgbClr val="1E1E1E"/>
                </a:highlight>
                <a:latin typeface="Consolas" panose="020B0609020204030204" pitchFamily="49" charset="0"/>
              </a:rPr>
              <a:t>0</a:t>
            </a:r>
            <a:r>
              <a:rPr lang="it-IT" sz="1000" dirty="0" smtClean="0">
                <a:solidFill>
                  <a:srgbClr val="80FF80"/>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endParaRPr lang="it-IT" sz="1000" dirty="0"/>
          </a:p>
        </p:txBody>
      </p:sp>
      <p:sp>
        <p:nvSpPr>
          <p:cNvPr id="6" name="Rectangle 5"/>
          <p:cNvSpPr/>
          <p:nvPr/>
        </p:nvSpPr>
        <p:spPr>
          <a:xfrm>
            <a:off x="557211" y="4208989"/>
            <a:ext cx="8210747" cy="1785104"/>
          </a:xfrm>
          <a:prstGeom prst="rect">
            <a:avLst/>
          </a:prstGeom>
          <a:solidFill>
            <a:schemeClr val="tx1"/>
          </a:solidFill>
        </p:spPr>
        <p:txBody>
          <a:bodyPr wrap="square">
            <a:spAutoFit/>
          </a:bodyPr>
          <a:lstStyle/>
          <a:p>
            <a:endParaRPr lang="it-IT" sz="1000" dirty="0" smtClean="0"/>
          </a:p>
          <a:p>
            <a:r>
              <a:rPr lang="it-IT" sz="1000" dirty="0" smtClean="0"/>
              <a:t>….</a:t>
            </a:r>
          </a:p>
          <a:p>
            <a:endParaRPr lang="it-IT" sz="1000" dirty="0" smtClean="0">
              <a:highlight>
                <a:srgbClr val="1E1E1E"/>
              </a:highlight>
            </a:endParaRPr>
          </a:p>
          <a:p>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area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smtClean="0">
                <a:solidFill>
                  <a:srgbClr val="569CD6"/>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areaOutput</a:t>
            </a:r>
            <a:r>
              <a:rPr lang="it-IT" sz="1000" dirty="0" smtClean="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(area);</a:t>
            </a:r>
          </a:p>
          <a:p>
            <a:endParaRPr lang="it-IT" sz="1000" dirty="0">
              <a:solidFill>
                <a:srgbClr val="DCDCDC"/>
              </a:solidFill>
              <a:highlight>
                <a:srgbClr val="1E1E1E"/>
              </a:highlight>
              <a:latin typeface="Consolas" panose="020B0609020204030204" pitchFamily="49" charset="0"/>
            </a:endParaRP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ShowJson</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p>
        </p:txBody>
      </p:sp>
    </p:spTree>
    <p:extLst>
      <p:ext uri="{BB962C8B-B14F-4D97-AF65-F5344CB8AC3E}">
        <p14:creationId xmlns:p14="http://schemas.microsoft.com/office/powerpoint/2010/main" val="2122867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OCP Open Closed </a:t>
            </a:r>
            <a:r>
              <a:rPr lang="en-US" sz="2400" dirty="0"/>
              <a:t>P</a:t>
            </a:r>
            <a:r>
              <a:rPr lang="en-US" sz="2400" dirty="0" smtClean="0"/>
              <a:t>rinciple</a:t>
            </a:r>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smtClean="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smtClean="0">
                <a:latin typeface="Chronicle Display" pitchFamily="50" charset="0"/>
              </a:rPr>
              <a:t>A better design is to remove the logic to calculate the area from the </a:t>
            </a:r>
            <a:r>
              <a:rPr lang="en-GB" sz="1600" dirty="0" err="1" smtClean="0">
                <a:latin typeface="Chronicle Display" pitchFamily="50" charset="0"/>
              </a:rPr>
              <a:t>AreaCalculator</a:t>
            </a:r>
            <a:r>
              <a:rPr lang="en-GB" sz="1600" dirty="0" smtClean="0">
                <a:latin typeface="Chronicle Display" pitchFamily="50" charset="0"/>
              </a:rPr>
              <a:t> an attach it into the single shape’s classes.</a:t>
            </a:r>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0" y="156484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AreaCalculator</a:t>
            </a:r>
            <a:r>
              <a:rPr lang="it-IT" sz="800" dirty="0" smtClean="0">
                <a:solidFill>
                  <a:srgbClr val="DCDCDC"/>
                </a:solidFill>
                <a:highlight>
                  <a:srgbClr val="1E1E1E"/>
                </a:highlight>
                <a:latin typeface="Consolas" panose="020B0609020204030204" pitchFamily="49" charset="0"/>
              </a:rPr>
              <a:t>(</a:t>
            </a:r>
            <a:r>
              <a:rPr lang="it-IT" sz="800" dirty="0" err="1" smtClean="0">
                <a:solidFill>
                  <a:srgbClr val="4EC9B0"/>
                </a:solidFill>
                <a:highlight>
                  <a:srgbClr val="1E1E1E"/>
                </a:highlight>
                <a:latin typeface="Consolas" panose="020B0609020204030204" pitchFamily="49" charset="0"/>
              </a:rPr>
              <a:t>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return</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p>
        </p:txBody>
      </p:sp>
      <p:sp>
        <p:nvSpPr>
          <p:cNvPr id="4" name="TextBox 3"/>
          <p:cNvSpPr txBox="1"/>
          <p:nvPr/>
        </p:nvSpPr>
        <p:spPr>
          <a:xfrm>
            <a:off x="621369" y="313450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class</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Shape</a:t>
            </a:r>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 </a:t>
            </a:r>
            <a:r>
              <a:rPr lang="it-IT" sz="800" dirty="0" err="1" smtClean="0">
                <a:solidFill>
                  <a:srgbClr val="569CD6"/>
                </a:solidFill>
                <a:highlight>
                  <a:srgbClr val="1E1E1E"/>
                </a:highlight>
                <a:latin typeface="Consolas" panose="020B0609020204030204" pitchFamily="49" charset="0"/>
              </a:rPr>
              <a:t>virtual</a:t>
            </a:r>
            <a:r>
              <a:rPr lang="it-IT" sz="800" dirty="0" smtClean="0">
                <a:solidFill>
                  <a:srgbClr val="569CD6"/>
                </a:solidFill>
                <a:highlight>
                  <a:srgbClr val="1E1E1E"/>
                </a:highlight>
                <a:latin typeface="Consolas" panose="020B0609020204030204" pitchFamily="49" charset="0"/>
              </a:rPr>
              <a:t> 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0;};</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override</a:t>
            </a:r>
            <a:r>
              <a:rPr lang="it-IT" sz="800" dirty="0" smtClean="0">
                <a:solidFill>
                  <a:srgbClr val="569CD6"/>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569CD6"/>
                </a:solidFill>
                <a:highlight>
                  <a:srgbClr val="1E1E1E"/>
                </a:highlight>
                <a:latin typeface="Consolas" panose="020B0609020204030204" pitchFamily="49" charset="0"/>
              </a:rPr>
              <a:t> 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863610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4" name="TextBox 3"/>
          <p:cNvSpPr txBox="1"/>
          <p:nvPr/>
        </p:nvSpPr>
        <p:spPr>
          <a:xfrm>
            <a:off x="621369" y="1642259"/>
            <a:ext cx="8210747" cy="1815882"/>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Rectangle</a:t>
            </a:r>
            <a:r>
              <a:rPr lang="it-IT" sz="800" dirty="0" smtClean="0">
                <a:solidFill>
                  <a:srgbClr val="DCDCDC"/>
                </a:solidFill>
                <a:highlight>
                  <a:srgbClr val="1E1E1E"/>
                </a:highlight>
                <a:latin typeface="Consolas" panose="020B0609020204030204" pitchFamily="49" charset="0"/>
              </a:rPr>
              <a:t> </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private</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this</a:t>
            </a:r>
            <a:r>
              <a:rPr lang="it-IT" sz="800" dirty="0" err="1" smtClean="0">
                <a:solidFill>
                  <a:srgbClr val="B4B4B4"/>
                </a:solidFill>
                <a:highlight>
                  <a:srgbClr val="1E1E1E"/>
                </a:highlight>
                <a:latin typeface="Consolas" panose="020B0609020204030204" pitchFamily="49" charset="0"/>
              </a:rPr>
              <a:t>.</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 </a:t>
            </a:r>
            <a:r>
              <a:rPr lang="it-IT" sz="800" dirty="0" smtClean="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this</a:t>
            </a:r>
            <a:r>
              <a:rPr lang="it-IT" sz="800" dirty="0" err="1" smtClean="0">
                <a:solidFill>
                  <a:srgbClr val="B4B4B4"/>
                </a:solidFill>
                <a:highlight>
                  <a:srgbClr val="1E1E1E"/>
                </a:highlight>
                <a:latin typeface="Consolas" panose="020B0609020204030204" pitchFamily="49" charset="0"/>
              </a:rPr>
              <a:t>.</a:t>
            </a:r>
            <a:r>
              <a:rPr lang="it-IT" sz="800" dirty="0" err="1" smtClean="0">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override</a:t>
            </a:r>
            <a:r>
              <a:rPr lang="it-IT" sz="800" dirty="0" smtClean="0">
                <a:solidFill>
                  <a:srgbClr val="569CD6"/>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B4B4B4"/>
                </a:solidFill>
                <a:highlight>
                  <a:srgbClr val="1E1E1E"/>
                </a:highlight>
                <a:latin typeface="Consolas" panose="020B0609020204030204" pitchFamily="49" charset="0"/>
              </a:rPr>
              <a:t>*</a:t>
            </a:r>
            <a:r>
              <a:rPr lang="it-IT" sz="800" dirty="0" err="1" smtClean="0">
                <a:solidFill>
                  <a:srgbClr val="B4B4B4"/>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1797008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LSP </a:t>
            </a:r>
            <a:r>
              <a:rPr lang="en-US" sz="2400" dirty="0" err="1" smtClean="0"/>
              <a:t>Liskov</a:t>
            </a:r>
            <a:r>
              <a:rPr lang="en-US" sz="2400" dirty="0" smtClean="0"/>
              <a:t> Substitution Principle</a:t>
            </a:r>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smtClean="0">
                <a:latin typeface="Chronicle Display" pitchFamily="50" charset="0"/>
              </a:rPr>
              <a:t>This principle is the base of </a:t>
            </a:r>
            <a:r>
              <a:rPr lang="en-GB" sz="1600" b="1" i="1" dirty="0" smtClean="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GenericCalculator</a:t>
            </a:r>
            <a:r>
              <a:rPr lang="it-IT" sz="800" dirty="0" smtClean="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AreaCalculator</a:t>
            </a:r>
            <a:r>
              <a:rPr lang="it-IT" sz="800" dirty="0" smtClean="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PerimeterCalculator</a:t>
            </a:r>
            <a:r>
              <a:rPr lang="it-IT" sz="800" dirty="0" smtClean="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GenericCalculatorOutput</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this</a:t>
            </a:r>
            <a:r>
              <a:rPr lang="it-IT" sz="800" dirty="0" err="1" smtClean="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smtClean="0">
                <a:solidFill>
                  <a:srgbClr val="DCDCDC"/>
                </a:solidFill>
                <a:highlight>
                  <a:srgbClr val="1E1E1E"/>
                </a:highlight>
                <a:latin typeface="Consolas" panose="020B0609020204030204" pitchFamily="49" charset="0"/>
              </a:rPr>
              <a:t> </a:t>
            </a:r>
            <a:r>
              <a:rPr lang="it-IT" sz="800" dirty="0" smtClean="0">
                <a:solidFill>
                  <a:srgbClr val="B4B4B4"/>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err="1" smtClean="0">
                <a:solidFill>
                  <a:srgbClr val="B4B4B4"/>
                </a:solidFill>
                <a:highlight>
                  <a:srgbClr val="1E1E1E"/>
                </a:highlight>
                <a:latin typeface="Consolas" panose="020B0609020204030204" pitchFamily="49" charset="0"/>
              </a:rPr>
              <a:t>.</a:t>
            </a:r>
            <a:r>
              <a:rPr lang="it-IT" sz="800" dirty="0" err="1" smtClean="0">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754326"/>
          </a:xfrm>
          <a:prstGeom prst="rect">
            <a:avLst/>
          </a:prstGeom>
          <a:noFill/>
        </p:spPr>
        <p:txBody>
          <a:bodyPr wrap="square" rtlCol="0">
            <a:spAutoFit/>
          </a:bodyPr>
          <a:lstStyle/>
          <a:p>
            <a:r>
              <a:rPr lang="en-US" sz="3600" b="1" dirty="0" smtClean="0">
                <a:latin typeface="Chronicle Display Light" pitchFamily="50" charset="0"/>
              </a:rPr>
              <a:t>LIQUID</a:t>
            </a:r>
          </a:p>
          <a:p>
            <a:r>
              <a:rPr lang="en-US" sz="3600" i="1" dirty="0">
                <a:latin typeface="Chronicle Display Light" pitchFamily="50" charset="0"/>
              </a:rPr>
              <a:t>A</a:t>
            </a:r>
            <a:r>
              <a:rPr lang="en-US" sz="3600" i="1" dirty="0" smtClean="0">
                <a:latin typeface="Chronicle Display Light" pitchFamily="50" charset="0"/>
              </a:rPr>
              <a:t>ll </a:t>
            </a:r>
            <a:r>
              <a:rPr lang="en-US" sz="3600" b="1" i="1" dirty="0" smtClean="0">
                <a:latin typeface="Chronicle Display Light" pitchFamily="50" charset="0"/>
              </a:rPr>
              <a:t>OOP developer </a:t>
            </a:r>
            <a:r>
              <a:rPr lang="en-US" sz="3600" i="1" dirty="0" smtClean="0">
                <a:latin typeface="Chronicle Display Light" pitchFamily="50" charset="0"/>
              </a:rPr>
              <a:t>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338655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ISP Interface Segregation Principle</a:t>
            </a:r>
          </a:p>
          <a:p>
            <a:endParaRPr lang="en-US" sz="1800" dirty="0" smtClean="0"/>
          </a:p>
          <a:p>
            <a:endParaRPr lang="en-US" sz="1800" dirty="0" smtClean="0"/>
          </a:p>
        </p:txBody>
      </p:sp>
      <p:sp>
        <p:nvSpPr>
          <p:cNvPr id="5" name="TextBox 4"/>
          <p:cNvSpPr txBox="1"/>
          <p:nvPr/>
        </p:nvSpPr>
        <p:spPr>
          <a:xfrm>
            <a:off x="621372" y="1501213"/>
            <a:ext cx="8210747" cy="2677656"/>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smtClean="0">
                <a:solidFill>
                  <a:srgbClr val="B8D7A3"/>
                </a:solidFill>
                <a:highlight>
                  <a:srgbClr val="1E1E1E"/>
                </a:highlight>
                <a:latin typeface="Consolas" panose="020B0609020204030204" pitchFamily="49" charset="0"/>
              </a:rPr>
              <a:t>IShape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AreaCalculator</a:t>
            </a:r>
            <a:r>
              <a:rPr lang="it-IT" sz="800" dirty="0" smtClean="0">
                <a:solidFill>
                  <a:srgbClr val="DCDCDC"/>
                </a:solidFill>
                <a:highlight>
                  <a:srgbClr val="1E1E1E"/>
                </a:highlight>
                <a:latin typeface="Consolas" panose="020B0609020204030204" pitchFamily="49" charset="0"/>
              </a:rPr>
              <a:t>(</a:t>
            </a:r>
            <a:r>
              <a:rPr lang="it-IT" sz="800" dirty="0" err="1" smtClean="0">
                <a:solidFill>
                  <a:srgbClr val="B8D7A3"/>
                </a:solidFill>
                <a:highlight>
                  <a:srgbClr val="1E1E1E"/>
                </a:highlight>
                <a:latin typeface="Consolas" panose="020B0609020204030204" pitchFamily="49" charset="0"/>
              </a:rPr>
              <a:t>IShape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437559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102900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618189"/>
            <a:ext cx="8210747" cy="2923877"/>
          </a:xfrm>
          <a:prstGeom prst="rect">
            <a:avLst/>
          </a:prstGeom>
          <a:solidFill>
            <a:schemeClr val="tx1"/>
          </a:solidFill>
        </p:spPr>
        <p:txBody>
          <a:bodyPr wrap="square" rtlCol="0">
            <a:spAutoFit/>
          </a:bodyPr>
          <a:lstStyle/>
          <a:p>
            <a:r>
              <a:rPr lang="it-IT" sz="800" dirty="0" smtClean="0">
                <a:solidFill>
                  <a:srgbClr val="DCDCDC"/>
                </a:solidFill>
                <a:highlight>
                  <a:srgbClr val="1E1E1E"/>
                </a:highlight>
                <a:latin typeface="Consolas" panose="020B0609020204030204" pitchFamily="49" charset="0"/>
              </a:rPr>
              <a:t>	   </a:t>
            </a:r>
          </a:p>
          <a:p>
            <a:endParaRPr lang="it-IT" sz="8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smtClean="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DIP Dependency Inversion Principle</a:t>
            </a:r>
          </a:p>
          <a:p>
            <a:endParaRPr lang="en-US" sz="1800" dirty="0" smtClean="0"/>
          </a:p>
          <a:p>
            <a:endParaRPr lang="en-US" sz="1800" dirty="0" smtClean="0"/>
          </a:p>
        </p:txBody>
      </p:sp>
      <p:sp>
        <p:nvSpPr>
          <p:cNvPr id="5" name="TextBox 4"/>
          <p:cNvSpPr txBox="1"/>
          <p:nvPr/>
        </p:nvSpPr>
        <p:spPr>
          <a:xfrm>
            <a:off x="621372" y="1501213"/>
            <a:ext cx="8210747" cy="2431435"/>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smtClean="0">
                <a:latin typeface="Chronicle Display" pitchFamily="50" charset="0"/>
              </a:rPr>
              <a:t>This principle allows for decoupling</a:t>
            </a:r>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DIP Dependency Inversion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KISS</a:t>
            </a:r>
          </a:p>
          <a:p>
            <a:endParaRPr lang="en-US" sz="1800" dirty="0" smtClean="0"/>
          </a:p>
          <a:p>
            <a:endParaRPr lang="en-US" sz="1800" dirty="0" smtClean="0"/>
          </a:p>
        </p:txBody>
      </p:sp>
      <p:sp>
        <p:nvSpPr>
          <p:cNvPr id="5" name="TextBox 4"/>
          <p:cNvSpPr txBox="1"/>
          <p:nvPr/>
        </p:nvSpPr>
        <p:spPr>
          <a:xfrm>
            <a:off x="621372" y="1501213"/>
            <a:ext cx="8210747" cy="1938992"/>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Keep It Simple Stupid.</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smtClean="0">
                <a:latin typeface="Chronicle Display" pitchFamily="50" charset="0"/>
              </a:rPr>
              <a:t>Avoid OVERENGINERING</a:t>
            </a:r>
            <a:endParaRPr lang="en-GB" sz="1600" b="1" i="1" dirty="0" smtClean="0">
              <a:latin typeface="Chronicle Display" pitchFamily="50" charset="0"/>
            </a:endParaRPr>
          </a:p>
        </p:txBody>
      </p:sp>
    </p:spTree>
    <p:extLst>
      <p:ext uri="{BB962C8B-B14F-4D97-AF65-F5344CB8AC3E}">
        <p14:creationId xmlns:p14="http://schemas.microsoft.com/office/powerpoint/2010/main" val="1125225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Resources</a:t>
            </a:r>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a:t>
            </a:r>
            <a:r>
              <a:rPr lang="en-GB" sz="1600" b="1" i="1" dirty="0" smtClean="0">
                <a:latin typeface="Chronicle Display" pitchFamily="50" charset="0"/>
                <a:hlinkClick r:id="rId3"/>
              </a:rPr>
              <a:t>github.com/franco-melandri/SOLID</a:t>
            </a:r>
            <a:endParaRPr lang="en-GB" sz="1600" b="1" i="1" dirty="0" smtClean="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a:t>
            </a:r>
            <a:r>
              <a:rPr lang="en-GB" sz="1600" b="1" i="1" dirty="0" smtClean="0">
                <a:latin typeface="Chronicle Display" pitchFamily="50" charset="0"/>
                <a:hlinkClick r:id="rId4"/>
              </a:rPr>
              <a:t>butunclebob.com/ArticleS.UncleBob.PrinciplesOfOod</a:t>
            </a:r>
            <a:endParaRPr lang="en-GB" sz="1600" b="1" i="1" dirty="0" smtClean="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a:t>
            </a:r>
            <a:r>
              <a:rPr lang="en-GB" sz="1600" b="1" i="1" dirty="0" smtClean="0">
                <a:latin typeface="Chronicle Display" pitchFamily="50" charset="0"/>
                <a:hlinkClick r:id="rId5"/>
              </a:rPr>
              <a:t>www.codeproject.com/Articles/703634/SOLID-architecture-principles-using-simple-Csharp</a:t>
            </a:r>
            <a:endParaRPr lang="en-GB" sz="1600" b="1" i="1" dirty="0" smtClean="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200329"/>
          </a:xfrm>
          <a:prstGeom prst="rect">
            <a:avLst/>
          </a:prstGeom>
          <a:noFill/>
        </p:spPr>
        <p:txBody>
          <a:bodyPr wrap="square" rtlCol="0">
            <a:spAutoFit/>
          </a:bodyPr>
          <a:lstStyle/>
          <a:p>
            <a:r>
              <a:rPr lang="en-US" sz="3600" b="1" dirty="0" smtClean="0">
                <a:latin typeface="Chronicle Display Light" pitchFamily="50" charset="0"/>
              </a:rPr>
              <a:t>SOLID</a:t>
            </a:r>
          </a:p>
          <a:p>
            <a:r>
              <a:rPr lang="en-US" sz="3600" i="1" dirty="0" smtClean="0">
                <a:latin typeface="Chronicle Display Light" pitchFamily="50" charset="0"/>
              </a:rPr>
              <a:t>All </a:t>
            </a:r>
            <a:r>
              <a:rPr lang="en-US" sz="3600" b="1" i="1" dirty="0" smtClean="0">
                <a:latin typeface="Chronicle Display Light" pitchFamily="50" charset="0"/>
              </a:rPr>
              <a:t>OOD</a:t>
            </a:r>
            <a:r>
              <a:rPr lang="en-US" sz="3600" i="1" dirty="0" smtClean="0">
                <a:latin typeface="Chronicle Display Light" pitchFamily="50" charset="0"/>
              </a:rPr>
              <a:t> 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it-IT"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684" y="1079047"/>
            <a:ext cx="4569103" cy="5425419"/>
          </a:xfrm>
          <a:prstGeom prst="rect">
            <a:avLst/>
          </a:prstGeom>
        </p:spPr>
      </p:pic>
    </p:spTree>
    <p:extLst>
      <p:ext uri="{BB962C8B-B14F-4D97-AF65-F5344CB8AC3E}">
        <p14:creationId xmlns:p14="http://schemas.microsoft.com/office/powerpoint/2010/main" val="1324935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What is SOLID?</a:t>
            </a:r>
          </a:p>
          <a:p>
            <a:endParaRPr lang="en-US" sz="1800" dirty="0" smtClean="0"/>
          </a:p>
          <a:p>
            <a:endParaRPr lang="en-US" sz="1800" dirty="0" smtClean="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b="1" dirty="0" smtClean="0">
                <a:latin typeface="Chronicle Display" pitchFamily="50" charset="0"/>
              </a:rPr>
              <a:t>SOLID</a:t>
            </a:r>
            <a:r>
              <a:rPr lang="en-GB" sz="1600" u="sng" dirty="0" smtClean="0">
                <a:latin typeface="Chronicle Display" pitchFamily="50" charset="0"/>
              </a:rPr>
              <a:t> </a:t>
            </a:r>
            <a:r>
              <a:rPr lang="en-GB" sz="1600" dirty="0" smtClean="0">
                <a:latin typeface="Chronicle Display" pitchFamily="50" charset="0"/>
              </a:rPr>
              <a:t>is an acronym for five OOD principles by Robert C. Martin (uncle bob)</a:t>
            </a:r>
            <a:endParaRPr lang="en-GB" sz="1600" u="sng" dirty="0">
              <a:latin typeface="Chronicle Display" pitchFamily="50" charset="0"/>
            </a:endParaRPr>
          </a:p>
          <a:p>
            <a:endParaRPr lang="en-GB" sz="1600" u="sng" dirty="0" smtClean="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These principles, when applied, help developer in</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easily maintain software</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extend software</a:t>
            </a:r>
          </a:p>
          <a:p>
            <a:endParaRPr lang="en-GB" sz="1600" dirty="0">
              <a:latin typeface="Chronicle Display" pitchFamily="50" charset="0"/>
            </a:endParaRPr>
          </a:p>
          <a:p>
            <a:r>
              <a:rPr lang="en-GB" sz="1600" dirty="0" smtClean="0">
                <a:latin typeface="Chronicle Display" pitchFamily="50" charset="0"/>
              </a:rPr>
              <a:t>	avoid smells</a:t>
            </a:r>
          </a:p>
          <a:p>
            <a:endParaRPr lang="en-GB" sz="1600" dirty="0">
              <a:latin typeface="Chronicle Display" pitchFamily="50" charset="0"/>
            </a:endParaRPr>
          </a:p>
          <a:p>
            <a:r>
              <a:rPr lang="en-GB" sz="1600" dirty="0" smtClean="0">
                <a:latin typeface="Chronicle Display" pitchFamily="50" charset="0"/>
              </a:rPr>
              <a:t>	easily refactor code</a:t>
            </a:r>
          </a:p>
          <a:p>
            <a:endParaRPr lang="en-GB" sz="1600" dirty="0">
              <a:latin typeface="Chronicle Display" pitchFamily="50" charset="0"/>
            </a:endParaRPr>
          </a:p>
          <a:p>
            <a:r>
              <a:rPr lang="en-GB" sz="1600" dirty="0" smtClean="0">
                <a:latin typeface="Chronicle Display" pitchFamily="50" charset="0"/>
              </a:rPr>
              <a:t>	achieve low coupling, high cohesion and string encapsulation</a:t>
            </a:r>
          </a:p>
          <a:p>
            <a:endParaRPr lang="en-GB" sz="1600" dirty="0">
              <a:latin typeface="Chronicle Display" pitchFamily="50" charset="0"/>
            </a:endParaRPr>
          </a:p>
          <a:p>
            <a:r>
              <a:rPr lang="en-GB" sz="1600" dirty="0" smtClean="0">
                <a:latin typeface="Chronicle Display" pitchFamily="50" charset="0"/>
              </a:rPr>
              <a: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SOLID stands for</a:t>
            </a:r>
          </a:p>
          <a:p>
            <a:endParaRPr lang="en-US" sz="1800" dirty="0" smtClean="0"/>
          </a:p>
          <a:p>
            <a:endParaRPr lang="en-US" sz="1800" dirty="0" smtClean="0"/>
          </a:p>
        </p:txBody>
      </p:sp>
      <p:sp>
        <p:nvSpPr>
          <p:cNvPr id="5" name="TextBox 4"/>
          <p:cNvSpPr txBox="1"/>
          <p:nvPr/>
        </p:nvSpPr>
        <p:spPr>
          <a:xfrm>
            <a:off x="621372" y="1501213"/>
            <a:ext cx="8210747" cy="3416320"/>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dirty="0" smtClean="0">
                <a:latin typeface="Chronicle Display" pitchFamily="50" charset="0"/>
              </a:rPr>
              <a:t>S</a:t>
            </a:r>
            <a:r>
              <a:rPr lang="en-GB" sz="1600" dirty="0" smtClean="0">
                <a:latin typeface="Chronicle Display" pitchFamily="50" charset="0"/>
              </a:rPr>
              <a:t>  	SRP - Single Responsibility Principle</a:t>
            </a:r>
          </a:p>
          <a:p>
            <a:endParaRPr lang="en-GB" sz="1600" dirty="0" smtClean="0">
              <a:latin typeface="Chronicle Display" pitchFamily="50" charset="0"/>
            </a:endParaRPr>
          </a:p>
          <a:p>
            <a:r>
              <a:rPr lang="en-GB" sz="2400" dirty="0" smtClean="0">
                <a:latin typeface="Chronicle Display" pitchFamily="50" charset="0"/>
              </a:rPr>
              <a:t>O</a:t>
            </a:r>
            <a:r>
              <a:rPr lang="en-GB" sz="1600" dirty="0" smtClean="0">
                <a:latin typeface="Chronicle Display" pitchFamily="50" charset="0"/>
              </a:rPr>
              <a:t>  	OPC - Open Closed Principle</a:t>
            </a:r>
          </a:p>
          <a:p>
            <a:endParaRPr lang="en-GB" sz="1600" dirty="0">
              <a:latin typeface="Chronicle Display" pitchFamily="50" charset="0"/>
            </a:endParaRPr>
          </a:p>
          <a:p>
            <a:r>
              <a:rPr lang="en-GB" sz="2400" dirty="0" smtClean="0">
                <a:latin typeface="Chronicle Display" pitchFamily="50" charset="0"/>
              </a:rPr>
              <a:t>L</a:t>
            </a:r>
            <a:r>
              <a:rPr lang="en-GB" sz="1600" dirty="0" smtClean="0">
                <a:latin typeface="Chronicle Display" pitchFamily="50" charset="0"/>
              </a:rPr>
              <a:t>  	LSP - </a:t>
            </a:r>
            <a:r>
              <a:rPr lang="en-GB" sz="1600" dirty="0" err="1" smtClean="0">
                <a:latin typeface="Chronicle Display" pitchFamily="50" charset="0"/>
              </a:rPr>
              <a:t>Liskov</a:t>
            </a:r>
            <a:r>
              <a:rPr lang="en-GB" sz="1600" dirty="0" smtClean="0">
                <a:latin typeface="Chronicle Display" pitchFamily="50" charset="0"/>
              </a:rPr>
              <a:t> Substitution Principle</a:t>
            </a:r>
          </a:p>
          <a:p>
            <a:endParaRPr lang="en-GB" sz="1600" dirty="0">
              <a:latin typeface="Chronicle Display" pitchFamily="50" charset="0"/>
            </a:endParaRPr>
          </a:p>
          <a:p>
            <a:r>
              <a:rPr lang="en-GB" sz="2400" dirty="0" smtClean="0">
                <a:latin typeface="Chronicle Display" pitchFamily="50" charset="0"/>
              </a:rPr>
              <a:t>I</a:t>
            </a:r>
            <a:r>
              <a:rPr lang="en-GB" sz="1600" dirty="0" smtClean="0">
                <a:latin typeface="Chronicle Display" pitchFamily="50" charset="0"/>
              </a:rPr>
              <a:t>  	ISP  - Interface Segregation Principle</a:t>
            </a:r>
          </a:p>
          <a:p>
            <a:endParaRPr lang="en-GB" sz="1600" dirty="0">
              <a:latin typeface="Chronicle Display" pitchFamily="50" charset="0"/>
            </a:endParaRPr>
          </a:p>
          <a:p>
            <a:r>
              <a:rPr lang="en-GB" sz="2400" dirty="0" smtClean="0">
                <a:latin typeface="Chronicle Display" pitchFamily="50" charset="0"/>
              </a:rPr>
              <a:t>D</a:t>
            </a:r>
            <a:r>
              <a:rPr lang="en-GB" sz="1600" dirty="0" smtClean="0">
                <a:latin typeface="Chronicle Display" pitchFamily="50" charset="0"/>
              </a:rPr>
              <a:t>  	DIP - Dependency Inversion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If a class has more then one responsibility, then the responsibilities become coupled. Changes to one responsibility may inhibit the class ability to meet the others.</a:t>
            </a:r>
          </a:p>
          <a:p>
            <a:endParaRPr lang="en-GB" sz="1600" dirty="0" smtClean="0">
              <a:latin typeface="Chronicle Display" pitchFamily="50" charset="0"/>
            </a:endParaRPr>
          </a:p>
          <a:p>
            <a:r>
              <a:rPr lang="en-GB" sz="1600" dirty="0" smtClean="0">
                <a:latin typeface="Chronicle Display" pitchFamily="50" charset="0"/>
              </a:rPr>
              <a:t>The hardest thing is to detect the responsibilities of a class according with the reason to change</a:t>
            </a:r>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64849"/>
            <a:ext cx="8210747" cy="4862870"/>
          </a:xfrm>
          <a:prstGeom prst="rect">
            <a:avLst/>
          </a:prstGeom>
          <a:solidFill>
            <a:schemeClr val="tx1"/>
          </a:solidFill>
        </p:spPr>
        <p:txBody>
          <a:bodyPr wrap="square" rtlCol="0">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private</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endParaRPr lang="it-IT" sz="1000" dirty="0" smtClean="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float</a:t>
            </a:r>
            <a:r>
              <a:rPr lang="it-IT" sz="1000" dirty="0" smtClean="0">
                <a:solidFill>
                  <a:srgbClr val="DCDCDC"/>
                </a:solidFill>
                <a:highlight>
                  <a:srgbClr val="1E1E1E"/>
                </a:highlight>
                <a:latin typeface="Consolas" panose="020B0609020204030204" pitchFamily="49" charset="0"/>
              </a:rPr>
              <a:t> Sum()</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smtClean="0">
                <a:solidFill>
                  <a:srgbClr val="DCDCDC"/>
                </a:solidFill>
                <a:highlight>
                  <a:srgbClr val="1E1E1E"/>
                </a:highlight>
                <a:latin typeface="Consolas" panose="020B0609020204030204" pitchFamily="49" charset="0"/>
              </a:rPr>
              <a:t>            {</a:t>
            </a:r>
          </a:p>
          <a:p>
            <a:r>
              <a:rPr lang="en-US" sz="1000" dirty="0" smtClean="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p>
          <a:p>
            <a:r>
              <a:rPr lang="it-IT" sz="1000" dirty="0" smtClean="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Show()</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endParaRPr lang="en-GB" sz="1000" dirty="0" smtClean="0">
              <a:latin typeface="Chronicle Display" pitchFamily="50" charset="0"/>
            </a:endParaRPr>
          </a:p>
        </p:txBody>
      </p:sp>
    </p:spTree>
    <p:extLst>
      <p:ext uri="{BB962C8B-B14F-4D97-AF65-F5344CB8AC3E}">
        <p14:creationId xmlns:p14="http://schemas.microsoft.com/office/powerpoint/2010/main" val="2045971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SRP Single Responsibility </a:t>
            </a:r>
            <a:r>
              <a:rPr lang="en-US" sz="2400" dirty="0"/>
              <a:t>P</a:t>
            </a:r>
            <a:r>
              <a:rPr lang="en-US" sz="2400" dirty="0" smtClean="0"/>
              <a:t>rinciple</a:t>
            </a:r>
          </a:p>
          <a:p>
            <a:endParaRPr lang="en-US" sz="1800" dirty="0" smtClean="0"/>
          </a:p>
          <a:p>
            <a:endParaRPr lang="en-US" sz="1800" dirty="0" smtClean="0"/>
          </a:p>
        </p:txBody>
      </p:sp>
      <p:sp>
        <p:nvSpPr>
          <p:cNvPr id="5" name="TextBox 4"/>
          <p:cNvSpPr txBox="1"/>
          <p:nvPr/>
        </p:nvSpPr>
        <p:spPr>
          <a:xfrm>
            <a:off x="621372" y="1501213"/>
            <a:ext cx="8210747" cy="3046988"/>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the code example the </a:t>
            </a:r>
            <a:r>
              <a:rPr lang="en-GB" sz="1600" dirty="0" err="1" smtClean="0">
                <a:latin typeface="Chronicle Display" pitchFamily="50" charset="0"/>
              </a:rPr>
              <a:t>AreaCalculator</a:t>
            </a:r>
            <a:r>
              <a:rPr lang="en-GB" sz="1600" dirty="0" smtClean="0">
                <a:latin typeface="Chronicle Display" pitchFamily="50" charset="0"/>
              </a:rPr>
              <a:t> has both the logic to calculate area and formatting the output data, so it has two responsibilities.</a:t>
            </a:r>
          </a:p>
          <a:p>
            <a:endParaRPr lang="en-GB" sz="1600" dirty="0" smtClean="0">
              <a:latin typeface="Chronicle Display" pitchFamily="50" charset="0"/>
            </a:endParaRPr>
          </a:p>
          <a:p>
            <a:r>
              <a:rPr lang="en-GB" sz="1600" dirty="0" smtClean="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smtClean="0">
                <a:latin typeface="Chronicle Display" pitchFamily="50" charset="0"/>
              </a:rPr>
              <a:t>We could add a new class called for example </a:t>
            </a:r>
            <a:r>
              <a:rPr lang="en-GB" sz="1600" dirty="0" err="1" smtClean="0">
                <a:latin typeface="Chronicle Display" pitchFamily="50" charset="0"/>
              </a:rPr>
              <a:t>AreaCalculatorOutput</a:t>
            </a:r>
            <a:r>
              <a:rPr lang="en-GB" sz="1600" dirty="0" smtClean="0">
                <a:latin typeface="Chronicle Display" pitchFamily="50" charset="0"/>
              </a:rPr>
              <a:t> that has the responsibility to format the output data coming from the </a:t>
            </a:r>
            <a:r>
              <a:rPr lang="en-GB" sz="1600" dirty="0" err="1" smtClean="0">
                <a:latin typeface="Chronicle Display" pitchFamily="50" charset="0"/>
              </a:rPr>
              <a:t>AreaCalculator</a:t>
            </a:r>
            <a:endParaRPr lang="en-GB" sz="1600" dirty="0" smtClean="0">
              <a:latin typeface="Chronicle Display" pitchFamily="50" charset="0"/>
            </a:endParaRPr>
          </a:p>
          <a:p>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yout">
  <a:themeElements>
    <a:clrScheme name="YNAP Colours">
      <a:dk1>
        <a:srgbClr val="000000"/>
      </a:dk1>
      <a:lt1>
        <a:srgbClr val="FFFFFF"/>
      </a:lt1>
      <a:dk2>
        <a:srgbClr val="999999"/>
      </a:dk2>
      <a:lt2>
        <a:srgbClr val="CCCCCC"/>
      </a:lt2>
      <a:accent1>
        <a:srgbClr val="FFF454"/>
      </a:accent1>
      <a:accent2>
        <a:srgbClr val="A5DCFA"/>
      </a:accent2>
      <a:accent3>
        <a:srgbClr val="CCCCCC"/>
      </a:accent3>
      <a:accent4>
        <a:srgbClr val="CBBE45"/>
      </a:accent4>
      <a:accent5>
        <a:srgbClr val="FFFBC9"/>
      </a:accent5>
      <a:accent6>
        <a:srgbClr val="6B8EA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6632</TotalTime>
  <Words>1286</Words>
  <Application>Microsoft Macintosh PowerPoint</Application>
  <PresentationFormat>On-screen Show (4:3)</PresentationFormat>
  <Paragraphs>506</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Avenir Black</vt:lpstr>
      <vt:lpstr>Avenir Book</vt:lpstr>
      <vt:lpstr>Calibri</vt:lpstr>
      <vt:lpstr>Chronicle Display</vt:lpstr>
      <vt:lpstr>Chronicle Display Light</vt:lpstr>
      <vt:lpstr>Consolas</vt:lpstr>
      <vt:lpstr>Arial</vt:lpstr>
      <vt:lpstr>Cover &amp; Closing Slides</vt:lpstr>
      <vt:lpstr>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Microsoft Office User</cp:lastModifiedBy>
  <cp:revision>250</cp:revision>
  <dcterms:created xsi:type="dcterms:W3CDTF">2015-09-22T11:57:21Z</dcterms:created>
  <dcterms:modified xsi:type="dcterms:W3CDTF">2018-01-10T09:01:04Z</dcterms:modified>
</cp:coreProperties>
</file>