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handoutMasterIdLst>
    <p:handoutMasterId r:id="rId5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43" r:id="rId48"/>
    <p:sldId id="346" r:id="rId49"/>
    <p:sldId id="347" r:id="rId50"/>
    <p:sldId id="335" r:id="rId51"/>
    <p:sldId id="344" r:id="rId52"/>
    <p:sldId id="345"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varScale="1">
        <p:scale>
          <a:sx n="127" d="100"/>
          <a:sy n="127" d="100"/>
        </p:scale>
        <p:origin x="57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12/07/2021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12/07/2021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t>Deployability</a:t>
            </a:r>
            <a:r>
              <a:rPr lang="en-GB" sz="1600" dirty="0"/>
              <a:t> is 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t>For microservice developers, there are critical design decisions that go beyond the software design as module, dependencies, patterns, etc.</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t>The realm of technology and design decisions that here we’re calling </a:t>
            </a:r>
            <a:r>
              <a:rPr lang="en-US" b="1" i="1" dirty="0"/>
              <a:t>"</a:t>
            </a:r>
            <a:r>
              <a:rPr lang="en-US" b="1" i="1" dirty="0" err="1"/>
              <a:t>deployability</a:t>
            </a:r>
            <a:r>
              <a:rPr lang="en-US" b="1" i="1" dirty="0"/>
              <a:t>"</a:t>
            </a:r>
            <a:r>
              <a:rPr lang="en-US" dirty="0"/>
              <a:t> has become critical to the success of microservices</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dirty="0"/>
              <a:t>The main reason is the simple fact that microservices dramatically increases the number of deployment units</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t>Scaling microservices in and out</a:t>
            </a:r>
            <a:r>
              <a:rPr lang="en-US" dirty="0"/>
              <a:t>, or migrating them from one runtime environment to another</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t>Expediting the </a:t>
            </a:r>
            <a:r>
              <a:rPr lang="en-US" b="1" dirty="0"/>
              <a:t>commit + build + test + deploy</a:t>
            </a:r>
            <a:r>
              <a:rPr lang="en-US" dirty="0"/>
              <a:t> process.</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t>Minimizing downtime </a:t>
            </a:r>
            <a:r>
              <a:rPr lang="en-US" dirty="0"/>
              <a:t>for replacing the current version.</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t>Synchronizing version </a:t>
            </a:r>
            <a:r>
              <a:rPr lang="en-US" dirty="0"/>
              <a:t>changes of related software.</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t>Configuring the runtime infrastructure</a:t>
            </a:r>
            <a:r>
              <a:rPr lang="en-US" dirty="0"/>
              <a:t>, which includes containers, pods, clusters, persistence, security, and networking</a:t>
            </a:r>
            <a:endParaRPr lang="en-GB"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t>Deployability</a:t>
            </a:r>
            <a:r>
              <a:rPr lang="en-GB" sz="2800" dirty="0"/>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t>Monitoring the health </a:t>
            </a:r>
            <a:r>
              <a:rPr lang="en-US" dirty="0"/>
              <a:t>of the microservices to quickly identify and remedy faults.</a:t>
            </a:r>
            <a:endParaRPr lang="en-GB" sz="1600" dirty="0"/>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t>Containerization</a:t>
            </a:r>
            <a:r>
              <a:rPr lang="it-IT" b="1" dirty="0"/>
              <a:t> and container </a:t>
            </a:r>
            <a:r>
              <a:rPr lang="it-IT" b="1" dirty="0" err="1"/>
              <a:t>orchestration</a:t>
            </a:r>
            <a:r>
              <a:rPr lang="it-IT" b="1" dirty="0"/>
              <a:t> </a:t>
            </a:r>
            <a:r>
              <a:rPr lang="it-IT" dirty="0"/>
              <a:t>(CRI, K8s)</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t>Service mesh </a:t>
            </a:r>
            <a:r>
              <a:rPr lang="it-IT" dirty="0"/>
              <a:t>(</a:t>
            </a:r>
            <a:r>
              <a:rPr lang="en-US" dirty="0" err="1"/>
              <a:t>Istio</a:t>
            </a:r>
            <a:r>
              <a:rPr lang="en-US" dirty="0"/>
              <a:t>, </a:t>
            </a:r>
            <a:r>
              <a:rPr lang="en-US" dirty="0" err="1"/>
              <a:t>Linkerd</a:t>
            </a:r>
            <a:r>
              <a:rPr lang="en-US" dirty="0"/>
              <a:t>, and Consul Connect</a:t>
            </a:r>
            <a:r>
              <a:rPr lang="it-IT" dirty="0"/>
              <a:t>)</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t>API gateway </a:t>
            </a:r>
            <a:r>
              <a:rPr lang="it-IT" dirty="0"/>
              <a:t>(</a:t>
            </a:r>
            <a:r>
              <a:rPr lang="en-US" dirty="0"/>
              <a:t>Kong, </a:t>
            </a:r>
            <a:r>
              <a:rPr lang="en-US" dirty="0" err="1"/>
              <a:t>Apiman</a:t>
            </a:r>
            <a:r>
              <a:rPr lang="en-US" dirty="0"/>
              <a:t>, WSO2 API Manager, Apigee, and Amazon API Gateway</a:t>
            </a:r>
            <a:r>
              <a:rPr lang="it-IT" dirty="0"/>
              <a:t>)</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t>Serverless</a:t>
            </a:r>
            <a:r>
              <a:rPr lang="it-IT" b="1" dirty="0"/>
              <a:t> </a:t>
            </a:r>
            <a:r>
              <a:rPr lang="it-IT" b="1" dirty="0" err="1"/>
              <a:t>architecture</a:t>
            </a:r>
            <a:r>
              <a:rPr lang="it-IT" dirty="0"/>
              <a:t> (</a:t>
            </a:r>
            <a:r>
              <a:rPr lang="en-US" dirty="0" err="1"/>
              <a:t>Knative</a:t>
            </a:r>
            <a:r>
              <a:rPr lang="en-US" dirty="0"/>
              <a:t>, AWS Lambda, Az Functions, GC Functions </a:t>
            </a:r>
            <a:r>
              <a:rPr lang="it-IT" dirty="0"/>
              <a:t>)</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t>Automation is the key to effective </a:t>
            </a:r>
            <a:r>
              <a:rPr lang="en-US" b="1" i="1" dirty="0" err="1"/>
              <a:t>deployability</a:t>
            </a:r>
            <a:endParaRPr lang="en-GB" b="1" i="1"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t>Monitoring </a:t>
            </a:r>
            <a:r>
              <a:rPr lang="it-IT" b="1" dirty="0" err="1"/>
              <a:t>tools</a:t>
            </a:r>
            <a:r>
              <a:rPr lang="it-IT" b="1" dirty="0"/>
              <a:t> </a:t>
            </a:r>
            <a:r>
              <a:rPr lang="it-IT" dirty="0"/>
              <a:t>(</a:t>
            </a:r>
            <a:r>
              <a:rPr lang="en-US" dirty="0"/>
              <a:t>CloudWatch, Datadog, Prometheus, and Grafana</a:t>
            </a:r>
            <a:r>
              <a:rPr lang="it-IT" dirty="0"/>
              <a:t>)</a:t>
            </a:r>
            <a:endParaRPr lang="en-GB" sz="1600" dirty="0"/>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t>Log </a:t>
            </a:r>
            <a:r>
              <a:rPr lang="it-IT" b="1" dirty="0" err="1"/>
              <a:t>consolidation</a:t>
            </a:r>
            <a:r>
              <a:rPr lang="it-IT" b="1" dirty="0"/>
              <a:t> </a:t>
            </a:r>
            <a:r>
              <a:rPr lang="it-IT" b="1" dirty="0" err="1"/>
              <a:t>tools</a:t>
            </a:r>
            <a:r>
              <a:rPr lang="it-IT" b="1" dirty="0"/>
              <a:t> </a:t>
            </a:r>
            <a:r>
              <a:rPr lang="it-IT" dirty="0"/>
              <a:t>(</a:t>
            </a:r>
            <a:r>
              <a:rPr lang="en-US" dirty="0" err="1"/>
              <a:t>Fluentd</a:t>
            </a:r>
            <a:r>
              <a:rPr lang="en-US" dirty="0"/>
              <a:t>, </a:t>
            </a:r>
            <a:r>
              <a:rPr lang="en-US" dirty="0" err="1"/>
              <a:t>Graylog</a:t>
            </a:r>
            <a:r>
              <a:rPr lang="en-US" dirty="0"/>
              <a:t>, Splunk, and ELK</a:t>
            </a:r>
            <a:r>
              <a:rPr lang="it-IT" dirty="0"/>
              <a:t>)</a:t>
            </a:r>
            <a:endParaRPr lang="en-GB" sz="1600" dirty="0"/>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t>Tracing</a:t>
            </a:r>
            <a:r>
              <a:rPr lang="it-IT" b="1" dirty="0"/>
              <a:t> </a:t>
            </a:r>
            <a:r>
              <a:rPr lang="it-IT" b="1" dirty="0" err="1"/>
              <a:t>tools</a:t>
            </a:r>
            <a:r>
              <a:rPr lang="it-IT" b="1" dirty="0"/>
              <a:t> </a:t>
            </a:r>
            <a:r>
              <a:rPr lang="it-IT" dirty="0"/>
              <a:t>(</a:t>
            </a:r>
            <a:r>
              <a:rPr lang="en-US" dirty="0" err="1"/>
              <a:t>Zipkin</a:t>
            </a:r>
            <a:r>
              <a:rPr lang="en-US" dirty="0"/>
              <a:t>, Jaeger, and AWS X-Ray</a:t>
            </a:r>
            <a:r>
              <a:rPr lang="it-IT" dirty="0"/>
              <a:t>)</a:t>
            </a:r>
            <a:endParaRPr lang="en-GB" sz="1600" dirty="0"/>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t>DevOps</a:t>
            </a:r>
            <a:endParaRPr lang="en-GB" sz="1600" dirty="0"/>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t>Blue-green deployment and canary releasing</a:t>
            </a:r>
            <a:endParaRPr lang="en-GB" sz="1600" dirty="0"/>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t>Infrastructure</a:t>
            </a:r>
            <a:r>
              <a:rPr lang="it-IT" b="1" dirty="0"/>
              <a:t> </a:t>
            </a:r>
            <a:r>
              <a:rPr lang="it-IT" b="1" dirty="0" err="1"/>
              <a:t>as</a:t>
            </a:r>
            <a:r>
              <a:rPr lang="it-IT" b="1" dirty="0"/>
              <a:t> Code (</a:t>
            </a:r>
            <a:r>
              <a:rPr lang="it-IT" b="1" dirty="0" err="1"/>
              <a:t>IaC</a:t>
            </a:r>
            <a:r>
              <a:rPr lang="it-IT" b="1" dirty="0"/>
              <a:t>) </a:t>
            </a:r>
            <a:r>
              <a:rPr lang="it-IT" sz="1600" dirty="0"/>
              <a:t>(</a:t>
            </a:r>
            <a:r>
              <a:rPr lang="it-IT" sz="1600" dirty="0" err="1"/>
              <a:t>Terraform</a:t>
            </a:r>
            <a:r>
              <a:rPr lang="it-IT" sz="1600" dirty="0"/>
              <a:t>, </a:t>
            </a:r>
            <a:r>
              <a:rPr lang="it-IT" sz="1600" dirty="0" err="1"/>
              <a:t>Pulumi</a:t>
            </a:r>
            <a:r>
              <a:rPr lang="it-IT" sz="1600" dirty="0"/>
              <a:t>, AWS CDK)</a:t>
            </a:r>
            <a:endParaRPr lang="en-GB" sz="1600" dirty="0"/>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t>Continuous</a:t>
            </a:r>
            <a:r>
              <a:rPr lang="it-IT" b="1" dirty="0"/>
              <a:t> delivery</a:t>
            </a:r>
            <a:endParaRPr lang="en-GB" sz="1600" dirty="0"/>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t>Externalized</a:t>
            </a:r>
            <a:r>
              <a:rPr lang="it-IT" b="1" dirty="0"/>
              <a:t> </a:t>
            </a:r>
            <a:r>
              <a:rPr lang="it-IT" b="1" dirty="0" err="1"/>
              <a:t>configuration</a:t>
            </a:r>
            <a:endParaRPr lang="en-GB" sz="1600" dirty="0"/>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t>Progressive delivery </a:t>
            </a:r>
            <a:r>
              <a:rPr lang="it-IT" dirty="0"/>
              <a:t>(</a:t>
            </a:r>
            <a:r>
              <a:rPr lang="it-IT" dirty="0" err="1"/>
              <a:t>GitOps</a:t>
            </a:r>
            <a:r>
              <a:rPr lang="it-IT" dirty="0"/>
              <a:t>, </a:t>
            </a:r>
            <a:r>
              <a:rPr lang="it-IT" dirty="0" err="1"/>
              <a:t>Flux</a:t>
            </a:r>
            <a:r>
              <a:rPr lang="it-IT" dirty="0"/>
              <a:t>, </a:t>
            </a:r>
            <a:r>
              <a:rPr lang="it-IT" dirty="0" err="1"/>
              <a:t>Flagger</a:t>
            </a:r>
            <a:r>
              <a:rPr lang="it-IT" dirty="0"/>
              <a:t>)</a:t>
            </a:r>
            <a:endParaRPr lang="en-GB" sz="1600" dirty="0"/>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Pull (</a:t>
            </a:r>
            <a:r>
              <a:rPr lang="en-GB" sz="2800" dirty="0" err="1"/>
              <a:t>GitOps</a:t>
            </a:r>
            <a:r>
              <a:rPr lang="en-GB" sz="2800" dirty="0"/>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t>HTTP call </a:t>
            </a:r>
            <a:r>
              <a:rPr lang="en-GB" sz="1600" dirty="0"/>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t>RPC-Like call</a:t>
            </a:r>
            <a:r>
              <a:rPr lang="en-GB" sz="1600" dirty="0"/>
              <a:t> (</a:t>
            </a:r>
            <a:r>
              <a:rPr lang="en-GB" sz="1600" dirty="0" err="1"/>
              <a:t>gRPC</a:t>
            </a:r>
            <a:r>
              <a:rPr lang="en-GB" sz="1600" dirty="0"/>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t>Asynchronous messages </a:t>
            </a:r>
            <a:r>
              <a:rPr lang="en-GB" sz="1600" dirty="0"/>
              <a:t>using message broken</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t>CAP Theorem</a:t>
            </a:r>
            <a:endParaRPr lang="en-GB" sz="2000" b="1" i="1" dirty="0"/>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t>“It’s not possible for a distributed data store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t>The CAP Theorem gives you two options: </a:t>
            </a:r>
            <a:r>
              <a:rPr lang="en-US" sz="1600" b="1" dirty="0"/>
              <a:t>availability XOR consistency</a:t>
            </a:r>
            <a:endParaRPr lang="en-GB" sz="1600" b="1" dirty="0"/>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t>For microservices, the main strategy that enables the availability choice is </a:t>
            </a:r>
            <a:r>
              <a:rPr lang="en-US" sz="1600" b="1" dirty="0"/>
              <a:t>data replication</a:t>
            </a:r>
            <a:endParaRPr lang="en-GB" sz="1600" b="1" dirty="0"/>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t>Service Data Replications pattern</a:t>
            </a:r>
            <a:endParaRPr lang="en-GB" sz="1600" b="1" i="1" dirty="0"/>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t>Command Query Responsibility Segregation CQRS pattern</a:t>
            </a:r>
            <a:endParaRPr lang="en-GB" sz="1600" b="1" i="1" dirty="0"/>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t>Event Sourcing pattern</a:t>
            </a:r>
            <a:endParaRPr lang="en-GB" sz="1600" b="1" i="1" dirty="0"/>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t>In software engineering, coupling refers to the degree of interdependence between two software elements</a:t>
            </a:r>
            <a:endParaRPr lang="en-GB" sz="1600" dirty="0"/>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t>Services exposes its functionality through the service contract (json, proto, xml) </a:t>
            </a:r>
            <a:endParaRPr lang="en-GB" sz="1600" dirty="0"/>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t>The contract should not be tightly coupled to implementation details or a specific technology</a:t>
            </a:r>
            <a:endParaRPr lang="en-GB" sz="1600" dirty="0"/>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t>Afferent</a:t>
            </a:r>
            <a:r>
              <a:rPr lang="it-IT" b="1" i="1" dirty="0"/>
              <a:t> </a:t>
            </a:r>
            <a:r>
              <a:rPr lang="it-IT" b="1" i="1" dirty="0" err="1"/>
              <a:t>coupling</a:t>
            </a:r>
            <a:r>
              <a:rPr lang="it-IT" b="1" dirty="0"/>
              <a:t> </a:t>
            </a:r>
            <a:endParaRPr lang="en-GB" sz="1600" b="1" dirty="0"/>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t>Efferent</a:t>
            </a:r>
            <a:r>
              <a:rPr lang="it-IT" b="1" i="1" dirty="0"/>
              <a:t> </a:t>
            </a:r>
            <a:r>
              <a:rPr lang="it-IT" b="1" i="1" dirty="0" err="1"/>
              <a:t>coupling</a:t>
            </a:r>
            <a:r>
              <a:rPr lang="it-IT" b="1" dirty="0"/>
              <a:t> </a:t>
            </a:r>
            <a:endParaRPr lang="en-GB" sz="1600" b="1" dirty="0"/>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t>Services often need to interact each other</a:t>
            </a:r>
            <a:endParaRPr lang="en-GB" sz="1600" dirty="0"/>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t>The interaction establishes runtime dependencies that directly impact the service autonomy</a:t>
            </a:r>
            <a:endParaRPr lang="en-GB" sz="1600" dirty="0"/>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t>There are some strategies to promote </a:t>
            </a:r>
            <a:r>
              <a:rPr lang="en-US" sz="1600" b="1" i="1" dirty="0"/>
              <a:t>Afferent</a:t>
            </a:r>
            <a:r>
              <a:rPr lang="en-US" sz="1600" dirty="0"/>
              <a:t> and </a:t>
            </a:r>
            <a:r>
              <a:rPr lang="en-US" sz="1600" b="1" i="1" dirty="0"/>
              <a:t>Efferent</a:t>
            </a:r>
            <a:r>
              <a:rPr lang="en-US" sz="1600" dirty="0"/>
              <a:t> loose coupling</a:t>
            </a:r>
            <a:endParaRPr lang="en-GB" sz="1600" dirty="0"/>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t>Point-to-point</a:t>
            </a:r>
            <a:r>
              <a:rPr lang="it-IT" b="1" i="1" dirty="0"/>
              <a:t> and </a:t>
            </a:r>
            <a:r>
              <a:rPr lang="it-IT" b="1" i="1" dirty="0" err="1"/>
              <a:t>publish-subscribe</a:t>
            </a:r>
            <a:r>
              <a:rPr lang="it-IT" b="1" i="1" dirty="0"/>
              <a:t> </a:t>
            </a:r>
            <a:r>
              <a:rPr lang="it-IT" sz="1400" dirty="0"/>
              <a:t>(</a:t>
            </a:r>
            <a:r>
              <a:rPr lang="it-IT" sz="1400" dirty="0" err="1"/>
              <a:t>message-driven</a:t>
            </a:r>
            <a:r>
              <a:rPr lang="it-IT" sz="1400" dirty="0"/>
              <a:t> pattern to </a:t>
            </a:r>
            <a:r>
              <a:rPr lang="it-IT" sz="1400" dirty="0" err="1"/>
              <a:t>decouple</a:t>
            </a:r>
            <a:r>
              <a:rPr lang="it-IT" sz="1400" dirty="0"/>
              <a:t> </a:t>
            </a:r>
            <a:r>
              <a:rPr lang="it-IT" sz="1400" dirty="0" err="1"/>
              <a:t>senders</a:t>
            </a:r>
            <a:r>
              <a:rPr lang="it-IT" sz="1400" dirty="0"/>
              <a:t> and receivers)</a:t>
            </a:r>
            <a:endParaRPr lang="en-GB" sz="1400" b="1" dirty="0"/>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t>API gateway and BFF </a:t>
            </a:r>
            <a:r>
              <a:rPr lang="it-IT" sz="1400" dirty="0"/>
              <a:t>(</a:t>
            </a:r>
            <a:r>
              <a:rPr lang="it-IT" sz="1400" dirty="0" err="1"/>
              <a:t>intermediary</a:t>
            </a:r>
            <a:r>
              <a:rPr lang="it-IT" sz="1400" dirty="0"/>
              <a:t> component to deals with contract </a:t>
            </a:r>
            <a:r>
              <a:rPr lang="it-IT" sz="1400" dirty="0" err="1"/>
              <a:t>between</a:t>
            </a:r>
            <a:r>
              <a:rPr lang="it-IT" sz="1400" dirty="0"/>
              <a:t> clients and </a:t>
            </a:r>
            <a:r>
              <a:rPr lang="it-IT" sz="1400" dirty="0" err="1"/>
              <a:t>services</a:t>
            </a:r>
            <a:r>
              <a:rPr lang="it-IT" sz="1400" dirty="0"/>
              <a:t>)</a:t>
            </a:r>
            <a:endParaRPr lang="en-GB" sz="1400" b="1" dirty="0"/>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t>Contract-first design </a:t>
            </a:r>
            <a:r>
              <a:rPr lang="it-IT" sz="1400" dirty="0"/>
              <a:t>(</a:t>
            </a:r>
            <a:r>
              <a:rPr lang="it-IT" sz="1400" dirty="0" err="1"/>
              <a:t>designing</a:t>
            </a:r>
            <a:r>
              <a:rPr lang="it-IT" sz="1400" dirty="0"/>
              <a:t> the contract </a:t>
            </a:r>
            <a:r>
              <a:rPr lang="it-IT" sz="1400" dirty="0" err="1"/>
              <a:t>independently</a:t>
            </a:r>
            <a:r>
              <a:rPr lang="it-IT" sz="1400" dirty="0"/>
              <a:t> of </a:t>
            </a:r>
            <a:r>
              <a:rPr lang="it-IT" sz="1400" dirty="0" err="1"/>
              <a:t>any</a:t>
            </a:r>
            <a:r>
              <a:rPr lang="it-IT" sz="1400" dirty="0"/>
              <a:t> </a:t>
            </a:r>
            <a:r>
              <a:rPr lang="it-IT" sz="1400" dirty="0" err="1"/>
              <a:t>existing</a:t>
            </a:r>
            <a:r>
              <a:rPr lang="it-IT" sz="1400" dirty="0"/>
              <a:t> code)</a:t>
            </a:r>
            <a:endParaRPr lang="en-GB" sz="1400" b="1" dirty="0"/>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t>Hypermedia</a:t>
            </a:r>
            <a:r>
              <a:rPr lang="it-IT" b="1" i="1" dirty="0"/>
              <a:t> </a:t>
            </a:r>
            <a:r>
              <a:rPr lang="it-IT" sz="1400" dirty="0"/>
              <a:t>(</a:t>
            </a:r>
            <a:r>
              <a:rPr lang="it-IT" sz="1400" b="1" i="1" dirty="0" err="1"/>
              <a:t>hateoas</a:t>
            </a:r>
            <a:r>
              <a:rPr lang="it-IT" sz="1400" dirty="0"/>
              <a:t> to help clients to be more </a:t>
            </a:r>
            <a:r>
              <a:rPr lang="it-IT" sz="1400" dirty="0" err="1"/>
              <a:t>independend</a:t>
            </a:r>
            <a:r>
              <a:rPr lang="it-IT" sz="1400" dirty="0"/>
              <a:t> of service endpoint)</a:t>
            </a:r>
            <a:endParaRPr lang="en-GB" sz="1400" b="1" dirty="0"/>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t>Adapter/Wrapper </a:t>
            </a:r>
            <a:r>
              <a:rPr lang="it-IT" b="1" i="1" dirty="0" err="1"/>
              <a:t>patterns</a:t>
            </a:r>
            <a:r>
              <a:rPr lang="it-IT" b="1" i="1" dirty="0"/>
              <a:t> </a:t>
            </a:r>
            <a:r>
              <a:rPr lang="it-IT" sz="1400" dirty="0"/>
              <a:t>(code </a:t>
            </a:r>
            <a:r>
              <a:rPr lang="it-IT" sz="1400" dirty="0" err="1"/>
              <a:t>is</a:t>
            </a:r>
            <a:r>
              <a:rPr lang="it-IT" sz="1400" dirty="0"/>
              <a:t> </a:t>
            </a:r>
            <a:r>
              <a:rPr lang="it-IT" sz="1400" dirty="0" err="1"/>
              <a:t>not</a:t>
            </a:r>
            <a:r>
              <a:rPr lang="it-IT" sz="1400" dirty="0"/>
              <a:t> </a:t>
            </a:r>
            <a:r>
              <a:rPr lang="it-IT" sz="1400" dirty="0" err="1"/>
              <a:t>dependend</a:t>
            </a:r>
            <a:r>
              <a:rPr lang="it-IT" sz="1400" dirty="0"/>
              <a:t> from concrete implementation)</a:t>
            </a:r>
            <a:endParaRPr lang="en-GB" sz="1400" b="1" dirty="0"/>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t>Database per </a:t>
            </a:r>
            <a:r>
              <a:rPr lang="it-IT" b="1" i="1" dirty="0" err="1"/>
              <a:t>Microsertvice</a:t>
            </a:r>
            <a:r>
              <a:rPr lang="it-IT" b="1" i="1" dirty="0"/>
              <a:t> pattern </a:t>
            </a:r>
            <a:r>
              <a:rPr lang="it-IT" sz="1400" dirty="0"/>
              <a:t>(to </a:t>
            </a:r>
            <a:r>
              <a:rPr lang="it-IT" sz="1400" dirty="0" err="1"/>
              <a:t>avoid</a:t>
            </a:r>
            <a:r>
              <a:rPr lang="it-IT" sz="1400" dirty="0"/>
              <a:t> direct </a:t>
            </a:r>
            <a:r>
              <a:rPr lang="it-IT" sz="1400" dirty="0" err="1"/>
              <a:t>coupling</a:t>
            </a:r>
            <a:r>
              <a:rPr lang="it-IT" sz="1400" dirty="0"/>
              <a:t> to </a:t>
            </a:r>
            <a:r>
              <a:rPr lang="it-IT" sz="1400" dirty="0" err="1"/>
              <a:t>shared</a:t>
            </a:r>
            <a:r>
              <a:rPr lang="it-IT" sz="1400" dirty="0"/>
              <a:t> </a:t>
            </a:r>
            <a:r>
              <a:rPr lang="it-IT" sz="1400" dirty="0" err="1"/>
              <a:t>databases</a:t>
            </a:r>
            <a:r>
              <a:rPr lang="it-IT" sz="1400" dirty="0"/>
              <a:t>)</a:t>
            </a:r>
            <a:endParaRPr lang="en-GB" sz="1400" b="1" dirty="0"/>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Single Responsibility</a:t>
            </a:r>
          </a:p>
          <a:p>
            <a:endParaRPr lang="en-US" dirty="0"/>
          </a:p>
        </p:txBody>
      </p:sp>
    </p:spTree>
    <p:extLst>
      <p:ext uri="{BB962C8B-B14F-4D97-AF65-F5344CB8AC3E}">
        <p14:creationId xmlns:p14="http://schemas.microsoft.com/office/powerpoint/2010/main" val="804912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10983</TotalTime>
  <Words>1740</Words>
  <Application>Microsoft Office PowerPoint</Application>
  <PresentationFormat>On-screen Show (4:3)</PresentationFormat>
  <Paragraphs>330</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406</cp:revision>
  <dcterms:created xsi:type="dcterms:W3CDTF">2015-09-22T11:57:21Z</dcterms:created>
  <dcterms:modified xsi:type="dcterms:W3CDTF">2021-07-12T13:22:31Z</dcterms:modified>
</cp:coreProperties>
</file>