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55"/>
  </p:notesMasterIdLst>
  <p:handoutMasterIdLst>
    <p:handoutMasterId r:id="rId56"/>
  </p:handoutMasterIdLst>
  <p:sldIdLst>
    <p:sldId id="309" r:id="rId2"/>
    <p:sldId id="310" r:id="rId3"/>
    <p:sldId id="289" r:id="rId4"/>
    <p:sldId id="290" r:id="rId5"/>
    <p:sldId id="291" r:id="rId6"/>
    <p:sldId id="292" r:id="rId7"/>
    <p:sldId id="293" r:id="rId8"/>
    <p:sldId id="298" r:id="rId9"/>
    <p:sldId id="314" r:id="rId10"/>
    <p:sldId id="294" r:id="rId11"/>
    <p:sldId id="295" r:id="rId12"/>
    <p:sldId id="296" r:id="rId13"/>
    <p:sldId id="297" r:id="rId14"/>
    <p:sldId id="315" r:id="rId15"/>
    <p:sldId id="316" r:id="rId16"/>
    <p:sldId id="317" r:id="rId17"/>
    <p:sldId id="313" r:id="rId18"/>
    <p:sldId id="318" r:id="rId19"/>
    <p:sldId id="299" r:id="rId20"/>
    <p:sldId id="300" r:id="rId21"/>
    <p:sldId id="301" r:id="rId22"/>
    <p:sldId id="322" r:id="rId23"/>
    <p:sldId id="302" r:id="rId24"/>
    <p:sldId id="303" r:id="rId25"/>
    <p:sldId id="324" r:id="rId26"/>
    <p:sldId id="325" r:id="rId27"/>
    <p:sldId id="323" r:id="rId28"/>
    <p:sldId id="305" r:id="rId29"/>
    <p:sldId id="306" r:id="rId30"/>
    <p:sldId id="307" r:id="rId31"/>
    <p:sldId id="326" r:id="rId32"/>
    <p:sldId id="327" r:id="rId33"/>
    <p:sldId id="328" r:id="rId34"/>
    <p:sldId id="319" r:id="rId35"/>
    <p:sldId id="320" r:id="rId36"/>
    <p:sldId id="329" r:id="rId37"/>
    <p:sldId id="331" r:id="rId38"/>
    <p:sldId id="332" r:id="rId39"/>
    <p:sldId id="336" r:id="rId40"/>
    <p:sldId id="333" r:id="rId41"/>
    <p:sldId id="337" r:id="rId42"/>
    <p:sldId id="338" r:id="rId43"/>
    <p:sldId id="339" r:id="rId44"/>
    <p:sldId id="340" r:id="rId45"/>
    <p:sldId id="342" r:id="rId46"/>
    <p:sldId id="334" r:id="rId47"/>
    <p:sldId id="343" r:id="rId48"/>
    <p:sldId id="346" r:id="rId49"/>
    <p:sldId id="347" r:id="rId50"/>
    <p:sldId id="335" r:id="rId51"/>
    <p:sldId id="344" r:id="rId52"/>
    <p:sldId id="345" r:id="rId53"/>
    <p:sldId id="330" r:id="rId5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cobene Gaspare" initials="RG" lastIdx="3"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ABF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87" autoAdjust="0"/>
    <p:restoredTop sz="96720" autoAdjust="0"/>
  </p:normalViewPr>
  <p:slideViewPr>
    <p:cSldViewPr snapToGrid="0" snapToObjects="1">
      <p:cViewPr>
        <p:scale>
          <a:sx n="100" d="100"/>
          <a:sy n="100" d="100"/>
        </p:scale>
        <p:origin x="533" y="-71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62" d="100"/>
          <a:sy n="62" d="100"/>
        </p:scale>
        <p:origin x="3226"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A2F69A3-A196-4882-ABB7-A33F2D4AB1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a:extLst>
              <a:ext uri="{FF2B5EF4-FFF2-40B4-BE49-F238E27FC236}">
                <a16:creationId xmlns:a16="http://schemas.microsoft.com/office/drawing/2014/main" id="{A2F5904F-3AF5-473F-9ACC-0892A858D4E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B6D47BE-B638-4384-8186-1BE11A133744}" type="datetimeFigureOut">
              <a:rPr lang="it-IT" smtClean="0"/>
              <a:t>14/07/2021</a:t>
            </a:fld>
            <a:endParaRPr lang="it-IT"/>
          </a:p>
        </p:txBody>
      </p:sp>
      <p:sp>
        <p:nvSpPr>
          <p:cNvPr id="4" name="Footer Placeholder 3">
            <a:extLst>
              <a:ext uri="{FF2B5EF4-FFF2-40B4-BE49-F238E27FC236}">
                <a16:creationId xmlns:a16="http://schemas.microsoft.com/office/drawing/2014/main" id="{E5B313AB-EEC3-4D00-8C8A-D2CC0BD6810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lide Number Placeholder 4">
            <a:extLst>
              <a:ext uri="{FF2B5EF4-FFF2-40B4-BE49-F238E27FC236}">
                <a16:creationId xmlns:a16="http://schemas.microsoft.com/office/drawing/2014/main" id="{5937A03A-1843-4E09-B1A3-43333FDAED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C762C0-697C-4B41-B709-5A24A8227880}" type="slidenum">
              <a:rPr lang="it-IT" smtClean="0"/>
              <a:t>‹#›</a:t>
            </a:fld>
            <a:endParaRPr lang="it-IT"/>
          </a:p>
        </p:txBody>
      </p:sp>
    </p:spTree>
    <p:extLst>
      <p:ext uri="{BB962C8B-B14F-4D97-AF65-F5344CB8AC3E}">
        <p14:creationId xmlns:p14="http://schemas.microsoft.com/office/powerpoint/2010/main" val="3087372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1C7247-C3DA-4B1B-BCAA-E9308B4A9CD3}" type="datetimeFigureOut">
              <a:rPr lang="en-GB" smtClean="0"/>
              <a:t>14/07/2021</a:t>
            </a:fld>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5A56FE-B2E8-4285-8F31-2AEEB8EA39C6}" type="slidenum">
              <a:rPr lang="en-GB" smtClean="0"/>
              <a:t>‹#›</a:t>
            </a:fld>
            <a:endParaRPr lang="en-GB"/>
          </a:p>
        </p:txBody>
      </p:sp>
    </p:spTree>
    <p:extLst>
      <p:ext uri="{BB962C8B-B14F-4D97-AF65-F5344CB8AC3E}">
        <p14:creationId xmlns:p14="http://schemas.microsoft.com/office/powerpoint/2010/main" val="3451435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a:t>
            </a:fld>
            <a:endParaRPr lang="en-GB"/>
          </a:p>
        </p:txBody>
      </p:sp>
    </p:spTree>
    <p:extLst>
      <p:ext uri="{BB962C8B-B14F-4D97-AF65-F5344CB8AC3E}">
        <p14:creationId xmlns:p14="http://schemas.microsoft.com/office/powerpoint/2010/main" val="2477176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10</a:t>
            </a:fld>
            <a:endParaRPr lang="en-GB"/>
          </a:p>
        </p:txBody>
      </p:sp>
    </p:spTree>
    <p:extLst>
      <p:ext uri="{BB962C8B-B14F-4D97-AF65-F5344CB8AC3E}">
        <p14:creationId xmlns:p14="http://schemas.microsoft.com/office/powerpoint/2010/main" val="9200778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11</a:t>
            </a:fld>
            <a:endParaRPr lang="en-GB"/>
          </a:p>
        </p:txBody>
      </p:sp>
    </p:spTree>
    <p:extLst>
      <p:ext uri="{BB962C8B-B14F-4D97-AF65-F5344CB8AC3E}">
        <p14:creationId xmlns:p14="http://schemas.microsoft.com/office/powerpoint/2010/main" val="8902139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12</a:t>
            </a:fld>
            <a:endParaRPr lang="en-GB"/>
          </a:p>
        </p:txBody>
      </p:sp>
    </p:spTree>
    <p:extLst>
      <p:ext uri="{BB962C8B-B14F-4D97-AF65-F5344CB8AC3E}">
        <p14:creationId xmlns:p14="http://schemas.microsoft.com/office/powerpoint/2010/main" val="18490953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r>
              <a:rPr lang="it-IT" dirty="0"/>
              <a:t>Codice scritto in questo modo</a:t>
            </a:r>
            <a:r>
              <a:rPr lang="it-IT" baseline="0" dirty="0"/>
              <a:t> mi permette facilmente di estendere la classe che calcola l’area contemplando anche nuove </a:t>
            </a:r>
            <a:r>
              <a:rPr lang="it-IT" baseline="0" dirty="0" err="1"/>
              <a:t>Shape</a:t>
            </a:r>
            <a:endParaRPr lang="it-IT" baseline="0" dirty="0"/>
          </a:p>
          <a:p>
            <a:pPr marL="171450" indent="-171450">
              <a:buFontTx/>
              <a:buChar char="-"/>
            </a:pPr>
            <a:r>
              <a:rPr lang="it-IT" baseline="0" dirty="0"/>
              <a:t>Come ad esempio potrebbe essere </a:t>
            </a:r>
            <a:r>
              <a:rPr lang="it-IT" baseline="0" dirty="0" err="1"/>
              <a:t>Rectangle</a:t>
            </a: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13</a:t>
            </a:fld>
            <a:endParaRPr lang="en-GB"/>
          </a:p>
        </p:txBody>
      </p:sp>
    </p:spTree>
    <p:extLst>
      <p:ext uri="{BB962C8B-B14F-4D97-AF65-F5344CB8AC3E}">
        <p14:creationId xmlns:p14="http://schemas.microsoft.com/office/powerpoint/2010/main" val="748256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r>
              <a:rPr lang="it-IT" dirty="0"/>
              <a:t>Codice scritto in questo modo</a:t>
            </a:r>
            <a:r>
              <a:rPr lang="it-IT" baseline="0" dirty="0"/>
              <a:t> mi permette facilmente di estendere la classe che calcola l’area contemplando anche nuove </a:t>
            </a:r>
            <a:r>
              <a:rPr lang="it-IT" baseline="0" dirty="0" err="1"/>
              <a:t>Shape</a:t>
            </a:r>
            <a:endParaRPr lang="it-IT" baseline="0" dirty="0"/>
          </a:p>
          <a:p>
            <a:pPr marL="171450" indent="-171450">
              <a:buFontTx/>
              <a:buChar char="-"/>
            </a:pPr>
            <a:r>
              <a:rPr lang="it-IT" baseline="0" dirty="0"/>
              <a:t>Come ad esempio potrebbe essere </a:t>
            </a:r>
            <a:r>
              <a:rPr lang="it-IT" baseline="0" dirty="0" err="1"/>
              <a:t>Rectangle</a:t>
            </a: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14</a:t>
            </a:fld>
            <a:endParaRPr lang="en-GB"/>
          </a:p>
        </p:txBody>
      </p:sp>
    </p:spTree>
    <p:extLst>
      <p:ext uri="{BB962C8B-B14F-4D97-AF65-F5344CB8AC3E}">
        <p14:creationId xmlns:p14="http://schemas.microsoft.com/office/powerpoint/2010/main" val="29453862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r>
              <a:rPr lang="it-IT" dirty="0"/>
              <a:t>Codice scritto in questo modo</a:t>
            </a:r>
            <a:r>
              <a:rPr lang="it-IT" baseline="0" dirty="0"/>
              <a:t> mi permette facilmente di estendere la classe che calcola l’area contemplando anche nuove </a:t>
            </a:r>
            <a:r>
              <a:rPr lang="it-IT" baseline="0" dirty="0" err="1"/>
              <a:t>Shape</a:t>
            </a:r>
            <a:endParaRPr lang="it-IT" baseline="0" dirty="0"/>
          </a:p>
          <a:p>
            <a:pPr marL="171450" indent="-171450">
              <a:buFontTx/>
              <a:buChar char="-"/>
            </a:pPr>
            <a:r>
              <a:rPr lang="it-IT" baseline="0" dirty="0"/>
              <a:t>Come ad esempio potrebbe essere </a:t>
            </a:r>
            <a:r>
              <a:rPr lang="it-IT" baseline="0" dirty="0" err="1"/>
              <a:t>Rectangle</a:t>
            </a: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15</a:t>
            </a:fld>
            <a:endParaRPr lang="en-GB"/>
          </a:p>
        </p:txBody>
      </p:sp>
    </p:spTree>
    <p:extLst>
      <p:ext uri="{BB962C8B-B14F-4D97-AF65-F5344CB8AC3E}">
        <p14:creationId xmlns:p14="http://schemas.microsoft.com/office/powerpoint/2010/main" val="14441888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r>
              <a:rPr lang="it-IT" dirty="0"/>
              <a:t>Codice scritto in questo modo</a:t>
            </a:r>
            <a:r>
              <a:rPr lang="it-IT" baseline="0" dirty="0"/>
              <a:t> mi permette facilmente di estendere la classe che calcola l’area contemplando anche nuove </a:t>
            </a:r>
            <a:r>
              <a:rPr lang="it-IT" baseline="0" dirty="0" err="1"/>
              <a:t>Shape</a:t>
            </a:r>
            <a:endParaRPr lang="it-IT" baseline="0" dirty="0"/>
          </a:p>
          <a:p>
            <a:pPr marL="171450" indent="-171450">
              <a:buFontTx/>
              <a:buChar char="-"/>
            </a:pPr>
            <a:r>
              <a:rPr lang="it-IT" baseline="0" dirty="0"/>
              <a:t>Come ad esempio potrebbe essere </a:t>
            </a:r>
            <a:r>
              <a:rPr lang="it-IT" baseline="0" dirty="0" err="1"/>
              <a:t>Rectangle</a:t>
            </a: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16</a:t>
            </a:fld>
            <a:endParaRPr lang="en-GB"/>
          </a:p>
        </p:txBody>
      </p:sp>
    </p:spTree>
    <p:extLst>
      <p:ext uri="{BB962C8B-B14F-4D97-AF65-F5344CB8AC3E}">
        <p14:creationId xmlns:p14="http://schemas.microsoft.com/office/powerpoint/2010/main" val="15168660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17</a:t>
            </a:fld>
            <a:endParaRPr lang="en-GB"/>
          </a:p>
        </p:txBody>
      </p:sp>
    </p:spTree>
    <p:extLst>
      <p:ext uri="{BB962C8B-B14F-4D97-AF65-F5344CB8AC3E}">
        <p14:creationId xmlns:p14="http://schemas.microsoft.com/office/powerpoint/2010/main" val="36702128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18</a:t>
            </a:fld>
            <a:endParaRPr lang="en-GB"/>
          </a:p>
        </p:txBody>
      </p:sp>
    </p:spTree>
    <p:extLst>
      <p:ext uri="{BB962C8B-B14F-4D97-AF65-F5344CB8AC3E}">
        <p14:creationId xmlns:p14="http://schemas.microsoft.com/office/powerpoint/2010/main" val="38967290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r>
              <a:rPr lang="it-IT" dirty="0"/>
              <a:t>- </a:t>
            </a:r>
          </a:p>
        </p:txBody>
      </p:sp>
      <p:sp>
        <p:nvSpPr>
          <p:cNvPr id="4" name="Slide Number Placeholder 3"/>
          <p:cNvSpPr>
            <a:spLocks noGrp="1"/>
          </p:cNvSpPr>
          <p:nvPr>
            <p:ph type="sldNum" sz="quarter" idx="10"/>
          </p:nvPr>
        </p:nvSpPr>
        <p:spPr/>
        <p:txBody>
          <a:bodyPr/>
          <a:lstStyle/>
          <a:p>
            <a:fld id="{2C5A56FE-B2E8-4285-8F31-2AEEB8EA39C6}" type="slidenum">
              <a:rPr lang="en-GB" smtClean="0"/>
              <a:t>19</a:t>
            </a:fld>
            <a:endParaRPr lang="en-GB"/>
          </a:p>
        </p:txBody>
      </p:sp>
    </p:spTree>
    <p:extLst>
      <p:ext uri="{BB962C8B-B14F-4D97-AF65-F5344CB8AC3E}">
        <p14:creationId xmlns:p14="http://schemas.microsoft.com/office/powerpoint/2010/main" val="2118481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a:t>
            </a:fld>
            <a:endParaRPr lang="en-GB"/>
          </a:p>
        </p:txBody>
      </p:sp>
    </p:spTree>
    <p:extLst>
      <p:ext uri="{BB962C8B-B14F-4D97-AF65-F5344CB8AC3E}">
        <p14:creationId xmlns:p14="http://schemas.microsoft.com/office/powerpoint/2010/main" val="37910054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20</a:t>
            </a:fld>
            <a:endParaRPr lang="en-GB"/>
          </a:p>
        </p:txBody>
      </p:sp>
    </p:spTree>
    <p:extLst>
      <p:ext uri="{BB962C8B-B14F-4D97-AF65-F5344CB8AC3E}">
        <p14:creationId xmlns:p14="http://schemas.microsoft.com/office/powerpoint/2010/main" val="12891686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21</a:t>
            </a:fld>
            <a:endParaRPr lang="en-GB"/>
          </a:p>
        </p:txBody>
      </p:sp>
    </p:spTree>
    <p:extLst>
      <p:ext uri="{BB962C8B-B14F-4D97-AF65-F5344CB8AC3E}">
        <p14:creationId xmlns:p14="http://schemas.microsoft.com/office/powerpoint/2010/main" val="8479961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22</a:t>
            </a:fld>
            <a:endParaRPr lang="en-GB"/>
          </a:p>
        </p:txBody>
      </p:sp>
    </p:spTree>
    <p:extLst>
      <p:ext uri="{BB962C8B-B14F-4D97-AF65-F5344CB8AC3E}">
        <p14:creationId xmlns:p14="http://schemas.microsoft.com/office/powerpoint/2010/main" val="30804522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23</a:t>
            </a:fld>
            <a:endParaRPr lang="en-GB"/>
          </a:p>
        </p:txBody>
      </p:sp>
    </p:spTree>
    <p:extLst>
      <p:ext uri="{BB962C8B-B14F-4D97-AF65-F5344CB8AC3E}">
        <p14:creationId xmlns:p14="http://schemas.microsoft.com/office/powerpoint/2010/main" val="24099700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24</a:t>
            </a:fld>
            <a:endParaRPr lang="en-GB"/>
          </a:p>
        </p:txBody>
      </p:sp>
    </p:spTree>
    <p:extLst>
      <p:ext uri="{BB962C8B-B14F-4D97-AF65-F5344CB8AC3E}">
        <p14:creationId xmlns:p14="http://schemas.microsoft.com/office/powerpoint/2010/main" val="22372246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25</a:t>
            </a:fld>
            <a:endParaRPr lang="en-GB"/>
          </a:p>
        </p:txBody>
      </p:sp>
    </p:spTree>
    <p:extLst>
      <p:ext uri="{BB962C8B-B14F-4D97-AF65-F5344CB8AC3E}">
        <p14:creationId xmlns:p14="http://schemas.microsoft.com/office/powerpoint/2010/main" val="41168399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26</a:t>
            </a:fld>
            <a:endParaRPr lang="en-GB"/>
          </a:p>
        </p:txBody>
      </p:sp>
    </p:spTree>
    <p:extLst>
      <p:ext uri="{BB962C8B-B14F-4D97-AF65-F5344CB8AC3E}">
        <p14:creationId xmlns:p14="http://schemas.microsoft.com/office/powerpoint/2010/main" val="1420544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27</a:t>
            </a:fld>
            <a:endParaRPr lang="en-GB"/>
          </a:p>
        </p:txBody>
      </p:sp>
    </p:spTree>
    <p:extLst>
      <p:ext uri="{BB962C8B-B14F-4D97-AF65-F5344CB8AC3E}">
        <p14:creationId xmlns:p14="http://schemas.microsoft.com/office/powerpoint/2010/main" val="21022905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28</a:t>
            </a:fld>
            <a:endParaRPr lang="en-GB"/>
          </a:p>
        </p:txBody>
      </p:sp>
    </p:spTree>
    <p:extLst>
      <p:ext uri="{BB962C8B-B14F-4D97-AF65-F5344CB8AC3E}">
        <p14:creationId xmlns:p14="http://schemas.microsoft.com/office/powerpoint/2010/main" val="18881466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r>
              <a:rPr lang="it-IT" dirty="0"/>
              <a:t>Alla base degli </a:t>
            </a:r>
            <a:r>
              <a:rPr lang="it-IT" dirty="0" err="1"/>
              <a:t>IoC</a:t>
            </a:r>
            <a:endParaRPr lang="it-IT" dirty="0"/>
          </a:p>
          <a:p>
            <a:pPr marL="171450" indent="-171450">
              <a:buFontTx/>
              <a:buChar char="-"/>
            </a:pPr>
            <a:r>
              <a:rPr lang="it-IT" dirty="0"/>
              <a:t>Bisogna</a:t>
            </a:r>
            <a:r>
              <a:rPr lang="it-IT" baseline="0" dirty="0"/>
              <a:t> sviluppare per interfacce e non per concrete</a:t>
            </a:r>
          </a:p>
        </p:txBody>
      </p:sp>
      <p:sp>
        <p:nvSpPr>
          <p:cNvPr id="4" name="Slide Number Placeholder 3"/>
          <p:cNvSpPr>
            <a:spLocks noGrp="1"/>
          </p:cNvSpPr>
          <p:nvPr>
            <p:ph type="sldNum" sz="quarter" idx="10"/>
          </p:nvPr>
        </p:nvSpPr>
        <p:spPr/>
        <p:txBody>
          <a:bodyPr/>
          <a:lstStyle/>
          <a:p>
            <a:fld id="{2C5A56FE-B2E8-4285-8F31-2AEEB8EA39C6}" type="slidenum">
              <a:rPr lang="en-GB" smtClean="0"/>
              <a:t>29</a:t>
            </a:fld>
            <a:endParaRPr lang="en-GB"/>
          </a:p>
        </p:txBody>
      </p:sp>
    </p:spTree>
    <p:extLst>
      <p:ext uri="{BB962C8B-B14F-4D97-AF65-F5344CB8AC3E}">
        <p14:creationId xmlns:p14="http://schemas.microsoft.com/office/powerpoint/2010/main" val="1349941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a:t>
            </a:fld>
            <a:endParaRPr lang="en-GB"/>
          </a:p>
        </p:txBody>
      </p:sp>
    </p:spTree>
    <p:extLst>
      <p:ext uri="{BB962C8B-B14F-4D97-AF65-F5344CB8AC3E}">
        <p14:creationId xmlns:p14="http://schemas.microsoft.com/office/powerpoint/2010/main" val="1564753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30</a:t>
            </a:fld>
            <a:endParaRPr lang="en-GB"/>
          </a:p>
        </p:txBody>
      </p:sp>
    </p:spTree>
    <p:extLst>
      <p:ext uri="{BB962C8B-B14F-4D97-AF65-F5344CB8AC3E}">
        <p14:creationId xmlns:p14="http://schemas.microsoft.com/office/powerpoint/2010/main" val="7381746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31</a:t>
            </a:fld>
            <a:endParaRPr lang="en-GB"/>
          </a:p>
        </p:txBody>
      </p:sp>
    </p:spTree>
    <p:extLst>
      <p:ext uri="{BB962C8B-B14F-4D97-AF65-F5344CB8AC3E}">
        <p14:creationId xmlns:p14="http://schemas.microsoft.com/office/powerpoint/2010/main" val="39861630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32</a:t>
            </a:fld>
            <a:endParaRPr lang="en-GB"/>
          </a:p>
        </p:txBody>
      </p:sp>
    </p:spTree>
    <p:extLst>
      <p:ext uri="{BB962C8B-B14F-4D97-AF65-F5344CB8AC3E}">
        <p14:creationId xmlns:p14="http://schemas.microsoft.com/office/powerpoint/2010/main" val="4471994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33</a:t>
            </a:fld>
            <a:endParaRPr lang="en-GB"/>
          </a:p>
        </p:txBody>
      </p:sp>
    </p:spTree>
    <p:extLst>
      <p:ext uri="{BB962C8B-B14F-4D97-AF65-F5344CB8AC3E}">
        <p14:creationId xmlns:p14="http://schemas.microsoft.com/office/powerpoint/2010/main" val="18953384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34</a:t>
            </a:fld>
            <a:endParaRPr lang="en-GB"/>
          </a:p>
        </p:txBody>
      </p:sp>
    </p:spTree>
    <p:extLst>
      <p:ext uri="{BB962C8B-B14F-4D97-AF65-F5344CB8AC3E}">
        <p14:creationId xmlns:p14="http://schemas.microsoft.com/office/powerpoint/2010/main" val="7006572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35</a:t>
            </a:fld>
            <a:endParaRPr lang="en-GB"/>
          </a:p>
        </p:txBody>
      </p:sp>
    </p:spTree>
    <p:extLst>
      <p:ext uri="{BB962C8B-B14F-4D97-AF65-F5344CB8AC3E}">
        <p14:creationId xmlns:p14="http://schemas.microsoft.com/office/powerpoint/2010/main" val="41920438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36</a:t>
            </a:fld>
            <a:endParaRPr lang="en-GB"/>
          </a:p>
        </p:txBody>
      </p:sp>
    </p:spTree>
    <p:extLst>
      <p:ext uri="{BB962C8B-B14F-4D97-AF65-F5344CB8AC3E}">
        <p14:creationId xmlns:p14="http://schemas.microsoft.com/office/powerpoint/2010/main" val="9375828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37</a:t>
            </a:fld>
            <a:endParaRPr lang="en-GB"/>
          </a:p>
        </p:txBody>
      </p:sp>
    </p:spTree>
    <p:extLst>
      <p:ext uri="{BB962C8B-B14F-4D97-AF65-F5344CB8AC3E}">
        <p14:creationId xmlns:p14="http://schemas.microsoft.com/office/powerpoint/2010/main" val="36117703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38</a:t>
            </a:fld>
            <a:endParaRPr lang="en-GB"/>
          </a:p>
        </p:txBody>
      </p:sp>
    </p:spTree>
    <p:extLst>
      <p:ext uri="{BB962C8B-B14F-4D97-AF65-F5344CB8AC3E}">
        <p14:creationId xmlns:p14="http://schemas.microsoft.com/office/powerpoint/2010/main" val="26852144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39</a:t>
            </a:fld>
            <a:endParaRPr lang="en-GB"/>
          </a:p>
        </p:txBody>
      </p:sp>
    </p:spTree>
    <p:extLst>
      <p:ext uri="{BB962C8B-B14F-4D97-AF65-F5344CB8AC3E}">
        <p14:creationId xmlns:p14="http://schemas.microsoft.com/office/powerpoint/2010/main" val="6411305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a:t>
            </a:fld>
            <a:endParaRPr lang="en-GB"/>
          </a:p>
        </p:txBody>
      </p:sp>
    </p:spTree>
    <p:extLst>
      <p:ext uri="{BB962C8B-B14F-4D97-AF65-F5344CB8AC3E}">
        <p14:creationId xmlns:p14="http://schemas.microsoft.com/office/powerpoint/2010/main" val="22742297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40</a:t>
            </a:fld>
            <a:endParaRPr lang="en-GB"/>
          </a:p>
        </p:txBody>
      </p:sp>
    </p:spTree>
    <p:extLst>
      <p:ext uri="{BB962C8B-B14F-4D97-AF65-F5344CB8AC3E}">
        <p14:creationId xmlns:p14="http://schemas.microsoft.com/office/powerpoint/2010/main" val="19481136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41</a:t>
            </a:fld>
            <a:endParaRPr lang="en-GB"/>
          </a:p>
        </p:txBody>
      </p:sp>
    </p:spTree>
    <p:extLst>
      <p:ext uri="{BB962C8B-B14F-4D97-AF65-F5344CB8AC3E}">
        <p14:creationId xmlns:p14="http://schemas.microsoft.com/office/powerpoint/2010/main" val="18682795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42</a:t>
            </a:fld>
            <a:endParaRPr lang="en-GB"/>
          </a:p>
        </p:txBody>
      </p:sp>
    </p:spTree>
    <p:extLst>
      <p:ext uri="{BB962C8B-B14F-4D97-AF65-F5344CB8AC3E}">
        <p14:creationId xmlns:p14="http://schemas.microsoft.com/office/powerpoint/2010/main" val="14141211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43</a:t>
            </a:fld>
            <a:endParaRPr lang="en-GB"/>
          </a:p>
        </p:txBody>
      </p:sp>
    </p:spTree>
    <p:extLst>
      <p:ext uri="{BB962C8B-B14F-4D97-AF65-F5344CB8AC3E}">
        <p14:creationId xmlns:p14="http://schemas.microsoft.com/office/powerpoint/2010/main" val="111411554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44</a:t>
            </a:fld>
            <a:endParaRPr lang="en-GB"/>
          </a:p>
        </p:txBody>
      </p:sp>
    </p:spTree>
    <p:extLst>
      <p:ext uri="{BB962C8B-B14F-4D97-AF65-F5344CB8AC3E}">
        <p14:creationId xmlns:p14="http://schemas.microsoft.com/office/powerpoint/2010/main" val="334332368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45</a:t>
            </a:fld>
            <a:endParaRPr lang="en-GB"/>
          </a:p>
        </p:txBody>
      </p:sp>
    </p:spTree>
    <p:extLst>
      <p:ext uri="{BB962C8B-B14F-4D97-AF65-F5344CB8AC3E}">
        <p14:creationId xmlns:p14="http://schemas.microsoft.com/office/powerpoint/2010/main" val="7442888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46</a:t>
            </a:fld>
            <a:endParaRPr lang="en-GB"/>
          </a:p>
        </p:txBody>
      </p:sp>
    </p:spTree>
    <p:extLst>
      <p:ext uri="{BB962C8B-B14F-4D97-AF65-F5344CB8AC3E}">
        <p14:creationId xmlns:p14="http://schemas.microsoft.com/office/powerpoint/2010/main" val="7156447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47</a:t>
            </a:fld>
            <a:endParaRPr lang="en-GB"/>
          </a:p>
        </p:txBody>
      </p:sp>
    </p:spTree>
    <p:extLst>
      <p:ext uri="{BB962C8B-B14F-4D97-AF65-F5344CB8AC3E}">
        <p14:creationId xmlns:p14="http://schemas.microsoft.com/office/powerpoint/2010/main" val="306083696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48</a:t>
            </a:fld>
            <a:endParaRPr lang="en-GB"/>
          </a:p>
        </p:txBody>
      </p:sp>
    </p:spTree>
    <p:extLst>
      <p:ext uri="{BB962C8B-B14F-4D97-AF65-F5344CB8AC3E}">
        <p14:creationId xmlns:p14="http://schemas.microsoft.com/office/powerpoint/2010/main" val="231179108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49</a:t>
            </a:fld>
            <a:endParaRPr lang="en-GB"/>
          </a:p>
        </p:txBody>
      </p:sp>
    </p:spTree>
    <p:extLst>
      <p:ext uri="{BB962C8B-B14F-4D97-AF65-F5344CB8AC3E}">
        <p14:creationId xmlns:p14="http://schemas.microsoft.com/office/powerpoint/2010/main" val="1125692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5</a:t>
            </a:fld>
            <a:endParaRPr lang="en-GB"/>
          </a:p>
        </p:txBody>
      </p:sp>
    </p:spTree>
    <p:extLst>
      <p:ext uri="{BB962C8B-B14F-4D97-AF65-F5344CB8AC3E}">
        <p14:creationId xmlns:p14="http://schemas.microsoft.com/office/powerpoint/2010/main" val="407101387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50</a:t>
            </a:fld>
            <a:endParaRPr lang="en-GB"/>
          </a:p>
        </p:txBody>
      </p:sp>
    </p:spTree>
    <p:extLst>
      <p:ext uri="{BB962C8B-B14F-4D97-AF65-F5344CB8AC3E}">
        <p14:creationId xmlns:p14="http://schemas.microsoft.com/office/powerpoint/2010/main" val="286666786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51</a:t>
            </a:fld>
            <a:endParaRPr lang="en-GB"/>
          </a:p>
        </p:txBody>
      </p:sp>
    </p:spTree>
    <p:extLst>
      <p:ext uri="{BB962C8B-B14F-4D97-AF65-F5344CB8AC3E}">
        <p14:creationId xmlns:p14="http://schemas.microsoft.com/office/powerpoint/2010/main" val="13887790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52</a:t>
            </a:fld>
            <a:endParaRPr lang="en-GB"/>
          </a:p>
        </p:txBody>
      </p:sp>
    </p:spTree>
    <p:extLst>
      <p:ext uri="{BB962C8B-B14F-4D97-AF65-F5344CB8AC3E}">
        <p14:creationId xmlns:p14="http://schemas.microsoft.com/office/powerpoint/2010/main" val="99656177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53</a:t>
            </a:fld>
            <a:endParaRPr lang="en-GB"/>
          </a:p>
        </p:txBody>
      </p:sp>
    </p:spTree>
    <p:extLst>
      <p:ext uri="{BB962C8B-B14F-4D97-AF65-F5344CB8AC3E}">
        <p14:creationId xmlns:p14="http://schemas.microsoft.com/office/powerpoint/2010/main" val="30559542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6</a:t>
            </a:fld>
            <a:endParaRPr lang="en-GB"/>
          </a:p>
        </p:txBody>
      </p:sp>
    </p:spTree>
    <p:extLst>
      <p:ext uri="{BB962C8B-B14F-4D97-AF65-F5344CB8AC3E}">
        <p14:creationId xmlns:p14="http://schemas.microsoft.com/office/powerpoint/2010/main" val="257687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7</a:t>
            </a:fld>
            <a:endParaRPr lang="en-GB"/>
          </a:p>
        </p:txBody>
      </p:sp>
    </p:spTree>
    <p:extLst>
      <p:ext uri="{BB962C8B-B14F-4D97-AF65-F5344CB8AC3E}">
        <p14:creationId xmlns:p14="http://schemas.microsoft.com/office/powerpoint/2010/main" val="34490636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8</a:t>
            </a:fld>
            <a:endParaRPr lang="en-GB"/>
          </a:p>
        </p:txBody>
      </p:sp>
    </p:spTree>
    <p:extLst>
      <p:ext uri="{BB962C8B-B14F-4D97-AF65-F5344CB8AC3E}">
        <p14:creationId xmlns:p14="http://schemas.microsoft.com/office/powerpoint/2010/main" val="1981760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9</a:t>
            </a:fld>
            <a:endParaRPr lang="en-GB"/>
          </a:p>
        </p:txBody>
      </p:sp>
    </p:spTree>
    <p:extLst>
      <p:ext uri="{BB962C8B-B14F-4D97-AF65-F5344CB8AC3E}">
        <p14:creationId xmlns:p14="http://schemas.microsoft.com/office/powerpoint/2010/main" val="3842067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3238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449208" y="6325592"/>
            <a:ext cx="8233830" cy="89111"/>
          </a:xfrm>
          <a:prstGeom prst="rect">
            <a:avLst/>
          </a:prstGeom>
        </p:spPr>
      </p:pic>
    </p:spTree>
    <p:extLst>
      <p:ext uri="{BB962C8B-B14F-4D97-AF65-F5344CB8AC3E}">
        <p14:creationId xmlns:p14="http://schemas.microsoft.com/office/powerpoint/2010/main" val="166511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Title slide">
    <p:bg>
      <p:bgPr>
        <a:solidFill>
          <a:schemeClr val="tx1"/>
        </a:solidFill>
        <a:effectLst/>
      </p:bgPr>
    </p:bg>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17" name="Text Placeholder 7"/>
          <p:cNvSpPr>
            <a:spLocks noGrp="1"/>
          </p:cNvSpPr>
          <p:nvPr>
            <p:ph type="body" sz="quarter" idx="11" hasCustomPrompt="1"/>
          </p:nvPr>
        </p:nvSpPr>
        <p:spPr>
          <a:xfrm>
            <a:off x="328613" y="1079047"/>
            <a:ext cx="8401246" cy="5407023"/>
          </a:xfrm>
          <a:prstGeom prst="rect">
            <a:avLst/>
          </a:prstGeom>
        </p:spPr>
        <p:txBody>
          <a:bodyPr vert="horz"/>
          <a:lstStyle>
            <a:lvl1pPr marL="0" indent="0">
              <a:buFontTx/>
              <a:buNone/>
              <a:defRPr sz="4200" b="0" i="0" baseline="0">
                <a:latin typeface="Chronicle Display Light"/>
              </a:defRPr>
            </a:lvl1pPr>
          </a:lstStyle>
          <a:p>
            <a:pPr lvl="0"/>
            <a:r>
              <a:rPr lang="en-GB" dirty="0"/>
              <a:t>Title</a:t>
            </a:r>
          </a:p>
        </p:txBody>
      </p:sp>
      <p:sp>
        <p:nvSpPr>
          <p:cNvPr id="2" name="Slide Number Placeholder 1">
            <a:extLst>
              <a:ext uri="{FF2B5EF4-FFF2-40B4-BE49-F238E27FC236}">
                <a16:creationId xmlns:a16="http://schemas.microsoft.com/office/drawing/2014/main" id="{3B4E31EE-3D98-4200-894A-7D2085368844}"/>
              </a:ext>
            </a:extLst>
          </p:cNvPr>
          <p:cNvSpPr>
            <a:spLocks noGrp="1"/>
          </p:cNvSpPr>
          <p:nvPr>
            <p:ph type="sldNum" sz="quarter" idx="12"/>
          </p:nvPr>
        </p:nvSpPr>
        <p:spPr/>
        <p:txBody>
          <a:bodyPr/>
          <a:lstStyle/>
          <a:p>
            <a:fld id="{872B398A-EF09-E242-842D-FF241F6D1DAD}" type="slidenum">
              <a:rPr lang="en-US" smtClean="0"/>
              <a:t>‹#›</a:t>
            </a:fld>
            <a:endParaRPr lang="en-US" dirty="0"/>
          </a:p>
        </p:txBody>
      </p:sp>
    </p:spTree>
    <p:extLst>
      <p:ext uri="{BB962C8B-B14F-4D97-AF65-F5344CB8AC3E}">
        <p14:creationId xmlns:p14="http://schemas.microsoft.com/office/powerpoint/2010/main" val="2197287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sub-title slide">
    <p:bg>
      <p:bgPr>
        <a:solidFill>
          <a:schemeClr val="tx1"/>
        </a:solidFill>
        <a:effectLst/>
      </p:bgPr>
    </p:bg>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4" name="Text Placeholder 7"/>
          <p:cNvSpPr>
            <a:spLocks noGrp="1"/>
          </p:cNvSpPr>
          <p:nvPr>
            <p:ph type="body" sz="quarter" idx="11" hasCustomPrompt="1"/>
          </p:nvPr>
        </p:nvSpPr>
        <p:spPr>
          <a:xfrm>
            <a:off x="328613" y="1079047"/>
            <a:ext cx="8401246" cy="5407023"/>
          </a:xfrm>
          <a:prstGeom prst="rect">
            <a:avLst/>
          </a:prstGeom>
        </p:spPr>
        <p:txBody>
          <a:bodyPr vert="horz"/>
          <a:lstStyle>
            <a:lvl1pPr marL="0" indent="0">
              <a:buFontTx/>
              <a:buNone/>
              <a:defRPr sz="4200" b="0" i="0" baseline="0">
                <a:latin typeface="Chronicle Display Light"/>
              </a:defRPr>
            </a:lvl1pPr>
          </a:lstStyle>
          <a:p>
            <a:pPr lvl="0"/>
            <a:r>
              <a:rPr lang="en-GB" dirty="0"/>
              <a:t>Sub-title</a:t>
            </a:r>
          </a:p>
        </p:txBody>
      </p:sp>
    </p:spTree>
    <p:extLst>
      <p:ext uri="{BB962C8B-B14F-4D97-AF65-F5344CB8AC3E}">
        <p14:creationId xmlns:p14="http://schemas.microsoft.com/office/powerpoint/2010/main" val="388440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pictures">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a:t>Heading – images only</a:t>
            </a:r>
          </a:p>
        </p:txBody>
      </p:sp>
      <p:sp>
        <p:nvSpPr>
          <p:cNvPr id="10" name="Picture Placeholder 9"/>
          <p:cNvSpPr>
            <a:spLocks noGrp="1"/>
          </p:cNvSpPr>
          <p:nvPr>
            <p:ph type="pic" sz="quarter" idx="11"/>
          </p:nvPr>
        </p:nvSpPr>
        <p:spPr>
          <a:xfrm>
            <a:off x="423863" y="1628775"/>
            <a:ext cx="5507037" cy="3886652"/>
          </a:xfrm>
          <a:prstGeom prst="rect">
            <a:avLst/>
          </a:prstGeom>
        </p:spPr>
        <p:txBody>
          <a:bodyPr vert="horz"/>
          <a:lstStyle/>
          <a:p>
            <a:endParaRPr lang="en-US"/>
          </a:p>
        </p:txBody>
      </p:sp>
      <p:sp>
        <p:nvSpPr>
          <p:cNvPr id="12" name="Picture Placeholder 9"/>
          <p:cNvSpPr>
            <a:spLocks noGrp="1"/>
          </p:cNvSpPr>
          <p:nvPr>
            <p:ph type="pic" sz="quarter" idx="13"/>
          </p:nvPr>
        </p:nvSpPr>
        <p:spPr>
          <a:xfrm>
            <a:off x="5999668" y="1628775"/>
            <a:ext cx="2730191" cy="1903275"/>
          </a:xfrm>
          <a:prstGeom prst="rect">
            <a:avLst/>
          </a:prstGeom>
        </p:spPr>
        <p:txBody>
          <a:bodyPr vert="horz"/>
          <a:lstStyle/>
          <a:p>
            <a:endParaRPr lang="en-US"/>
          </a:p>
        </p:txBody>
      </p:sp>
      <p:sp>
        <p:nvSpPr>
          <p:cNvPr id="13" name="Picture Placeholder 9"/>
          <p:cNvSpPr>
            <a:spLocks noGrp="1"/>
          </p:cNvSpPr>
          <p:nvPr>
            <p:ph type="pic" sz="quarter" idx="12"/>
          </p:nvPr>
        </p:nvSpPr>
        <p:spPr>
          <a:xfrm>
            <a:off x="5999668" y="3612151"/>
            <a:ext cx="2730191" cy="1903275"/>
          </a:xfrm>
          <a:prstGeom prst="rect">
            <a:avLst/>
          </a:prstGeom>
        </p:spPr>
        <p:txBody>
          <a:bodyPr vert="horz"/>
          <a:lstStyle/>
          <a:p>
            <a:endParaRPr lang="en-US"/>
          </a:p>
        </p:txBody>
      </p:sp>
    </p:spTree>
    <p:extLst>
      <p:ext uri="{BB962C8B-B14F-4D97-AF65-F5344CB8AC3E}">
        <p14:creationId xmlns:p14="http://schemas.microsoft.com/office/powerpoint/2010/main" val="1369547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picture and text">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a:t>Heading – images and text</a:t>
            </a:r>
          </a:p>
        </p:txBody>
      </p:sp>
      <p:sp>
        <p:nvSpPr>
          <p:cNvPr id="10" name="Picture Placeholder 9"/>
          <p:cNvSpPr>
            <a:spLocks noGrp="1"/>
          </p:cNvSpPr>
          <p:nvPr>
            <p:ph type="pic" sz="quarter" idx="11"/>
          </p:nvPr>
        </p:nvSpPr>
        <p:spPr>
          <a:xfrm>
            <a:off x="423863" y="1628775"/>
            <a:ext cx="5507037" cy="3886652"/>
          </a:xfrm>
          <a:prstGeom prst="rect">
            <a:avLst/>
          </a:prstGeom>
        </p:spPr>
        <p:txBody>
          <a:bodyPr vert="horz"/>
          <a:lstStyle/>
          <a:p>
            <a:endParaRPr lang="en-US" dirty="0"/>
          </a:p>
        </p:txBody>
      </p:sp>
      <p:sp>
        <p:nvSpPr>
          <p:cNvPr id="3" name="Text Placeholder 2"/>
          <p:cNvSpPr>
            <a:spLocks noGrp="1"/>
          </p:cNvSpPr>
          <p:nvPr>
            <p:ph type="body" sz="quarter" idx="12" hasCustomPrompt="1"/>
          </p:nvPr>
        </p:nvSpPr>
        <p:spPr>
          <a:xfrm>
            <a:off x="6218299" y="1543699"/>
            <a:ext cx="2445926" cy="3971728"/>
          </a:xfrm>
          <a:prstGeom prst="rect">
            <a:avLst/>
          </a:prstGeom>
        </p:spPr>
        <p:txBody>
          <a:bodyPr vert="horz"/>
          <a:lstStyle>
            <a:lvl1pPr marL="0" indent="0">
              <a:buFontTx/>
              <a:buNone/>
              <a:defRPr sz="1200" baseline="0">
                <a:latin typeface="Avenir Book"/>
              </a:defRPr>
            </a:lvl1pPr>
          </a:lstStyle>
          <a:p>
            <a:pPr lvl="0"/>
            <a:r>
              <a:rPr lang="en-GB" dirty="0"/>
              <a:t>Enter text</a:t>
            </a:r>
            <a:endParaRPr lang="en-US" dirty="0"/>
          </a:p>
        </p:txBody>
      </p:sp>
    </p:spTree>
    <p:extLst>
      <p:ext uri="{BB962C8B-B14F-4D97-AF65-F5344CB8AC3E}">
        <p14:creationId xmlns:p14="http://schemas.microsoft.com/office/powerpoint/2010/main" val="3338764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hart and text">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a:t>Heading – chart and text</a:t>
            </a:r>
          </a:p>
        </p:txBody>
      </p:sp>
      <p:sp>
        <p:nvSpPr>
          <p:cNvPr id="3" name="Text Placeholder 2"/>
          <p:cNvSpPr>
            <a:spLocks noGrp="1"/>
          </p:cNvSpPr>
          <p:nvPr>
            <p:ph type="body" sz="quarter" idx="12" hasCustomPrompt="1"/>
          </p:nvPr>
        </p:nvSpPr>
        <p:spPr>
          <a:xfrm>
            <a:off x="6218299" y="1543699"/>
            <a:ext cx="2445926" cy="3971728"/>
          </a:xfrm>
          <a:prstGeom prst="rect">
            <a:avLst/>
          </a:prstGeom>
        </p:spPr>
        <p:txBody>
          <a:bodyPr vert="horz" anchor="ctr" anchorCtr="0"/>
          <a:lstStyle>
            <a:lvl1pPr marL="0" indent="0">
              <a:buFontTx/>
              <a:buNone/>
              <a:defRPr sz="1200" baseline="0">
                <a:latin typeface="Avenir Book"/>
              </a:defRPr>
            </a:lvl1pPr>
          </a:lstStyle>
          <a:p>
            <a:pPr lvl="0"/>
            <a:r>
              <a:rPr lang="en-GB" dirty="0"/>
              <a:t>Enter text</a:t>
            </a:r>
            <a:endParaRPr lang="en-US" dirty="0"/>
          </a:p>
        </p:txBody>
      </p:sp>
      <p:sp>
        <p:nvSpPr>
          <p:cNvPr id="4" name="Chart Placeholder 3"/>
          <p:cNvSpPr>
            <a:spLocks noGrp="1"/>
          </p:cNvSpPr>
          <p:nvPr>
            <p:ph type="chart" sz="quarter" idx="13"/>
          </p:nvPr>
        </p:nvSpPr>
        <p:spPr>
          <a:xfrm>
            <a:off x="423863" y="1628775"/>
            <a:ext cx="5507037" cy="3886652"/>
          </a:xfrm>
          <a:prstGeom prst="rect">
            <a:avLst/>
          </a:prstGeom>
        </p:spPr>
        <p:txBody>
          <a:bodyPr vert="horz"/>
          <a:lstStyle/>
          <a:p>
            <a:endParaRPr lang="en-US" dirty="0"/>
          </a:p>
        </p:txBody>
      </p:sp>
    </p:spTree>
    <p:extLst>
      <p:ext uri="{BB962C8B-B14F-4D97-AF65-F5344CB8AC3E}">
        <p14:creationId xmlns:p14="http://schemas.microsoft.com/office/powerpoint/2010/main" val="2662566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_picture and text">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a:t>Heading – dot points</a:t>
            </a:r>
          </a:p>
        </p:txBody>
      </p:sp>
      <p:sp>
        <p:nvSpPr>
          <p:cNvPr id="3" name="Text Placeholder 2"/>
          <p:cNvSpPr>
            <a:spLocks noGrp="1"/>
          </p:cNvSpPr>
          <p:nvPr>
            <p:ph type="body" sz="quarter" idx="12" hasCustomPrompt="1"/>
          </p:nvPr>
        </p:nvSpPr>
        <p:spPr>
          <a:xfrm>
            <a:off x="6060725" y="1871134"/>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pic>
        <p:nvPicPr>
          <p:cNvPr id="9" name="Picture 8"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410615" y="1744813"/>
            <a:ext cx="2603500" cy="126320"/>
          </a:xfrm>
          <a:prstGeom prst="rect">
            <a:avLst/>
          </a:prstGeom>
        </p:spPr>
      </p:pic>
      <p:pic>
        <p:nvPicPr>
          <p:cNvPr id="10" name="Picture 9"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3221088" y="1744813"/>
            <a:ext cx="2603500" cy="126320"/>
          </a:xfrm>
          <a:prstGeom prst="rect">
            <a:avLst/>
          </a:prstGeom>
        </p:spPr>
      </p:pic>
      <p:pic>
        <p:nvPicPr>
          <p:cNvPr id="11" name="Picture 10"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6060725" y="1744813"/>
            <a:ext cx="2603500" cy="126320"/>
          </a:xfrm>
          <a:prstGeom prst="rect">
            <a:avLst/>
          </a:prstGeom>
        </p:spPr>
      </p:pic>
      <p:pic>
        <p:nvPicPr>
          <p:cNvPr id="12" name="Picture 11"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410615" y="3776813"/>
            <a:ext cx="2603500" cy="126320"/>
          </a:xfrm>
          <a:prstGeom prst="rect">
            <a:avLst/>
          </a:prstGeom>
        </p:spPr>
      </p:pic>
      <p:pic>
        <p:nvPicPr>
          <p:cNvPr id="13" name="Picture 12"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3221088" y="3776813"/>
            <a:ext cx="2603500" cy="126320"/>
          </a:xfrm>
          <a:prstGeom prst="rect">
            <a:avLst/>
          </a:prstGeom>
        </p:spPr>
      </p:pic>
      <p:pic>
        <p:nvPicPr>
          <p:cNvPr id="14" name="Picture 13"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6060725" y="3776813"/>
            <a:ext cx="2603500" cy="126320"/>
          </a:xfrm>
          <a:prstGeom prst="rect">
            <a:avLst/>
          </a:prstGeom>
        </p:spPr>
      </p:pic>
      <p:pic>
        <p:nvPicPr>
          <p:cNvPr id="15" name="Picture 14"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410615" y="5779861"/>
            <a:ext cx="2603500" cy="126320"/>
          </a:xfrm>
          <a:prstGeom prst="rect">
            <a:avLst/>
          </a:prstGeom>
        </p:spPr>
      </p:pic>
      <p:pic>
        <p:nvPicPr>
          <p:cNvPr id="16" name="Picture 15"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3221088" y="5779861"/>
            <a:ext cx="2603500" cy="126320"/>
          </a:xfrm>
          <a:prstGeom prst="rect">
            <a:avLst/>
          </a:prstGeom>
        </p:spPr>
      </p:pic>
      <p:pic>
        <p:nvPicPr>
          <p:cNvPr id="17" name="Picture 16"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6060725" y="5779861"/>
            <a:ext cx="2603500" cy="126320"/>
          </a:xfrm>
          <a:prstGeom prst="rect">
            <a:avLst/>
          </a:prstGeom>
        </p:spPr>
      </p:pic>
      <p:sp>
        <p:nvSpPr>
          <p:cNvPr id="23" name="Text Placeholder 2"/>
          <p:cNvSpPr>
            <a:spLocks noGrp="1"/>
          </p:cNvSpPr>
          <p:nvPr>
            <p:ph type="body" sz="quarter" idx="13" hasCustomPrompt="1"/>
          </p:nvPr>
        </p:nvSpPr>
        <p:spPr>
          <a:xfrm>
            <a:off x="3229626" y="1871134"/>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sp>
        <p:nvSpPr>
          <p:cNvPr id="24" name="Text Placeholder 2"/>
          <p:cNvSpPr>
            <a:spLocks noGrp="1"/>
          </p:cNvSpPr>
          <p:nvPr>
            <p:ph type="body" sz="quarter" idx="14" hasCustomPrompt="1"/>
          </p:nvPr>
        </p:nvSpPr>
        <p:spPr>
          <a:xfrm>
            <a:off x="410615" y="1871134"/>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sp>
        <p:nvSpPr>
          <p:cNvPr id="25" name="Text Placeholder 2"/>
          <p:cNvSpPr>
            <a:spLocks noGrp="1"/>
          </p:cNvSpPr>
          <p:nvPr>
            <p:ph type="body" sz="quarter" idx="15" hasCustomPrompt="1"/>
          </p:nvPr>
        </p:nvSpPr>
        <p:spPr>
          <a:xfrm>
            <a:off x="6060725" y="3876600"/>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sp>
        <p:nvSpPr>
          <p:cNvPr id="26" name="Text Placeholder 2"/>
          <p:cNvSpPr>
            <a:spLocks noGrp="1"/>
          </p:cNvSpPr>
          <p:nvPr>
            <p:ph type="body" sz="quarter" idx="16" hasCustomPrompt="1"/>
          </p:nvPr>
        </p:nvSpPr>
        <p:spPr>
          <a:xfrm>
            <a:off x="3229626" y="3876600"/>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sp>
        <p:nvSpPr>
          <p:cNvPr id="27" name="Text Placeholder 2"/>
          <p:cNvSpPr>
            <a:spLocks noGrp="1"/>
          </p:cNvSpPr>
          <p:nvPr>
            <p:ph type="body" sz="quarter" idx="17" hasCustomPrompt="1"/>
          </p:nvPr>
        </p:nvSpPr>
        <p:spPr>
          <a:xfrm>
            <a:off x="410615" y="3876600"/>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spTree>
    <p:extLst>
      <p:ext uri="{BB962C8B-B14F-4D97-AF65-F5344CB8AC3E}">
        <p14:creationId xmlns:p14="http://schemas.microsoft.com/office/powerpoint/2010/main" val="703172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4423939"/>
      </p:ext>
    </p:extLst>
  </p:cSld>
  <p:clrMap bg1="lt1" tx1="dk1" bg2="lt2" tx2="dk2" accent1="accent1" accent2="accent2" accent3="accent3" accent4="accent4" accent5="accent5" accent6="accent6" hlink="hlink" folHlink="folHlink"/>
  <p:sldLayoutIdLst>
    <p:sldLayoutId id="2147483661" r:id="rId1"/>
    <p:sldLayoutId id="2147483674" r:id="rId2"/>
    <p:sldLayoutId id="2147483680" r:id="rId3"/>
    <p:sldLayoutId id="2147483681" r:id="rId4"/>
    <p:sldLayoutId id="2147483675" r:id="rId5"/>
    <p:sldLayoutId id="2147483676" r:id="rId6"/>
    <p:sldLayoutId id="2147483678" r:id="rId7"/>
    <p:sldLayoutId id="2147483679" r:id="rId8"/>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4.xml"/><Relationship Id="rId5" Type="http://schemas.openxmlformats.org/officeDocument/2006/relationships/image" Target="../media/image26.png"/><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4.xml"/><Relationship Id="rId5" Type="http://schemas.openxmlformats.org/officeDocument/2006/relationships/image" Target="../media/image30.png"/><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francomelandri/SOLID" TargetMode="External"/><Relationship Id="rId2" Type="http://schemas.openxmlformats.org/officeDocument/2006/relationships/notesSlide" Target="../notesSlides/notesSlide33.xml"/><Relationship Id="rId1" Type="http://schemas.openxmlformats.org/officeDocument/2006/relationships/slideLayout" Target="../slideLayouts/slideLayout4.xml"/><Relationship Id="rId5" Type="http://schemas.openxmlformats.org/officeDocument/2006/relationships/hyperlink" Target="http://www.codeproject.com/Articles/703634/SOLID-architecture-principles-using-simple-Csharp" TargetMode="External"/><Relationship Id="rId4" Type="http://schemas.openxmlformats.org/officeDocument/2006/relationships/hyperlink" Target="http://butunclebob.com/ArticleS.UncleBob.PrinciplesOfOod"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44.xml"/><Relationship Id="rId1" Type="http://schemas.openxmlformats.org/officeDocument/2006/relationships/slideLayout" Target="../slideLayouts/slideLayout4.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45.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45.xml"/><Relationship Id="rId1" Type="http://schemas.openxmlformats.org/officeDocument/2006/relationships/slideLayout" Target="../slideLayouts/slideLayout4.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hyperlink" Target="https://www.infoq.com/minibooks/domain-driven-design-quickly/" TargetMode="External"/><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hyperlink" Target="https://www.infoq.com/articles/microservices-design-ideals/" TargetMode="External"/><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620" y="4614594"/>
            <a:ext cx="7383780" cy="646331"/>
          </a:xfrm>
          <a:prstGeom prst="rect">
            <a:avLst/>
          </a:prstGeom>
          <a:noFill/>
        </p:spPr>
        <p:txBody>
          <a:bodyPr wrap="square" rtlCol="0">
            <a:spAutoFit/>
          </a:bodyPr>
          <a:lstStyle/>
          <a:p>
            <a:r>
              <a:rPr lang="en-US" sz="3600" i="1" dirty="0">
                <a:solidFill>
                  <a:schemeClr val="bg1"/>
                </a:solidFill>
                <a:latin typeface="Chronicle Display Light" pitchFamily="50" charset="0"/>
              </a:rPr>
              <a:t>All </a:t>
            </a:r>
            <a:r>
              <a:rPr lang="en-US" sz="3600" b="1" i="1" dirty="0">
                <a:solidFill>
                  <a:schemeClr val="bg1"/>
                </a:solidFill>
                <a:latin typeface="Chronicle Display Light" pitchFamily="50" charset="0"/>
              </a:rPr>
              <a:t>DEVELOPER </a:t>
            </a:r>
            <a:r>
              <a:rPr lang="en-US" sz="3600" i="1" dirty="0">
                <a:solidFill>
                  <a:schemeClr val="bg1"/>
                </a:solidFill>
                <a:latin typeface="Chronicle Display Light" pitchFamily="50" charset="0"/>
              </a:rPr>
              <a:t>must know…</a:t>
            </a:r>
            <a:endParaRPr lang="en-US" sz="2400" i="1" dirty="0">
              <a:solidFill>
                <a:schemeClr val="bg1"/>
              </a:solidFill>
              <a:latin typeface="Chronicle Display Light" pitchFamily="50" charset="0"/>
            </a:endParaRPr>
          </a:p>
        </p:txBody>
      </p:sp>
      <p:sp>
        <p:nvSpPr>
          <p:cNvPr id="3" name="Text Placeholder 2">
            <a:extLst>
              <a:ext uri="{FF2B5EF4-FFF2-40B4-BE49-F238E27FC236}">
                <a16:creationId xmlns:a16="http://schemas.microsoft.com/office/drawing/2014/main" id="{336AFCA8-FFC7-4693-A217-A4630C6B5E78}"/>
              </a:ext>
            </a:extLst>
          </p:cNvPr>
          <p:cNvSpPr>
            <a:spLocks noGrp="1"/>
          </p:cNvSpPr>
          <p:nvPr>
            <p:ph type="body" sz="quarter" idx="11"/>
          </p:nvPr>
        </p:nvSpPr>
        <p:spPr>
          <a:xfrm>
            <a:off x="328613" y="1079048"/>
            <a:ext cx="8401246" cy="3183114"/>
          </a:xfrm>
        </p:spPr>
        <p:txBody>
          <a:bodyPr/>
          <a:lstStyle/>
          <a:p>
            <a:pPr algn="ctr"/>
            <a:r>
              <a:rPr lang="it-IT" sz="9600" b="1" i="1" dirty="0">
                <a:solidFill>
                  <a:schemeClr val="bg1"/>
                </a:solidFill>
              </a:rPr>
              <a:t>SOFTWARE </a:t>
            </a:r>
          </a:p>
          <a:p>
            <a:pPr algn="ctr"/>
            <a:r>
              <a:rPr lang="it-IT" sz="9600" b="1" i="1" dirty="0">
                <a:solidFill>
                  <a:schemeClr val="bg1"/>
                </a:solidFill>
              </a:rPr>
              <a:t>PRINCIPLES</a:t>
            </a:r>
          </a:p>
        </p:txBody>
      </p:sp>
      <p:sp>
        <p:nvSpPr>
          <p:cNvPr id="10" name="TextBox 9">
            <a:extLst>
              <a:ext uri="{FF2B5EF4-FFF2-40B4-BE49-F238E27FC236}">
                <a16:creationId xmlns:a16="http://schemas.microsoft.com/office/drawing/2014/main" id="{3C88A849-892B-4FB6-A821-ED8B5013085A}"/>
              </a:ext>
            </a:extLst>
          </p:cNvPr>
          <p:cNvSpPr txBox="1"/>
          <p:nvPr/>
        </p:nvSpPr>
        <p:spPr>
          <a:xfrm>
            <a:off x="388620" y="5260925"/>
            <a:ext cx="7383780" cy="646331"/>
          </a:xfrm>
          <a:prstGeom prst="rect">
            <a:avLst/>
          </a:prstGeom>
          <a:noFill/>
        </p:spPr>
        <p:txBody>
          <a:bodyPr wrap="square" rtlCol="0">
            <a:spAutoFit/>
          </a:bodyPr>
          <a:lstStyle/>
          <a:p>
            <a:r>
              <a:rPr lang="en-US" sz="3600" i="1" dirty="0">
                <a:solidFill>
                  <a:schemeClr val="bg1"/>
                </a:solidFill>
                <a:latin typeface="Chronicle Display Light" pitchFamily="50" charset="0"/>
              </a:rPr>
              <a:t>…and apply…</a:t>
            </a:r>
            <a:endParaRPr lang="en-US" sz="2400" i="1" dirty="0">
              <a:solidFill>
                <a:schemeClr val="bg1"/>
              </a:solidFill>
              <a:latin typeface="Chronicle Display Light" pitchFamily="50" charset="0"/>
            </a:endParaRPr>
          </a:p>
        </p:txBody>
      </p:sp>
      <p:sp>
        <p:nvSpPr>
          <p:cNvPr id="5" name="TextBox 4">
            <a:extLst>
              <a:ext uri="{FF2B5EF4-FFF2-40B4-BE49-F238E27FC236}">
                <a16:creationId xmlns:a16="http://schemas.microsoft.com/office/drawing/2014/main" id="{39BBCFBA-4ECE-469A-9FE2-F78BDB964AE4}"/>
              </a:ext>
            </a:extLst>
          </p:cNvPr>
          <p:cNvSpPr txBox="1"/>
          <p:nvPr/>
        </p:nvSpPr>
        <p:spPr>
          <a:xfrm>
            <a:off x="2901896" y="5263808"/>
            <a:ext cx="4477537" cy="646331"/>
          </a:xfrm>
          <a:prstGeom prst="rect">
            <a:avLst/>
          </a:prstGeom>
          <a:noFill/>
        </p:spPr>
        <p:txBody>
          <a:bodyPr wrap="square" rtlCol="0">
            <a:spAutoFit/>
          </a:bodyPr>
          <a:lstStyle/>
          <a:p>
            <a:r>
              <a:rPr lang="en-US" sz="3600" i="1" dirty="0">
                <a:solidFill>
                  <a:schemeClr val="bg1"/>
                </a:solidFill>
                <a:latin typeface="Chronicle Display Light" pitchFamily="50" charset="0"/>
              </a:rPr>
              <a:t>when possible</a:t>
            </a:r>
            <a:endParaRPr lang="en-US" sz="2400" i="1" dirty="0">
              <a:solidFill>
                <a:schemeClr val="bg1"/>
              </a:solidFill>
              <a:latin typeface="Chronicle Display Light" pitchFamily="50" charset="0"/>
            </a:endParaRPr>
          </a:p>
        </p:txBody>
      </p:sp>
    </p:spTree>
    <p:extLst>
      <p:ext uri="{BB962C8B-B14F-4D97-AF65-F5344CB8AC3E}">
        <p14:creationId xmlns:p14="http://schemas.microsoft.com/office/powerpoint/2010/main" val="2164498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830998"/>
          </a:xfrm>
        </p:spPr>
        <p:txBody>
          <a:bodyPr/>
          <a:lstStyle/>
          <a:p>
            <a:r>
              <a:rPr lang="en-US" dirty="0">
                <a:solidFill>
                  <a:schemeClr val="bg1"/>
                </a:solidFill>
              </a:rPr>
              <a:t>OCP Open Closed Principle</a:t>
            </a:r>
          </a:p>
          <a:p>
            <a:endParaRPr lang="en-US" dirty="0">
              <a:solidFill>
                <a:schemeClr val="bg1"/>
              </a:solidFill>
            </a:endParaRPr>
          </a:p>
          <a:p>
            <a:endParaRPr lang="en-US" dirty="0">
              <a:solidFill>
                <a:schemeClr val="bg1"/>
              </a:solidFill>
            </a:endParaRPr>
          </a:p>
        </p:txBody>
      </p:sp>
      <p:sp>
        <p:nvSpPr>
          <p:cNvPr id="5" name="TextBox 4"/>
          <p:cNvSpPr txBox="1"/>
          <p:nvPr/>
        </p:nvSpPr>
        <p:spPr>
          <a:xfrm>
            <a:off x="519112" y="2099729"/>
            <a:ext cx="8210747" cy="830997"/>
          </a:xfrm>
          <a:prstGeom prst="rect">
            <a:avLst/>
          </a:prstGeom>
          <a:noFill/>
        </p:spPr>
        <p:txBody>
          <a:bodyPr wrap="square" rtlCol="0">
            <a:spAutoFit/>
          </a:bodyPr>
          <a:lstStyle/>
          <a:p>
            <a:r>
              <a:rPr lang="en-GB" sz="2400" b="1" i="1" dirty="0">
                <a:solidFill>
                  <a:schemeClr val="bg1"/>
                </a:solidFill>
                <a:latin typeface="Chronicle Display" pitchFamily="50" charset="0"/>
              </a:rPr>
              <a:t>Software entities (classes, modules, functions, etc.) should be open for extension, but closed for modification.</a:t>
            </a:r>
          </a:p>
        </p:txBody>
      </p:sp>
      <p:sp>
        <p:nvSpPr>
          <p:cNvPr id="4" name="TextBox 3">
            <a:extLst>
              <a:ext uri="{FF2B5EF4-FFF2-40B4-BE49-F238E27FC236}">
                <a16:creationId xmlns:a16="http://schemas.microsoft.com/office/drawing/2014/main" id="{5DB0B48E-BD94-49D6-A667-C3A7F69A714A}"/>
              </a:ext>
            </a:extLst>
          </p:cNvPr>
          <p:cNvSpPr txBox="1"/>
          <p:nvPr/>
        </p:nvSpPr>
        <p:spPr>
          <a:xfrm>
            <a:off x="423862" y="3505267"/>
            <a:ext cx="8210747" cy="646331"/>
          </a:xfrm>
          <a:prstGeom prst="rect">
            <a:avLst/>
          </a:prstGeom>
          <a:noFill/>
        </p:spPr>
        <p:txBody>
          <a:bodyPr wrap="square" rtlCol="0">
            <a:spAutoFit/>
          </a:bodyPr>
          <a:lstStyle/>
          <a:p>
            <a:r>
              <a:rPr lang="en-GB" dirty="0">
                <a:solidFill>
                  <a:schemeClr val="bg1"/>
                </a:solidFill>
                <a:latin typeface="Chronicle Display" pitchFamily="50" charset="0"/>
              </a:rPr>
              <a:t>This simply means that a class should be easily extendable without modifying the class itself.</a:t>
            </a:r>
          </a:p>
        </p:txBody>
      </p:sp>
    </p:spTree>
    <p:extLst>
      <p:ext uri="{BB962C8B-B14F-4D97-AF65-F5344CB8AC3E}">
        <p14:creationId xmlns:p14="http://schemas.microsoft.com/office/powerpoint/2010/main" val="3189104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747407"/>
          </a:xfrm>
        </p:spPr>
        <p:txBody>
          <a:bodyPr/>
          <a:lstStyle/>
          <a:p>
            <a:r>
              <a:rPr lang="en-US" dirty="0">
                <a:solidFill>
                  <a:schemeClr val="bg1"/>
                </a:solidFill>
              </a:rPr>
              <a:t>OCP Open Closed Principle</a:t>
            </a:r>
          </a:p>
          <a:p>
            <a:endParaRPr lang="en-US" dirty="0">
              <a:solidFill>
                <a:schemeClr val="bg1"/>
              </a:solidFill>
            </a:endParaRPr>
          </a:p>
          <a:p>
            <a:endParaRPr lang="en-US" dirty="0">
              <a:solidFill>
                <a:schemeClr val="bg1"/>
              </a:solidFill>
            </a:endParaRPr>
          </a:p>
        </p:txBody>
      </p:sp>
      <p:pic>
        <p:nvPicPr>
          <p:cNvPr id="9" name="Picture 8">
            <a:extLst>
              <a:ext uri="{FF2B5EF4-FFF2-40B4-BE49-F238E27FC236}">
                <a16:creationId xmlns:a16="http://schemas.microsoft.com/office/drawing/2014/main" id="{8811BC5C-418B-4AC8-A842-722D609BF519}"/>
              </a:ext>
            </a:extLst>
          </p:cNvPr>
          <p:cNvPicPr>
            <a:picLocks noChangeAspect="1"/>
          </p:cNvPicPr>
          <p:nvPr/>
        </p:nvPicPr>
        <p:blipFill>
          <a:blip r:embed="rId3"/>
          <a:stretch>
            <a:fillRect/>
          </a:stretch>
        </p:blipFill>
        <p:spPr>
          <a:xfrm>
            <a:off x="1240253" y="1826454"/>
            <a:ext cx="6663494" cy="4783819"/>
          </a:xfrm>
          <a:prstGeom prst="rect">
            <a:avLst/>
          </a:prstGeom>
        </p:spPr>
      </p:pic>
    </p:spTree>
    <p:extLst>
      <p:ext uri="{BB962C8B-B14F-4D97-AF65-F5344CB8AC3E}">
        <p14:creationId xmlns:p14="http://schemas.microsoft.com/office/powerpoint/2010/main" val="2268068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832880"/>
          </a:xfrm>
        </p:spPr>
        <p:txBody>
          <a:bodyPr/>
          <a:lstStyle/>
          <a:p>
            <a:r>
              <a:rPr lang="en-US" dirty="0">
                <a:solidFill>
                  <a:schemeClr val="bg1"/>
                </a:solidFill>
              </a:rPr>
              <a:t>OCP Open Closed Principle</a:t>
            </a:r>
          </a:p>
          <a:p>
            <a:endParaRPr lang="en-US" dirty="0">
              <a:solidFill>
                <a:schemeClr val="bg1"/>
              </a:solidFill>
            </a:endParaRPr>
          </a:p>
          <a:p>
            <a:endParaRPr lang="en-US" dirty="0">
              <a:solidFill>
                <a:schemeClr val="bg1"/>
              </a:solidFill>
            </a:endParaRPr>
          </a:p>
        </p:txBody>
      </p:sp>
      <p:sp>
        <p:nvSpPr>
          <p:cNvPr id="4" name="TextBox 3">
            <a:extLst>
              <a:ext uri="{FF2B5EF4-FFF2-40B4-BE49-F238E27FC236}">
                <a16:creationId xmlns:a16="http://schemas.microsoft.com/office/drawing/2014/main" id="{BAFA7F2F-9057-407A-A9FC-B79761D64CC6}"/>
              </a:ext>
            </a:extLst>
          </p:cNvPr>
          <p:cNvSpPr txBox="1"/>
          <p:nvPr/>
        </p:nvSpPr>
        <p:spPr>
          <a:xfrm>
            <a:off x="328610" y="2281989"/>
            <a:ext cx="8210747" cy="646331"/>
          </a:xfrm>
          <a:prstGeom prst="rect">
            <a:avLst/>
          </a:prstGeom>
          <a:noFill/>
        </p:spPr>
        <p:txBody>
          <a:bodyPr wrap="square" rtlCol="0">
            <a:spAutoFit/>
          </a:bodyPr>
          <a:lstStyle/>
          <a:p>
            <a:r>
              <a:rPr lang="en-GB" dirty="0">
                <a:solidFill>
                  <a:schemeClr val="bg1"/>
                </a:solidFill>
                <a:latin typeface="Chronicle Display" pitchFamily="50" charset="0"/>
              </a:rPr>
              <a:t>In this case if we want the sum method to be able to sum areas of more shapes, we would have to add more if blocks to handle the area calculation of the shape.</a:t>
            </a:r>
          </a:p>
        </p:txBody>
      </p:sp>
      <p:sp>
        <p:nvSpPr>
          <p:cNvPr id="6" name="TextBox 5">
            <a:extLst>
              <a:ext uri="{FF2B5EF4-FFF2-40B4-BE49-F238E27FC236}">
                <a16:creationId xmlns:a16="http://schemas.microsoft.com/office/drawing/2014/main" id="{E0390461-2FD9-4546-A56A-94BB0DD776F5}"/>
              </a:ext>
            </a:extLst>
          </p:cNvPr>
          <p:cNvSpPr txBox="1"/>
          <p:nvPr/>
        </p:nvSpPr>
        <p:spPr>
          <a:xfrm>
            <a:off x="328609" y="3376149"/>
            <a:ext cx="8210747" cy="646331"/>
          </a:xfrm>
          <a:prstGeom prst="rect">
            <a:avLst/>
          </a:prstGeom>
          <a:noFill/>
        </p:spPr>
        <p:txBody>
          <a:bodyPr wrap="square" rtlCol="0">
            <a:spAutoFit/>
          </a:bodyPr>
          <a:lstStyle/>
          <a:p>
            <a:r>
              <a:rPr lang="en-GB" dirty="0">
                <a:solidFill>
                  <a:schemeClr val="bg1"/>
                </a:solidFill>
                <a:latin typeface="Chronicle Display" pitchFamily="50" charset="0"/>
              </a:rPr>
              <a:t>This goes against the </a:t>
            </a:r>
            <a:r>
              <a:rPr lang="en-GB" b="1" i="1" dirty="0">
                <a:solidFill>
                  <a:schemeClr val="bg1"/>
                </a:solidFill>
                <a:latin typeface="Chronicle Display" pitchFamily="50" charset="0"/>
              </a:rPr>
              <a:t>Open Closed Principle </a:t>
            </a:r>
            <a:r>
              <a:rPr lang="en-GB" dirty="0">
                <a:solidFill>
                  <a:schemeClr val="bg1"/>
                </a:solidFill>
                <a:latin typeface="Chronicle Display" pitchFamily="50" charset="0"/>
              </a:rPr>
              <a:t>because we must modify the class itself to obtain the new behaviour.</a:t>
            </a:r>
          </a:p>
        </p:txBody>
      </p:sp>
      <p:sp>
        <p:nvSpPr>
          <p:cNvPr id="7" name="TextBox 6">
            <a:extLst>
              <a:ext uri="{FF2B5EF4-FFF2-40B4-BE49-F238E27FC236}">
                <a16:creationId xmlns:a16="http://schemas.microsoft.com/office/drawing/2014/main" id="{784F5917-FB1F-4894-83A6-848E7465EB06}"/>
              </a:ext>
            </a:extLst>
          </p:cNvPr>
          <p:cNvSpPr txBox="1"/>
          <p:nvPr/>
        </p:nvSpPr>
        <p:spPr>
          <a:xfrm>
            <a:off x="328608" y="4377729"/>
            <a:ext cx="8210747" cy="646331"/>
          </a:xfrm>
          <a:prstGeom prst="rect">
            <a:avLst/>
          </a:prstGeom>
          <a:noFill/>
        </p:spPr>
        <p:txBody>
          <a:bodyPr wrap="square" rtlCol="0">
            <a:spAutoFit/>
          </a:bodyPr>
          <a:lstStyle/>
          <a:p>
            <a:r>
              <a:rPr lang="en-GB" dirty="0">
                <a:solidFill>
                  <a:schemeClr val="bg1"/>
                </a:solidFill>
                <a:latin typeface="Chronicle Display" pitchFamily="50" charset="0"/>
              </a:rPr>
              <a:t>A better design is to remove the logic to calculate the area from the </a:t>
            </a:r>
            <a:r>
              <a:rPr lang="en-GB" b="1" i="1" dirty="0" err="1">
                <a:solidFill>
                  <a:schemeClr val="bg1"/>
                </a:solidFill>
                <a:latin typeface="Chronicle Display" pitchFamily="50" charset="0"/>
              </a:rPr>
              <a:t>AreaCalculator</a:t>
            </a:r>
            <a:r>
              <a:rPr lang="en-GB" dirty="0">
                <a:solidFill>
                  <a:schemeClr val="bg1"/>
                </a:solidFill>
                <a:latin typeface="Chronicle Display" pitchFamily="50" charset="0"/>
              </a:rPr>
              <a:t> an attach it into the single shape’s classes.</a:t>
            </a:r>
          </a:p>
        </p:txBody>
      </p:sp>
    </p:spTree>
    <p:extLst>
      <p:ext uri="{BB962C8B-B14F-4D97-AF65-F5344CB8AC3E}">
        <p14:creationId xmlns:p14="http://schemas.microsoft.com/office/powerpoint/2010/main" val="2138874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1056" y="1079048"/>
            <a:ext cx="8401246" cy="772424"/>
          </a:xfrm>
        </p:spPr>
        <p:txBody>
          <a:bodyPr/>
          <a:lstStyle/>
          <a:p>
            <a:r>
              <a:rPr lang="en-US" dirty="0">
                <a:solidFill>
                  <a:schemeClr val="bg1"/>
                </a:solidFill>
              </a:rPr>
              <a:t>OCP Open Closed Principle</a:t>
            </a:r>
          </a:p>
          <a:p>
            <a:endParaRPr lang="en-US" dirty="0">
              <a:solidFill>
                <a:schemeClr val="bg1"/>
              </a:solidFill>
            </a:endParaRPr>
          </a:p>
          <a:p>
            <a:endParaRPr lang="en-US" dirty="0">
              <a:solidFill>
                <a:schemeClr val="bg1"/>
              </a:solidFill>
            </a:endParaRPr>
          </a:p>
        </p:txBody>
      </p:sp>
      <p:pic>
        <p:nvPicPr>
          <p:cNvPr id="3" name="Picture 2">
            <a:extLst>
              <a:ext uri="{FF2B5EF4-FFF2-40B4-BE49-F238E27FC236}">
                <a16:creationId xmlns:a16="http://schemas.microsoft.com/office/drawing/2014/main" id="{29807733-2D5E-4715-8388-A55DCC423A33}"/>
              </a:ext>
            </a:extLst>
          </p:cNvPr>
          <p:cNvPicPr>
            <a:picLocks noChangeAspect="1"/>
          </p:cNvPicPr>
          <p:nvPr/>
        </p:nvPicPr>
        <p:blipFill>
          <a:blip r:embed="rId3"/>
          <a:stretch>
            <a:fillRect/>
          </a:stretch>
        </p:blipFill>
        <p:spPr>
          <a:xfrm>
            <a:off x="1252074" y="3428999"/>
            <a:ext cx="6639852" cy="1371791"/>
          </a:xfrm>
          <a:prstGeom prst="rect">
            <a:avLst/>
          </a:prstGeom>
        </p:spPr>
      </p:pic>
    </p:spTree>
    <p:extLst>
      <p:ext uri="{BB962C8B-B14F-4D97-AF65-F5344CB8AC3E}">
        <p14:creationId xmlns:p14="http://schemas.microsoft.com/office/powerpoint/2010/main" val="2863610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779981"/>
          </a:xfrm>
        </p:spPr>
        <p:txBody>
          <a:bodyPr/>
          <a:lstStyle/>
          <a:p>
            <a:r>
              <a:rPr lang="en-US" dirty="0">
                <a:solidFill>
                  <a:schemeClr val="bg1"/>
                </a:solidFill>
              </a:rPr>
              <a:t>OCP Open Closed Principle</a:t>
            </a:r>
          </a:p>
          <a:p>
            <a:endParaRPr lang="en-US" dirty="0">
              <a:solidFill>
                <a:schemeClr val="bg1"/>
              </a:solidFill>
            </a:endParaRPr>
          </a:p>
          <a:p>
            <a:endParaRPr lang="en-US" dirty="0">
              <a:solidFill>
                <a:schemeClr val="bg1"/>
              </a:solidFill>
            </a:endParaRPr>
          </a:p>
        </p:txBody>
      </p:sp>
      <p:pic>
        <p:nvPicPr>
          <p:cNvPr id="12" name="Picture 11">
            <a:extLst>
              <a:ext uri="{FF2B5EF4-FFF2-40B4-BE49-F238E27FC236}">
                <a16:creationId xmlns:a16="http://schemas.microsoft.com/office/drawing/2014/main" id="{83083E9A-0CE4-4900-83B1-AB213D9E43D2}"/>
              </a:ext>
            </a:extLst>
          </p:cNvPr>
          <p:cNvPicPr>
            <a:picLocks noChangeAspect="1"/>
          </p:cNvPicPr>
          <p:nvPr/>
        </p:nvPicPr>
        <p:blipFill>
          <a:blip r:embed="rId3"/>
          <a:stretch>
            <a:fillRect/>
          </a:stretch>
        </p:blipFill>
        <p:spPr>
          <a:xfrm>
            <a:off x="504056" y="2590345"/>
            <a:ext cx="3172268" cy="2762636"/>
          </a:xfrm>
          <a:prstGeom prst="rect">
            <a:avLst/>
          </a:prstGeom>
        </p:spPr>
      </p:pic>
      <p:pic>
        <p:nvPicPr>
          <p:cNvPr id="3" name="Picture 2">
            <a:extLst>
              <a:ext uri="{FF2B5EF4-FFF2-40B4-BE49-F238E27FC236}">
                <a16:creationId xmlns:a16="http://schemas.microsoft.com/office/drawing/2014/main" id="{FB1DAEDC-DF54-453A-A993-6AE21DB1DE2E}"/>
              </a:ext>
            </a:extLst>
          </p:cNvPr>
          <p:cNvPicPr>
            <a:picLocks noChangeAspect="1"/>
          </p:cNvPicPr>
          <p:nvPr/>
        </p:nvPicPr>
        <p:blipFill>
          <a:blip r:embed="rId4"/>
          <a:stretch>
            <a:fillRect/>
          </a:stretch>
        </p:blipFill>
        <p:spPr>
          <a:xfrm>
            <a:off x="3851767" y="2618924"/>
            <a:ext cx="4677428" cy="2734057"/>
          </a:xfrm>
          <a:prstGeom prst="rect">
            <a:avLst/>
          </a:prstGeom>
        </p:spPr>
      </p:pic>
    </p:spTree>
    <p:extLst>
      <p:ext uri="{BB962C8B-B14F-4D97-AF65-F5344CB8AC3E}">
        <p14:creationId xmlns:p14="http://schemas.microsoft.com/office/powerpoint/2010/main" val="1697085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764867"/>
          </a:xfrm>
        </p:spPr>
        <p:txBody>
          <a:bodyPr/>
          <a:lstStyle/>
          <a:p>
            <a:r>
              <a:rPr lang="en-US" dirty="0">
                <a:solidFill>
                  <a:schemeClr val="bg1"/>
                </a:solidFill>
              </a:rPr>
              <a:t>OCP Open Closed Principle</a:t>
            </a:r>
          </a:p>
          <a:p>
            <a:endParaRPr lang="en-US" dirty="0">
              <a:solidFill>
                <a:schemeClr val="bg1"/>
              </a:solidFill>
            </a:endParaRPr>
          </a:p>
          <a:p>
            <a:endParaRPr lang="en-US" dirty="0">
              <a:solidFill>
                <a:schemeClr val="bg1"/>
              </a:solidFill>
            </a:endParaRPr>
          </a:p>
        </p:txBody>
      </p:sp>
      <p:pic>
        <p:nvPicPr>
          <p:cNvPr id="4" name="Picture 3">
            <a:extLst>
              <a:ext uri="{FF2B5EF4-FFF2-40B4-BE49-F238E27FC236}">
                <a16:creationId xmlns:a16="http://schemas.microsoft.com/office/drawing/2014/main" id="{89109F30-9AA0-48ED-9331-79217AF5CD09}"/>
              </a:ext>
            </a:extLst>
          </p:cNvPr>
          <p:cNvPicPr>
            <a:picLocks noChangeAspect="1"/>
          </p:cNvPicPr>
          <p:nvPr/>
        </p:nvPicPr>
        <p:blipFill>
          <a:blip r:embed="rId3"/>
          <a:stretch>
            <a:fillRect/>
          </a:stretch>
        </p:blipFill>
        <p:spPr>
          <a:xfrm>
            <a:off x="2547759" y="2882949"/>
            <a:ext cx="3962953" cy="2896004"/>
          </a:xfrm>
          <a:prstGeom prst="rect">
            <a:avLst/>
          </a:prstGeom>
        </p:spPr>
      </p:pic>
    </p:spTree>
    <p:extLst>
      <p:ext uri="{BB962C8B-B14F-4D97-AF65-F5344CB8AC3E}">
        <p14:creationId xmlns:p14="http://schemas.microsoft.com/office/powerpoint/2010/main" val="4100286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865990"/>
          </a:xfrm>
        </p:spPr>
        <p:txBody>
          <a:bodyPr/>
          <a:lstStyle/>
          <a:p>
            <a:r>
              <a:rPr lang="en-US" dirty="0">
                <a:solidFill>
                  <a:schemeClr val="bg1"/>
                </a:solidFill>
              </a:rPr>
              <a:t>OCP Open Closed Principle</a:t>
            </a:r>
          </a:p>
          <a:p>
            <a:endParaRPr lang="en-US" dirty="0">
              <a:solidFill>
                <a:schemeClr val="bg1"/>
              </a:solidFill>
            </a:endParaRPr>
          </a:p>
          <a:p>
            <a:endParaRPr lang="en-US" dirty="0">
              <a:solidFill>
                <a:schemeClr val="bg1"/>
              </a:solidFill>
            </a:endParaRPr>
          </a:p>
        </p:txBody>
      </p:sp>
      <p:pic>
        <p:nvPicPr>
          <p:cNvPr id="3" name="Picture 2">
            <a:extLst>
              <a:ext uri="{FF2B5EF4-FFF2-40B4-BE49-F238E27FC236}">
                <a16:creationId xmlns:a16="http://schemas.microsoft.com/office/drawing/2014/main" id="{7AE6E3E4-66EB-4835-8D09-2F9D295C9531}"/>
              </a:ext>
            </a:extLst>
          </p:cNvPr>
          <p:cNvPicPr>
            <a:picLocks noChangeAspect="1"/>
          </p:cNvPicPr>
          <p:nvPr/>
        </p:nvPicPr>
        <p:blipFill>
          <a:blip r:embed="rId3"/>
          <a:stretch>
            <a:fillRect/>
          </a:stretch>
        </p:blipFill>
        <p:spPr>
          <a:xfrm>
            <a:off x="2271496" y="2826742"/>
            <a:ext cx="4515480" cy="2734057"/>
          </a:xfrm>
          <a:prstGeom prst="rect">
            <a:avLst/>
          </a:prstGeom>
        </p:spPr>
      </p:pic>
    </p:spTree>
    <p:extLst>
      <p:ext uri="{BB962C8B-B14F-4D97-AF65-F5344CB8AC3E}">
        <p14:creationId xmlns:p14="http://schemas.microsoft.com/office/powerpoint/2010/main" val="4136040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920234"/>
          </a:xfrm>
        </p:spPr>
        <p:txBody>
          <a:bodyPr/>
          <a:lstStyle/>
          <a:p>
            <a:r>
              <a:rPr lang="en-US" dirty="0">
                <a:solidFill>
                  <a:schemeClr val="bg1"/>
                </a:solidFill>
              </a:rPr>
              <a:t>OCP Open Closed Principle</a:t>
            </a:r>
          </a:p>
          <a:p>
            <a:endParaRPr lang="en-US" dirty="0">
              <a:solidFill>
                <a:schemeClr val="bg1"/>
              </a:solidFill>
            </a:endParaRPr>
          </a:p>
          <a:p>
            <a:endParaRPr lang="en-US" dirty="0">
              <a:solidFill>
                <a:schemeClr val="bg1"/>
              </a:solidFill>
            </a:endParaRPr>
          </a:p>
        </p:txBody>
      </p:sp>
      <p:pic>
        <p:nvPicPr>
          <p:cNvPr id="3" name="Picture 2">
            <a:extLst>
              <a:ext uri="{FF2B5EF4-FFF2-40B4-BE49-F238E27FC236}">
                <a16:creationId xmlns:a16="http://schemas.microsoft.com/office/drawing/2014/main" id="{1F1D83ED-11B4-46B5-AD41-B5B0AF286047}"/>
              </a:ext>
            </a:extLst>
          </p:cNvPr>
          <p:cNvPicPr>
            <a:picLocks noChangeAspect="1"/>
          </p:cNvPicPr>
          <p:nvPr/>
        </p:nvPicPr>
        <p:blipFill>
          <a:blip r:embed="rId3"/>
          <a:stretch>
            <a:fillRect/>
          </a:stretch>
        </p:blipFill>
        <p:spPr>
          <a:xfrm>
            <a:off x="1410588" y="2626323"/>
            <a:ext cx="6458851" cy="3086531"/>
          </a:xfrm>
          <a:prstGeom prst="rect">
            <a:avLst/>
          </a:prstGeom>
        </p:spPr>
      </p:pic>
    </p:spTree>
    <p:extLst>
      <p:ext uri="{BB962C8B-B14F-4D97-AF65-F5344CB8AC3E}">
        <p14:creationId xmlns:p14="http://schemas.microsoft.com/office/powerpoint/2010/main" val="1797008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57502"/>
          </a:xfrm>
        </p:spPr>
        <p:txBody>
          <a:bodyPr/>
          <a:lstStyle/>
          <a:p>
            <a:r>
              <a:rPr lang="en-US" dirty="0">
                <a:solidFill>
                  <a:schemeClr val="bg1"/>
                </a:solidFill>
              </a:rPr>
              <a:t>OCP Open Closed Principle</a:t>
            </a:r>
          </a:p>
          <a:p>
            <a:endParaRPr lang="en-US" dirty="0">
              <a:solidFill>
                <a:schemeClr val="bg1"/>
              </a:solidFill>
            </a:endParaRPr>
          </a:p>
          <a:p>
            <a:endParaRPr lang="en-US" dirty="0">
              <a:solidFill>
                <a:schemeClr val="bg1"/>
              </a:solidFill>
            </a:endParaRPr>
          </a:p>
        </p:txBody>
      </p:sp>
      <p:pic>
        <p:nvPicPr>
          <p:cNvPr id="3" name="Picture 2">
            <a:extLst>
              <a:ext uri="{FF2B5EF4-FFF2-40B4-BE49-F238E27FC236}">
                <a16:creationId xmlns:a16="http://schemas.microsoft.com/office/drawing/2014/main" id="{EB75379E-684B-4A51-903B-EDF58EA8708C}"/>
              </a:ext>
            </a:extLst>
          </p:cNvPr>
          <p:cNvPicPr>
            <a:picLocks noChangeAspect="1"/>
          </p:cNvPicPr>
          <p:nvPr/>
        </p:nvPicPr>
        <p:blipFill>
          <a:blip r:embed="rId3"/>
          <a:stretch>
            <a:fillRect/>
          </a:stretch>
        </p:blipFill>
        <p:spPr>
          <a:xfrm>
            <a:off x="2328549" y="2761180"/>
            <a:ext cx="4486901" cy="2915057"/>
          </a:xfrm>
          <a:prstGeom prst="rect">
            <a:avLst/>
          </a:prstGeom>
        </p:spPr>
      </p:pic>
    </p:spTree>
    <p:extLst>
      <p:ext uri="{BB962C8B-B14F-4D97-AF65-F5344CB8AC3E}">
        <p14:creationId xmlns:p14="http://schemas.microsoft.com/office/powerpoint/2010/main" val="13422081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830998"/>
          </a:xfrm>
        </p:spPr>
        <p:txBody>
          <a:bodyPr/>
          <a:lstStyle/>
          <a:p>
            <a:r>
              <a:rPr lang="en-US" dirty="0">
                <a:solidFill>
                  <a:schemeClr val="bg1"/>
                </a:solidFill>
              </a:rPr>
              <a:t>LSP </a:t>
            </a:r>
            <a:r>
              <a:rPr lang="en-US" dirty="0" err="1">
                <a:solidFill>
                  <a:schemeClr val="bg1"/>
                </a:solidFill>
              </a:rPr>
              <a:t>Liskov</a:t>
            </a:r>
            <a:r>
              <a:rPr lang="en-US" dirty="0">
                <a:solidFill>
                  <a:schemeClr val="bg1"/>
                </a:solidFill>
              </a:rPr>
              <a:t> Substitution Principle</a:t>
            </a:r>
          </a:p>
          <a:p>
            <a:endParaRPr lang="en-US" dirty="0">
              <a:solidFill>
                <a:schemeClr val="bg1"/>
              </a:solidFill>
            </a:endParaRPr>
          </a:p>
          <a:p>
            <a:endParaRPr lang="en-US" dirty="0">
              <a:solidFill>
                <a:schemeClr val="bg1"/>
              </a:solidFill>
            </a:endParaRPr>
          </a:p>
        </p:txBody>
      </p:sp>
      <p:sp>
        <p:nvSpPr>
          <p:cNvPr id="5" name="TextBox 4"/>
          <p:cNvSpPr txBox="1"/>
          <p:nvPr/>
        </p:nvSpPr>
        <p:spPr>
          <a:xfrm>
            <a:off x="621372" y="2274838"/>
            <a:ext cx="8210747" cy="1938992"/>
          </a:xfrm>
          <a:prstGeom prst="rect">
            <a:avLst/>
          </a:prstGeom>
          <a:noFill/>
        </p:spPr>
        <p:txBody>
          <a:bodyPr wrap="square" rtlCol="0">
            <a:spAutoFit/>
          </a:bodyPr>
          <a:lstStyle/>
          <a:p>
            <a:r>
              <a:rPr lang="en-GB" sz="2400" b="1" i="1" dirty="0">
                <a:solidFill>
                  <a:schemeClr val="bg1"/>
                </a:solidFill>
                <a:latin typeface="Chronicle Display" pitchFamily="50" charset="0"/>
              </a:rPr>
              <a:t>Functions that use reference to base classes must be able to use object of derived classes without knowing it. </a:t>
            </a:r>
          </a:p>
          <a:p>
            <a:endParaRPr lang="en-GB" sz="2400" b="1" i="1" dirty="0">
              <a:solidFill>
                <a:schemeClr val="bg1"/>
              </a:solidFill>
              <a:latin typeface="Chronicle Display" pitchFamily="50" charset="0"/>
            </a:endParaRPr>
          </a:p>
          <a:p>
            <a:r>
              <a:rPr lang="en-US" sz="2400" b="1" i="1" dirty="0">
                <a:solidFill>
                  <a:schemeClr val="bg1"/>
                </a:solidFill>
                <a:latin typeface="Chronicle Display"/>
              </a:rPr>
              <a:t> If S is a subtype of T, then objects of type T may be replaced with objects of type S.</a:t>
            </a:r>
            <a:endParaRPr lang="en-GB" sz="2400" b="1" i="1" dirty="0">
              <a:solidFill>
                <a:schemeClr val="bg1"/>
              </a:solidFill>
              <a:latin typeface="Chronicle Display"/>
            </a:endParaRPr>
          </a:p>
        </p:txBody>
      </p:sp>
      <p:sp>
        <p:nvSpPr>
          <p:cNvPr id="4" name="TextBox 3">
            <a:extLst>
              <a:ext uri="{FF2B5EF4-FFF2-40B4-BE49-F238E27FC236}">
                <a16:creationId xmlns:a16="http://schemas.microsoft.com/office/drawing/2014/main" id="{D0A2EB7E-C6DD-4F42-B4A3-952CF2A50CB1}"/>
              </a:ext>
            </a:extLst>
          </p:cNvPr>
          <p:cNvSpPr txBox="1"/>
          <p:nvPr/>
        </p:nvSpPr>
        <p:spPr>
          <a:xfrm>
            <a:off x="519112" y="4624789"/>
            <a:ext cx="8210747" cy="646331"/>
          </a:xfrm>
          <a:prstGeom prst="rect">
            <a:avLst/>
          </a:prstGeom>
          <a:noFill/>
        </p:spPr>
        <p:txBody>
          <a:bodyPr wrap="square" rtlCol="0">
            <a:spAutoFit/>
          </a:bodyPr>
          <a:lstStyle/>
          <a:p>
            <a:r>
              <a:rPr lang="en-GB" dirty="0">
                <a:solidFill>
                  <a:schemeClr val="bg1"/>
                </a:solidFill>
                <a:latin typeface="Chronicle Display" pitchFamily="50" charset="0"/>
              </a:rPr>
              <a:t>This mean that every subclass/derived should be substitutable for their base/parent class.</a:t>
            </a:r>
          </a:p>
        </p:txBody>
      </p:sp>
      <p:sp>
        <p:nvSpPr>
          <p:cNvPr id="6" name="TextBox 5">
            <a:extLst>
              <a:ext uri="{FF2B5EF4-FFF2-40B4-BE49-F238E27FC236}">
                <a16:creationId xmlns:a16="http://schemas.microsoft.com/office/drawing/2014/main" id="{542FF21C-5A1E-4C44-9343-5A5DCCC891DE}"/>
              </a:ext>
            </a:extLst>
          </p:cNvPr>
          <p:cNvSpPr txBox="1"/>
          <p:nvPr/>
        </p:nvSpPr>
        <p:spPr>
          <a:xfrm>
            <a:off x="519112" y="5597027"/>
            <a:ext cx="8210747" cy="369332"/>
          </a:xfrm>
          <a:prstGeom prst="rect">
            <a:avLst/>
          </a:prstGeom>
          <a:noFill/>
        </p:spPr>
        <p:txBody>
          <a:bodyPr wrap="square" rtlCol="0">
            <a:spAutoFit/>
          </a:bodyPr>
          <a:lstStyle/>
          <a:p>
            <a:r>
              <a:rPr lang="en-GB" dirty="0">
                <a:solidFill>
                  <a:schemeClr val="bg1"/>
                </a:solidFill>
                <a:latin typeface="Chronicle Display" pitchFamily="50" charset="0"/>
              </a:rPr>
              <a:t>This principle is the base of </a:t>
            </a:r>
            <a:r>
              <a:rPr lang="en-GB" b="1" i="1" dirty="0">
                <a:solidFill>
                  <a:schemeClr val="bg1"/>
                </a:solidFill>
                <a:latin typeface="Chronicle Display" pitchFamily="50" charset="0"/>
              </a:rPr>
              <a:t>Design by Contract</a:t>
            </a:r>
          </a:p>
        </p:txBody>
      </p:sp>
    </p:spTree>
    <p:extLst>
      <p:ext uri="{BB962C8B-B14F-4D97-AF65-F5344CB8AC3E}">
        <p14:creationId xmlns:p14="http://schemas.microsoft.com/office/powerpoint/2010/main" val="908337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734639"/>
          </a:xfrm>
        </p:spPr>
        <p:txBody>
          <a:bodyPr/>
          <a:lstStyle/>
          <a:p>
            <a:r>
              <a:rPr lang="en-US" b="1" i="1" dirty="0">
                <a:solidFill>
                  <a:schemeClr val="bg1"/>
                </a:solidFill>
              </a:rPr>
              <a:t>SOLID</a:t>
            </a:r>
            <a:r>
              <a:rPr lang="en-US" dirty="0">
                <a:solidFill>
                  <a:schemeClr val="bg1"/>
                </a:solidFill>
              </a:rPr>
              <a:t> Principles</a:t>
            </a:r>
          </a:p>
          <a:p>
            <a:endParaRPr lang="en-US" dirty="0">
              <a:solidFill>
                <a:schemeClr val="bg1"/>
              </a:solidFill>
            </a:endParaRPr>
          </a:p>
        </p:txBody>
      </p:sp>
      <p:sp>
        <p:nvSpPr>
          <p:cNvPr id="5" name="TextBox 4"/>
          <p:cNvSpPr txBox="1"/>
          <p:nvPr/>
        </p:nvSpPr>
        <p:spPr>
          <a:xfrm>
            <a:off x="519112" y="1832413"/>
            <a:ext cx="8210747" cy="1446550"/>
          </a:xfrm>
          <a:prstGeom prst="rect">
            <a:avLst/>
          </a:prstGeom>
          <a:noFill/>
        </p:spPr>
        <p:txBody>
          <a:bodyPr wrap="square" rtlCol="0">
            <a:spAutoFit/>
          </a:bodyPr>
          <a:lstStyle/>
          <a:p>
            <a:endParaRPr lang="en-GB" sz="1600" u="sng" dirty="0">
              <a:solidFill>
                <a:schemeClr val="bg1"/>
              </a:solidFill>
              <a:latin typeface="Chronicle Display" pitchFamily="50" charset="0"/>
            </a:endParaRPr>
          </a:p>
          <a:p>
            <a:r>
              <a:rPr lang="en-GB" sz="2400" b="1" dirty="0">
                <a:solidFill>
                  <a:schemeClr val="bg1"/>
                </a:solidFill>
                <a:latin typeface="Chronicle Display" pitchFamily="50" charset="0"/>
              </a:rPr>
              <a:t>SOLID</a:t>
            </a:r>
            <a:r>
              <a:rPr lang="en-GB" sz="1600" b="1" dirty="0">
                <a:solidFill>
                  <a:schemeClr val="bg1"/>
                </a:solidFill>
                <a:latin typeface="Chronicle Display" pitchFamily="50" charset="0"/>
              </a:rPr>
              <a:t> </a:t>
            </a:r>
            <a:r>
              <a:rPr lang="en-GB" sz="1600" dirty="0">
                <a:solidFill>
                  <a:schemeClr val="bg1"/>
                </a:solidFill>
                <a:latin typeface="Chronicle Display" pitchFamily="50" charset="0"/>
              </a:rPr>
              <a:t>is an acronym for five </a:t>
            </a:r>
            <a:r>
              <a:rPr lang="en-GB" sz="1600" b="1" dirty="0">
                <a:solidFill>
                  <a:schemeClr val="bg1"/>
                </a:solidFill>
                <a:latin typeface="Chronicle Display" pitchFamily="50" charset="0"/>
              </a:rPr>
              <a:t>OOD</a:t>
            </a:r>
            <a:r>
              <a:rPr lang="en-GB" sz="1600" dirty="0">
                <a:solidFill>
                  <a:schemeClr val="bg1"/>
                </a:solidFill>
                <a:latin typeface="Chronicle Display" pitchFamily="50" charset="0"/>
              </a:rPr>
              <a:t> principles by Robert C. Martin (uncle bob)</a:t>
            </a:r>
            <a:endParaRPr lang="en-GB" sz="1600" u="sng" dirty="0">
              <a:solidFill>
                <a:schemeClr val="bg1"/>
              </a:solidFill>
              <a:latin typeface="Chronicle Display" pitchFamily="50" charset="0"/>
            </a:endParaRPr>
          </a:p>
          <a:p>
            <a:endParaRPr lang="en-GB" sz="1600" u="sng" dirty="0">
              <a:solidFill>
                <a:schemeClr val="bg1"/>
              </a:solidFill>
              <a:latin typeface="Chronicle Display" pitchFamily="50" charset="0"/>
            </a:endParaRPr>
          </a:p>
          <a:p>
            <a:endParaRPr lang="en-GB" sz="1600" dirty="0">
              <a:solidFill>
                <a:schemeClr val="bg1"/>
              </a:solidFill>
              <a:latin typeface="Chronicle Display" pitchFamily="50" charset="0"/>
            </a:endParaRPr>
          </a:p>
          <a:p>
            <a:r>
              <a:rPr lang="en-GB" sz="1600" dirty="0">
                <a:solidFill>
                  <a:schemeClr val="bg1"/>
                </a:solidFill>
                <a:latin typeface="Chronicle Display" pitchFamily="50" charset="0"/>
              </a:rPr>
              <a:t>These principles, when applied, help developer in:	</a:t>
            </a:r>
          </a:p>
        </p:txBody>
      </p:sp>
      <p:sp>
        <p:nvSpPr>
          <p:cNvPr id="4" name="TextBox 3">
            <a:extLst>
              <a:ext uri="{FF2B5EF4-FFF2-40B4-BE49-F238E27FC236}">
                <a16:creationId xmlns:a16="http://schemas.microsoft.com/office/drawing/2014/main" id="{93BB961A-3CB4-477D-BD60-E9EA33291C17}"/>
              </a:ext>
            </a:extLst>
          </p:cNvPr>
          <p:cNvSpPr txBox="1"/>
          <p:nvPr/>
        </p:nvSpPr>
        <p:spPr>
          <a:xfrm>
            <a:off x="1186531" y="3702475"/>
            <a:ext cx="6566978" cy="338554"/>
          </a:xfrm>
          <a:prstGeom prst="rect">
            <a:avLst/>
          </a:prstGeom>
          <a:noFill/>
        </p:spPr>
        <p:txBody>
          <a:bodyPr wrap="square" rtlCol="0">
            <a:spAutoFit/>
          </a:bodyPr>
          <a:lstStyle/>
          <a:p>
            <a:r>
              <a:rPr lang="en-GB" sz="1600" dirty="0">
                <a:solidFill>
                  <a:schemeClr val="bg1"/>
                </a:solidFill>
                <a:latin typeface="Chronicle Display" pitchFamily="50" charset="0"/>
              </a:rPr>
              <a:t>&gt; Easily maintain software</a:t>
            </a:r>
          </a:p>
        </p:txBody>
      </p:sp>
      <p:sp>
        <p:nvSpPr>
          <p:cNvPr id="6" name="TextBox 5">
            <a:extLst>
              <a:ext uri="{FF2B5EF4-FFF2-40B4-BE49-F238E27FC236}">
                <a16:creationId xmlns:a16="http://schemas.microsoft.com/office/drawing/2014/main" id="{0B13B60D-B8E3-48A1-AC0E-4F9D11137C59}"/>
              </a:ext>
            </a:extLst>
          </p:cNvPr>
          <p:cNvSpPr txBox="1"/>
          <p:nvPr/>
        </p:nvSpPr>
        <p:spPr>
          <a:xfrm>
            <a:off x="1186531" y="4142890"/>
            <a:ext cx="6566978" cy="338554"/>
          </a:xfrm>
          <a:prstGeom prst="rect">
            <a:avLst/>
          </a:prstGeom>
          <a:noFill/>
        </p:spPr>
        <p:txBody>
          <a:bodyPr wrap="square" rtlCol="0">
            <a:spAutoFit/>
          </a:bodyPr>
          <a:lstStyle/>
          <a:p>
            <a:r>
              <a:rPr lang="en-GB" sz="1600" dirty="0">
                <a:solidFill>
                  <a:schemeClr val="bg1"/>
                </a:solidFill>
                <a:latin typeface="Chronicle Display" pitchFamily="50" charset="0"/>
              </a:rPr>
              <a:t>&gt; Easily extend software</a:t>
            </a:r>
          </a:p>
        </p:txBody>
      </p:sp>
      <p:sp>
        <p:nvSpPr>
          <p:cNvPr id="7" name="TextBox 6">
            <a:extLst>
              <a:ext uri="{FF2B5EF4-FFF2-40B4-BE49-F238E27FC236}">
                <a16:creationId xmlns:a16="http://schemas.microsoft.com/office/drawing/2014/main" id="{7E4FE2F1-CC4D-42DE-9DD2-D5A9E6999B3E}"/>
              </a:ext>
            </a:extLst>
          </p:cNvPr>
          <p:cNvSpPr txBox="1"/>
          <p:nvPr/>
        </p:nvSpPr>
        <p:spPr>
          <a:xfrm>
            <a:off x="1186531" y="4583305"/>
            <a:ext cx="6566978" cy="338554"/>
          </a:xfrm>
          <a:prstGeom prst="rect">
            <a:avLst/>
          </a:prstGeom>
          <a:noFill/>
        </p:spPr>
        <p:txBody>
          <a:bodyPr wrap="square" rtlCol="0">
            <a:spAutoFit/>
          </a:bodyPr>
          <a:lstStyle/>
          <a:p>
            <a:r>
              <a:rPr lang="en-GB" sz="1600" dirty="0">
                <a:solidFill>
                  <a:schemeClr val="bg1"/>
                </a:solidFill>
                <a:latin typeface="Chronicle Display" pitchFamily="50" charset="0"/>
              </a:rPr>
              <a:t>&gt; Avoid smell</a:t>
            </a:r>
          </a:p>
        </p:txBody>
      </p:sp>
      <p:sp>
        <p:nvSpPr>
          <p:cNvPr id="8" name="TextBox 7">
            <a:extLst>
              <a:ext uri="{FF2B5EF4-FFF2-40B4-BE49-F238E27FC236}">
                <a16:creationId xmlns:a16="http://schemas.microsoft.com/office/drawing/2014/main" id="{41D9005C-1ED3-46C6-82AD-683DC3DE6D9A}"/>
              </a:ext>
            </a:extLst>
          </p:cNvPr>
          <p:cNvSpPr txBox="1"/>
          <p:nvPr/>
        </p:nvSpPr>
        <p:spPr>
          <a:xfrm>
            <a:off x="1186531" y="5023720"/>
            <a:ext cx="6566978" cy="338554"/>
          </a:xfrm>
          <a:prstGeom prst="rect">
            <a:avLst/>
          </a:prstGeom>
          <a:noFill/>
        </p:spPr>
        <p:txBody>
          <a:bodyPr wrap="square" rtlCol="0">
            <a:spAutoFit/>
          </a:bodyPr>
          <a:lstStyle/>
          <a:p>
            <a:r>
              <a:rPr lang="en-GB" sz="1600" dirty="0">
                <a:solidFill>
                  <a:schemeClr val="bg1"/>
                </a:solidFill>
                <a:latin typeface="Chronicle Display" pitchFamily="50" charset="0"/>
              </a:rPr>
              <a:t>&gt; Easily refactor code</a:t>
            </a:r>
          </a:p>
        </p:txBody>
      </p:sp>
      <p:sp>
        <p:nvSpPr>
          <p:cNvPr id="9" name="TextBox 8">
            <a:extLst>
              <a:ext uri="{FF2B5EF4-FFF2-40B4-BE49-F238E27FC236}">
                <a16:creationId xmlns:a16="http://schemas.microsoft.com/office/drawing/2014/main" id="{817BE828-75BC-4FE4-AE92-19A1E6BA5297}"/>
              </a:ext>
            </a:extLst>
          </p:cNvPr>
          <p:cNvSpPr txBox="1"/>
          <p:nvPr/>
        </p:nvSpPr>
        <p:spPr>
          <a:xfrm>
            <a:off x="1186531" y="5464135"/>
            <a:ext cx="6566978" cy="338554"/>
          </a:xfrm>
          <a:prstGeom prst="rect">
            <a:avLst/>
          </a:prstGeom>
          <a:noFill/>
        </p:spPr>
        <p:txBody>
          <a:bodyPr wrap="square" rtlCol="0">
            <a:spAutoFit/>
          </a:bodyPr>
          <a:lstStyle/>
          <a:p>
            <a:r>
              <a:rPr lang="en-GB" sz="1600" dirty="0">
                <a:solidFill>
                  <a:schemeClr val="bg1"/>
                </a:solidFill>
                <a:latin typeface="Chronicle Display" pitchFamily="50" charset="0"/>
              </a:rPr>
              <a:t>&gt; Achieve low coupling, high cohesion and strong encapsulation</a:t>
            </a:r>
          </a:p>
        </p:txBody>
      </p:sp>
      <p:sp>
        <p:nvSpPr>
          <p:cNvPr id="10" name="TextBox 9">
            <a:extLst>
              <a:ext uri="{FF2B5EF4-FFF2-40B4-BE49-F238E27FC236}">
                <a16:creationId xmlns:a16="http://schemas.microsoft.com/office/drawing/2014/main" id="{F8EAFC3A-ABAB-4C8F-84DE-AB237B1BF78B}"/>
              </a:ext>
            </a:extLst>
          </p:cNvPr>
          <p:cNvSpPr txBox="1"/>
          <p:nvPr/>
        </p:nvSpPr>
        <p:spPr>
          <a:xfrm>
            <a:off x="1186531" y="5904550"/>
            <a:ext cx="6566978" cy="338554"/>
          </a:xfrm>
          <a:prstGeom prst="rect">
            <a:avLst/>
          </a:prstGeom>
          <a:noFill/>
        </p:spPr>
        <p:txBody>
          <a:bodyPr wrap="square" rtlCol="0">
            <a:spAutoFit/>
          </a:bodyPr>
          <a:lstStyle/>
          <a:p>
            <a:r>
              <a:rPr lang="en-GB" sz="1600" dirty="0">
                <a:solidFill>
                  <a:schemeClr val="bg1"/>
                </a:solidFill>
                <a:latin typeface="Chronicle Display" pitchFamily="50" charset="0"/>
              </a:rPr>
              <a:t>&gt; Software easier to read, easier to understand and easier to change</a:t>
            </a:r>
          </a:p>
        </p:txBody>
      </p:sp>
    </p:spTree>
    <p:extLst>
      <p:ext uri="{BB962C8B-B14F-4D97-AF65-F5344CB8AC3E}">
        <p14:creationId xmlns:p14="http://schemas.microsoft.com/office/powerpoint/2010/main" val="944026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9" grpId="0"/>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43912"/>
          </a:xfrm>
        </p:spPr>
        <p:txBody>
          <a:bodyPr/>
          <a:lstStyle/>
          <a:p>
            <a:r>
              <a:rPr lang="en-US" dirty="0">
                <a:solidFill>
                  <a:schemeClr val="bg1"/>
                </a:solidFill>
              </a:rPr>
              <a:t>LSP </a:t>
            </a:r>
            <a:r>
              <a:rPr lang="en-US" dirty="0" err="1">
                <a:solidFill>
                  <a:schemeClr val="bg1"/>
                </a:solidFill>
              </a:rPr>
              <a:t>Liskov</a:t>
            </a:r>
            <a:r>
              <a:rPr lang="en-US" dirty="0">
                <a:solidFill>
                  <a:schemeClr val="bg1"/>
                </a:solidFill>
              </a:rPr>
              <a:t> Substitution Principle</a:t>
            </a:r>
          </a:p>
          <a:p>
            <a:endParaRPr lang="en-US" dirty="0">
              <a:solidFill>
                <a:schemeClr val="bg1"/>
              </a:solidFill>
            </a:endParaRPr>
          </a:p>
          <a:p>
            <a:endParaRPr lang="en-US" dirty="0">
              <a:solidFill>
                <a:schemeClr val="bg1"/>
              </a:solidFill>
            </a:endParaRPr>
          </a:p>
        </p:txBody>
      </p:sp>
      <p:pic>
        <p:nvPicPr>
          <p:cNvPr id="4" name="Picture 3">
            <a:extLst>
              <a:ext uri="{FF2B5EF4-FFF2-40B4-BE49-F238E27FC236}">
                <a16:creationId xmlns:a16="http://schemas.microsoft.com/office/drawing/2014/main" id="{F3DF34AA-28DA-41D8-9514-8E3C4F546401}"/>
              </a:ext>
            </a:extLst>
          </p:cNvPr>
          <p:cNvPicPr>
            <a:picLocks noChangeAspect="1"/>
          </p:cNvPicPr>
          <p:nvPr/>
        </p:nvPicPr>
        <p:blipFill>
          <a:blip r:embed="rId3"/>
          <a:stretch>
            <a:fillRect/>
          </a:stretch>
        </p:blipFill>
        <p:spPr>
          <a:xfrm>
            <a:off x="2566707" y="1822959"/>
            <a:ext cx="4010585" cy="2553056"/>
          </a:xfrm>
          <a:prstGeom prst="rect">
            <a:avLst/>
          </a:prstGeom>
        </p:spPr>
      </p:pic>
      <p:pic>
        <p:nvPicPr>
          <p:cNvPr id="5" name="Picture 4">
            <a:extLst>
              <a:ext uri="{FF2B5EF4-FFF2-40B4-BE49-F238E27FC236}">
                <a16:creationId xmlns:a16="http://schemas.microsoft.com/office/drawing/2014/main" id="{4D4DD59A-2A70-4B38-B907-CBDEFCC78245}"/>
              </a:ext>
            </a:extLst>
          </p:cNvPr>
          <p:cNvPicPr>
            <a:picLocks noChangeAspect="1"/>
          </p:cNvPicPr>
          <p:nvPr/>
        </p:nvPicPr>
        <p:blipFill>
          <a:blip r:embed="rId4"/>
          <a:stretch>
            <a:fillRect/>
          </a:stretch>
        </p:blipFill>
        <p:spPr>
          <a:xfrm>
            <a:off x="266098" y="4450155"/>
            <a:ext cx="4171895" cy="2229161"/>
          </a:xfrm>
          <a:prstGeom prst="rect">
            <a:avLst/>
          </a:prstGeom>
        </p:spPr>
      </p:pic>
      <p:pic>
        <p:nvPicPr>
          <p:cNvPr id="7" name="Picture 6">
            <a:extLst>
              <a:ext uri="{FF2B5EF4-FFF2-40B4-BE49-F238E27FC236}">
                <a16:creationId xmlns:a16="http://schemas.microsoft.com/office/drawing/2014/main" id="{51366BA9-E17C-46E9-8317-688E1A452830}"/>
              </a:ext>
            </a:extLst>
          </p:cNvPr>
          <p:cNvPicPr>
            <a:picLocks noChangeAspect="1"/>
          </p:cNvPicPr>
          <p:nvPr/>
        </p:nvPicPr>
        <p:blipFill>
          <a:blip r:embed="rId5"/>
          <a:stretch>
            <a:fillRect/>
          </a:stretch>
        </p:blipFill>
        <p:spPr>
          <a:xfrm>
            <a:off x="4500508" y="4450154"/>
            <a:ext cx="4557726" cy="2229161"/>
          </a:xfrm>
          <a:prstGeom prst="rect">
            <a:avLst/>
          </a:prstGeom>
        </p:spPr>
      </p:pic>
    </p:spTree>
    <p:extLst>
      <p:ext uri="{BB962C8B-B14F-4D97-AF65-F5344CB8AC3E}">
        <p14:creationId xmlns:p14="http://schemas.microsoft.com/office/powerpoint/2010/main" val="11749090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863108"/>
          </a:xfrm>
        </p:spPr>
        <p:txBody>
          <a:bodyPr/>
          <a:lstStyle/>
          <a:p>
            <a:r>
              <a:rPr lang="en-US" dirty="0">
                <a:solidFill>
                  <a:schemeClr val="bg1"/>
                </a:solidFill>
              </a:rPr>
              <a:t>LSP </a:t>
            </a:r>
            <a:r>
              <a:rPr lang="en-US" dirty="0" err="1">
                <a:solidFill>
                  <a:schemeClr val="bg1"/>
                </a:solidFill>
              </a:rPr>
              <a:t>Liskov</a:t>
            </a:r>
            <a:r>
              <a:rPr lang="en-US" dirty="0">
                <a:solidFill>
                  <a:schemeClr val="bg1"/>
                </a:solidFill>
              </a:rPr>
              <a:t> Substitution Principle</a:t>
            </a:r>
          </a:p>
          <a:p>
            <a:endParaRPr lang="en-US" dirty="0">
              <a:solidFill>
                <a:schemeClr val="bg1"/>
              </a:solidFill>
            </a:endParaRPr>
          </a:p>
          <a:p>
            <a:endParaRPr lang="en-US" dirty="0">
              <a:solidFill>
                <a:schemeClr val="bg1"/>
              </a:solidFill>
            </a:endParaRPr>
          </a:p>
        </p:txBody>
      </p:sp>
      <p:pic>
        <p:nvPicPr>
          <p:cNvPr id="3" name="Picture 2">
            <a:extLst>
              <a:ext uri="{FF2B5EF4-FFF2-40B4-BE49-F238E27FC236}">
                <a16:creationId xmlns:a16="http://schemas.microsoft.com/office/drawing/2014/main" id="{41E81130-9825-42FF-8B7C-31725375DEB6}"/>
              </a:ext>
            </a:extLst>
          </p:cNvPr>
          <p:cNvPicPr>
            <a:picLocks noChangeAspect="1"/>
          </p:cNvPicPr>
          <p:nvPr/>
        </p:nvPicPr>
        <p:blipFill>
          <a:blip r:embed="rId3"/>
          <a:stretch>
            <a:fillRect/>
          </a:stretch>
        </p:blipFill>
        <p:spPr>
          <a:xfrm>
            <a:off x="1599785" y="2334556"/>
            <a:ext cx="5944430" cy="2896004"/>
          </a:xfrm>
          <a:prstGeom prst="rect">
            <a:avLst/>
          </a:prstGeom>
        </p:spPr>
      </p:pic>
    </p:spTree>
    <p:extLst>
      <p:ext uri="{BB962C8B-B14F-4D97-AF65-F5344CB8AC3E}">
        <p14:creationId xmlns:p14="http://schemas.microsoft.com/office/powerpoint/2010/main" val="20953946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900893"/>
          </a:xfrm>
        </p:spPr>
        <p:txBody>
          <a:bodyPr/>
          <a:lstStyle/>
          <a:p>
            <a:r>
              <a:rPr lang="en-US" dirty="0">
                <a:solidFill>
                  <a:schemeClr val="bg1"/>
                </a:solidFill>
              </a:rPr>
              <a:t>LSP </a:t>
            </a:r>
            <a:r>
              <a:rPr lang="en-US" dirty="0" err="1">
                <a:solidFill>
                  <a:schemeClr val="bg1"/>
                </a:solidFill>
              </a:rPr>
              <a:t>Liskov</a:t>
            </a:r>
            <a:r>
              <a:rPr lang="en-US" dirty="0">
                <a:solidFill>
                  <a:schemeClr val="bg1"/>
                </a:solidFill>
              </a:rPr>
              <a:t> Substitution Principle</a:t>
            </a:r>
          </a:p>
          <a:p>
            <a:endParaRPr lang="en-US" dirty="0">
              <a:solidFill>
                <a:schemeClr val="bg1"/>
              </a:solidFill>
            </a:endParaRPr>
          </a:p>
          <a:p>
            <a:endParaRPr lang="en-US" dirty="0">
              <a:solidFill>
                <a:schemeClr val="bg1"/>
              </a:solidFill>
            </a:endParaRPr>
          </a:p>
        </p:txBody>
      </p:sp>
      <p:pic>
        <p:nvPicPr>
          <p:cNvPr id="4" name="Picture 3">
            <a:extLst>
              <a:ext uri="{FF2B5EF4-FFF2-40B4-BE49-F238E27FC236}">
                <a16:creationId xmlns:a16="http://schemas.microsoft.com/office/drawing/2014/main" id="{CDE18172-2F07-46DE-9C55-D8C74BF2BD2C}"/>
              </a:ext>
            </a:extLst>
          </p:cNvPr>
          <p:cNvPicPr>
            <a:picLocks noChangeAspect="1"/>
          </p:cNvPicPr>
          <p:nvPr/>
        </p:nvPicPr>
        <p:blipFill>
          <a:blip r:embed="rId3"/>
          <a:stretch>
            <a:fillRect/>
          </a:stretch>
        </p:blipFill>
        <p:spPr>
          <a:xfrm>
            <a:off x="1866522" y="2549527"/>
            <a:ext cx="5410955" cy="3229426"/>
          </a:xfrm>
          <a:prstGeom prst="rect">
            <a:avLst/>
          </a:prstGeom>
        </p:spPr>
      </p:pic>
    </p:spTree>
    <p:extLst>
      <p:ext uri="{BB962C8B-B14F-4D97-AF65-F5344CB8AC3E}">
        <p14:creationId xmlns:p14="http://schemas.microsoft.com/office/powerpoint/2010/main" val="166595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734639"/>
          </a:xfrm>
        </p:spPr>
        <p:txBody>
          <a:bodyPr/>
          <a:lstStyle/>
          <a:p>
            <a:r>
              <a:rPr lang="en-US" dirty="0">
                <a:solidFill>
                  <a:schemeClr val="bg1"/>
                </a:solidFill>
              </a:rPr>
              <a:t>ISP Interface Segregation Principle</a:t>
            </a:r>
          </a:p>
          <a:p>
            <a:endParaRPr lang="en-US" dirty="0">
              <a:solidFill>
                <a:schemeClr val="bg1"/>
              </a:solidFill>
            </a:endParaRPr>
          </a:p>
          <a:p>
            <a:endParaRPr lang="en-US" dirty="0">
              <a:solidFill>
                <a:schemeClr val="bg1"/>
              </a:solidFill>
            </a:endParaRPr>
          </a:p>
        </p:txBody>
      </p:sp>
      <p:sp>
        <p:nvSpPr>
          <p:cNvPr id="5" name="TextBox 4"/>
          <p:cNvSpPr txBox="1"/>
          <p:nvPr/>
        </p:nvSpPr>
        <p:spPr>
          <a:xfrm>
            <a:off x="621372" y="2090172"/>
            <a:ext cx="8210747" cy="1692771"/>
          </a:xfrm>
          <a:prstGeom prst="rect">
            <a:avLst/>
          </a:prstGeom>
          <a:noFill/>
        </p:spPr>
        <p:txBody>
          <a:bodyPr wrap="square" rtlCol="0">
            <a:spAutoFit/>
          </a:bodyPr>
          <a:lstStyle/>
          <a:p>
            <a:endParaRPr lang="en-GB" sz="1600" dirty="0">
              <a:solidFill>
                <a:schemeClr val="bg1"/>
              </a:solidFill>
              <a:latin typeface="Chronicle Display" pitchFamily="50" charset="0"/>
            </a:endParaRPr>
          </a:p>
          <a:p>
            <a:r>
              <a:rPr lang="en-GB" sz="2400" b="1" i="1" dirty="0">
                <a:solidFill>
                  <a:schemeClr val="bg1"/>
                </a:solidFill>
                <a:latin typeface="Chronicle Display" pitchFamily="50" charset="0"/>
              </a:rPr>
              <a:t>A client never be forced to implement an interface that it doesn’t use or client shouldn’t be forced to depend on method they do not use.</a:t>
            </a:r>
          </a:p>
          <a:p>
            <a:endParaRPr lang="en-GB" sz="1600" b="1" i="1" dirty="0">
              <a:solidFill>
                <a:schemeClr val="bg1"/>
              </a:solidFill>
              <a:latin typeface="Chronicle Display" pitchFamily="50" charset="0"/>
            </a:endParaRPr>
          </a:p>
        </p:txBody>
      </p:sp>
      <p:sp>
        <p:nvSpPr>
          <p:cNvPr id="4" name="TextBox 3">
            <a:extLst>
              <a:ext uri="{FF2B5EF4-FFF2-40B4-BE49-F238E27FC236}">
                <a16:creationId xmlns:a16="http://schemas.microsoft.com/office/drawing/2014/main" id="{15B48375-9454-4309-B958-79B0BC087F7E}"/>
              </a:ext>
            </a:extLst>
          </p:cNvPr>
          <p:cNvSpPr txBox="1"/>
          <p:nvPr/>
        </p:nvSpPr>
        <p:spPr>
          <a:xfrm>
            <a:off x="519112" y="4259482"/>
            <a:ext cx="8210747" cy="369332"/>
          </a:xfrm>
          <a:prstGeom prst="rect">
            <a:avLst/>
          </a:prstGeom>
          <a:noFill/>
        </p:spPr>
        <p:txBody>
          <a:bodyPr wrap="square" rtlCol="0">
            <a:spAutoFit/>
          </a:bodyPr>
          <a:lstStyle/>
          <a:p>
            <a:r>
              <a:rPr lang="en-GB" dirty="0">
                <a:solidFill>
                  <a:schemeClr val="bg1"/>
                </a:solidFill>
                <a:latin typeface="Chronicle Display" pitchFamily="50" charset="0"/>
              </a:rPr>
              <a:t>This mean it is important to make fine grained interfaces that are client specific.</a:t>
            </a:r>
          </a:p>
        </p:txBody>
      </p:sp>
    </p:spTree>
    <p:extLst>
      <p:ext uri="{BB962C8B-B14F-4D97-AF65-F5344CB8AC3E}">
        <p14:creationId xmlns:p14="http://schemas.microsoft.com/office/powerpoint/2010/main" val="1258660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825323"/>
          </a:xfrm>
        </p:spPr>
        <p:txBody>
          <a:bodyPr/>
          <a:lstStyle/>
          <a:p>
            <a:r>
              <a:rPr lang="en-US" dirty="0">
                <a:solidFill>
                  <a:schemeClr val="bg1"/>
                </a:solidFill>
              </a:rPr>
              <a:t>ISP Interface Segregation Principle</a:t>
            </a:r>
          </a:p>
          <a:p>
            <a:endParaRPr lang="en-US" dirty="0">
              <a:solidFill>
                <a:schemeClr val="bg1"/>
              </a:solidFill>
            </a:endParaRPr>
          </a:p>
          <a:p>
            <a:endParaRPr lang="en-US" dirty="0">
              <a:solidFill>
                <a:schemeClr val="bg1"/>
              </a:solidFill>
            </a:endParaRPr>
          </a:p>
        </p:txBody>
      </p:sp>
      <p:pic>
        <p:nvPicPr>
          <p:cNvPr id="3" name="Picture 2">
            <a:extLst>
              <a:ext uri="{FF2B5EF4-FFF2-40B4-BE49-F238E27FC236}">
                <a16:creationId xmlns:a16="http://schemas.microsoft.com/office/drawing/2014/main" id="{CBD90FAF-A5BD-4ECB-ADB7-5BE0F29EDE47}"/>
              </a:ext>
            </a:extLst>
          </p:cNvPr>
          <p:cNvPicPr>
            <a:picLocks noChangeAspect="1"/>
          </p:cNvPicPr>
          <p:nvPr/>
        </p:nvPicPr>
        <p:blipFill>
          <a:blip r:embed="rId3"/>
          <a:stretch>
            <a:fillRect/>
          </a:stretch>
        </p:blipFill>
        <p:spPr>
          <a:xfrm>
            <a:off x="1116795" y="2784526"/>
            <a:ext cx="2210108" cy="1733792"/>
          </a:xfrm>
          <a:prstGeom prst="rect">
            <a:avLst/>
          </a:prstGeom>
        </p:spPr>
      </p:pic>
      <p:pic>
        <p:nvPicPr>
          <p:cNvPr id="4" name="Picture 3">
            <a:extLst>
              <a:ext uri="{FF2B5EF4-FFF2-40B4-BE49-F238E27FC236}">
                <a16:creationId xmlns:a16="http://schemas.microsoft.com/office/drawing/2014/main" id="{3CBA74BB-855A-4FF8-819A-4EB418EC75DA}"/>
              </a:ext>
            </a:extLst>
          </p:cNvPr>
          <p:cNvPicPr>
            <a:picLocks noChangeAspect="1"/>
          </p:cNvPicPr>
          <p:nvPr/>
        </p:nvPicPr>
        <p:blipFill>
          <a:blip r:embed="rId4"/>
          <a:stretch>
            <a:fillRect/>
          </a:stretch>
        </p:blipFill>
        <p:spPr>
          <a:xfrm>
            <a:off x="4572000" y="2775000"/>
            <a:ext cx="2753109" cy="1743318"/>
          </a:xfrm>
          <a:prstGeom prst="rect">
            <a:avLst/>
          </a:prstGeom>
        </p:spPr>
      </p:pic>
    </p:spTree>
    <p:extLst>
      <p:ext uri="{BB962C8B-B14F-4D97-AF65-F5344CB8AC3E}">
        <p14:creationId xmlns:p14="http://schemas.microsoft.com/office/powerpoint/2010/main" val="24375598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847994"/>
          </a:xfrm>
        </p:spPr>
        <p:txBody>
          <a:bodyPr/>
          <a:lstStyle/>
          <a:p>
            <a:r>
              <a:rPr lang="en-US" dirty="0">
                <a:solidFill>
                  <a:schemeClr val="bg1"/>
                </a:solidFill>
              </a:rPr>
              <a:t>ISP Interface Segregation Principle</a:t>
            </a:r>
          </a:p>
          <a:p>
            <a:endParaRPr lang="en-US" dirty="0">
              <a:solidFill>
                <a:schemeClr val="bg1"/>
              </a:solidFill>
            </a:endParaRPr>
          </a:p>
          <a:p>
            <a:endParaRPr lang="en-US" dirty="0">
              <a:solidFill>
                <a:schemeClr val="bg1"/>
              </a:solidFill>
            </a:endParaRPr>
          </a:p>
        </p:txBody>
      </p:sp>
      <p:pic>
        <p:nvPicPr>
          <p:cNvPr id="5" name="Picture 4">
            <a:extLst>
              <a:ext uri="{FF2B5EF4-FFF2-40B4-BE49-F238E27FC236}">
                <a16:creationId xmlns:a16="http://schemas.microsoft.com/office/drawing/2014/main" id="{8A8BAAF5-AB5A-4430-BC94-210F94813054}"/>
              </a:ext>
            </a:extLst>
          </p:cNvPr>
          <p:cNvPicPr>
            <a:picLocks noChangeAspect="1"/>
          </p:cNvPicPr>
          <p:nvPr/>
        </p:nvPicPr>
        <p:blipFill>
          <a:blip r:embed="rId3"/>
          <a:stretch>
            <a:fillRect/>
          </a:stretch>
        </p:blipFill>
        <p:spPr>
          <a:xfrm>
            <a:off x="2366759" y="2648263"/>
            <a:ext cx="4324954" cy="2896004"/>
          </a:xfrm>
          <a:prstGeom prst="rect">
            <a:avLst/>
          </a:prstGeom>
        </p:spPr>
      </p:pic>
    </p:spTree>
    <p:extLst>
      <p:ext uri="{BB962C8B-B14F-4D97-AF65-F5344CB8AC3E}">
        <p14:creationId xmlns:p14="http://schemas.microsoft.com/office/powerpoint/2010/main" val="4390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840437"/>
          </a:xfrm>
        </p:spPr>
        <p:txBody>
          <a:bodyPr/>
          <a:lstStyle/>
          <a:p>
            <a:r>
              <a:rPr lang="en-US" dirty="0">
                <a:solidFill>
                  <a:schemeClr val="bg1"/>
                </a:solidFill>
              </a:rPr>
              <a:t>ISP Interface Segregation Principle</a:t>
            </a:r>
          </a:p>
          <a:p>
            <a:endParaRPr lang="en-US" dirty="0">
              <a:solidFill>
                <a:schemeClr val="bg1"/>
              </a:solidFill>
            </a:endParaRPr>
          </a:p>
          <a:p>
            <a:endParaRPr lang="en-US" dirty="0">
              <a:solidFill>
                <a:schemeClr val="bg1"/>
              </a:solidFill>
            </a:endParaRPr>
          </a:p>
        </p:txBody>
      </p:sp>
      <p:pic>
        <p:nvPicPr>
          <p:cNvPr id="4" name="Picture 3">
            <a:extLst>
              <a:ext uri="{FF2B5EF4-FFF2-40B4-BE49-F238E27FC236}">
                <a16:creationId xmlns:a16="http://schemas.microsoft.com/office/drawing/2014/main" id="{FBFCC2E9-A5F6-4C3C-831F-F5E4629505E6}"/>
              </a:ext>
            </a:extLst>
          </p:cNvPr>
          <p:cNvPicPr>
            <a:picLocks noChangeAspect="1"/>
          </p:cNvPicPr>
          <p:nvPr/>
        </p:nvPicPr>
        <p:blipFill>
          <a:blip r:embed="rId3"/>
          <a:stretch>
            <a:fillRect/>
          </a:stretch>
        </p:blipFill>
        <p:spPr>
          <a:xfrm>
            <a:off x="526321" y="2132436"/>
            <a:ext cx="3115110" cy="3762900"/>
          </a:xfrm>
          <a:prstGeom prst="rect">
            <a:avLst/>
          </a:prstGeom>
        </p:spPr>
      </p:pic>
      <p:pic>
        <p:nvPicPr>
          <p:cNvPr id="6" name="Picture 5">
            <a:extLst>
              <a:ext uri="{FF2B5EF4-FFF2-40B4-BE49-F238E27FC236}">
                <a16:creationId xmlns:a16="http://schemas.microsoft.com/office/drawing/2014/main" id="{AC49809A-2F12-43A2-8BDC-61466D25054D}"/>
              </a:ext>
            </a:extLst>
          </p:cNvPr>
          <p:cNvPicPr>
            <a:picLocks noChangeAspect="1"/>
          </p:cNvPicPr>
          <p:nvPr/>
        </p:nvPicPr>
        <p:blipFill>
          <a:blip r:embed="rId4"/>
          <a:stretch>
            <a:fillRect/>
          </a:stretch>
        </p:blipFill>
        <p:spPr>
          <a:xfrm>
            <a:off x="4422407" y="2048104"/>
            <a:ext cx="4039164" cy="4096322"/>
          </a:xfrm>
          <a:prstGeom prst="rect">
            <a:avLst/>
          </a:prstGeom>
        </p:spPr>
      </p:pic>
    </p:spTree>
    <p:extLst>
      <p:ext uri="{BB962C8B-B14F-4D97-AF65-F5344CB8AC3E}">
        <p14:creationId xmlns:p14="http://schemas.microsoft.com/office/powerpoint/2010/main" val="40645147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899415"/>
          </a:xfrm>
        </p:spPr>
        <p:txBody>
          <a:bodyPr/>
          <a:lstStyle/>
          <a:p>
            <a:r>
              <a:rPr lang="en-US" dirty="0">
                <a:solidFill>
                  <a:schemeClr val="bg1"/>
                </a:solidFill>
              </a:rPr>
              <a:t>ISP Interface Segregation Principle</a:t>
            </a:r>
          </a:p>
          <a:p>
            <a:endParaRPr lang="en-US" dirty="0">
              <a:solidFill>
                <a:schemeClr val="bg1"/>
              </a:solidFill>
            </a:endParaRPr>
          </a:p>
          <a:p>
            <a:endParaRPr lang="en-US" dirty="0">
              <a:solidFill>
                <a:schemeClr val="bg1"/>
              </a:solidFill>
            </a:endParaRPr>
          </a:p>
        </p:txBody>
      </p:sp>
      <p:pic>
        <p:nvPicPr>
          <p:cNvPr id="3" name="Picture 2">
            <a:extLst>
              <a:ext uri="{FF2B5EF4-FFF2-40B4-BE49-F238E27FC236}">
                <a16:creationId xmlns:a16="http://schemas.microsoft.com/office/drawing/2014/main" id="{C8EB224C-873B-4700-A803-6BA66066399E}"/>
              </a:ext>
            </a:extLst>
          </p:cNvPr>
          <p:cNvPicPr>
            <a:picLocks noChangeAspect="1"/>
          </p:cNvPicPr>
          <p:nvPr/>
        </p:nvPicPr>
        <p:blipFill>
          <a:blip r:embed="rId3"/>
          <a:stretch>
            <a:fillRect/>
          </a:stretch>
        </p:blipFill>
        <p:spPr>
          <a:xfrm>
            <a:off x="2942153" y="2067819"/>
            <a:ext cx="3486637" cy="1714739"/>
          </a:xfrm>
          <a:prstGeom prst="rect">
            <a:avLst/>
          </a:prstGeom>
        </p:spPr>
      </p:pic>
      <p:pic>
        <p:nvPicPr>
          <p:cNvPr id="4" name="Picture 3">
            <a:extLst>
              <a:ext uri="{FF2B5EF4-FFF2-40B4-BE49-F238E27FC236}">
                <a16:creationId xmlns:a16="http://schemas.microsoft.com/office/drawing/2014/main" id="{054E2526-A850-4705-9842-EEAB5D8B2EFC}"/>
              </a:ext>
            </a:extLst>
          </p:cNvPr>
          <p:cNvPicPr>
            <a:picLocks noChangeAspect="1"/>
          </p:cNvPicPr>
          <p:nvPr/>
        </p:nvPicPr>
        <p:blipFill>
          <a:blip r:embed="rId4"/>
          <a:stretch>
            <a:fillRect/>
          </a:stretch>
        </p:blipFill>
        <p:spPr>
          <a:xfrm>
            <a:off x="256108" y="3871915"/>
            <a:ext cx="4134427" cy="2753109"/>
          </a:xfrm>
          <a:prstGeom prst="rect">
            <a:avLst/>
          </a:prstGeom>
        </p:spPr>
      </p:pic>
      <p:pic>
        <p:nvPicPr>
          <p:cNvPr id="5" name="Picture 4">
            <a:extLst>
              <a:ext uri="{FF2B5EF4-FFF2-40B4-BE49-F238E27FC236}">
                <a16:creationId xmlns:a16="http://schemas.microsoft.com/office/drawing/2014/main" id="{335B57ED-3D93-4362-80EB-F214DF842526}"/>
              </a:ext>
            </a:extLst>
          </p:cNvPr>
          <p:cNvPicPr>
            <a:picLocks noChangeAspect="1"/>
          </p:cNvPicPr>
          <p:nvPr/>
        </p:nvPicPr>
        <p:blipFill>
          <a:blip r:embed="rId5"/>
          <a:stretch>
            <a:fillRect/>
          </a:stretch>
        </p:blipFill>
        <p:spPr>
          <a:xfrm>
            <a:off x="4414343" y="3871915"/>
            <a:ext cx="4658375" cy="2724530"/>
          </a:xfrm>
          <a:prstGeom prst="rect">
            <a:avLst/>
          </a:prstGeom>
        </p:spPr>
      </p:pic>
    </p:spTree>
    <p:extLst>
      <p:ext uri="{BB962C8B-B14F-4D97-AF65-F5344CB8AC3E}">
        <p14:creationId xmlns:p14="http://schemas.microsoft.com/office/powerpoint/2010/main" val="40311650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825323"/>
          </a:xfrm>
        </p:spPr>
        <p:txBody>
          <a:bodyPr/>
          <a:lstStyle/>
          <a:p>
            <a:r>
              <a:rPr lang="en-US" dirty="0">
                <a:solidFill>
                  <a:schemeClr val="bg1"/>
                </a:solidFill>
              </a:rPr>
              <a:t>ISP Interface Segregation Principle</a:t>
            </a:r>
          </a:p>
          <a:p>
            <a:endParaRPr lang="en-US" dirty="0">
              <a:solidFill>
                <a:schemeClr val="bg1"/>
              </a:solidFill>
            </a:endParaRPr>
          </a:p>
          <a:p>
            <a:endParaRPr lang="en-US" dirty="0">
              <a:solidFill>
                <a:schemeClr val="bg1"/>
              </a:solidFill>
            </a:endParaRPr>
          </a:p>
        </p:txBody>
      </p:sp>
      <p:pic>
        <p:nvPicPr>
          <p:cNvPr id="3" name="Picture 2">
            <a:extLst>
              <a:ext uri="{FF2B5EF4-FFF2-40B4-BE49-F238E27FC236}">
                <a16:creationId xmlns:a16="http://schemas.microsoft.com/office/drawing/2014/main" id="{9AD109B9-04AE-4575-AEA1-94A4654E9214}"/>
              </a:ext>
            </a:extLst>
          </p:cNvPr>
          <p:cNvPicPr>
            <a:picLocks noChangeAspect="1"/>
          </p:cNvPicPr>
          <p:nvPr/>
        </p:nvPicPr>
        <p:blipFill>
          <a:blip r:embed="rId3"/>
          <a:stretch>
            <a:fillRect/>
          </a:stretch>
        </p:blipFill>
        <p:spPr>
          <a:xfrm>
            <a:off x="1623601" y="1980804"/>
            <a:ext cx="5896798" cy="4277322"/>
          </a:xfrm>
          <a:prstGeom prst="rect">
            <a:avLst/>
          </a:prstGeom>
        </p:spPr>
      </p:pic>
    </p:spTree>
    <p:extLst>
      <p:ext uri="{BB962C8B-B14F-4D97-AF65-F5344CB8AC3E}">
        <p14:creationId xmlns:p14="http://schemas.microsoft.com/office/powerpoint/2010/main" val="20114986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1006692"/>
          </a:xfrm>
        </p:spPr>
        <p:txBody>
          <a:bodyPr/>
          <a:lstStyle/>
          <a:p>
            <a:r>
              <a:rPr lang="en-US" dirty="0">
                <a:solidFill>
                  <a:schemeClr val="bg1"/>
                </a:solidFill>
              </a:rPr>
              <a:t>DIP Dependency Inversion Principle</a:t>
            </a:r>
          </a:p>
          <a:p>
            <a:endParaRPr lang="en-US" dirty="0">
              <a:solidFill>
                <a:schemeClr val="bg1"/>
              </a:solidFill>
            </a:endParaRPr>
          </a:p>
        </p:txBody>
      </p:sp>
      <p:sp>
        <p:nvSpPr>
          <p:cNvPr id="5" name="TextBox 4"/>
          <p:cNvSpPr txBox="1"/>
          <p:nvPr/>
        </p:nvSpPr>
        <p:spPr>
          <a:xfrm>
            <a:off x="621372" y="2213282"/>
            <a:ext cx="8210747" cy="954107"/>
          </a:xfrm>
          <a:prstGeom prst="rect">
            <a:avLst/>
          </a:prstGeom>
          <a:noFill/>
        </p:spPr>
        <p:txBody>
          <a:bodyPr wrap="square" rtlCol="0">
            <a:spAutoFit/>
          </a:bodyPr>
          <a:lstStyle/>
          <a:p>
            <a:endParaRPr lang="en-GB" sz="1600" dirty="0">
              <a:solidFill>
                <a:schemeClr val="bg1"/>
              </a:solidFill>
              <a:latin typeface="Chronicle Display" pitchFamily="50" charset="0"/>
            </a:endParaRPr>
          </a:p>
          <a:p>
            <a:r>
              <a:rPr lang="en-GB" sz="2400" b="1" i="1" dirty="0">
                <a:solidFill>
                  <a:schemeClr val="bg1"/>
                </a:solidFill>
                <a:latin typeface="Chronicle Display" pitchFamily="50" charset="0"/>
              </a:rPr>
              <a:t>Entities must depend on abstraction not on concretions.</a:t>
            </a:r>
          </a:p>
          <a:p>
            <a:endParaRPr lang="en-GB" sz="1600" b="1" i="1" dirty="0">
              <a:solidFill>
                <a:schemeClr val="bg1"/>
              </a:solidFill>
              <a:latin typeface="Chronicle Display" pitchFamily="50" charset="0"/>
            </a:endParaRPr>
          </a:p>
        </p:txBody>
      </p:sp>
      <p:sp>
        <p:nvSpPr>
          <p:cNvPr id="4" name="TextBox 3">
            <a:extLst>
              <a:ext uri="{FF2B5EF4-FFF2-40B4-BE49-F238E27FC236}">
                <a16:creationId xmlns:a16="http://schemas.microsoft.com/office/drawing/2014/main" id="{CB591648-B160-4A48-A0AC-150381F24CA4}"/>
              </a:ext>
            </a:extLst>
          </p:cNvPr>
          <p:cNvSpPr txBox="1"/>
          <p:nvPr/>
        </p:nvSpPr>
        <p:spPr>
          <a:xfrm>
            <a:off x="519112" y="3690612"/>
            <a:ext cx="8210747" cy="646331"/>
          </a:xfrm>
          <a:prstGeom prst="rect">
            <a:avLst/>
          </a:prstGeom>
          <a:noFill/>
        </p:spPr>
        <p:txBody>
          <a:bodyPr wrap="square" rtlCol="0">
            <a:spAutoFit/>
          </a:bodyPr>
          <a:lstStyle/>
          <a:p>
            <a:r>
              <a:rPr lang="en-GB" dirty="0">
                <a:solidFill>
                  <a:schemeClr val="bg1"/>
                </a:solidFill>
                <a:latin typeface="Chronicle Display" pitchFamily="50" charset="0"/>
              </a:rPr>
              <a:t>High level module must not depend on the low level module, but they should depend on abstractions. </a:t>
            </a:r>
          </a:p>
        </p:txBody>
      </p:sp>
      <p:sp>
        <p:nvSpPr>
          <p:cNvPr id="6" name="TextBox 5">
            <a:extLst>
              <a:ext uri="{FF2B5EF4-FFF2-40B4-BE49-F238E27FC236}">
                <a16:creationId xmlns:a16="http://schemas.microsoft.com/office/drawing/2014/main" id="{C9C30C73-EB1F-46C2-84F0-90E86725E433}"/>
              </a:ext>
            </a:extLst>
          </p:cNvPr>
          <p:cNvSpPr txBox="1"/>
          <p:nvPr/>
        </p:nvSpPr>
        <p:spPr>
          <a:xfrm>
            <a:off x="519111" y="4539952"/>
            <a:ext cx="8210747" cy="369332"/>
          </a:xfrm>
          <a:prstGeom prst="rect">
            <a:avLst/>
          </a:prstGeom>
          <a:noFill/>
        </p:spPr>
        <p:txBody>
          <a:bodyPr wrap="square" rtlCol="0">
            <a:spAutoFit/>
          </a:bodyPr>
          <a:lstStyle/>
          <a:p>
            <a:r>
              <a:rPr lang="en-GB" dirty="0">
                <a:solidFill>
                  <a:schemeClr val="bg1"/>
                </a:solidFill>
                <a:latin typeface="Chronicle Display" pitchFamily="50" charset="0"/>
              </a:rPr>
              <a:t>This principle allows for decoupling</a:t>
            </a:r>
            <a:endParaRPr lang="en-GB" b="1" i="1" dirty="0">
              <a:solidFill>
                <a:schemeClr val="bg1"/>
              </a:solidFill>
              <a:latin typeface="Chronicle Display" pitchFamily="50" charset="0"/>
            </a:endParaRPr>
          </a:p>
        </p:txBody>
      </p:sp>
    </p:spTree>
    <p:extLst>
      <p:ext uri="{BB962C8B-B14F-4D97-AF65-F5344CB8AC3E}">
        <p14:creationId xmlns:p14="http://schemas.microsoft.com/office/powerpoint/2010/main" val="21952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96405"/>
          </a:xfrm>
        </p:spPr>
        <p:txBody>
          <a:bodyPr/>
          <a:lstStyle/>
          <a:p>
            <a:r>
              <a:rPr lang="en-US" dirty="0">
                <a:solidFill>
                  <a:schemeClr val="bg1"/>
                </a:solidFill>
              </a:rPr>
              <a:t>SOLID stands for</a:t>
            </a:r>
          </a:p>
          <a:p>
            <a:endParaRPr lang="en-US" dirty="0">
              <a:solidFill>
                <a:schemeClr val="bg1"/>
              </a:solidFill>
            </a:endParaRPr>
          </a:p>
          <a:p>
            <a:endParaRPr lang="en-US" dirty="0">
              <a:solidFill>
                <a:schemeClr val="bg1"/>
              </a:solidFill>
            </a:endParaRPr>
          </a:p>
        </p:txBody>
      </p:sp>
      <p:sp>
        <p:nvSpPr>
          <p:cNvPr id="4" name="TextBox 3">
            <a:extLst>
              <a:ext uri="{FF2B5EF4-FFF2-40B4-BE49-F238E27FC236}">
                <a16:creationId xmlns:a16="http://schemas.microsoft.com/office/drawing/2014/main" id="{63C269EE-161D-48D7-A785-3E2FC7B1A523}"/>
              </a:ext>
            </a:extLst>
          </p:cNvPr>
          <p:cNvSpPr txBox="1"/>
          <p:nvPr/>
        </p:nvSpPr>
        <p:spPr>
          <a:xfrm>
            <a:off x="604635" y="5248144"/>
            <a:ext cx="8210747" cy="707886"/>
          </a:xfrm>
          <a:prstGeom prst="rect">
            <a:avLst/>
          </a:prstGeom>
          <a:noFill/>
        </p:spPr>
        <p:txBody>
          <a:bodyPr wrap="square" rtlCol="0">
            <a:spAutoFit/>
          </a:bodyPr>
          <a:lstStyle/>
          <a:p>
            <a:endParaRPr lang="en-GB" sz="1600" dirty="0">
              <a:solidFill>
                <a:schemeClr val="bg1"/>
              </a:solidFill>
              <a:latin typeface="Chronicle Display" pitchFamily="50" charset="0"/>
            </a:endParaRPr>
          </a:p>
          <a:p>
            <a:r>
              <a:rPr lang="en-GB" sz="2400" dirty="0">
                <a:solidFill>
                  <a:schemeClr val="bg1"/>
                </a:solidFill>
                <a:latin typeface="Chronicle Display" pitchFamily="50" charset="0"/>
              </a:rPr>
              <a:t>D</a:t>
            </a:r>
            <a:r>
              <a:rPr lang="en-GB" sz="1600" dirty="0">
                <a:solidFill>
                  <a:schemeClr val="bg1"/>
                </a:solidFill>
                <a:latin typeface="Chronicle Display" pitchFamily="50" charset="0"/>
              </a:rPr>
              <a:t>  		DIP		Dependency Inversion Principle</a:t>
            </a:r>
          </a:p>
        </p:txBody>
      </p:sp>
      <p:sp>
        <p:nvSpPr>
          <p:cNvPr id="7" name="TextBox 6">
            <a:extLst>
              <a:ext uri="{FF2B5EF4-FFF2-40B4-BE49-F238E27FC236}">
                <a16:creationId xmlns:a16="http://schemas.microsoft.com/office/drawing/2014/main" id="{8D454E17-CE25-4F9D-B1BD-0BF07E155431}"/>
              </a:ext>
            </a:extLst>
          </p:cNvPr>
          <p:cNvSpPr txBox="1"/>
          <p:nvPr/>
        </p:nvSpPr>
        <p:spPr>
          <a:xfrm>
            <a:off x="604636" y="4651342"/>
            <a:ext cx="8210747" cy="707886"/>
          </a:xfrm>
          <a:prstGeom prst="rect">
            <a:avLst/>
          </a:prstGeom>
          <a:noFill/>
        </p:spPr>
        <p:txBody>
          <a:bodyPr wrap="square" rtlCol="0">
            <a:spAutoFit/>
          </a:bodyPr>
          <a:lstStyle/>
          <a:p>
            <a:r>
              <a:rPr lang="en-GB" sz="2400" dirty="0">
                <a:solidFill>
                  <a:schemeClr val="bg1"/>
                </a:solidFill>
                <a:latin typeface="Chronicle Display" pitchFamily="50" charset="0"/>
              </a:rPr>
              <a:t>I</a:t>
            </a:r>
            <a:r>
              <a:rPr lang="en-GB" sz="1600" dirty="0">
                <a:solidFill>
                  <a:schemeClr val="bg1"/>
                </a:solidFill>
                <a:latin typeface="Chronicle Display" pitchFamily="50" charset="0"/>
              </a:rPr>
              <a:t>  		ISP		Interface Segregation Principle</a:t>
            </a:r>
          </a:p>
          <a:p>
            <a:endParaRPr lang="en-GB" sz="1600" dirty="0">
              <a:solidFill>
                <a:schemeClr val="bg1"/>
              </a:solidFill>
              <a:latin typeface="Chronicle Display" pitchFamily="50" charset="0"/>
            </a:endParaRPr>
          </a:p>
        </p:txBody>
      </p:sp>
      <p:sp>
        <p:nvSpPr>
          <p:cNvPr id="8" name="TextBox 7">
            <a:extLst>
              <a:ext uri="{FF2B5EF4-FFF2-40B4-BE49-F238E27FC236}">
                <a16:creationId xmlns:a16="http://schemas.microsoft.com/office/drawing/2014/main" id="{95AB1476-5DF8-4C63-B8EC-CED20481456E}"/>
              </a:ext>
            </a:extLst>
          </p:cNvPr>
          <p:cNvSpPr txBox="1"/>
          <p:nvPr/>
        </p:nvSpPr>
        <p:spPr>
          <a:xfrm>
            <a:off x="604640" y="3946818"/>
            <a:ext cx="8210747" cy="461665"/>
          </a:xfrm>
          <a:prstGeom prst="rect">
            <a:avLst/>
          </a:prstGeom>
          <a:noFill/>
        </p:spPr>
        <p:txBody>
          <a:bodyPr wrap="square" rtlCol="0">
            <a:spAutoFit/>
          </a:bodyPr>
          <a:lstStyle/>
          <a:p>
            <a:r>
              <a:rPr lang="en-GB" sz="2400" dirty="0">
                <a:solidFill>
                  <a:schemeClr val="bg1"/>
                </a:solidFill>
                <a:latin typeface="Chronicle Display" pitchFamily="50" charset="0"/>
              </a:rPr>
              <a:t>L</a:t>
            </a:r>
            <a:r>
              <a:rPr lang="en-GB" sz="1600" dirty="0">
                <a:solidFill>
                  <a:schemeClr val="bg1"/>
                </a:solidFill>
                <a:latin typeface="Chronicle Display" pitchFamily="50" charset="0"/>
              </a:rPr>
              <a:t>  		LSP		</a:t>
            </a:r>
            <a:r>
              <a:rPr lang="en-GB" sz="1600" dirty="0" err="1">
                <a:solidFill>
                  <a:schemeClr val="bg1"/>
                </a:solidFill>
                <a:latin typeface="Chronicle Display" pitchFamily="50" charset="0"/>
              </a:rPr>
              <a:t>Liskov</a:t>
            </a:r>
            <a:r>
              <a:rPr lang="en-GB" sz="1600" dirty="0">
                <a:solidFill>
                  <a:schemeClr val="bg1"/>
                </a:solidFill>
                <a:latin typeface="Chronicle Display" pitchFamily="50" charset="0"/>
              </a:rPr>
              <a:t> Substitution Principle</a:t>
            </a:r>
          </a:p>
        </p:txBody>
      </p:sp>
      <p:sp>
        <p:nvSpPr>
          <p:cNvPr id="9" name="TextBox 8">
            <a:extLst>
              <a:ext uri="{FF2B5EF4-FFF2-40B4-BE49-F238E27FC236}">
                <a16:creationId xmlns:a16="http://schemas.microsoft.com/office/drawing/2014/main" id="{B23EA5FF-3ADB-4B1F-8FA4-31188C91A960}"/>
              </a:ext>
            </a:extLst>
          </p:cNvPr>
          <p:cNvSpPr txBox="1"/>
          <p:nvPr/>
        </p:nvSpPr>
        <p:spPr>
          <a:xfrm>
            <a:off x="604637" y="3198167"/>
            <a:ext cx="8210747" cy="461665"/>
          </a:xfrm>
          <a:prstGeom prst="rect">
            <a:avLst/>
          </a:prstGeom>
          <a:noFill/>
        </p:spPr>
        <p:txBody>
          <a:bodyPr wrap="square" rtlCol="0">
            <a:spAutoFit/>
          </a:bodyPr>
          <a:lstStyle/>
          <a:p>
            <a:r>
              <a:rPr lang="en-GB" sz="2400" dirty="0">
                <a:solidFill>
                  <a:schemeClr val="bg1"/>
                </a:solidFill>
                <a:latin typeface="Chronicle Display" pitchFamily="50" charset="0"/>
              </a:rPr>
              <a:t>O</a:t>
            </a:r>
            <a:r>
              <a:rPr lang="en-GB" sz="1600" dirty="0">
                <a:solidFill>
                  <a:schemeClr val="bg1"/>
                </a:solidFill>
                <a:latin typeface="Chronicle Display" pitchFamily="50" charset="0"/>
              </a:rPr>
              <a:t>  		OPC		Open Closed Principle</a:t>
            </a:r>
          </a:p>
        </p:txBody>
      </p:sp>
      <p:sp>
        <p:nvSpPr>
          <p:cNvPr id="10" name="TextBox 9">
            <a:extLst>
              <a:ext uri="{FF2B5EF4-FFF2-40B4-BE49-F238E27FC236}">
                <a16:creationId xmlns:a16="http://schemas.microsoft.com/office/drawing/2014/main" id="{2BF089F7-70D5-485F-A194-CB033597E612}"/>
              </a:ext>
            </a:extLst>
          </p:cNvPr>
          <p:cNvSpPr txBox="1"/>
          <p:nvPr/>
        </p:nvSpPr>
        <p:spPr>
          <a:xfrm>
            <a:off x="604638" y="2467995"/>
            <a:ext cx="8210747" cy="461665"/>
          </a:xfrm>
          <a:prstGeom prst="rect">
            <a:avLst/>
          </a:prstGeom>
          <a:noFill/>
        </p:spPr>
        <p:txBody>
          <a:bodyPr wrap="square" rtlCol="0">
            <a:spAutoFit/>
          </a:bodyPr>
          <a:lstStyle/>
          <a:p>
            <a:r>
              <a:rPr lang="en-GB" sz="2400" dirty="0">
                <a:solidFill>
                  <a:schemeClr val="bg1"/>
                </a:solidFill>
                <a:latin typeface="Chronicle Display" pitchFamily="50" charset="0"/>
              </a:rPr>
              <a:t>S</a:t>
            </a:r>
            <a:r>
              <a:rPr lang="en-GB" sz="1600" dirty="0">
                <a:solidFill>
                  <a:schemeClr val="bg1"/>
                </a:solidFill>
                <a:latin typeface="Chronicle Display" pitchFamily="50" charset="0"/>
              </a:rPr>
              <a:t>  		SRP		Single Responsibility Principle</a:t>
            </a:r>
          </a:p>
        </p:txBody>
      </p:sp>
    </p:spTree>
    <p:extLst>
      <p:ext uri="{BB962C8B-B14F-4D97-AF65-F5344CB8AC3E}">
        <p14:creationId xmlns:p14="http://schemas.microsoft.com/office/powerpoint/2010/main" val="493347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9" grpId="0"/>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solidFill>
                  <a:schemeClr val="bg1"/>
                </a:solidFill>
              </a:rPr>
              <a:t>DIP Dependency Inversion Principle</a:t>
            </a:r>
          </a:p>
          <a:p>
            <a:endParaRPr lang="en-US" dirty="0">
              <a:solidFill>
                <a:schemeClr val="bg1"/>
              </a:solidFill>
            </a:endParaRPr>
          </a:p>
          <a:p>
            <a:endParaRPr lang="en-US" dirty="0">
              <a:solidFill>
                <a:schemeClr val="bg1"/>
              </a:solidFill>
            </a:endParaRPr>
          </a:p>
        </p:txBody>
      </p:sp>
      <p:pic>
        <p:nvPicPr>
          <p:cNvPr id="3" name="Picture 2">
            <a:extLst>
              <a:ext uri="{FF2B5EF4-FFF2-40B4-BE49-F238E27FC236}">
                <a16:creationId xmlns:a16="http://schemas.microsoft.com/office/drawing/2014/main" id="{D386205D-CE29-445F-BCF2-E5672B6C0CD4}"/>
              </a:ext>
            </a:extLst>
          </p:cNvPr>
          <p:cNvPicPr>
            <a:picLocks noChangeAspect="1"/>
          </p:cNvPicPr>
          <p:nvPr/>
        </p:nvPicPr>
        <p:blipFill>
          <a:blip r:embed="rId3"/>
          <a:stretch>
            <a:fillRect/>
          </a:stretch>
        </p:blipFill>
        <p:spPr>
          <a:xfrm>
            <a:off x="2898822" y="2169173"/>
            <a:ext cx="2562583" cy="1381318"/>
          </a:xfrm>
          <a:prstGeom prst="rect">
            <a:avLst/>
          </a:prstGeom>
        </p:spPr>
      </p:pic>
      <p:pic>
        <p:nvPicPr>
          <p:cNvPr id="4" name="Picture 3">
            <a:extLst>
              <a:ext uri="{FF2B5EF4-FFF2-40B4-BE49-F238E27FC236}">
                <a16:creationId xmlns:a16="http://schemas.microsoft.com/office/drawing/2014/main" id="{DB6E735D-D5C2-45DD-9E54-5CAC1880433E}"/>
              </a:ext>
            </a:extLst>
          </p:cNvPr>
          <p:cNvPicPr>
            <a:picLocks noChangeAspect="1"/>
          </p:cNvPicPr>
          <p:nvPr/>
        </p:nvPicPr>
        <p:blipFill>
          <a:blip r:embed="rId4"/>
          <a:stretch>
            <a:fillRect/>
          </a:stretch>
        </p:blipFill>
        <p:spPr>
          <a:xfrm>
            <a:off x="414141" y="3646489"/>
            <a:ext cx="3762900" cy="2743583"/>
          </a:xfrm>
          <a:prstGeom prst="rect">
            <a:avLst/>
          </a:prstGeom>
        </p:spPr>
      </p:pic>
      <p:pic>
        <p:nvPicPr>
          <p:cNvPr id="6" name="Picture 5">
            <a:extLst>
              <a:ext uri="{FF2B5EF4-FFF2-40B4-BE49-F238E27FC236}">
                <a16:creationId xmlns:a16="http://schemas.microsoft.com/office/drawing/2014/main" id="{28806614-BA4D-495F-A5D9-19B01C4E3E94}"/>
              </a:ext>
            </a:extLst>
          </p:cNvPr>
          <p:cNvPicPr>
            <a:picLocks noChangeAspect="1"/>
          </p:cNvPicPr>
          <p:nvPr/>
        </p:nvPicPr>
        <p:blipFill>
          <a:blip r:embed="rId5"/>
          <a:stretch>
            <a:fillRect/>
          </a:stretch>
        </p:blipFill>
        <p:spPr>
          <a:xfrm>
            <a:off x="4262569" y="3656015"/>
            <a:ext cx="4763165" cy="2734057"/>
          </a:xfrm>
          <a:prstGeom prst="rect">
            <a:avLst/>
          </a:prstGeom>
        </p:spPr>
      </p:pic>
    </p:spTree>
    <p:extLst>
      <p:ext uri="{BB962C8B-B14F-4D97-AF65-F5344CB8AC3E}">
        <p14:creationId xmlns:p14="http://schemas.microsoft.com/office/powerpoint/2010/main" val="30546745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817766"/>
          </a:xfrm>
        </p:spPr>
        <p:txBody>
          <a:bodyPr/>
          <a:lstStyle/>
          <a:p>
            <a:r>
              <a:rPr lang="en-US" dirty="0">
                <a:solidFill>
                  <a:schemeClr val="bg1"/>
                </a:solidFill>
              </a:rPr>
              <a:t>DIP Dependency Inversion Principle</a:t>
            </a:r>
          </a:p>
          <a:p>
            <a:endParaRPr lang="en-US" dirty="0">
              <a:solidFill>
                <a:schemeClr val="bg1"/>
              </a:solidFill>
            </a:endParaRPr>
          </a:p>
          <a:p>
            <a:endParaRPr lang="en-US" dirty="0">
              <a:solidFill>
                <a:schemeClr val="bg1"/>
              </a:solidFill>
            </a:endParaRPr>
          </a:p>
        </p:txBody>
      </p:sp>
      <p:pic>
        <p:nvPicPr>
          <p:cNvPr id="3" name="Picture 2">
            <a:extLst>
              <a:ext uri="{FF2B5EF4-FFF2-40B4-BE49-F238E27FC236}">
                <a16:creationId xmlns:a16="http://schemas.microsoft.com/office/drawing/2014/main" id="{2339C8CF-74A6-4C2F-BB51-E76C778D8BEA}"/>
              </a:ext>
            </a:extLst>
          </p:cNvPr>
          <p:cNvPicPr>
            <a:picLocks noChangeAspect="1"/>
          </p:cNvPicPr>
          <p:nvPr/>
        </p:nvPicPr>
        <p:blipFill>
          <a:blip r:embed="rId3"/>
          <a:stretch>
            <a:fillRect/>
          </a:stretch>
        </p:blipFill>
        <p:spPr>
          <a:xfrm>
            <a:off x="2080865" y="2491179"/>
            <a:ext cx="4982270" cy="2734057"/>
          </a:xfrm>
          <a:prstGeom prst="rect">
            <a:avLst/>
          </a:prstGeom>
        </p:spPr>
      </p:pic>
    </p:spTree>
    <p:extLst>
      <p:ext uri="{BB962C8B-B14F-4D97-AF65-F5344CB8AC3E}">
        <p14:creationId xmlns:p14="http://schemas.microsoft.com/office/powerpoint/2010/main" val="30738830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825323"/>
          </a:xfrm>
        </p:spPr>
        <p:txBody>
          <a:bodyPr/>
          <a:lstStyle/>
          <a:p>
            <a:r>
              <a:rPr lang="en-US" dirty="0">
                <a:solidFill>
                  <a:schemeClr val="bg1"/>
                </a:solidFill>
              </a:rPr>
              <a:t>DIP Dependency Inversion Principle</a:t>
            </a:r>
          </a:p>
          <a:p>
            <a:endParaRPr lang="en-US" dirty="0">
              <a:solidFill>
                <a:schemeClr val="bg1"/>
              </a:solidFill>
            </a:endParaRPr>
          </a:p>
          <a:p>
            <a:endParaRPr lang="en-US" dirty="0">
              <a:solidFill>
                <a:schemeClr val="bg1"/>
              </a:solidFill>
            </a:endParaRPr>
          </a:p>
        </p:txBody>
      </p:sp>
      <p:pic>
        <p:nvPicPr>
          <p:cNvPr id="3" name="Picture 2">
            <a:extLst>
              <a:ext uri="{FF2B5EF4-FFF2-40B4-BE49-F238E27FC236}">
                <a16:creationId xmlns:a16="http://schemas.microsoft.com/office/drawing/2014/main" id="{6BD5F852-8850-400B-B6BA-690EA969F557}"/>
              </a:ext>
            </a:extLst>
          </p:cNvPr>
          <p:cNvPicPr>
            <a:picLocks noChangeAspect="1"/>
          </p:cNvPicPr>
          <p:nvPr/>
        </p:nvPicPr>
        <p:blipFill>
          <a:blip r:embed="rId3"/>
          <a:stretch>
            <a:fillRect/>
          </a:stretch>
        </p:blipFill>
        <p:spPr>
          <a:xfrm>
            <a:off x="1366390" y="2096506"/>
            <a:ext cx="6411220" cy="3934374"/>
          </a:xfrm>
          <a:prstGeom prst="rect">
            <a:avLst/>
          </a:prstGeom>
        </p:spPr>
      </p:pic>
    </p:spTree>
    <p:extLst>
      <p:ext uri="{BB962C8B-B14F-4D97-AF65-F5344CB8AC3E}">
        <p14:creationId xmlns:p14="http://schemas.microsoft.com/office/powerpoint/2010/main" val="12376207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780293"/>
          </a:xfrm>
        </p:spPr>
        <p:txBody>
          <a:bodyPr/>
          <a:lstStyle/>
          <a:p>
            <a:r>
              <a:rPr lang="en-US" dirty="0">
                <a:solidFill>
                  <a:schemeClr val="bg1"/>
                </a:solidFill>
              </a:rPr>
              <a:t>SOLID Principles</a:t>
            </a:r>
          </a:p>
          <a:p>
            <a:endParaRPr lang="en-US" dirty="0"/>
          </a:p>
        </p:txBody>
      </p:sp>
      <p:sp>
        <p:nvSpPr>
          <p:cNvPr id="5" name="TextBox 4"/>
          <p:cNvSpPr txBox="1"/>
          <p:nvPr/>
        </p:nvSpPr>
        <p:spPr>
          <a:xfrm>
            <a:off x="621372" y="1859340"/>
            <a:ext cx="8210747" cy="3785652"/>
          </a:xfrm>
          <a:prstGeom prst="rect">
            <a:avLst/>
          </a:prstGeom>
          <a:noFill/>
        </p:spPr>
        <p:txBody>
          <a:bodyPr wrap="square" rtlCol="0">
            <a:spAutoFit/>
          </a:bodyPr>
          <a:lstStyle/>
          <a:p>
            <a:endParaRPr lang="en-GB" sz="1600" u="sng" dirty="0">
              <a:latin typeface="Chronicle Display" pitchFamily="50" charset="0"/>
            </a:endParaRPr>
          </a:p>
          <a:p>
            <a:endParaRPr lang="en-GB" sz="1600" u="sng" dirty="0">
              <a:solidFill>
                <a:schemeClr val="bg1"/>
              </a:solidFill>
              <a:latin typeface="Chronicle Display" pitchFamily="50" charset="0"/>
            </a:endParaRPr>
          </a:p>
          <a:p>
            <a:r>
              <a:rPr lang="en-GB" sz="3200" b="1" i="1" dirty="0">
                <a:latin typeface="Chronicle Display" pitchFamily="50" charset="0"/>
              </a:rPr>
              <a:t>Resources</a:t>
            </a:r>
          </a:p>
          <a:p>
            <a:endParaRPr lang="en-GB" sz="3200" b="1" i="1" dirty="0">
              <a:latin typeface="Chronicle Display" pitchFamily="50" charset="0"/>
            </a:endParaRPr>
          </a:p>
          <a:p>
            <a:endParaRPr lang="en-GB" sz="1600" dirty="0">
              <a:latin typeface="Chronicle Display" pitchFamily="50" charset="0"/>
            </a:endParaRPr>
          </a:p>
          <a:p>
            <a:r>
              <a:rPr lang="en-GB" sz="1600" b="1" i="1" dirty="0">
                <a:latin typeface="Chronicle Display" pitchFamily="50" charset="0"/>
                <a:hlinkClick r:id="rId3"/>
              </a:rPr>
              <a:t>https://github.com/francomelandri/SOLID</a:t>
            </a:r>
            <a:endParaRPr lang="en-GB" sz="1600" b="1" i="1" dirty="0">
              <a:latin typeface="Chronicle Display" pitchFamily="50" charset="0"/>
            </a:endParaRPr>
          </a:p>
          <a:p>
            <a:endParaRPr lang="en-GB" sz="1600" b="1" i="1" dirty="0">
              <a:latin typeface="Chronicle Display" pitchFamily="50" charset="0"/>
            </a:endParaRPr>
          </a:p>
          <a:p>
            <a:r>
              <a:rPr lang="en-GB" sz="1600" b="1" i="1" dirty="0">
                <a:latin typeface="Chronicle Display" pitchFamily="50" charset="0"/>
                <a:hlinkClick r:id="rId4"/>
              </a:rPr>
              <a:t>http://butunclebob.com/ArticleS.UncleBob.PrinciplesOfOod</a:t>
            </a:r>
            <a:endParaRPr lang="en-GB" sz="1600" b="1" i="1" dirty="0">
              <a:latin typeface="Chronicle Display" pitchFamily="50" charset="0"/>
            </a:endParaRPr>
          </a:p>
          <a:p>
            <a:endParaRPr lang="en-GB" sz="1600" b="1" i="1" dirty="0">
              <a:latin typeface="Chronicle Display" pitchFamily="50" charset="0"/>
            </a:endParaRPr>
          </a:p>
          <a:p>
            <a:r>
              <a:rPr lang="en-GB" sz="1600" b="1" i="1" dirty="0">
                <a:latin typeface="Chronicle Display" pitchFamily="50" charset="0"/>
                <a:hlinkClick r:id="rId5"/>
              </a:rPr>
              <a:t>http://www.codeproject.com/Articles/703634/SOLID-architecture-principles-using-simple-Csharp</a:t>
            </a:r>
            <a:endParaRPr lang="en-GB" sz="1600" b="1" i="1" dirty="0">
              <a:latin typeface="Chronicle Display" pitchFamily="50" charset="0"/>
            </a:endParaRPr>
          </a:p>
          <a:p>
            <a:endParaRPr lang="en-GB" sz="1600" dirty="0">
              <a:latin typeface="Chronicle Display" pitchFamily="50" charset="0"/>
            </a:endParaRPr>
          </a:p>
          <a:p>
            <a:endParaRPr lang="en-GB" sz="1600" dirty="0">
              <a:latin typeface="Chronicle Display" pitchFamily="50" charset="0"/>
            </a:endParaRPr>
          </a:p>
        </p:txBody>
      </p:sp>
    </p:spTree>
    <p:extLst>
      <p:ext uri="{BB962C8B-B14F-4D97-AF65-F5344CB8AC3E}">
        <p14:creationId xmlns:p14="http://schemas.microsoft.com/office/powerpoint/2010/main" val="29872905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58066"/>
          </a:xfrm>
        </p:spPr>
        <p:txBody>
          <a:bodyPr/>
          <a:lstStyle/>
          <a:p>
            <a:r>
              <a:rPr lang="en-US" dirty="0">
                <a:solidFill>
                  <a:schemeClr val="bg1"/>
                </a:solidFill>
              </a:rPr>
              <a:t>Practical Principles</a:t>
            </a:r>
          </a:p>
          <a:p>
            <a:endParaRPr lang="en-US" dirty="0">
              <a:solidFill>
                <a:schemeClr val="bg1"/>
              </a:solidFill>
            </a:endParaRPr>
          </a:p>
        </p:txBody>
      </p:sp>
      <p:sp>
        <p:nvSpPr>
          <p:cNvPr id="7" name="Text Placeholder 1">
            <a:extLst>
              <a:ext uri="{FF2B5EF4-FFF2-40B4-BE49-F238E27FC236}">
                <a16:creationId xmlns:a16="http://schemas.microsoft.com/office/drawing/2014/main" id="{40B8D4C3-C7B6-4056-8B2A-2B024852F5BB}"/>
              </a:ext>
            </a:extLst>
          </p:cNvPr>
          <p:cNvSpPr txBox="1">
            <a:spLocks/>
          </p:cNvSpPr>
          <p:nvPr/>
        </p:nvSpPr>
        <p:spPr>
          <a:xfrm>
            <a:off x="311881" y="2329394"/>
            <a:ext cx="8401246" cy="656402"/>
          </a:xfrm>
          <a:prstGeom prst="rect">
            <a:avLst/>
          </a:prstGeom>
        </p:spPr>
        <p:txBody>
          <a:bodyPr vert="horz"/>
          <a:lstStyle>
            <a:lvl1pPr marL="0" indent="0" algn="l" defTabSz="457200" rtl="0" eaLnBrk="1" latinLnBrk="0" hangingPunct="1">
              <a:spcBef>
                <a:spcPct val="20000"/>
              </a:spcBef>
              <a:buFontTx/>
              <a:buNone/>
              <a:defRPr sz="4200" b="0" i="0" kern="1200" baseline="0">
                <a:solidFill>
                  <a:schemeClr val="tx1"/>
                </a:solidFill>
                <a:latin typeface="Chronicle Display Ligh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4000" b="1" i="1" dirty="0">
                <a:solidFill>
                  <a:schemeClr val="bg1"/>
                </a:solidFill>
              </a:rPr>
              <a:t>KISS</a:t>
            </a:r>
          </a:p>
          <a:p>
            <a:endParaRPr lang="en-US" sz="1800" dirty="0">
              <a:solidFill>
                <a:schemeClr val="bg1"/>
              </a:solidFill>
            </a:endParaRPr>
          </a:p>
          <a:p>
            <a:endParaRPr lang="en-US" sz="1800" dirty="0">
              <a:solidFill>
                <a:schemeClr val="bg1"/>
              </a:solidFill>
            </a:endParaRPr>
          </a:p>
        </p:txBody>
      </p:sp>
      <p:sp>
        <p:nvSpPr>
          <p:cNvPr id="8" name="TextBox 7">
            <a:extLst>
              <a:ext uri="{FF2B5EF4-FFF2-40B4-BE49-F238E27FC236}">
                <a16:creationId xmlns:a16="http://schemas.microsoft.com/office/drawing/2014/main" id="{0E25C1C8-AF88-4D36-83DC-EDB6F771A57B}"/>
              </a:ext>
            </a:extLst>
          </p:cNvPr>
          <p:cNvSpPr txBox="1"/>
          <p:nvPr/>
        </p:nvSpPr>
        <p:spPr>
          <a:xfrm>
            <a:off x="621372" y="3073309"/>
            <a:ext cx="8210747" cy="1938992"/>
          </a:xfrm>
          <a:prstGeom prst="rect">
            <a:avLst/>
          </a:prstGeom>
          <a:noFill/>
        </p:spPr>
        <p:txBody>
          <a:bodyPr wrap="square" rtlCol="0">
            <a:spAutoFit/>
          </a:bodyPr>
          <a:lstStyle/>
          <a:p>
            <a:endParaRPr lang="en-GB" sz="1600" dirty="0">
              <a:solidFill>
                <a:schemeClr val="bg1"/>
              </a:solidFill>
              <a:latin typeface="Chronicle Display" pitchFamily="50" charset="0"/>
            </a:endParaRPr>
          </a:p>
          <a:p>
            <a:r>
              <a:rPr lang="en-GB" sz="2400" b="1" i="1" dirty="0">
                <a:solidFill>
                  <a:schemeClr val="bg1"/>
                </a:solidFill>
                <a:latin typeface="Chronicle Display" pitchFamily="50" charset="0"/>
              </a:rPr>
              <a:t>Keep It Simple Stupid.</a:t>
            </a:r>
          </a:p>
          <a:p>
            <a:endParaRPr lang="en-GB" sz="1600" b="1" i="1" dirty="0">
              <a:solidFill>
                <a:schemeClr val="bg1"/>
              </a:solidFill>
              <a:latin typeface="Chronicle Display" pitchFamily="50" charset="0"/>
            </a:endParaRPr>
          </a:p>
          <a:p>
            <a:endParaRPr lang="en-GB" sz="1600" dirty="0">
              <a:solidFill>
                <a:schemeClr val="bg1"/>
              </a:solidFill>
              <a:latin typeface="Chronicle Display" pitchFamily="50" charset="0"/>
            </a:endParaRPr>
          </a:p>
          <a:p>
            <a:r>
              <a:rPr lang="en-GB" sz="1600" dirty="0">
                <a:solidFill>
                  <a:schemeClr val="bg1"/>
                </a:solidFill>
                <a:latin typeface="Chronicle Display" pitchFamily="50" charset="0"/>
              </a:rPr>
              <a:t>The most systems work best if they are kept simple rather then made complicated</a:t>
            </a:r>
          </a:p>
          <a:p>
            <a:endParaRPr lang="en-GB" sz="1600" dirty="0">
              <a:solidFill>
                <a:schemeClr val="bg1"/>
              </a:solidFill>
              <a:latin typeface="Chronicle Display" pitchFamily="50" charset="0"/>
            </a:endParaRPr>
          </a:p>
          <a:p>
            <a:r>
              <a:rPr lang="en-GB" sz="1600" dirty="0">
                <a:solidFill>
                  <a:schemeClr val="bg1"/>
                </a:solidFill>
                <a:latin typeface="Chronicle Display" pitchFamily="50" charset="0"/>
              </a:rPr>
              <a:t>Avoid OVER-ENGINEERING</a:t>
            </a:r>
            <a:endParaRPr lang="en-GB" sz="1600" b="1" i="1" dirty="0">
              <a:solidFill>
                <a:schemeClr val="bg1"/>
              </a:solidFill>
              <a:latin typeface="Chronicle Display" pitchFamily="50" charset="0"/>
            </a:endParaRPr>
          </a:p>
        </p:txBody>
      </p:sp>
    </p:spTree>
    <p:extLst>
      <p:ext uri="{BB962C8B-B14F-4D97-AF65-F5344CB8AC3E}">
        <p14:creationId xmlns:p14="http://schemas.microsoft.com/office/powerpoint/2010/main" val="1712401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58066"/>
          </a:xfrm>
        </p:spPr>
        <p:txBody>
          <a:bodyPr/>
          <a:lstStyle/>
          <a:p>
            <a:r>
              <a:rPr lang="en-US" dirty="0">
                <a:solidFill>
                  <a:schemeClr val="bg1"/>
                </a:solidFill>
              </a:rPr>
              <a:t>Practical Principles</a:t>
            </a:r>
          </a:p>
          <a:p>
            <a:endParaRPr lang="en-US" dirty="0">
              <a:solidFill>
                <a:schemeClr val="bg1"/>
              </a:solidFill>
            </a:endParaRPr>
          </a:p>
        </p:txBody>
      </p:sp>
      <p:sp>
        <p:nvSpPr>
          <p:cNvPr id="4" name="Text Placeholder 1">
            <a:extLst>
              <a:ext uri="{FF2B5EF4-FFF2-40B4-BE49-F238E27FC236}">
                <a16:creationId xmlns:a16="http://schemas.microsoft.com/office/drawing/2014/main" id="{A1711C96-B1AA-4CCD-BBA0-0AA74FBE74C0}"/>
              </a:ext>
            </a:extLst>
          </p:cNvPr>
          <p:cNvSpPr txBox="1">
            <a:spLocks/>
          </p:cNvSpPr>
          <p:nvPr/>
        </p:nvSpPr>
        <p:spPr>
          <a:xfrm>
            <a:off x="328613" y="2402993"/>
            <a:ext cx="8401246" cy="485802"/>
          </a:xfrm>
          <a:prstGeom prst="rect">
            <a:avLst/>
          </a:prstGeom>
        </p:spPr>
        <p:txBody>
          <a:bodyPr vert="horz"/>
          <a:lstStyle>
            <a:lvl1pPr marL="0" indent="0" algn="l" defTabSz="457200" rtl="0" eaLnBrk="1" latinLnBrk="0" hangingPunct="1">
              <a:spcBef>
                <a:spcPct val="20000"/>
              </a:spcBef>
              <a:buFontTx/>
              <a:buNone/>
              <a:defRPr sz="4200" b="0" i="0" kern="1200" baseline="0">
                <a:solidFill>
                  <a:schemeClr val="tx1"/>
                </a:solidFill>
                <a:latin typeface="Chronicle Display Ligh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4000" b="1" i="1" dirty="0">
                <a:solidFill>
                  <a:schemeClr val="bg1"/>
                </a:solidFill>
              </a:rPr>
              <a:t>YAGNI</a:t>
            </a:r>
          </a:p>
          <a:p>
            <a:endParaRPr lang="en-US" sz="1800" dirty="0">
              <a:solidFill>
                <a:schemeClr val="bg1"/>
              </a:solidFill>
            </a:endParaRPr>
          </a:p>
          <a:p>
            <a:endParaRPr lang="en-US" sz="1800" dirty="0">
              <a:solidFill>
                <a:schemeClr val="bg1"/>
              </a:solidFill>
            </a:endParaRPr>
          </a:p>
        </p:txBody>
      </p:sp>
      <p:sp>
        <p:nvSpPr>
          <p:cNvPr id="6" name="TextBox 5">
            <a:extLst>
              <a:ext uri="{FF2B5EF4-FFF2-40B4-BE49-F238E27FC236}">
                <a16:creationId xmlns:a16="http://schemas.microsoft.com/office/drawing/2014/main" id="{055ABF08-109E-4841-8F1D-B16DF2A5E818}"/>
              </a:ext>
            </a:extLst>
          </p:cNvPr>
          <p:cNvSpPr txBox="1"/>
          <p:nvPr/>
        </p:nvSpPr>
        <p:spPr>
          <a:xfrm>
            <a:off x="599630" y="3333139"/>
            <a:ext cx="8210747" cy="2431435"/>
          </a:xfrm>
          <a:prstGeom prst="rect">
            <a:avLst/>
          </a:prstGeom>
          <a:noFill/>
        </p:spPr>
        <p:txBody>
          <a:bodyPr wrap="square" rtlCol="0">
            <a:spAutoFit/>
          </a:bodyPr>
          <a:lstStyle/>
          <a:p>
            <a:endParaRPr lang="en-GB" sz="1600" dirty="0">
              <a:solidFill>
                <a:schemeClr val="bg1"/>
              </a:solidFill>
              <a:latin typeface="Chronicle Display" pitchFamily="50" charset="0"/>
            </a:endParaRPr>
          </a:p>
          <a:p>
            <a:r>
              <a:rPr lang="en-GB" sz="2400" b="1" i="1" dirty="0">
                <a:solidFill>
                  <a:schemeClr val="bg1"/>
                </a:solidFill>
                <a:latin typeface="Chronicle Display" pitchFamily="50" charset="0"/>
              </a:rPr>
              <a:t>You Aren’t </a:t>
            </a:r>
            <a:r>
              <a:rPr lang="en-GB" sz="2400" b="1" i="1" dirty="0" err="1">
                <a:solidFill>
                  <a:schemeClr val="bg1"/>
                </a:solidFill>
                <a:latin typeface="Chronicle Display" pitchFamily="50" charset="0"/>
              </a:rPr>
              <a:t>Gonna</a:t>
            </a:r>
            <a:r>
              <a:rPr lang="en-GB" sz="2400" b="1" i="1" dirty="0">
                <a:solidFill>
                  <a:schemeClr val="bg1"/>
                </a:solidFill>
                <a:latin typeface="Chronicle Display" pitchFamily="50" charset="0"/>
              </a:rPr>
              <a:t> Need It.</a:t>
            </a:r>
          </a:p>
          <a:p>
            <a:endParaRPr lang="en-GB" sz="1600" b="1" i="1" dirty="0">
              <a:solidFill>
                <a:schemeClr val="bg1"/>
              </a:solidFill>
              <a:latin typeface="Chronicle Display" pitchFamily="50" charset="0"/>
            </a:endParaRPr>
          </a:p>
          <a:p>
            <a:r>
              <a:rPr lang="en-GB" sz="1600" dirty="0">
                <a:solidFill>
                  <a:schemeClr val="bg1"/>
                </a:solidFill>
                <a:latin typeface="Chronicle Display" pitchFamily="50" charset="0"/>
              </a:rPr>
              <a:t>If you don’t need it don’t do it</a:t>
            </a:r>
          </a:p>
          <a:p>
            <a:endParaRPr lang="en-GB" sz="1600" dirty="0">
              <a:solidFill>
                <a:schemeClr val="bg1"/>
              </a:solidFill>
              <a:latin typeface="Chronicle Display" pitchFamily="50" charset="0"/>
            </a:endParaRPr>
          </a:p>
          <a:p>
            <a:r>
              <a:rPr lang="en-GB" sz="1600" dirty="0">
                <a:solidFill>
                  <a:schemeClr val="bg1"/>
                </a:solidFill>
                <a:latin typeface="Chronicle Display" pitchFamily="50" charset="0"/>
              </a:rPr>
              <a:t>Avoid OVER-ENGINEERING</a:t>
            </a:r>
          </a:p>
          <a:p>
            <a:endParaRPr lang="en-GB" sz="1600" b="1" i="1" dirty="0">
              <a:solidFill>
                <a:schemeClr val="bg1"/>
              </a:solidFill>
              <a:latin typeface="Chronicle Display" pitchFamily="50" charset="0"/>
            </a:endParaRPr>
          </a:p>
          <a:p>
            <a:r>
              <a:rPr lang="en-GB" sz="1600" b="1" i="1" dirty="0">
                <a:solidFill>
                  <a:schemeClr val="bg1"/>
                </a:solidFill>
                <a:latin typeface="Chronicle Display" pitchFamily="50" charset="0"/>
              </a:rPr>
              <a:t>https://martinfowler.com/bliki/Yagni.html</a:t>
            </a:r>
          </a:p>
          <a:p>
            <a:endParaRPr lang="en-GB" sz="1600" dirty="0">
              <a:solidFill>
                <a:schemeClr val="bg1"/>
              </a:solidFill>
              <a:latin typeface="Chronicle Display" pitchFamily="50" charset="0"/>
            </a:endParaRPr>
          </a:p>
        </p:txBody>
      </p:sp>
    </p:spTree>
    <p:extLst>
      <p:ext uri="{BB962C8B-B14F-4D97-AF65-F5344CB8AC3E}">
        <p14:creationId xmlns:p14="http://schemas.microsoft.com/office/powerpoint/2010/main" val="2768036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885779"/>
          </a:xfrm>
        </p:spPr>
        <p:txBody>
          <a:bodyPr/>
          <a:lstStyle/>
          <a:p>
            <a:r>
              <a:rPr lang="en-US" dirty="0">
                <a:solidFill>
                  <a:schemeClr val="bg1"/>
                </a:solidFill>
              </a:rPr>
              <a:t>Principles for micro services Design</a:t>
            </a:r>
          </a:p>
          <a:p>
            <a:endParaRPr lang="en-US" dirty="0">
              <a:solidFill>
                <a:schemeClr val="bg1"/>
              </a:solidFill>
            </a:endParaRPr>
          </a:p>
        </p:txBody>
      </p:sp>
      <p:sp>
        <p:nvSpPr>
          <p:cNvPr id="5" name="TextBox 4"/>
          <p:cNvSpPr txBox="1"/>
          <p:nvPr/>
        </p:nvSpPr>
        <p:spPr>
          <a:xfrm>
            <a:off x="621372" y="2536911"/>
            <a:ext cx="8210747" cy="1938992"/>
          </a:xfrm>
          <a:prstGeom prst="rect">
            <a:avLst/>
          </a:prstGeom>
          <a:noFill/>
        </p:spPr>
        <p:txBody>
          <a:bodyPr wrap="square" rtlCol="0">
            <a:spAutoFit/>
          </a:bodyPr>
          <a:lstStyle/>
          <a:p>
            <a:endParaRPr lang="en-GB" sz="1600" u="sng" dirty="0">
              <a:solidFill>
                <a:schemeClr val="bg1"/>
              </a:solidFill>
              <a:latin typeface="Chronicle Display" pitchFamily="50" charset="0"/>
            </a:endParaRPr>
          </a:p>
          <a:p>
            <a:endParaRPr lang="en-GB" sz="1600" u="sng" dirty="0">
              <a:solidFill>
                <a:schemeClr val="bg1"/>
              </a:solidFill>
              <a:latin typeface="Chronicle Display" pitchFamily="50" charset="0"/>
            </a:endParaRPr>
          </a:p>
          <a:p>
            <a:r>
              <a:rPr lang="en-GB" sz="2400" b="1" dirty="0">
                <a:solidFill>
                  <a:schemeClr val="bg1"/>
                </a:solidFill>
                <a:latin typeface="Chronicle Display" pitchFamily="50" charset="0"/>
              </a:rPr>
              <a:t>IDEALS</a:t>
            </a:r>
            <a:r>
              <a:rPr lang="en-GB" sz="1600" b="1" dirty="0">
                <a:solidFill>
                  <a:schemeClr val="bg1"/>
                </a:solidFill>
                <a:latin typeface="Chronicle Display" pitchFamily="50" charset="0"/>
              </a:rPr>
              <a:t> </a:t>
            </a:r>
            <a:r>
              <a:rPr lang="en-GB" sz="1600" dirty="0">
                <a:solidFill>
                  <a:schemeClr val="bg1"/>
                </a:solidFill>
                <a:latin typeface="Chronicle Display" pitchFamily="50" charset="0"/>
              </a:rPr>
              <a:t>is an acronym for six micro services principles design.</a:t>
            </a:r>
            <a:endParaRPr lang="en-GB" sz="1600" u="sng" dirty="0">
              <a:solidFill>
                <a:schemeClr val="bg1"/>
              </a:solidFill>
              <a:latin typeface="Chronicle Display" pitchFamily="50" charset="0"/>
            </a:endParaRPr>
          </a:p>
          <a:p>
            <a:endParaRPr lang="en-GB" sz="1600" u="sng" dirty="0">
              <a:solidFill>
                <a:schemeClr val="bg1"/>
              </a:solidFill>
              <a:latin typeface="Chronicle Display" pitchFamily="50" charset="0"/>
            </a:endParaRPr>
          </a:p>
          <a:p>
            <a:endParaRPr lang="en-GB" sz="1600" dirty="0">
              <a:solidFill>
                <a:schemeClr val="bg1"/>
              </a:solidFill>
              <a:latin typeface="Chronicle Display" pitchFamily="50" charset="0"/>
            </a:endParaRPr>
          </a:p>
          <a:p>
            <a:r>
              <a:rPr lang="en-GB" sz="1600" dirty="0">
                <a:solidFill>
                  <a:schemeClr val="bg1"/>
                </a:solidFill>
                <a:latin typeface="Chronicle Display" pitchFamily="50" charset="0"/>
              </a:rPr>
              <a:t>These principles, when applied, help us to design a modern service-based systems (SOA)</a:t>
            </a:r>
          </a:p>
          <a:p>
            <a:endParaRPr lang="en-GB" sz="1600" dirty="0">
              <a:solidFill>
                <a:schemeClr val="bg1"/>
              </a:solidFill>
              <a:latin typeface="Chronicle Display" pitchFamily="50" charset="0"/>
            </a:endParaRPr>
          </a:p>
        </p:txBody>
      </p:sp>
    </p:spTree>
    <p:extLst>
      <p:ext uri="{BB962C8B-B14F-4D97-AF65-F5344CB8AC3E}">
        <p14:creationId xmlns:p14="http://schemas.microsoft.com/office/powerpoint/2010/main" val="22930845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b="1" i="1" dirty="0">
                <a:solidFill>
                  <a:schemeClr val="bg1"/>
                </a:solidFill>
              </a:rPr>
              <a:t>IDEALS</a:t>
            </a:r>
            <a:r>
              <a:rPr lang="en-US" dirty="0">
                <a:solidFill>
                  <a:schemeClr val="bg1"/>
                </a:solidFill>
              </a:rPr>
              <a:t> stands for</a:t>
            </a:r>
          </a:p>
          <a:p>
            <a:endParaRPr lang="en-US" dirty="0">
              <a:solidFill>
                <a:schemeClr val="bg1"/>
              </a:solidFill>
            </a:endParaRPr>
          </a:p>
          <a:p>
            <a:endParaRPr lang="en-US" dirty="0">
              <a:solidFill>
                <a:schemeClr val="bg1"/>
              </a:solidFill>
            </a:endParaRPr>
          </a:p>
        </p:txBody>
      </p:sp>
      <p:sp>
        <p:nvSpPr>
          <p:cNvPr id="5" name="TextBox 4"/>
          <p:cNvSpPr txBox="1"/>
          <p:nvPr/>
        </p:nvSpPr>
        <p:spPr>
          <a:xfrm>
            <a:off x="604640" y="2590250"/>
            <a:ext cx="8210747" cy="461665"/>
          </a:xfrm>
          <a:prstGeom prst="rect">
            <a:avLst/>
          </a:prstGeom>
          <a:noFill/>
        </p:spPr>
        <p:txBody>
          <a:bodyPr wrap="square" rtlCol="0">
            <a:spAutoFit/>
          </a:bodyPr>
          <a:lstStyle/>
          <a:p>
            <a:r>
              <a:rPr lang="en-GB" sz="2400" dirty="0">
                <a:solidFill>
                  <a:schemeClr val="bg1"/>
                </a:solidFill>
                <a:latin typeface="Chronicle Display" pitchFamily="50" charset="0"/>
              </a:rPr>
              <a:t>I</a:t>
            </a:r>
            <a:r>
              <a:rPr lang="en-GB" sz="1600" dirty="0">
                <a:solidFill>
                  <a:schemeClr val="bg1"/>
                </a:solidFill>
                <a:latin typeface="Chronicle Display" pitchFamily="50" charset="0"/>
              </a:rPr>
              <a:t>  		Interface Segregation Principle</a:t>
            </a:r>
          </a:p>
        </p:txBody>
      </p:sp>
      <p:sp>
        <p:nvSpPr>
          <p:cNvPr id="6" name="TextBox 5">
            <a:extLst>
              <a:ext uri="{FF2B5EF4-FFF2-40B4-BE49-F238E27FC236}">
                <a16:creationId xmlns:a16="http://schemas.microsoft.com/office/drawing/2014/main" id="{0AFD5180-7BA6-4F8A-9B37-6EBFDCF70768}"/>
              </a:ext>
            </a:extLst>
          </p:cNvPr>
          <p:cNvSpPr txBox="1"/>
          <p:nvPr/>
        </p:nvSpPr>
        <p:spPr>
          <a:xfrm>
            <a:off x="604640" y="5355895"/>
            <a:ext cx="8210747" cy="461665"/>
          </a:xfrm>
          <a:prstGeom prst="rect">
            <a:avLst/>
          </a:prstGeom>
          <a:noFill/>
        </p:spPr>
        <p:txBody>
          <a:bodyPr wrap="square" rtlCol="0">
            <a:spAutoFit/>
          </a:bodyPr>
          <a:lstStyle/>
          <a:p>
            <a:r>
              <a:rPr lang="en-GB" sz="2400" dirty="0">
                <a:solidFill>
                  <a:schemeClr val="bg1"/>
                </a:solidFill>
                <a:latin typeface="Chronicle Display" pitchFamily="50" charset="0"/>
              </a:rPr>
              <a:t>S</a:t>
            </a:r>
            <a:r>
              <a:rPr lang="en-GB" sz="1600" dirty="0">
                <a:solidFill>
                  <a:schemeClr val="bg1"/>
                </a:solidFill>
                <a:latin typeface="Chronicle Display" pitchFamily="50" charset="0"/>
              </a:rPr>
              <a:t>  		Single responsibility Principle</a:t>
            </a:r>
          </a:p>
        </p:txBody>
      </p:sp>
      <p:sp>
        <p:nvSpPr>
          <p:cNvPr id="7" name="TextBox 6">
            <a:extLst>
              <a:ext uri="{FF2B5EF4-FFF2-40B4-BE49-F238E27FC236}">
                <a16:creationId xmlns:a16="http://schemas.microsoft.com/office/drawing/2014/main" id="{B0223A12-D9DF-4594-A680-470005F4EDC7}"/>
              </a:ext>
            </a:extLst>
          </p:cNvPr>
          <p:cNvSpPr txBox="1"/>
          <p:nvPr/>
        </p:nvSpPr>
        <p:spPr>
          <a:xfrm>
            <a:off x="604637" y="4802317"/>
            <a:ext cx="8210747" cy="461665"/>
          </a:xfrm>
          <a:prstGeom prst="rect">
            <a:avLst/>
          </a:prstGeom>
          <a:noFill/>
        </p:spPr>
        <p:txBody>
          <a:bodyPr wrap="square" rtlCol="0">
            <a:spAutoFit/>
          </a:bodyPr>
          <a:lstStyle/>
          <a:p>
            <a:r>
              <a:rPr lang="en-GB" sz="2400" dirty="0">
                <a:solidFill>
                  <a:schemeClr val="bg1"/>
                </a:solidFill>
                <a:latin typeface="Chronicle Display" pitchFamily="50" charset="0"/>
              </a:rPr>
              <a:t>L</a:t>
            </a:r>
            <a:r>
              <a:rPr lang="en-GB" sz="1600" dirty="0">
                <a:solidFill>
                  <a:schemeClr val="bg1"/>
                </a:solidFill>
                <a:latin typeface="Chronicle Display" pitchFamily="50" charset="0"/>
              </a:rPr>
              <a:t>  		Loose coupling Principle</a:t>
            </a:r>
          </a:p>
        </p:txBody>
      </p:sp>
      <p:sp>
        <p:nvSpPr>
          <p:cNvPr id="8" name="TextBox 7">
            <a:extLst>
              <a:ext uri="{FF2B5EF4-FFF2-40B4-BE49-F238E27FC236}">
                <a16:creationId xmlns:a16="http://schemas.microsoft.com/office/drawing/2014/main" id="{93C6CA08-8BB1-4C26-8EDB-8AC0708B67F0}"/>
              </a:ext>
            </a:extLst>
          </p:cNvPr>
          <p:cNvSpPr txBox="1"/>
          <p:nvPr/>
        </p:nvSpPr>
        <p:spPr>
          <a:xfrm>
            <a:off x="604640" y="4248739"/>
            <a:ext cx="8210747" cy="461665"/>
          </a:xfrm>
          <a:prstGeom prst="rect">
            <a:avLst/>
          </a:prstGeom>
          <a:noFill/>
        </p:spPr>
        <p:txBody>
          <a:bodyPr wrap="square" rtlCol="0">
            <a:spAutoFit/>
          </a:bodyPr>
          <a:lstStyle/>
          <a:p>
            <a:r>
              <a:rPr lang="en-GB" sz="2400" dirty="0">
                <a:solidFill>
                  <a:schemeClr val="bg1"/>
                </a:solidFill>
                <a:latin typeface="Chronicle Display" pitchFamily="50" charset="0"/>
              </a:rPr>
              <a:t>A</a:t>
            </a:r>
            <a:r>
              <a:rPr lang="en-GB" sz="1600" dirty="0">
                <a:solidFill>
                  <a:schemeClr val="bg1"/>
                </a:solidFill>
                <a:latin typeface="Chronicle Display" pitchFamily="50" charset="0"/>
              </a:rPr>
              <a:t>		</a:t>
            </a:r>
            <a:r>
              <a:rPr lang="en-GB" sz="1600" dirty="0" err="1">
                <a:solidFill>
                  <a:schemeClr val="bg1"/>
                </a:solidFill>
                <a:latin typeface="Chronicle Display" pitchFamily="50" charset="0"/>
              </a:rPr>
              <a:t>Availabilty</a:t>
            </a:r>
            <a:r>
              <a:rPr lang="en-GB" sz="1600" dirty="0">
                <a:solidFill>
                  <a:schemeClr val="bg1"/>
                </a:solidFill>
                <a:latin typeface="Chronicle Display" pitchFamily="50" charset="0"/>
              </a:rPr>
              <a:t> over Consistency Principle</a:t>
            </a:r>
          </a:p>
        </p:txBody>
      </p:sp>
      <p:sp>
        <p:nvSpPr>
          <p:cNvPr id="9" name="TextBox 8">
            <a:extLst>
              <a:ext uri="{FF2B5EF4-FFF2-40B4-BE49-F238E27FC236}">
                <a16:creationId xmlns:a16="http://schemas.microsoft.com/office/drawing/2014/main" id="{9575A0BC-A48B-456E-9A63-1D83206A00FC}"/>
              </a:ext>
            </a:extLst>
          </p:cNvPr>
          <p:cNvSpPr txBox="1"/>
          <p:nvPr/>
        </p:nvSpPr>
        <p:spPr>
          <a:xfrm>
            <a:off x="604640" y="3695161"/>
            <a:ext cx="8210747" cy="461665"/>
          </a:xfrm>
          <a:prstGeom prst="rect">
            <a:avLst/>
          </a:prstGeom>
          <a:noFill/>
        </p:spPr>
        <p:txBody>
          <a:bodyPr wrap="square" rtlCol="0">
            <a:spAutoFit/>
          </a:bodyPr>
          <a:lstStyle/>
          <a:p>
            <a:r>
              <a:rPr lang="en-GB" sz="2400" dirty="0">
                <a:solidFill>
                  <a:schemeClr val="bg1"/>
                </a:solidFill>
                <a:latin typeface="Chronicle Display" pitchFamily="50" charset="0"/>
              </a:rPr>
              <a:t>E</a:t>
            </a:r>
            <a:r>
              <a:rPr lang="en-GB" sz="1600" dirty="0">
                <a:solidFill>
                  <a:schemeClr val="bg1"/>
                </a:solidFill>
                <a:latin typeface="Chronicle Display" pitchFamily="50" charset="0"/>
              </a:rPr>
              <a:t> 		Event-Driven Principle</a:t>
            </a:r>
          </a:p>
        </p:txBody>
      </p:sp>
      <p:sp>
        <p:nvSpPr>
          <p:cNvPr id="10" name="TextBox 9">
            <a:extLst>
              <a:ext uri="{FF2B5EF4-FFF2-40B4-BE49-F238E27FC236}">
                <a16:creationId xmlns:a16="http://schemas.microsoft.com/office/drawing/2014/main" id="{E4909CD9-1099-4ACA-B786-767C66B54770}"/>
              </a:ext>
            </a:extLst>
          </p:cNvPr>
          <p:cNvSpPr txBox="1"/>
          <p:nvPr/>
        </p:nvSpPr>
        <p:spPr>
          <a:xfrm>
            <a:off x="604636" y="3140725"/>
            <a:ext cx="8210747" cy="461665"/>
          </a:xfrm>
          <a:prstGeom prst="rect">
            <a:avLst/>
          </a:prstGeom>
          <a:noFill/>
        </p:spPr>
        <p:txBody>
          <a:bodyPr wrap="square" rtlCol="0">
            <a:spAutoFit/>
          </a:bodyPr>
          <a:lstStyle/>
          <a:p>
            <a:r>
              <a:rPr lang="en-GB" sz="2400" dirty="0">
                <a:solidFill>
                  <a:schemeClr val="bg1"/>
                </a:solidFill>
                <a:latin typeface="Chronicle Display" pitchFamily="50" charset="0"/>
              </a:rPr>
              <a:t>D</a:t>
            </a:r>
            <a:r>
              <a:rPr lang="en-GB" sz="1600" dirty="0">
                <a:solidFill>
                  <a:schemeClr val="bg1"/>
                </a:solidFill>
                <a:latin typeface="Chronicle Display" pitchFamily="50" charset="0"/>
              </a:rPr>
              <a:t>  		</a:t>
            </a:r>
            <a:r>
              <a:rPr lang="en-GB" sz="1600" dirty="0" err="1">
                <a:solidFill>
                  <a:schemeClr val="bg1"/>
                </a:solidFill>
                <a:latin typeface="Chronicle Display" pitchFamily="50" charset="0"/>
              </a:rPr>
              <a:t>Deployability</a:t>
            </a:r>
            <a:r>
              <a:rPr lang="en-GB" sz="1600" dirty="0">
                <a:solidFill>
                  <a:schemeClr val="bg1"/>
                </a:solidFill>
                <a:latin typeface="Chronicle Display" pitchFamily="50" charset="0"/>
              </a:rPr>
              <a:t> Principle</a:t>
            </a:r>
          </a:p>
        </p:txBody>
      </p:sp>
    </p:spTree>
    <p:extLst>
      <p:ext uri="{BB962C8B-B14F-4D97-AF65-F5344CB8AC3E}">
        <p14:creationId xmlns:p14="http://schemas.microsoft.com/office/powerpoint/2010/main" val="1354489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871051"/>
          </a:xfrm>
        </p:spPr>
        <p:txBody>
          <a:bodyPr/>
          <a:lstStyle/>
          <a:p>
            <a:r>
              <a:rPr lang="en-US" dirty="0">
                <a:solidFill>
                  <a:schemeClr val="bg1"/>
                </a:solidFill>
                <a:latin typeface="+mj-lt"/>
              </a:rPr>
              <a:t>Interface Segregation Principle</a:t>
            </a:r>
          </a:p>
          <a:p>
            <a:endParaRPr lang="en-US" dirty="0">
              <a:solidFill>
                <a:schemeClr val="bg1"/>
              </a:solidFill>
            </a:endParaRPr>
          </a:p>
          <a:p>
            <a:endParaRPr lang="en-US" dirty="0">
              <a:solidFill>
                <a:schemeClr val="bg1"/>
              </a:solidFill>
            </a:endParaRPr>
          </a:p>
        </p:txBody>
      </p:sp>
      <p:sp>
        <p:nvSpPr>
          <p:cNvPr id="5" name="TextBox 4">
            <a:extLst>
              <a:ext uri="{FF2B5EF4-FFF2-40B4-BE49-F238E27FC236}">
                <a16:creationId xmlns:a16="http://schemas.microsoft.com/office/drawing/2014/main" id="{0649C76A-653B-4936-A74E-66DFC4B23D52}"/>
              </a:ext>
            </a:extLst>
          </p:cNvPr>
          <p:cNvSpPr txBox="1"/>
          <p:nvPr/>
        </p:nvSpPr>
        <p:spPr>
          <a:xfrm>
            <a:off x="328613" y="2359417"/>
            <a:ext cx="8210747" cy="646331"/>
          </a:xfrm>
          <a:prstGeom prst="rect">
            <a:avLst/>
          </a:prstGeom>
          <a:noFill/>
        </p:spPr>
        <p:txBody>
          <a:bodyPr wrap="square" rtlCol="0">
            <a:spAutoFit/>
          </a:bodyPr>
          <a:lstStyle/>
          <a:p>
            <a:r>
              <a:rPr lang="en-GB" dirty="0">
                <a:solidFill>
                  <a:schemeClr val="bg1"/>
                </a:solidFill>
              </a:rPr>
              <a:t>As we saw in OOD interface segregation principle admonish to use class implementing “fat” interfaces</a:t>
            </a:r>
          </a:p>
        </p:txBody>
      </p:sp>
      <p:sp>
        <p:nvSpPr>
          <p:cNvPr id="6" name="TextBox 5">
            <a:extLst>
              <a:ext uri="{FF2B5EF4-FFF2-40B4-BE49-F238E27FC236}">
                <a16:creationId xmlns:a16="http://schemas.microsoft.com/office/drawing/2014/main" id="{DEE95456-91F2-439B-8C12-F1FA4A1A8525}"/>
              </a:ext>
            </a:extLst>
          </p:cNvPr>
          <p:cNvSpPr txBox="1"/>
          <p:nvPr/>
        </p:nvSpPr>
        <p:spPr>
          <a:xfrm>
            <a:off x="328613" y="3136612"/>
            <a:ext cx="8210747" cy="646331"/>
          </a:xfrm>
          <a:prstGeom prst="rect">
            <a:avLst/>
          </a:prstGeom>
          <a:noFill/>
        </p:spPr>
        <p:txBody>
          <a:bodyPr wrap="square" rtlCol="0">
            <a:spAutoFit/>
          </a:bodyPr>
          <a:lstStyle/>
          <a:p>
            <a:r>
              <a:rPr lang="en-GB" dirty="0">
                <a:solidFill>
                  <a:schemeClr val="bg1"/>
                </a:solidFill>
              </a:rPr>
              <a:t>Instead of a class interface with all possible methods client might needs, separate into granular interface for the clients specific needs</a:t>
            </a:r>
          </a:p>
        </p:txBody>
      </p:sp>
      <p:sp>
        <p:nvSpPr>
          <p:cNvPr id="7" name="TextBox 6">
            <a:extLst>
              <a:ext uri="{FF2B5EF4-FFF2-40B4-BE49-F238E27FC236}">
                <a16:creationId xmlns:a16="http://schemas.microsoft.com/office/drawing/2014/main" id="{4D1F56C7-8B39-4225-A837-A294AD9613D4}"/>
              </a:ext>
            </a:extLst>
          </p:cNvPr>
          <p:cNvSpPr txBox="1"/>
          <p:nvPr/>
        </p:nvSpPr>
        <p:spPr>
          <a:xfrm>
            <a:off x="328612" y="3913807"/>
            <a:ext cx="8210747" cy="923330"/>
          </a:xfrm>
          <a:prstGeom prst="rect">
            <a:avLst/>
          </a:prstGeom>
          <a:noFill/>
        </p:spPr>
        <p:txBody>
          <a:bodyPr wrap="square" rtlCol="0">
            <a:spAutoFit/>
          </a:bodyPr>
          <a:lstStyle/>
          <a:p>
            <a:r>
              <a:rPr lang="en-GB" dirty="0">
                <a:solidFill>
                  <a:schemeClr val="bg1"/>
                </a:solidFill>
              </a:rPr>
              <a:t>In the era of microservices there are a multitude of client (frontend) to the same service logic; that’s the main motivation to apply interface segregation for each possible client with its needs</a:t>
            </a:r>
          </a:p>
        </p:txBody>
      </p:sp>
      <p:sp>
        <p:nvSpPr>
          <p:cNvPr id="8" name="TextBox 7">
            <a:extLst>
              <a:ext uri="{FF2B5EF4-FFF2-40B4-BE49-F238E27FC236}">
                <a16:creationId xmlns:a16="http://schemas.microsoft.com/office/drawing/2014/main" id="{A3B5B226-45B4-4ED4-99B8-EA815AFC504C}"/>
              </a:ext>
            </a:extLst>
          </p:cNvPr>
          <p:cNvSpPr txBox="1"/>
          <p:nvPr/>
        </p:nvSpPr>
        <p:spPr>
          <a:xfrm>
            <a:off x="328609" y="4992038"/>
            <a:ext cx="8210747" cy="646331"/>
          </a:xfrm>
          <a:prstGeom prst="rect">
            <a:avLst/>
          </a:prstGeom>
          <a:noFill/>
        </p:spPr>
        <p:txBody>
          <a:bodyPr wrap="square" rtlCol="0">
            <a:spAutoFit/>
          </a:bodyPr>
          <a:lstStyle/>
          <a:p>
            <a:r>
              <a:rPr lang="en-US" dirty="0">
                <a:solidFill>
                  <a:schemeClr val="bg1"/>
                </a:solidFill>
              </a:rPr>
              <a:t>The goal of interface segregation for microservices is that each type of frontend sees the service contract that best suits its needs in terms of contract and protocol</a:t>
            </a:r>
            <a:endParaRPr lang="en-GB" dirty="0">
              <a:solidFill>
                <a:schemeClr val="bg1"/>
              </a:solidFill>
              <a:latin typeface="Chronicle Display" pitchFamily="50" charset="0"/>
            </a:endParaRPr>
          </a:p>
        </p:txBody>
      </p:sp>
      <p:sp>
        <p:nvSpPr>
          <p:cNvPr id="9" name="TextBox 8">
            <a:extLst>
              <a:ext uri="{FF2B5EF4-FFF2-40B4-BE49-F238E27FC236}">
                <a16:creationId xmlns:a16="http://schemas.microsoft.com/office/drawing/2014/main" id="{E9B13102-124D-4A0B-A300-71EA0056CCF3}"/>
              </a:ext>
            </a:extLst>
          </p:cNvPr>
          <p:cNvSpPr txBox="1"/>
          <p:nvPr/>
        </p:nvSpPr>
        <p:spPr>
          <a:xfrm>
            <a:off x="328610" y="5793270"/>
            <a:ext cx="8210747" cy="646331"/>
          </a:xfrm>
          <a:prstGeom prst="rect">
            <a:avLst/>
          </a:prstGeom>
          <a:noFill/>
        </p:spPr>
        <p:txBody>
          <a:bodyPr wrap="square" rtlCol="0">
            <a:spAutoFit/>
          </a:bodyPr>
          <a:lstStyle/>
          <a:p>
            <a:r>
              <a:rPr lang="en-US" dirty="0">
                <a:solidFill>
                  <a:schemeClr val="bg1"/>
                </a:solidFill>
              </a:rPr>
              <a:t>We can reach the goal using the </a:t>
            </a:r>
            <a:r>
              <a:rPr lang="en-US" b="1" i="1" dirty="0">
                <a:solidFill>
                  <a:schemeClr val="bg1"/>
                </a:solidFill>
              </a:rPr>
              <a:t>API Gateway </a:t>
            </a:r>
            <a:r>
              <a:rPr lang="en-US" dirty="0">
                <a:solidFill>
                  <a:schemeClr val="bg1"/>
                </a:solidFill>
              </a:rPr>
              <a:t>pattern or in alternative the </a:t>
            </a:r>
            <a:r>
              <a:rPr lang="en-US" b="1" i="1" dirty="0">
                <a:solidFill>
                  <a:schemeClr val="bg1"/>
                </a:solidFill>
              </a:rPr>
              <a:t>BFF pattern</a:t>
            </a:r>
            <a:endParaRPr lang="en-GB" b="1" i="1" dirty="0">
              <a:solidFill>
                <a:schemeClr val="bg1"/>
              </a:solidFill>
              <a:latin typeface="Chronicle Display" pitchFamily="50" charset="0"/>
            </a:endParaRPr>
          </a:p>
        </p:txBody>
      </p:sp>
    </p:spTree>
    <p:extLst>
      <p:ext uri="{BB962C8B-B14F-4D97-AF65-F5344CB8AC3E}">
        <p14:creationId xmlns:p14="http://schemas.microsoft.com/office/powerpoint/2010/main" val="1558118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871051"/>
          </a:xfrm>
        </p:spPr>
        <p:txBody>
          <a:bodyPr/>
          <a:lstStyle/>
          <a:p>
            <a:r>
              <a:rPr lang="en-US" dirty="0">
                <a:solidFill>
                  <a:schemeClr val="bg1"/>
                </a:solidFill>
              </a:rPr>
              <a:t>Interface Segregation Principle</a:t>
            </a:r>
          </a:p>
          <a:p>
            <a:endParaRPr lang="en-US" dirty="0"/>
          </a:p>
          <a:p>
            <a:endParaRPr lang="en-US" dirty="0"/>
          </a:p>
        </p:txBody>
      </p:sp>
      <p:sp>
        <p:nvSpPr>
          <p:cNvPr id="3" name="Rectangle 2">
            <a:extLst>
              <a:ext uri="{FF2B5EF4-FFF2-40B4-BE49-F238E27FC236}">
                <a16:creationId xmlns:a16="http://schemas.microsoft.com/office/drawing/2014/main" id="{8C871F0E-693A-4A6A-9DC6-58ACB9CDCCC1}"/>
              </a:ext>
            </a:extLst>
          </p:cNvPr>
          <p:cNvSpPr/>
          <p:nvPr/>
        </p:nvSpPr>
        <p:spPr>
          <a:xfrm>
            <a:off x="909738" y="2020513"/>
            <a:ext cx="1110343" cy="690465"/>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Desktop Web</a:t>
            </a:r>
          </a:p>
        </p:txBody>
      </p:sp>
      <p:sp>
        <p:nvSpPr>
          <p:cNvPr id="8" name="Rectangle 7">
            <a:extLst>
              <a:ext uri="{FF2B5EF4-FFF2-40B4-BE49-F238E27FC236}">
                <a16:creationId xmlns:a16="http://schemas.microsoft.com/office/drawing/2014/main" id="{4E9C25D7-8DD2-443B-B5B7-43AF1A8D0FB1}"/>
              </a:ext>
            </a:extLst>
          </p:cNvPr>
          <p:cNvSpPr/>
          <p:nvPr/>
        </p:nvSpPr>
        <p:spPr>
          <a:xfrm>
            <a:off x="909738" y="2816337"/>
            <a:ext cx="1110343" cy="690465"/>
          </a:xfrm>
          <a:prstGeom prst="rect">
            <a:avLst/>
          </a:prstGeom>
        </p:spPr>
        <p:style>
          <a:lnRef idx="1">
            <a:schemeClr val="dk1"/>
          </a:lnRef>
          <a:fillRef idx="3">
            <a:schemeClr val="dk1"/>
          </a:fillRef>
          <a:effectRef idx="2">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Mobile Web</a:t>
            </a:r>
          </a:p>
        </p:txBody>
      </p:sp>
      <p:sp>
        <p:nvSpPr>
          <p:cNvPr id="9" name="Rectangle 8">
            <a:extLst>
              <a:ext uri="{FF2B5EF4-FFF2-40B4-BE49-F238E27FC236}">
                <a16:creationId xmlns:a16="http://schemas.microsoft.com/office/drawing/2014/main" id="{A8B84411-7AEA-40C7-8FD3-2AAA3E2783F1}"/>
              </a:ext>
            </a:extLst>
          </p:cNvPr>
          <p:cNvSpPr/>
          <p:nvPr/>
        </p:nvSpPr>
        <p:spPr>
          <a:xfrm>
            <a:off x="895736" y="3883621"/>
            <a:ext cx="1110343" cy="69046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Android</a:t>
            </a:r>
          </a:p>
        </p:txBody>
      </p:sp>
      <p:sp>
        <p:nvSpPr>
          <p:cNvPr id="10" name="Rectangle 9">
            <a:extLst>
              <a:ext uri="{FF2B5EF4-FFF2-40B4-BE49-F238E27FC236}">
                <a16:creationId xmlns:a16="http://schemas.microsoft.com/office/drawing/2014/main" id="{B58A11F2-5F26-4DCA-B1C8-7D39B33A9019}"/>
              </a:ext>
            </a:extLst>
          </p:cNvPr>
          <p:cNvSpPr/>
          <p:nvPr/>
        </p:nvSpPr>
        <p:spPr>
          <a:xfrm>
            <a:off x="895736" y="4686053"/>
            <a:ext cx="1110343" cy="69046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iOS</a:t>
            </a:r>
          </a:p>
        </p:txBody>
      </p:sp>
      <p:sp>
        <p:nvSpPr>
          <p:cNvPr id="11" name="Rectangle 10">
            <a:extLst>
              <a:ext uri="{FF2B5EF4-FFF2-40B4-BE49-F238E27FC236}">
                <a16:creationId xmlns:a16="http://schemas.microsoft.com/office/drawing/2014/main" id="{AFEF2AF2-B510-4230-9435-D43D0BA58FB2}"/>
              </a:ext>
            </a:extLst>
          </p:cNvPr>
          <p:cNvSpPr/>
          <p:nvPr/>
        </p:nvSpPr>
        <p:spPr>
          <a:xfrm>
            <a:off x="881734" y="5803930"/>
            <a:ext cx="1110343" cy="69046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it-IT" dirty="0"/>
              <a:t>3° Party</a:t>
            </a:r>
          </a:p>
        </p:txBody>
      </p:sp>
      <p:sp>
        <p:nvSpPr>
          <p:cNvPr id="4" name="Rectangle: Rounded Corners 3">
            <a:extLst>
              <a:ext uri="{FF2B5EF4-FFF2-40B4-BE49-F238E27FC236}">
                <a16:creationId xmlns:a16="http://schemas.microsoft.com/office/drawing/2014/main" id="{61E8C97A-33FF-46ED-B778-03691E86FFED}"/>
              </a:ext>
            </a:extLst>
          </p:cNvPr>
          <p:cNvSpPr/>
          <p:nvPr/>
        </p:nvSpPr>
        <p:spPr>
          <a:xfrm>
            <a:off x="3353578" y="2062065"/>
            <a:ext cx="1520890" cy="1243694"/>
          </a:xfrm>
          <a:prstGeom prst="roundRect">
            <a:avLst/>
          </a:prstGeom>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BFF</a:t>
            </a:r>
          </a:p>
          <a:p>
            <a:pPr algn="ctr"/>
            <a:r>
              <a:rPr lang="it-IT" dirty="0">
                <a:ln w="0"/>
                <a:solidFill>
                  <a:schemeClr val="tx1"/>
                </a:solidFill>
                <a:effectLst>
                  <a:outerShdw blurRad="38100" dist="19050" dir="2700000" algn="tl" rotWithShape="0">
                    <a:schemeClr val="dk1">
                      <a:alpha val="40000"/>
                    </a:schemeClr>
                  </a:outerShdw>
                </a:effectLst>
              </a:rPr>
              <a:t>Web Apps</a:t>
            </a:r>
          </a:p>
        </p:txBody>
      </p:sp>
      <p:sp>
        <p:nvSpPr>
          <p:cNvPr id="13" name="Rectangle: Rounded Corners 12">
            <a:extLst>
              <a:ext uri="{FF2B5EF4-FFF2-40B4-BE49-F238E27FC236}">
                <a16:creationId xmlns:a16="http://schemas.microsoft.com/office/drawing/2014/main" id="{E9AF20B5-3E7F-4E0C-A87B-D1DDCDD15E05}"/>
              </a:ext>
            </a:extLst>
          </p:cNvPr>
          <p:cNvSpPr/>
          <p:nvPr/>
        </p:nvSpPr>
        <p:spPr>
          <a:xfrm>
            <a:off x="3353578" y="5440328"/>
            <a:ext cx="1520890" cy="1243694"/>
          </a:xfrm>
          <a:prstGeom prst="roundRect">
            <a:avLst/>
          </a:prstGeom>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BFF</a:t>
            </a:r>
          </a:p>
          <a:p>
            <a:pPr algn="ctr"/>
            <a:r>
              <a:rPr lang="it-IT" dirty="0">
                <a:ln w="0"/>
                <a:solidFill>
                  <a:schemeClr val="tx1"/>
                </a:solidFill>
                <a:effectLst>
                  <a:outerShdw blurRad="38100" dist="19050" dir="2700000" algn="tl" rotWithShape="0">
                    <a:schemeClr val="dk1">
                      <a:alpha val="40000"/>
                    </a:schemeClr>
                  </a:outerShdw>
                </a:effectLst>
              </a:rPr>
              <a:t>Public API</a:t>
            </a:r>
          </a:p>
        </p:txBody>
      </p:sp>
      <p:sp>
        <p:nvSpPr>
          <p:cNvPr id="14" name="Rectangle: Rounded Corners 13">
            <a:extLst>
              <a:ext uri="{FF2B5EF4-FFF2-40B4-BE49-F238E27FC236}">
                <a16:creationId xmlns:a16="http://schemas.microsoft.com/office/drawing/2014/main" id="{B5207ADC-CDD0-4823-B827-46328C4E4EFA}"/>
              </a:ext>
            </a:extLst>
          </p:cNvPr>
          <p:cNvSpPr/>
          <p:nvPr/>
        </p:nvSpPr>
        <p:spPr>
          <a:xfrm>
            <a:off x="3353578" y="3751196"/>
            <a:ext cx="1520890" cy="1243694"/>
          </a:xfrm>
          <a:prstGeom prst="roundRect">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BFF</a:t>
            </a:r>
          </a:p>
          <a:p>
            <a:pPr algn="ctr"/>
            <a:r>
              <a:rPr lang="it-IT" dirty="0">
                <a:ln w="0"/>
                <a:solidFill>
                  <a:schemeClr val="tx1"/>
                </a:solidFill>
                <a:effectLst>
                  <a:outerShdw blurRad="38100" dist="19050" dir="2700000" algn="tl" rotWithShape="0">
                    <a:schemeClr val="dk1">
                      <a:alpha val="40000"/>
                    </a:schemeClr>
                  </a:outerShdw>
                </a:effectLst>
              </a:rPr>
              <a:t>Mobile Apps</a:t>
            </a:r>
          </a:p>
        </p:txBody>
      </p:sp>
      <p:sp>
        <p:nvSpPr>
          <p:cNvPr id="15" name="Oval 14">
            <a:extLst>
              <a:ext uri="{FF2B5EF4-FFF2-40B4-BE49-F238E27FC236}">
                <a16:creationId xmlns:a16="http://schemas.microsoft.com/office/drawing/2014/main" id="{8FD3EC83-F1C4-43FC-85B5-87D9019C494E}"/>
              </a:ext>
            </a:extLst>
          </p:cNvPr>
          <p:cNvSpPr/>
          <p:nvPr/>
        </p:nvSpPr>
        <p:spPr>
          <a:xfrm>
            <a:off x="6699379" y="3600399"/>
            <a:ext cx="1800808" cy="1508547"/>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SVC</a:t>
            </a:r>
          </a:p>
        </p:txBody>
      </p:sp>
      <p:cxnSp>
        <p:nvCxnSpPr>
          <p:cNvPr id="17" name="Straight Arrow Connector 16">
            <a:extLst>
              <a:ext uri="{FF2B5EF4-FFF2-40B4-BE49-F238E27FC236}">
                <a16:creationId xmlns:a16="http://schemas.microsoft.com/office/drawing/2014/main" id="{D7A7F9B8-3094-48DC-A4CE-CA7252981EF7}"/>
              </a:ext>
            </a:extLst>
          </p:cNvPr>
          <p:cNvCxnSpPr>
            <a:stCxn id="3" idx="3"/>
            <a:endCxn id="4" idx="1"/>
          </p:cNvCxnSpPr>
          <p:nvPr/>
        </p:nvCxnSpPr>
        <p:spPr>
          <a:xfrm>
            <a:off x="2020081" y="2365746"/>
            <a:ext cx="1333497" cy="318166"/>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8" name="Straight Arrow Connector 17">
            <a:extLst>
              <a:ext uri="{FF2B5EF4-FFF2-40B4-BE49-F238E27FC236}">
                <a16:creationId xmlns:a16="http://schemas.microsoft.com/office/drawing/2014/main" id="{BC62D5E6-D892-4A73-AF5D-C8E33CDE25F1}"/>
              </a:ext>
            </a:extLst>
          </p:cNvPr>
          <p:cNvCxnSpPr>
            <a:cxnSpLocks/>
            <a:stCxn id="8" idx="3"/>
            <a:endCxn id="4" idx="1"/>
          </p:cNvCxnSpPr>
          <p:nvPr/>
        </p:nvCxnSpPr>
        <p:spPr>
          <a:xfrm flipV="1">
            <a:off x="2020081" y="2683912"/>
            <a:ext cx="1333497" cy="477658"/>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1" name="Straight Arrow Connector 20">
            <a:extLst>
              <a:ext uri="{FF2B5EF4-FFF2-40B4-BE49-F238E27FC236}">
                <a16:creationId xmlns:a16="http://schemas.microsoft.com/office/drawing/2014/main" id="{F860207C-37FD-46FC-9708-835AFD9DF0C6}"/>
              </a:ext>
            </a:extLst>
          </p:cNvPr>
          <p:cNvCxnSpPr>
            <a:cxnSpLocks/>
            <a:stCxn id="9" idx="3"/>
            <a:endCxn id="14" idx="1"/>
          </p:cNvCxnSpPr>
          <p:nvPr/>
        </p:nvCxnSpPr>
        <p:spPr>
          <a:xfrm>
            <a:off x="2006079" y="4228854"/>
            <a:ext cx="1347499" cy="144189"/>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4" name="Straight Arrow Connector 23">
            <a:extLst>
              <a:ext uri="{FF2B5EF4-FFF2-40B4-BE49-F238E27FC236}">
                <a16:creationId xmlns:a16="http://schemas.microsoft.com/office/drawing/2014/main" id="{4E3D44B4-7F76-4B19-BA8D-CCEFF3DE783E}"/>
              </a:ext>
            </a:extLst>
          </p:cNvPr>
          <p:cNvCxnSpPr>
            <a:cxnSpLocks/>
            <a:stCxn id="10" idx="3"/>
            <a:endCxn id="14" idx="1"/>
          </p:cNvCxnSpPr>
          <p:nvPr/>
        </p:nvCxnSpPr>
        <p:spPr>
          <a:xfrm flipV="1">
            <a:off x="2006079" y="4373043"/>
            <a:ext cx="1347499" cy="658243"/>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7" name="Straight Arrow Connector 26">
            <a:extLst>
              <a:ext uri="{FF2B5EF4-FFF2-40B4-BE49-F238E27FC236}">
                <a16:creationId xmlns:a16="http://schemas.microsoft.com/office/drawing/2014/main" id="{2142D1C1-CABD-403D-A907-AFAFFF6ECAD4}"/>
              </a:ext>
            </a:extLst>
          </p:cNvPr>
          <p:cNvCxnSpPr>
            <a:cxnSpLocks/>
            <a:stCxn id="11" idx="3"/>
            <a:endCxn id="13" idx="1"/>
          </p:cNvCxnSpPr>
          <p:nvPr/>
        </p:nvCxnSpPr>
        <p:spPr>
          <a:xfrm flipV="1">
            <a:off x="1992077" y="6062175"/>
            <a:ext cx="1361501" cy="86988"/>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30" name="Straight Arrow Connector 29">
            <a:extLst>
              <a:ext uri="{FF2B5EF4-FFF2-40B4-BE49-F238E27FC236}">
                <a16:creationId xmlns:a16="http://schemas.microsoft.com/office/drawing/2014/main" id="{EEE9540E-D928-4764-B0BD-F1C191155D31}"/>
              </a:ext>
            </a:extLst>
          </p:cNvPr>
          <p:cNvCxnSpPr>
            <a:cxnSpLocks/>
            <a:endCxn id="15" idx="1"/>
          </p:cNvCxnSpPr>
          <p:nvPr/>
        </p:nvCxnSpPr>
        <p:spPr>
          <a:xfrm>
            <a:off x="4874468" y="2710978"/>
            <a:ext cx="2088633" cy="1110343"/>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33" name="Straight Arrow Connector 32">
            <a:extLst>
              <a:ext uri="{FF2B5EF4-FFF2-40B4-BE49-F238E27FC236}">
                <a16:creationId xmlns:a16="http://schemas.microsoft.com/office/drawing/2014/main" id="{735F16B8-5BB7-44FC-A8A4-95B8F5E200F2}"/>
              </a:ext>
            </a:extLst>
          </p:cNvPr>
          <p:cNvCxnSpPr>
            <a:cxnSpLocks/>
            <a:stCxn id="14" idx="3"/>
            <a:endCxn id="15" idx="2"/>
          </p:cNvCxnSpPr>
          <p:nvPr/>
        </p:nvCxnSpPr>
        <p:spPr>
          <a:xfrm flipV="1">
            <a:off x="4874468" y="4354673"/>
            <a:ext cx="1824911" cy="1837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36" name="Straight Arrow Connector 35">
            <a:extLst>
              <a:ext uri="{FF2B5EF4-FFF2-40B4-BE49-F238E27FC236}">
                <a16:creationId xmlns:a16="http://schemas.microsoft.com/office/drawing/2014/main" id="{0F284597-9800-42EF-8C93-07095DEF53D2}"/>
              </a:ext>
            </a:extLst>
          </p:cNvPr>
          <p:cNvCxnSpPr>
            <a:cxnSpLocks/>
            <a:stCxn id="13" idx="3"/>
            <a:endCxn id="15" idx="3"/>
          </p:cNvCxnSpPr>
          <p:nvPr/>
        </p:nvCxnSpPr>
        <p:spPr>
          <a:xfrm flipV="1">
            <a:off x="4874468" y="4888024"/>
            <a:ext cx="2088633" cy="1174151"/>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3519078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733025"/>
          </a:xfrm>
        </p:spPr>
        <p:txBody>
          <a:bodyPr/>
          <a:lstStyle/>
          <a:p>
            <a:r>
              <a:rPr lang="en-US" dirty="0">
                <a:solidFill>
                  <a:schemeClr val="bg1"/>
                </a:solidFill>
              </a:rPr>
              <a:t>SRP Single Responsibility Principle</a:t>
            </a:r>
          </a:p>
          <a:p>
            <a:endParaRPr lang="en-US" dirty="0">
              <a:solidFill>
                <a:schemeClr val="bg1"/>
              </a:solidFill>
            </a:endParaRPr>
          </a:p>
          <a:p>
            <a:endParaRPr lang="en-US" dirty="0">
              <a:solidFill>
                <a:schemeClr val="bg1"/>
              </a:solidFill>
            </a:endParaRPr>
          </a:p>
        </p:txBody>
      </p:sp>
      <p:sp>
        <p:nvSpPr>
          <p:cNvPr id="5" name="TextBox 4"/>
          <p:cNvSpPr txBox="1"/>
          <p:nvPr/>
        </p:nvSpPr>
        <p:spPr>
          <a:xfrm>
            <a:off x="519112" y="2273327"/>
            <a:ext cx="8210747" cy="830997"/>
          </a:xfrm>
          <a:prstGeom prst="rect">
            <a:avLst/>
          </a:prstGeom>
          <a:noFill/>
        </p:spPr>
        <p:txBody>
          <a:bodyPr wrap="square" rtlCol="0">
            <a:spAutoFit/>
          </a:bodyPr>
          <a:lstStyle/>
          <a:p>
            <a:r>
              <a:rPr lang="en-GB" sz="2400" b="1" i="1" dirty="0">
                <a:solidFill>
                  <a:schemeClr val="bg1"/>
                </a:solidFill>
                <a:latin typeface="Chronicle Display" pitchFamily="50" charset="0"/>
              </a:rPr>
              <a:t>Class should have one and only one reason to change, meaning a class should have only one job.</a:t>
            </a:r>
            <a:endParaRPr lang="en-GB" sz="1600" b="1" i="1" dirty="0">
              <a:solidFill>
                <a:schemeClr val="bg1"/>
              </a:solidFill>
              <a:latin typeface="Chronicle Display" pitchFamily="50" charset="0"/>
            </a:endParaRPr>
          </a:p>
        </p:txBody>
      </p:sp>
      <p:sp>
        <p:nvSpPr>
          <p:cNvPr id="4" name="TextBox 3">
            <a:extLst>
              <a:ext uri="{FF2B5EF4-FFF2-40B4-BE49-F238E27FC236}">
                <a16:creationId xmlns:a16="http://schemas.microsoft.com/office/drawing/2014/main" id="{CACDD7B6-B52F-42DA-8565-DB28184EC313}"/>
              </a:ext>
            </a:extLst>
          </p:cNvPr>
          <p:cNvSpPr txBox="1"/>
          <p:nvPr/>
        </p:nvSpPr>
        <p:spPr>
          <a:xfrm>
            <a:off x="519112" y="3753676"/>
            <a:ext cx="8210747" cy="646331"/>
          </a:xfrm>
          <a:prstGeom prst="rect">
            <a:avLst/>
          </a:prstGeom>
          <a:noFill/>
        </p:spPr>
        <p:txBody>
          <a:bodyPr wrap="square" rtlCol="0">
            <a:spAutoFit/>
          </a:bodyPr>
          <a:lstStyle/>
          <a:p>
            <a:r>
              <a:rPr lang="en-GB" dirty="0">
                <a:solidFill>
                  <a:schemeClr val="bg1"/>
                </a:solidFill>
                <a:latin typeface="Chronicle Display" pitchFamily="50" charset="0"/>
              </a:rPr>
              <a:t>If a class has more then one responsibility, then the responsibilities become coupled. Changes to one responsibility may inhibit the class ability to meet the others.</a:t>
            </a:r>
          </a:p>
        </p:txBody>
      </p:sp>
      <p:sp>
        <p:nvSpPr>
          <p:cNvPr id="6" name="TextBox 5">
            <a:extLst>
              <a:ext uri="{FF2B5EF4-FFF2-40B4-BE49-F238E27FC236}">
                <a16:creationId xmlns:a16="http://schemas.microsoft.com/office/drawing/2014/main" id="{FBC81F2E-DDBC-4872-BD3D-991389FE157D}"/>
              </a:ext>
            </a:extLst>
          </p:cNvPr>
          <p:cNvSpPr txBox="1"/>
          <p:nvPr/>
        </p:nvSpPr>
        <p:spPr>
          <a:xfrm>
            <a:off x="519111" y="4603694"/>
            <a:ext cx="8210747" cy="646331"/>
          </a:xfrm>
          <a:prstGeom prst="rect">
            <a:avLst/>
          </a:prstGeom>
          <a:noFill/>
        </p:spPr>
        <p:txBody>
          <a:bodyPr wrap="square" rtlCol="0">
            <a:spAutoFit/>
          </a:bodyPr>
          <a:lstStyle/>
          <a:p>
            <a:r>
              <a:rPr lang="en-GB" dirty="0">
                <a:solidFill>
                  <a:schemeClr val="bg1"/>
                </a:solidFill>
                <a:latin typeface="Chronicle Display" pitchFamily="50" charset="0"/>
              </a:rPr>
              <a:t>The hardest thing is to detect the responsibilities of a class according with the reason to change</a:t>
            </a:r>
          </a:p>
        </p:txBody>
      </p:sp>
    </p:spTree>
    <p:extLst>
      <p:ext uri="{BB962C8B-B14F-4D97-AF65-F5344CB8AC3E}">
        <p14:creationId xmlns:p14="http://schemas.microsoft.com/office/powerpoint/2010/main" val="1699204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31092"/>
          </a:xfrm>
        </p:spPr>
        <p:txBody>
          <a:bodyPr/>
          <a:lstStyle/>
          <a:p>
            <a:r>
              <a:rPr lang="en-US" dirty="0" err="1">
                <a:solidFill>
                  <a:schemeClr val="bg1"/>
                </a:solidFill>
              </a:rPr>
              <a:t>Deployability</a:t>
            </a:r>
            <a:endParaRPr lang="en-US" dirty="0">
              <a:solidFill>
                <a:schemeClr val="bg1"/>
              </a:solidFill>
            </a:endParaRPr>
          </a:p>
        </p:txBody>
      </p:sp>
      <p:sp>
        <p:nvSpPr>
          <p:cNvPr id="3" name="TextBox 2">
            <a:extLst>
              <a:ext uri="{FF2B5EF4-FFF2-40B4-BE49-F238E27FC236}">
                <a16:creationId xmlns:a16="http://schemas.microsoft.com/office/drawing/2014/main" id="{9A255D84-9FFF-4456-9AE8-0E1F2D02E19D}"/>
              </a:ext>
            </a:extLst>
          </p:cNvPr>
          <p:cNvSpPr txBox="1"/>
          <p:nvPr/>
        </p:nvSpPr>
        <p:spPr>
          <a:xfrm>
            <a:off x="328613" y="2909916"/>
            <a:ext cx="8210747" cy="369332"/>
          </a:xfrm>
          <a:prstGeom prst="rect">
            <a:avLst/>
          </a:prstGeom>
          <a:noFill/>
        </p:spPr>
        <p:txBody>
          <a:bodyPr wrap="square" rtlCol="0">
            <a:spAutoFit/>
          </a:bodyPr>
          <a:lstStyle/>
          <a:p>
            <a:r>
              <a:rPr lang="en-GB" dirty="0" err="1">
                <a:solidFill>
                  <a:schemeClr val="bg1"/>
                </a:solidFill>
              </a:rPr>
              <a:t>Deployability</a:t>
            </a:r>
            <a:r>
              <a:rPr lang="en-GB" sz="1600" dirty="0">
                <a:solidFill>
                  <a:schemeClr val="bg1"/>
                </a:solidFill>
              </a:rPr>
              <a:t> is </a:t>
            </a:r>
            <a:r>
              <a:rPr lang="en-GB" sz="1600" b="1" i="1" dirty="0">
                <a:solidFill>
                  <a:schemeClr val="bg1"/>
                </a:solidFill>
              </a:rPr>
              <a:t>ON YOU</a:t>
            </a:r>
          </a:p>
        </p:txBody>
      </p:sp>
      <p:sp>
        <p:nvSpPr>
          <p:cNvPr id="4" name="TextBox 3">
            <a:extLst>
              <a:ext uri="{FF2B5EF4-FFF2-40B4-BE49-F238E27FC236}">
                <a16:creationId xmlns:a16="http://schemas.microsoft.com/office/drawing/2014/main" id="{857363D9-B9C0-4C6B-933A-50A8AE974E64}"/>
              </a:ext>
            </a:extLst>
          </p:cNvPr>
          <p:cNvSpPr txBox="1"/>
          <p:nvPr/>
        </p:nvSpPr>
        <p:spPr>
          <a:xfrm>
            <a:off x="328613" y="3459193"/>
            <a:ext cx="8210747" cy="646331"/>
          </a:xfrm>
          <a:prstGeom prst="rect">
            <a:avLst/>
          </a:prstGeom>
          <a:noFill/>
        </p:spPr>
        <p:txBody>
          <a:bodyPr wrap="square" rtlCol="0">
            <a:spAutoFit/>
          </a:bodyPr>
          <a:lstStyle/>
          <a:p>
            <a:r>
              <a:rPr lang="en-US" dirty="0">
                <a:solidFill>
                  <a:schemeClr val="bg1"/>
                </a:solidFill>
              </a:rPr>
              <a:t>For microservice developers, there are critical design decisions that go beyond the software design as module, dependencies, patterns, etc.</a:t>
            </a:r>
            <a:endParaRPr lang="en-GB" sz="1600" dirty="0">
              <a:solidFill>
                <a:schemeClr val="bg1"/>
              </a:solidFill>
            </a:endParaRPr>
          </a:p>
        </p:txBody>
      </p:sp>
      <p:sp>
        <p:nvSpPr>
          <p:cNvPr id="5" name="TextBox 4">
            <a:extLst>
              <a:ext uri="{FF2B5EF4-FFF2-40B4-BE49-F238E27FC236}">
                <a16:creationId xmlns:a16="http://schemas.microsoft.com/office/drawing/2014/main" id="{D0BB586C-3216-41E5-AAEB-5A9F6F927205}"/>
              </a:ext>
            </a:extLst>
          </p:cNvPr>
          <p:cNvSpPr txBox="1"/>
          <p:nvPr/>
        </p:nvSpPr>
        <p:spPr>
          <a:xfrm>
            <a:off x="328612" y="4316247"/>
            <a:ext cx="8210747" cy="646331"/>
          </a:xfrm>
          <a:prstGeom prst="rect">
            <a:avLst/>
          </a:prstGeom>
          <a:noFill/>
        </p:spPr>
        <p:txBody>
          <a:bodyPr wrap="square" rtlCol="0">
            <a:spAutoFit/>
          </a:bodyPr>
          <a:lstStyle/>
          <a:p>
            <a:r>
              <a:rPr lang="en-US" dirty="0">
                <a:solidFill>
                  <a:schemeClr val="bg1"/>
                </a:solidFill>
              </a:rPr>
              <a:t>The realm of technology and design decisions that here we’re calling </a:t>
            </a:r>
            <a:r>
              <a:rPr lang="en-US" b="1" i="1" dirty="0">
                <a:solidFill>
                  <a:schemeClr val="bg1"/>
                </a:solidFill>
              </a:rPr>
              <a:t>"</a:t>
            </a:r>
            <a:r>
              <a:rPr lang="en-US" b="1" i="1" dirty="0" err="1">
                <a:solidFill>
                  <a:schemeClr val="bg1"/>
                </a:solidFill>
              </a:rPr>
              <a:t>deployability</a:t>
            </a:r>
            <a:r>
              <a:rPr lang="en-US" b="1" i="1" dirty="0">
                <a:solidFill>
                  <a:schemeClr val="bg1"/>
                </a:solidFill>
              </a:rPr>
              <a:t>"</a:t>
            </a:r>
            <a:r>
              <a:rPr lang="en-US" dirty="0">
                <a:solidFill>
                  <a:schemeClr val="bg1"/>
                </a:solidFill>
              </a:rPr>
              <a:t> has become critical to the success of microservices</a:t>
            </a:r>
            <a:endParaRPr lang="en-GB" sz="1600" dirty="0">
              <a:solidFill>
                <a:schemeClr val="bg1"/>
              </a:solidFill>
            </a:endParaRPr>
          </a:p>
        </p:txBody>
      </p:sp>
      <p:sp>
        <p:nvSpPr>
          <p:cNvPr id="6" name="TextBox 5">
            <a:extLst>
              <a:ext uri="{FF2B5EF4-FFF2-40B4-BE49-F238E27FC236}">
                <a16:creationId xmlns:a16="http://schemas.microsoft.com/office/drawing/2014/main" id="{24C555BD-DFE1-4F8B-90C6-902CDF600B52}"/>
              </a:ext>
            </a:extLst>
          </p:cNvPr>
          <p:cNvSpPr txBox="1"/>
          <p:nvPr/>
        </p:nvSpPr>
        <p:spPr>
          <a:xfrm>
            <a:off x="328612" y="5173301"/>
            <a:ext cx="8210747" cy="646331"/>
          </a:xfrm>
          <a:prstGeom prst="rect">
            <a:avLst/>
          </a:prstGeom>
          <a:noFill/>
        </p:spPr>
        <p:txBody>
          <a:bodyPr wrap="square" rtlCol="0">
            <a:spAutoFit/>
          </a:bodyPr>
          <a:lstStyle/>
          <a:p>
            <a:r>
              <a:rPr lang="en-US" b="1" dirty="0">
                <a:solidFill>
                  <a:schemeClr val="bg1"/>
                </a:solidFill>
              </a:rPr>
              <a:t>The main reason is the simple fact that microservices dramatically increases the number of deployment units</a:t>
            </a:r>
            <a:endParaRPr lang="en-GB" sz="1600" b="1" dirty="0">
              <a:solidFill>
                <a:schemeClr val="bg1"/>
              </a:solidFill>
            </a:endParaRPr>
          </a:p>
        </p:txBody>
      </p:sp>
      <p:sp>
        <p:nvSpPr>
          <p:cNvPr id="7" name="TextBox 6">
            <a:extLst>
              <a:ext uri="{FF2B5EF4-FFF2-40B4-BE49-F238E27FC236}">
                <a16:creationId xmlns:a16="http://schemas.microsoft.com/office/drawing/2014/main" id="{F59280B3-E374-45CC-B35C-D1D8EDCDAE7C}"/>
              </a:ext>
            </a:extLst>
          </p:cNvPr>
          <p:cNvSpPr txBox="1"/>
          <p:nvPr/>
        </p:nvSpPr>
        <p:spPr>
          <a:xfrm>
            <a:off x="328611" y="2329861"/>
            <a:ext cx="8210747" cy="369332"/>
          </a:xfrm>
          <a:prstGeom prst="rect">
            <a:avLst/>
          </a:prstGeom>
          <a:noFill/>
        </p:spPr>
        <p:txBody>
          <a:bodyPr wrap="square" rtlCol="0">
            <a:spAutoFit/>
          </a:bodyPr>
          <a:lstStyle/>
          <a:p>
            <a:r>
              <a:rPr lang="en-GB" dirty="0">
                <a:solidFill>
                  <a:schemeClr val="bg1"/>
                </a:solidFill>
              </a:rPr>
              <a:t>One of the most important key for a success microservice architecture</a:t>
            </a:r>
          </a:p>
        </p:txBody>
      </p:sp>
    </p:spTree>
    <p:extLst>
      <p:ext uri="{BB962C8B-B14F-4D97-AF65-F5344CB8AC3E}">
        <p14:creationId xmlns:p14="http://schemas.microsoft.com/office/powerpoint/2010/main" val="2249306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31092"/>
          </a:xfrm>
        </p:spPr>
        <p:txBody>
          <a:bodyPr/>
          <a:lstStyle/>
          <a:p>
            <a:r>
              <a:rPr lang="en-US" dirty="0" err="1">
                <a:solidFill>
                  <a:schemeClr val="bg1"/>
                </a:solidFill>
              </a:rPr>
              <a:t>Deployability</a:t>
            </a:r>
            <a:endParaRPr lang="en-US" dirty="0">
              <a:solidFill>
                <a:schemeClr val="bg1"/>
              </a:solidFill>
            </a:endParaRPr>
          </a:p>
        </p:txBody>
      </p:sp>
      <p:sp>
        <p:nvSpPr>
          <p:cNvPr id="3" name="TextBox 2">
            <a:extLst>
              <a:ext uri="{FF2B5EF4-FFF2-40B4-BE49-F238E27FC236}">
                <a16:creationId xmlns:a16="http://schemas.microsoft.com/office/drawing/2014/main" id="{9A255D84-9FFF-4456-9AE8-0E1F2D02E19D}"/>
              </a:ext>
            </a:extLst>
          </p:cNvPr>
          <p:cNvSpPr txBox="1"/>
          <p:nvPr/>
        </p:nvSpPr>
        <p:spPr>
          <a:xfrm>
            <a:off x="328614" y="3438859"/>
            <a:ext cx="8210747" cy="646331"/>
          </a:xfrm>
          <a:prstGeom prst="rect">
            <a:avLst/>
          </a:prstGeom>
          <a:noFill/>
        </p:spPr>
        <p:txBody>
          <a:bodyPr wrap="square" rtlCol="0">
            <a:spAutoFit/>
          </a:bodyPr>
          <a:lstStyle/>
          <a:p>
            <a:r>
              <a:rPr lang="en-US" b="1" dirty="0">
                <a:solidFill>
                  <a:schemeClr val="bg1"/>
                </a:solidFill>
              </a:rPr>
              <a:t>Scaling microservices in and out</a:t>
            </a:r>
            <a:r>
              <a:rPr lang="en-US" dirty="0">
                <a:solidFill>
                  <a:schemeClr val="bg1"/>
                </a:solidFill>
              </a:rPr>
              <a:t>, or migrating them from one runtime environment to another</a:t>
            </a:r>
            <a:endParaRPr lang="en-GB" sz="1600" dirty="0">
              <a:solidFill>
                <a:schemeClr val="bg1"/>
              </a:solidFill>
            </a:endParaRPr>
          </a:p>
        </p:txBody>
      </p:sp>
      <p:sp>
        <p:nvSpPr>
          <p:cNvPr id="4" name="TextBox 3">
            <a:extLst>
              <a:ext uri="{FF2B5EF4-FFF2-40B4-BE49-F238E27FC236}">
                <a16:creationId xmlns:a16="http://schemas.microsoft.com/office/drawing/2014/main" id="{857363D9-B9C0-4C6B-933A-50A8AE974E64}"/>
              </a:ext>
            </a:extLst>
          </p:cNvPr>
          <p:cNvSpPr txBox="1"/>
          <p:nvPr/>
        </p:nvSpPr>
        <p:spPr>
          <a:xfrm>
            <a:off x="328610" y="4125075"/>
            <a:ext cx="8210747" cy="369332"/>
          </a:xfrm>
          <a:prstGeom prst="rect">
            <a:avLst/>
          </a:prstGeom>
          <a:noFill/>
        </p:spPr>
        <p:txBody>
          <a:bodyPr wrap="square" rtlCol="0">
            <a:spAutoFit/>
          </a:bodyPr>
          <a:lstStyle/>
          <a:p>
            <a:r>
              <a:rPr lang="en-US" dirty="0">
                <a:solidFill>
                  <a:schemeClr val="bg1"/>
                </a:solidFill>
              </a:rPr>
              <a:t>Expediting the </a:t>
            </a:r>
            <a:r>
              <a:rPr lang="en-US" b="1" dirty="0">
                <a:solidFill>
                  <a:schemeClr val="bg1"/>
                </a:solidFill>
              </a:rPr>
              <a:t>commit + build + test + deploy</a:t>
            </a:r>
            <a:r>
              <a:rPr lang="en-US" dirty="0">
                <a:solidFill>
                  <a:schemeClr val="bg1"/>
                </a:solidFill>
              </a:rPr>
              <a:t> process.</a:t>
            </a:r>
            <a:endParaRPr lang="en-GB" sz="1600" dirty="0">
              <a:solidFill>
                <a:schemeClr val="bg1"/>
              </a:solidFill>
            </a:endParaRPr>
          </a:p>
        </p:txBody>
      </p:sp>
      <p:sp>
        <p:nvSpPr>
          <p:cNvPr id="5" name="TextBox 4">
            <a:extLst>
              <a:ext uri="{FF2B5EF4-FFF2-40B4-BE49-F238E27FC236}">
                <a16:creationId xmlns:a16="http://schemas.microsoft.com/office/drawing/2014/main" id="{D0BB586C-3216-41E5-AAEB-5A9F6F927205}"/>
              </a:ext>
            </a:extLst>
          </p:cNvPr>
          <p:cNvSpPr txBox="1"/>
          <p:nvPr/>
        </p:nvSpPr>
        <p:spPr>
          <a:xfrm>
            <a:off x="328609" y="4534292"/>
            <a:ext cx="8210747" cy="369332"/>
          </a:xfrm>
          <a:prstGeom prst="rect">
            <a:avLst/>
          </a:prstGeom>
          <a:noFill/>
        </p:spPr>
        <p:txBody>
          <a:bodyPr wrap="square" rtlCol="0">
            <a:spAutoFit/>
          </a:bodyPr>
          <a:lstStyle/>
          <a:p>
            <a:r>
              <a:rPr lang="en-US" b="1" dirty="0">
                <a:solidFill>
                  <a:schemeClr val="bg1"/>
                </a:solidFill>
              </a:rPr>
              <a:t>Minimizing downtime </a:t>
            </a:r>
            <a:r>
              <a:rPr lang="en-US" dirty="0">
                <a:solidFill>
                  <a:schemeClr val="bg1"/>
                </a:solidFill>
              </a:rPr>
              <a:t>for replacing the current version.</a:t>
            </a:r>
            <a:endParaRPr lang="en-GB" sz="1600" dirty="0">
              <a:solidFill>
                <a:schemeClr val="bg1"/>
              </a:solidFill>
            </a:endParaRPr>
          </a:p>
        </p:txBody>
      </p:sp>
      <p:sp>
        <p:nvSpPr>
          <p:cNvPr id="6" name="TextBox 5">
            <a:extLst>
              <a:ext uri="{FF2B5EF4-FFF2-40B4-BE49-F238E27FC236}">
                <a16:creationId xmlns:a16="http://schemas.microsoft.com/office/drawing/2014/main" id="{24C555BD-DFE1-4F8B-90C6-902CDF600B52}"/>
              </a:ext>
            </a:extLst>
          </p:cNvPr>
          <p:cNvSpPr txBox="1"/>
          <p:nvPr/>
        </p:nvSpPr>
        <p:spPr>
          <a:xfrm>
            <a:off x="328608" y="4943509"/>
            <a:ext cx="8210747" cy="369332"/>
          </a:xfrm>
          <a:prstGeom prst="rect">
            <a:avLst/>
          </a:prstGeom>
          <a:noFill/>
        </p:spPr>
        <p:txBody>
          <a:bodyPr wrap="square" rtlCol="0">
            <a:spAutoFit/>
          </a:bodyPr>
          <a:lstStyle/>
          <a:p>
            <a:r>
              <a:rPr lang="en-US" b="1" dirty="0">
                <a:solidFill>
                  <a:schemeClr val="bg1"/>
                </a:solidFill>
              </a:rPr>
              <a:t>Synchronizing version </a:t>
            </a:r>
            <a:r>
              <a:rPr lang="en-US" dirty="0">
                <a:solidFill>
                  <a:schemeClr val="bg1"/>
                </a:solidFill>
              </a:rPr>
              <a:t>changes of related software.</a:t>
            </a:r>
            <a:endParaRPr lang="en-GB" sz="1600" dirty="0">
              <a:solidFill>
                <a:schemeClr val="bg1"/>
              </a:solidFill>
            </a:endParaRPr>
          </a:p>
        </p:txBody>
      </p:sp>
      <p:sp>
        <p:nvSpPr>
          <p:cNvPr id="7" name="TextBox 6">
            <a:extLst>
              <a:ext uri="{FF2B5EF4-FFF2-40B4-BE49-F238E27FC236}">
                <a16:creationId xmlns:a16="http://schemas.microsoft.com/office/drawing/2014/main" id="{F59280B3-E374-45CC-B35C-D1D8EDCDAE7C}"/>
              </a:ext>
            </a:extLst>
          </p:cNvPr>
          <p:cNvSpPr txBox="1"/>
          <p:nvPr/>
        </p:nvSpPr>
        <p:spPr>
          <a:xfrm>
            <a:off x="328611" y="2787062"/>
            <a:ext cx="8210747" cy="646331"/>
          </a:xfrm>
          <a:prstGeom prst="rect">
            <a:avLst/>
          </a:prstGeom>
          <a:noFill/>
        </p:spPr>
        <p:txBody>
          <a:bodyPr wrap="square" rtlCol="0">
            <a:spAutoFit/>
          </a:bodyPr>
          <a:lstStyle/>
          <a:p>
            <a:r>
              <a:rPr lang="en-US" b="1" dirty="0">
                <a:solidFill>
                  <a:schemeClr val="bg1"/>
                </a:solidFill>
              </a:rPr>
              <a:t>Configuring the runtime infrastructure</a:t>
            </a:r>
            <a:r>
              <a:rPr lang="en-US" dirty="0">
                <a:solidFill>
                  <a:schemeClr val="bg1"/>
                </a:solidFill>
              </a:rPr>
              <a:t>, which includes containers, pods, clusters, persistence, security, and networking</a:t>
            </a:r>
            <a:endParaRPr lang="en-GB" dirty="0">
              <a:solidFill>
                <a:schemeClr val="bg1"/>
              </a:solidFill>
            </a:endParaRPr>
          </a:p>
        </p:txBody>
      </p:sp>
      <p:sp>
        <p:nvSpPr>
          <p:cNvPr id="8" name="TextBox 7">
            <a:extLst>
              <a:ext uri="{FF2B5EF4-FFF2-40B4-BE49-F238E27FC236}">
                <a16:creationId xmlns:a16="http://schemas.microsoft.com/office/drawing/2014/main" id="{6BFC1A12-7774-4533-BA10-C04AC6794692}"/>
              </a:ext>
            </a:extLst>
          </p:cNvPr>
          <p:cNvSpPr txBox="1"/>
          <p:nvPr/>
        </p:nvSpPr>
        <p:spPr>
          <a:xfrm>
            <a:off x="328610" y="2113935"/>
            <a:ext cx="8210747" cy="523220"/>
          </a:xfrm>
          <a:prstGeom prst="rect">
            <a:avLst/>
          </a:prstGeom>
          <a:noFill/>
        </p:spPr>
        <p:txBody>
          <a:bodyPr wrap="square" rtlCol="0">
            <a:spAutoFit/>
          </a:bodyPr>
          <a:lstStyle/>
          <a:p>
            <a:r>
              <a:rPr lang="en-GB" sz="2800" dirty="0" err="1">
                <a:solidFill>
                  <a:schemeClr val="bg1"/>
                </a:solidFill>
              </a:rPr>
              <a:t>Deployability</a:t>
            </a:r>
            <a:r>
              <a:rPr lang="en-GB" sz="2800" dirty="0">
                <a:solidFill>
                  <a:schemeClr val="bg1"/>
                </a:solidFill>
              </a:rPr>
              <a:t> involves… </a:t>
            </a:r>
          </a:p>
        </p:txBody>
      </p:sp>
      <p:sp>
        <p:nvSpPr>
          <p:cNvPr id="9" name="TextBox 8">
            <a:extLst>
              <a:ext uri="{FF2B5EF4-FFF2-40B4-BE49-F238E27FC236}">
                <a16:creationId xmlns:a16="http://schemas.microsoft.com/office/drawing/2014/main" id="{D0D200AC-9042-41C6-BB13-145D4D0CCBEB}"/>
              </a:ext>
            </a:extLst>
          </p:cNvPr>
          <p:cNvSpPr txBox="1"/>
          <p:nvPr/>
        </p:nvSpPr>
        <p:spPr>
          <a:xfrm>
            <a:off x="328614" y="5353886"/>
            <a:ext cx="8210747" cy="369332"/>
          </a:xfrm>
          <a:prstGeom prst="rect">
            <a:avLst/>
          </a:prstGeom>
          <a:noFill/>
        </p:spPr>
        <p:txBody>
          <a:bodyPr wrap="square" rtlCol="0">
            <a:spAutoFit/>
          </a:bodyPr>
          <a:lstStyle/>
          <a:p>
            <a:r>
              <a:rPr lang="en-US" b="1" dirty="0">
                <a:solidFill>
                  <a:schemeClr val="bg1"/>
                </a:solidFill>
              </a:rPr>
              <a:t>Monitoring the health </a:t>
            </a:r>
            <a:r>
              <a:rPr lang="en-US" dirty="0">
                <a:solidFill>
                  <a:schemeClr val="bg1"/>
                </a:solidFill>
              </a:rPr>
              <a:t>of the microservices to quickly identify and remedy faults.</a:t>
            </a:r>
            <a:endParaRPr lang="en-GB" sz="1600" dirty="0">
              <a:solidFill>
                <a:schemeClr val="bg1"/>
              </a:solidFill>
            </a:endParaRPr>
          </a:p>
        </p:txBody>
      </p:sp>
    </p:spTree>
    <p:extLst>
      <p:ext uri="{BB962C8B-B14F-4D97-AF65-F5344CB8AC3E}">
        <p14:creationId xmlns:p14="http://schemas.microsoft.com/office/powerpoint/2010/main" val="3029388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31092"/>
          </a:xfrm>
        </p:spPr>
        <p:txBody>
          <a:bodyPr/>
          <a:lstStyle/>
          <a:p>
            <a:r>
              <a:rPr lang="en-US" dirty="0" err="1">
                <a:solidFill>
                  <a:schemeClr val="bg1"/>
                </a:solidFill>
              </a:rPr>
              <a:t>Deployability</a:t>
            </a:r>
            <a:endParaRPr lang="en-US" dirty="0">
              <a:solidFill>
                <a:schemeClr val="bg1"/>
              </a:solidFill>
            </a:endParaRPr>
          </a:p>
        </p:txBody>
      </p:sp>
      <p:sp>
        <p:nvSpPr>
          <p:cNvPr id="3" name="TextBox 2">
            <a:extLst>
              <a:ext uri="{FF2B5EF4-FFF2-40B4-BE49-F238E27FC236}">
                <a16:creationId xmlns:a16="http://schemas.microsoft.com/office/drawing/2014/main" id="{9A255D84-9FFF-4456-9AE8-0E1F2D02E19D}"/>
              </a:ext>
            </a:extLst>
          </p:cNvPr>
          <p:cNvSpPr txBox="1"/>
          <p:nvPr/>
        </p:nvSpPr>
        <p:spPr>
          <a:xfrm>
            <a:off x="740063" y="3706152"/>
            <a:ext cx="8210747" cy="369332"/>
          </a:xfrm>
          <a:prstGeom prst="rect">
            <a:avLst/>
          </a:prstGeom>
          <a:noFill/>
        </p:spPr>
        <p:txBody>
          <a:bodyPr wrap="square" rtlCol="0">
            <a:spAutoFit/>
          </a:bodyPr>
          <a:lstStyle/>
          <a:p>
            <a:r>
              <a:rPr lang="it-IT" b="1" dirty="0" err="1">
                <a:solidFill>
                  <a:schemeClr val="bg1"/>
                </a:solidFill>
              </a:rPr>
              <a:t>Containerization</a:t>
            </a:r>
            <a:r>
              <a:rPr lang="it-IT" b="1" dirty="0">
                <a:solidFill>
                  <a:schemeClr val="bg1"/>
                </a:solidFill>
              </a:rPr>
              <a:t> and container </a:t>
            </a:r>
            <a:r>
              <a:rPr lang="it-IT" b="1" dirty="0" err="1">
                <a:solidFill>
                  <a:schemeClr val="bg1"/>
                </a:solidFill>
              </a:rPr>
              <a:t>orchestration</a:t>
            </a:r>
            <a:r>
              <a:rPr lang="it-IT" b="1" dirty="0">
                <a:solidFill>
                  <a:schemeClr val="bg1"/>
                </a:solidFill>
              </a:rPr>
              <a:t> </a:t>
            </a:r>
            <a:r>
              <a:rPr lang="it-IT" dirty="0">
                <a:solidFill>
                  <a:schemeClr val="bg1"/>
                </a:solidFill>
              </a:rPr>
              <a:t>(CRI, K8s)</a:t>
            </a:r>
            <a:endParaRPr lang="en-GB" sz="1600" dirty="0">
              <a:solidFill>
                <a:schemeClr val="bg1"/>
              </a:solidFill>
            </a:endParaRPr>
          </a:p>
        </p:txBody>
      </p:sp>
      <p:sp>
        <p:nvSpPr>
          <p:cNvPr id="4" name="TextBox 3">
            <a:extLst>
              <a:ext uri="{FF2B5EF4-FFF2-40B4-BE49-F238E27FC236}">
                <a16:creationId xmlns:a16="http://schemas.microsoft.com/office/drawing/2014/main" id="{857363D9-B9C0-4C6B-933A-50A8AE974E64}"/>
              </a:ext>
            </a:extLst>
          </p:cNvPr>
          <p:cNvSpPr txBox="1"/>
          <p:nvPr/>
        </p:nvSpPr>
        <p:spPr>
          <a:xfrm>
            <a:off x="740070" y="4055720"/>
            <a:ext cx="8210747" cy="369332"/>
          </a:xfrm>
          <a:prstGeom prst="rect">
            <a:avLst/>
          </a:prstGeom>
          <a:noFill/>
        </p:spPr>
        <p:txBody>
          <a:bodyPr wrap="square" rtlCol="0">
            <a:spAutoFit/>
          </a:bodyPr>
          <a:lstStyle/>
          <a:p>
            <a:r>
              <a:rPr lang="it-IT" b="1" dirty="0">
                <a:solidFill>
                  <a:schemeClr val="bg1"/>
                </a:solidFill>
              </a:rPr>
              <a:t>Service mesh </a:t>
            </a:r>
            <a:r>
              <a:rPr lang="it-IT" dirty="0">
                <a:solidFill>
                  <a:schemeClr val="bg1"/>
                </a:solidFill>
              </a:rPr>
              <a:t>(</a:t>
            </a:r>
            <a:r>
              <a:rPr lang="en-US" dirty="0" err="1">
                <a:solidFill>
                  <a:schemeClr val="bg1"/>
                </a:solidFill>
              </a:rPr>
              <a:t>Istio</a:t>
            </a:r>
            <a:r>
              <a:rPr lang="en-US" dirty="0">
                <a:solidFill>
                  <a:schemeClr val="bg1"/>
                </a:solidFill>
              </a:rPr>
              <a:t>, </a:t>
            </a:r>
            <a:r>
              <a:rPr lang="en-US" dirty="0" err="1">
                <a:solidFill>
                  <a:schemeClr val="bg1"/>
                </a:solidFill>
              </a:rPr>
              <a:t>Linkerd</a:t>
            </a:r>
            <a:r>
              <a:rPr lang="en-US" dirty="0">
                <a:solidFill>
                  <a:schemeClr val="bg1"/>
                </a:solidFill>
              </a:rPr>
              <a:t>, and Consul Connect</a:t>
            </a:r>
            <a:r>
              <a:rPr lang="it-IT" dirty="0">
                <a:solidFill>
                  <a:schemeClr val="bg1"/>
                </a:solidFill>
              </a:rPr>
              <a:t>)</a:t>
            </a:r>
            <a:endParaRPr lang="en-GB" sz="1600" dirty="0">
              <a:solidFill>
                <a:schemeClr val="bg1"/>
              </a:solidFill>
            </a:endParaRPr>
          </a:p>
        </p:txBody>
      </p:sp>
      <p:sp>
        <p:nvSpPr>
          <p:cNvPr id="5" name="TextBox 4">
            <a:extLst>
              <a:ext uri="{FF2B5EF4-FFF2-40B4-BE49-F238E27FC236}">
                <a16:creationId xmlns:a16="http://schemas.microsoft.com/office/drawing/2014/main" id="{D0BB586C-3216-41E5-AAEB-5A9F6F927205}"/>
              </a:ext>
            </a:extLst>
          </p:cNvPr>
          <p:cNvSpPr txBox="1"/>
          <p:nvPr/>
        </p:nvSpPr>
        <p:spPr>
          <a:xfrm>
            <a:off x="740067" y="4405288"/>
            <a:ext cx="8210747" cy="369332"/>
          </a:xfrm>
          <a:prstGeom prst="rect">
            <a:avLst/>
          </a:prstGeom>
          <a:noFill/>
        </p:spPr>
        <p:txBody>
          <a:bodyPr wrap="square" rtlCol="0">
            <a:spAutoFit/>
          </a:bodyPr>
          <a:lstStyle/>
          <a:p>
            <a:r>
              <a:rPr lang="it-IT" b="1" dirty="0">
                <a:solidFill>
                  <a:schemeClr val="bg1"/>
                </a:solidFill>
              </a:rPr>
              <a:t>API gateway </a:t>
            </a:r>
            <a:r>
              <a:rPr lang="it-IT" dirty="0">
                <a:solidFill>
                  <a:schemeClr val="bg1"/>
                </a:solidFill>
              </a:rPr>
              <a:t>(</a:t>
            </a:r>
            <a:r>
              <a:rPr lang="en-US" dirty="0">
                <a:solidFill>
                  <a:schemeClr val="bg1"/>
                </a:solidFill>
              </a:rPr>
              <a:t>Kong, </a:t>
            </a:r>
            <a:r>
              <a:rPr lang="en-US" dirty="0" err="1">
                <a:solidFill>
                  <a:schemeClr val="bg1"/>
                </a:solidFill>
              </a:rPr>
              <a:t>Apiman</a:t>
            </a:r>
            <a:r>
              <a:rPr lang="en-US" dirty="0">
                <a:solidFill>
                  <a:schemeClr val="bg1"/>
                </a:solidFill>
              </a:rPr>
              <a:t>, WSO2 API Manager, Apigee, and Amazon API Gateway</a:t>
            </a:r>
            <a:r>
              <a:rPr lang="it-IT" dirty="0">
                <a:solidFill>
                  <a:schemeClr val="bg1"/>
                </a:solidFill>
              </a:rPr>
              <a:t>)</a:t>
            </a:r>
            <a:endParaRPr lang="en-GB" sz="1600" dirty="0">
              <a:solidFill>
                <a:schemeClr val="bg1"/>
              </a:solidFill>
            </a:endParaRPr>
          </a:p>
        </p:txBody>
      </p:sp>
      <p:sp>
        <p:nvSpPr>
          <p:cNvPr id="6" name="TextBox 5">
            <a:extLst>
              <a:ext uri="{FF2B5EF4-FFF2-40B4-BE49-F238E27FC236}">
                <a16:creationId xmlns:a16="http://schemas.microsoft.com/office/drawing/2014/main" id="{24C555BD-DFE1-4F8B-90C6-902CDF600B52}"/>
              </a:ext>
            </a:extLst>
          </p:cNvPr>
          <p:cNvSpPr txBox="1"/>
          <p:nvPr/>
        </p:nvSpPr>
        <p:spPr>
          <a:xfrm>
            <a:off x="740066" y="4754856"/>
            <a:ext cx="8210747" cy="369332"/>
          </a:xfrm>
          <a:prstGeom prst="rect">
            <a:avLst/>
          </a:prstGeom>
          <a:noFill/>
        </p:spPr>
        <p:txBody>
          <a:bodyPr wrap="square" rtlCol="0">
            <a:spAutoFit/>
          </a:bodyPr>
          <a:lstStyle/>
          <a:p>
            <a:r>
              <a:rPr lang="it-IT" b="1" dirty="0" err="1">
                <a:solidFill>
                  <a:schemeClr val="bg1"/>
                </a:solidFill>
              </a:rPr>
              <a:t>Serverless</a:t>
            </a:r>
            <a:r>
              <a:rPr lang="it-IT" b="1" dirty="0">
                <a:solidFill>
                  <a:schemeClr val="bg1"/>
                </a:solidFill>
              </a:rPr>
              <a:t> </a:t>
            </a:r>
            <a:r>
              <a:rPr lang="it-IT" b="1" dirty="0" err="1">
                <a:solidFill>
                  <a:schemeClr val="bg1"/>
                </a:solidFill>
              </a:rPr>
              <a:t>architecture</a:t>
            </a:r>
            <a:r>
              <a:rPr lang="it-IT" dirty="0">
                <a:solidFill>
                  <a:schemeClr val="bg1"/>
                </a:solidFill>
              </a:rPr>
              <a:t> (</a:t>
            </a:r>
            <a:r>
              <a:rPr lang="en-US" dirty="0" err="1">
                <a:solidFill>
                  <a:schemeClr val="bg1"/>
                </a:solidFill>
              </a:rPr>
              <a:t>Knative</a:t>
            </a:r>
            <a:r>
              <a:rPr lang="en-US" dirty="0">
                <a:solidFill>
                  <a:schemeClr val="bg1"/>
                </a:solidFill>
              </a:rPr>
              <a:t>, AWS Lambda, Az Functions, GC Functions </a:t>
            </a:r>
            <a:r>
              <a:rPr lang="it-IT" dirty="0">
                <a:solidFill>
                  <a:schemeClr val="bg1"/>
                </a:solidFill>
              </a:rPr>
              <a:t>)</a:t>
            </a:r>
            <a:endParaRPr lang="en-GB" sz="1600" dirty="0">
              <a:solidFill>
                <a:schemeClr val="bg1"/>
              </a:solidFill>
            </a:endParaRPr>
          </a:p>
        </p:txBody>
      </p:sp>
      <p:sp>
        <p:nvSpPr>
          <p:cNvPr id="7" name="TextBox 6">
            <a:extLst>
              <a:ext uri="{FF2B5EF4-FFF2-40B4-BE49-F238E27FC236}">
                <a16:creationId xmlns:a16="http://schemas.microsoft.com/office/drawing/2014/main" id="{F59280B3-E374-45CC-B35C-D1D8EDCDAE7C}"/>
              </a:ext>
            </a:extLst>
          </p:cNvPr>
          <p:cNvSpPr txBox="1"/>
          <p:nvPr/>
        </p:nvSpPr>
        <p:spPr>
          <a:xfrm>
            <a:off x="328611" y="2787062"/>
            <a:ext cx="8210747" cy="369332"/>
          </a:xfrm>
          <a:prstGeom prst="rect">
            <a:avLst/>
          </a:prstGeom>
          <a:noFill/>
        </p:spPr>
        <p:txBody>
          <a:bodyPr wrap="square" rtlCol="0">
            <a:spAutoFit/>
          </a:bodyPr>
          <a:lstStyle/>
          <a:p>
            <a:r>
              <a:rPr lang="en-US" b="1" i="1" dirty="0">
                <a:solidFill>
                  <a:schemeClr val="bg1"/>
                </a:solidFill>
              </a:rPr>
              <a:t>Automation is the key to effective </a:t>
            </a:r>
            <a:r>
              <a:rPr lang="en-US" b="1" i="1" dirty="0" err="1">
                <a:solidFill>
                  <a:schemeClr val="bg1"/>
                </a:solidFill>
              </a:rPr>
              <a:t>deployability</a:t>
            </a:r>
            <a:endParaRPr lang="en-GB" b="1" i="1" dirty="0">
              <a:solidFill>
                <a:schemeClr val="bg1"/>
              </a:solidFill>
            </a:endParaRPr>
          </a:p>
        </p:txBody>
      </p:sp>
      <p:sp>
        <p:nvSpPr>
          <p:cNvPr id="8" name="TextBox 7">
            <a:extLst>
              <a:ext uri="{FF2B5EF4-FFF2-40B4-BE49-F238E27FC236}">
                <a16:creationId xmlns:a16="http://schemas.microsoft.com/office/drawing/2014/main" id="{6BFC1A12-7774-4533-BA10-C04AC6794692}"/>
              </a:ext>
            </a:extLst>
          </p:cNvPr>
          <p:cNvSpPr txBox="1"/>
          <p:nvPr/>
        </p:nvSpPr>
        <p:spPr>
          <a:xfrm>
            <a:off x="328610" y="2113935"/>
            <a:ext cx="8210747" cy="523220"/>
          </a:xfrm>
          <a:prstGeom prst="rect">
            <a:avLst/>
          </a:prstGeom>
          <a:noFill/>
        </p:spPr>
        <p:txBody>
          <a:bodyPr wrap="square" rtlCol="0">
            <a:spAutoFit/>
          </a:bodyPr>
          <a:lstStyle/>
          <a:p>
            <a:r>
              <a:rPr lang="en-GB" sz="2800" dirty="0">
                <a:solidFill>
                  <a:schemeClr val="bg1"/>
                </a:solidFill>
              </a:rPr>
              <a:t>Achieving good </a:t>
            </a:r>
            <a:r>
              <a:rPr lang="en-GB" sz="2800" dirty="0" err="1">
                <a:solidFill>
                  <a:schemeClr val="bg1"/>
                </a:solidFill>
              </a:rPr>
              <a:t>deployability</a:t>
            </a:r>
            <a:endParaRPr lang="en-GB" sz="2800" dirty="0">
              <a:solidFill>
                <a:schemeClr val="bg1"/>
              </a:solidFill>
            </a:endParaRPr>
          </a:p>
        </p:txBody>
      </p:sp>
      <p:sp>
        <p:nvSpPr>
          <p:cNvPr id="9" name="TextBox 8">
            <a:extLst>
              <a:ext uri="{FF2B5EF4-FFF2-40B4-BE49-F238E27FC236}">
                <a16:creationId xmlns:a16="http://schemas.microsoft.com/office/drawing/2014/main" id="{D0D200AC-9042-41C6-BB13-145D4D0CCBEB}"/>
              </a:ext>
            </a:extLst>
          </p:cNvPr>
          <p:cNvSpPr txBox="1"/>
          <p:nvPr/>
        </p:nvSpPr>
        <p:spPr>
          <a:xfrm>
            <a:off x="740062" y="5104424"/>
            <a:ext cx="8210747" cy="369332"/>
          </a:xfrm>
          <a:prstGeom prst="rect">
            <a:avLst/>
          </a:prstGeom>
          <a:noFill/>
        </p:spPr>
        <p:txBody>
          <a:bodyPr wrap="square" rtlCol="0">
            <a:spAutoFit/>
          </a:bodyPr>
          <a:lstStyle/>
          <a:p>
            <a:r>
              <a:rPr lang="it-IT" b="1" dirty="0">
                <a:solidFill>
                  <a:schemeClr val="bg1"/>
                </a:solidFill>
              </a:rPr>
              <a:t>Monitoring </a:t>
            </a:r>
            <a:r>
              <a:rPr lang="it-IT" b="1" dirty="0" err="1">
                <a:solidFill>
                  <a:schemeClr val="bg1"/>
                </a:solidFill>
              </a:rPr>
              <a:t>tools</a:t>
            </a:r>
            <a:r>
              <a:rPr lang="it-IT" b="1" dirty="0">
                <a:solidFill>
                  <a:schemeClr val="bg1"/>
                </a:solidFill>
              </a:rPr>
              <a:t> </a:t>
            </a:r>
            <a:r>
              <a:rPr lang="it-IT" dirty="0">
                <a:solidFill>
                  <a:schemeClr val="bg1"/>
                </a:solidFill>
              </a:rPr>
              <a:t>(</a:t>
            </a:r>
            <a:r>
              <a:rPr lang="en-US" dirty="0">
                <a:solidFill>
                  <a:schemeClr val="bg1"/>
                </a:solidFill>
              </a:rPr>
              <a:t>CloudWatch, Datadog, Prometheus, and Grafana</a:t>
            </a:r>
            <a:r>
              <a:rPr lang="it-IT" dirty="0">
                <a:solidFill>
                  <a:schemeClr val="bg1"/>
                </a:solidFill>
              </a:rPr>
              <a:t>)</a:t>
            </a:r>
            <a:endParaRPr lang="en-GB" sz="1600" dirty="0">
              <a:solidFill>
                <a:schemeClr val="bg1"/>
              </a:solidFill>
            </a:endParaRPr>
          </a:p>
        </p:txBody>
      </p:sp>
      <p:sp>
        <p:nvSpPr>
          <p:cNvPr id="10" name="TextBox 9">
            <a:extLst>
              <a:ext uri="{FF2B5EF4-FFF2-40B4-BE49-F238E27FC236}">
                <a16:creationId xmlns:a16="http://schemas.microsoft.com/office/drawing/2014/main" id="{51984599-3C7C-4086-803F-05BF88FE3CC7}"/>
              </a:ext>
            </a:extLst>
          </p:cNvPr>
          <p:cNvSpPr txBox="1"/>
          <p:nvPr/>
        </p:nvSpPr>
        <p:spPr>
          <a:xfrm>
            <a:off x="740058" y="5473756"/>
            <a:ext cx="8210747" cy="369332"/>
          </a:xfrm>
          <a:prstGeom prst="rect">
            <a:avLst/>
          </a:prstGeom>
          <a:noFill/>
        </p:spPr>
        <p:txBody>
          <a:bodyPr wrap="square" rtlCol="0">
            <a:spAutoFit/>
          </a:bodyPr>
          <a:lstStyle/>
          <a:p>
            <a:r>
              <a:rPr lang="it-IT" b="1" dirty="0">
                <a:solidFill>
                  <a:schemeClr val="bg1"/>
                </a:solidFill>
              </a:rPr>
              <a:t>Log </a:t>
            </a:r>
            <a:r>
              <a:rPr lang="it-IT" b="1" dirty="0" err="1">
                <a:solidFill>
                  <a:schemeClr val="bg1"/>
                </a:solidFill>
              </a:rPr>
              <a:t>consolidation</a:t>
            </a:r>
            <a:r>
              <a:rPr lang="it-IT" b="1" dirty="0">
                <a:solidFill>
                  <a:schemeClr val="bg1"/>
                </a:solidFill>
              </a:rPr>
              <a:t> </a:t>
            </a:r>
            <a:r>
              <a:rPr lang="it-IT" b="1" dirty="0" err="1">
                <a:solidFill>
                  <a:schemeClr val="bg1"/>
                </a:solidFill>
              </a:rPr>
              <a:t>tools</a:t>
            </a:r>
            <a:r>
              <a:rPr lang="it-IT" b="1" dirty="0">
                <a:solidFill>
                  <a:schemeClr val="bg1"/>
                </a:solidFill>
              </a:rPr>
              <a:t> </a:t>
            </a:r>
            <a:r>
              <a:rPr lang="it-IT" dirty="0">
                <a:solidFill>
                  <a:schemeClr val="bg1"/>
                </a:solidFill>
              </a:rPr>
              <a:t>(</a:t>
            </a:r>
            <a:r>
              <a:rPr lang="en-US" dirty="0" err="1">
                <a:solidFill>
                  <a:schemeClr val="bg1"/>
                </a:solidFill>
              </a:rPr>
              <a:t>Fluentd</a:t>
            </a:r>
            <a:r>
              <a:rPr lang="en-US" dirty="0">
                <a:solidFill>
                  <a:schemeClr val="bg1"/>
                </a:solidFill>
              </a:rPr>
              <a:t>, </a:t>
            </a:r>
            <a:r>
              <a:rPr lang="en-US" dirty="0" err="1">
                <a:solidFill>
                  <a:schemeClr val="bg1"/>
                </a:solidFill>
              </a:rPr>
              <a:t>Graylog</a:t>
            </a:r>
            <a:r>
              <a:rPr lang="en-US" dirty="0">
                <a:solidFill>
                  <a:schemeClr val="bg1"/>
                </a:solidFill>
              </a:rPr>
              <a:t>, Splunk, and ELK</a:t>
            </a:r>
            <a:r>
              <a:rPr lang="it-IT" dirty="0">
                <a:solidFill>
                  <a:schemeClr val="bg1"/>
                </a:solidFill>
              </a:rPr>
              <a:t>)</a:t>
            </a:r>
            <a:endParaRPr lang="en-GB" sz="1600" dirty="0">
              <a:solidFill>
                <a:schemeClr val="bg1"/>
              </a:solidFill>
            </a:endParaRPr>
          </a:p>
        </p:txBody>
      </p:sp>
      <p:sp>
        <p:nvSpPr>
          <p:cNvPr id="11" name="TextBox 10">
            <a:extLst>
              <a:ext uri="{FF2B5EF4-FFF2-40B4-BE49-F238E27FC236}">
                <a16:creationId xmlns:a16="http://schemas.microsoft.com/office/drawing/2014/main" id="{E5CEF9E3-776D-48A0-8A79-F84B7122CDB9}"/>
              </a:ext>
            </a:extLst>
          </p:cNvPr>
          <p:cNvSpPr txBox="1"/>
          <p:nvPr/>
        </p:nvSpPr>
        <p:spPr>
          <a:xfrm>
            <a:off x="740054" y="5823324"/>
            <a:ext cx="8210747" cy="369332"/>
          </a:xfrm>
          <a:prstGeom prst="rect">
            <a:avLst/>
          </a:prstGeom>
          <a:noFill/>
        </p:spPr>
        <p:txBody>
          <a:bodyPr wrap="square" rtlCol="0">
            <a:spAutoFit/>
          </a:bodyPr>
          <a:lstStyle/>
          <a:p>
            <a:r>
              <a:rPr lang="it-IT" b="1" dirty="0" err="1">
                <a:solidFill>
                  <a:schemeClr val="bg1"/>
                </a:solidFill>
              </a:rPr>
              <a:t>Tracing</a:t>
            </a:r>
            <a:r>
              <a:rPr lang="it-IT" b="1" dirty="0">
                <a:solidFill>
                  <a:schemeClr val="bg1"/>
                </a:solidFill>
              </a:rPr>
              <a:t> </a:t>
            </a:r>
            <a:r>
              <a:rPr lang="it-IT" b="1" dirty="0" err="1">
                <a:solidFill>
                  <a:schemeClr val="bg1"/>
                </a:solidFill>
              </a:rPr>
              <a:t>tools</a:t>
            </a:r>
            <a:r>
              <a:rPr lang="it-IT" b="1" dirty="0">
                <a:solidFill>
                  <a:schemeClr val="bg1"/>
                </a:solidFill>
              </a:rPr>
              <a:t> </a:t>
            </a:r>
            <a:r>
              <a:rPr lang="it-IT" dirty="0">
                <a:solidFill>
                  <a:schemeClr val="bg1"/>
                </a:solidFill>
              </a:rPr>
              <a:t>(</a:t>
            </a:r>
            <a:r>
              <a:rPr lang="en-US" dirty="0" err="1">
                <a:solidFill>
                  <a:schemeClr val="bg1"/>
                </a:solidFill>
              </a:rPr>
              <a:t>Zipkin</a:t>
            </a:r>
            <a:r>
              <a:rPr lang="en-US" dirty="0">
                <a:solidFill>
                  <a:schemeClr val="bg1"/>
                </a:solidFill>
              </a:rPr>
              <a:t>, Jaeger, and AWS X-Ray</a:t>
            </a:r>
            <a:r>
              <a:rPr lang="it-IT" dirty="0">
                <a:solidFill>
                  <a:schemeClr val="bg1"/>
                </a:solidFill>
              </a:rPr>
              <a:t>)</a:t>
            </a:r>
            <a:endParaRPr lang="en-GB" sz="1600" dirty="0">
              <a:solidFill>
                <a:schemeClr val="bg1"/>
              </a:solidFill>
            </a:endParaRPr>
          </a:p>
        </p:txBody>
      </p:sp>
      <p:sp>
        <p:nvSpPr>
          <p:cNvPr id="12" name="TextBox 11">
            <a:extLst>
              <a:ext uri="{FF2B5EF4-FFF2-40B4-BE49-F238E27FC236}">
                <a16:creationId xmlns:a16="http://schemas.microsoft.com/office/drawing/2014/main" id="{7AC5EC97-5EF8-41A0-BAC2-027251EE1759}"/>
              </a:ext>
            </a:extLst>
          </p:cNvPr>
          <p:cNvSpPr txBox="1"/>
          <p:nvPr/>
        </p:nvSpPr>
        <p:spPr>
          <a:xfrm>
            <a:off x="328613" y="3219985"/>
            <a:ext cx="8210747" cy="369332"/>
          </a:xfrm>
          <a:prstGeom prst="rect">
            <a:avLst/>
          </a:prstGeom>
          <a:noFill/>
        </p:spPr>
        <p:txBody>
          <a:bodyPr wrap="square" rtlCol="0">
            <a:spAutoFit/>
          </a:bodyPr>
          <a:lstStyle/>
          <a:p>
            <a:r>
              <a:rPr lang="en-US" dirty="0">
                <a:solidFill>
                  <a:schemeClr val="bg1"/>
                </a:solidFill>
              </a:rPr>
              <a:t>Technologies to improve </a:t>
            </a:r>
            <a:r>
              <a:rPr lang="en-US" dirty="0" err="1">
                <a:solidFill>
                  <a:schemeClr val="bg1"/>
                </a:solidFill>
              </a:rPr>
              <a:t>deployability</a:t>
            </a:r>
            <a:r>
              <a:rPr lang="en-US" dirty="0">
                <a:solidFill>
                  <a:schemeClr val="bg1"/>
                </a:solidFill>
              </a:rPr>
              <a:t>:</a:t>
            </a:r>
            <a:endParaRPr lang="en-GB" b="1" i="1" dirty="0">
              <a:solidFill>
                <a:schemeClr val="bg1"/>
              </a:solidFill>
            </a:endParaRPr>
          </a:p>
        </p:txBody>
      </p:sp>
    </p:spTree>
    <p:extLst>
      <p:ext uri="{BB962C8B-B14F-4D97-AF65-F5344CB8AC3E}">
        <p14:creationId xmlns:p14="http://schemas.microsoft.com/office/powerpoint/2010/main" val="1739338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9" grpId="0"/>
      <p:bldP spid="10" grpId="0"/>
      <p:bldP spid="11" grpId="0"/>
      <p:bldP spid="1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31092"/>
          </a:xfrm>
        </p:spPr>
        <p:txBody>
          <a:bodyPr/>
          <a:lstStyle/>
          <a:p>
            <a:r>
              <a:rPr lang="en-US" dirty="0" err="1">
                <a:solidFill>
                  <a:schemeClr val="bg1"/>
                </a:solidFill>
              </a:rPr>
              <a:t>Deployability</a:t>
            </a:r>
            <a:endParaRPr lang="en-US" dirty="0">
              <a:solidFill>
                <a:schemeClr val="bg1"/>
              </a:solidFill>
            </a:endParaRPr>
          </a:p>
        </p:txBody>
      </p:sp>
      <p:sp>
        <p:nvSpPr>
          <p:cNvPr id="8" name="TextBox 7">
            <a:extLst>
              <a:ext uri="{FF2B5EF4-FFF2-40B4-BE49-F238E27FC236}">
                <a16:creationId xmlns:a16="http://schemas.microsoft.com/office/drawing/2014/main" id="{6BFC1A12-7774-4533-BA10-C04AC6794692}"/>
              </a:ext>
            </a:extLst>
          </p:cNvPr>
          <p:cNvSpPr txBox="1"/>
          <p:nvPr/>
        </p:nvSpPr>
        <p:spPr>
          <a:xfrm>
            <a:off x="328610" y="2113935"/>
            <a:ext cx="8210747" cy="523220"/>
          </a:xfrm>
          <a:prstGeom prst="rect">
            <a:avLst/>
          </a:prstGeom>
          <a:noFill/>
        </p:spPr>
        <p:txBody>
          <a:bodyPr wrap="square" rtlCol="0">
            <a:spAutoFit/>
          </a:bodyPr>
          <a:lstStyle/>
          <a:p>
            <a:r>
              <a:rPr lang="en-GB" sz="2800" dirty="0">
                <a:solidFill>
                  <a:schemeClr val="bg1"/>
                </a:solidFill>
              </a:rPr>
              <a:t>Achieving good </a:t>
            </a:r>
            <a:r>
              <a:rPr lang="en-GB" sz="2800" dirty="0" err="1">
                <a:solidFill>
                  <a:schemeClr val="bg1"/>
                </a:solidFill>
              </a:rPr>
              <a:t>deployability</a:t>
            </a:r>
            <a:endParaRPr lang="en-GB" sz="2800" dirty="0">
              <a:solidFill>
                <a:schemeClr val="bg1"/>
              </a:solidFill>
            </a:endParaRPr>
          </a:p>
        </p:txBody>
      </p:sp>
      <p:sp>
        <p:nvSpPr>
          <p:cNvPr id="12" name="TextBox 11">
            <a:extLst>
              <a:ext uri="{FF2B5EF4-FFF2-40B4-BE49-F238E27FC236}">
                <a16:creationId xmlns:a16="http://schemas.microsoft.com/office/drawing/2014/main" id="{AC2BF59B-05EE-430E-842A-191E2A439474}"/>
              </a:ext>
            </a:extLst>
          </p:cNvPr>
          <p:cNvSpPr txBox="1"/>
          <p:nvPr/>
        </p:nvSpPr>
        <p:spPr>
          <a:xfrm>
            <a:off x="808669" y="2906363"/>
            <a:ext cx="8210747" cy="369332"/>
          </a:xfrm>
          <a:prstGeom prst="rect">
            <a:avLst/>
          </a:prstGeom>
          <a:noFill/>
        </p:spPr>
        <p:txBody>
          <a:bodyPr wrap="square" rtlCol="0">
            <a:spAutoFit/>
          </a:bodyPr>
          <a:lstStyle/>
          <a:p>
            <a:r>
              <a:rPr lang="it-IT" b="1" dirty="0" err="1">
                <a:solidFill>
                  <a:schemeClr val="bg1"/>
                </a:solidFill>
              </a:rPr>
              <a:t>DevOps</a:t>
            </a:r>
            <a:endParaRPr lang="en-GB" sz="1600" dirty="0">
              <a:solidFill>
                <a:schemeClr val="bg1"/>
              </a:solidFill>
            </a:endParaRPr>
          </a:p>
        </p:txBody>
      </p:sp>
      <p:sp>
        <p:nvSpPr>
          <p:cNvPr id="13" name="TextBox 12">
            <a:extLst>
              <a:ext uri="{FF2B5EF4-FFF2-40B4-BE49-F238E27FC236}">
                <a16:creationId xmlns:a16="http://schemas.microsoft.com/office/drawing/2014/main" id="{FFFFAB45-0AF5-47E5-A923-40F765F0A0AB}"/>
              </a:ext>
            </a:extLst>
          </p:cNvPr>
          <p:cNvSpPr txBox="1"/>
          <p:nvPr/>
        </p:nvSpPr>
        <p:spPr>
          <a:xfrm>
            <a:off x="808669" y="3329593"/>
            <a:ext cx="8210747" cy="369332"/>
          </a:xfrm>
          <a:prstGeom prst="rect">
            <a:avLst/>
          </a:prstGeom>
          <a:noFill/>
        </p:spPr>
        <p:txBody>
          <a:bodyPr wrap="square" rtlCol="0">
            <a:spAutoFit/>
          </a:bodyPr>
          <a:lstStyle/>
          <a:p>
            <a:r>
              <a:rPr lang="en-US" b="1" dirty="0">
                <a:solidFill>
                  <a:schemeClr val="bg1"/>
                </a:solidFill>
              </a:rPr>
              <a:t>Blue-green deployment and canary releasing</a:t>
            </a:r>
            <a:endParaRPr lang="en-GB" sz="1600" dirty="0">
              <a:solidFill>
                <a:schemeClr val="bg1"/>
              </a:solidFill>
            </a:endParaRPr>
          </a:p>
        </p:txBody>
      </p:sp>
      <p:sp>
        <p:nvSpPr>
          <p:cNvPr id="14" name="TextBox 13">
            <a:extLst>
              <a:ext uri="{FF2B5EF4-FFF2-40B4-BE49-F238E27FC236}">
                <a16:creationId xmlns:a16="http://schemas.microsoft.com/office/drawing/2014/main" id="{C4CA6EEE-5F2F-49FA-AB74-0EE9F4BFA6A2}"/>
              </a:ext>
            </a:extLst>
          </p:cNvPr>
          <p:cNvSpPr txBox="1"/>
          <p:nvPr/>
        </p:nvSpPr>
        <p:spPr>
          <a:xfrm>
            <a:off x="808673" y="3718800"/>
            <a:ext cx="8210747" cy="369332"/>
          </a:xfrm>
          <a:prstGeom prst="rect">
            <a:avLst/>
          </a:prstGeom>
          <a:noFill/>
        </p:spPr>
        <p:txBody>
          <a:bodyPr wrap="square" rtlCol="0">
            <a:spAutoFit/>
          </a:bodyPr>
          <a:lstStyle/>
          <a:p>
            <a:r>
              <a:rPr lang="it-IT" b="1" dirty="0" err="1">
                <a:solidFill>
                  <a:schemeClr val="bg1"/>
                </a:solidFill>
              </a:rPr>
              <a:t>Infrastructure</a:t>
            </a:r>
            <a:r>
              <a:rPr lang="it-IT" b="1" dirty="0">
                <a:solidFill>
                  <a:schemeClr val="bg1"/>
                </a:solidFill>
              </a:rPr>
              <a:t> </a:t>
            </a:r>
            <a:r>
              <a:rPr lang="it-IT" b="1" dirty="0" err="1">
                <a:solidFill>
                  <a:schemeClr val="bg1"/>
                </a:solidFill>
              </a:rPr>
              <a:t>as</a:t>
            </a:r>
            <a:r>
              <a:rPr lang="it-IT" b="1" dirty="0">
                <a:solidFill>
                  <a:schemeClr val="bg1"/>
                </a:solidFill>
              </a:rPr>
              <a:t> Code (</a:t>
            </a:r>
            <a:r>
              <a:rPr lang="it-IT" b="1" dirty="0" err="1">
                <a:solidFill>
                  <a:schemeClr val="bg1"/>
                </a:solidFill>
              </a:rPr>
              <a:t>IaC</a:t>
            </a:r>
            <a:r>
              <a:rPr lang="it-IT" b="1" dirty="0">
                <a:solidFill>
                  <a:schemeClr val="bg1"/>
                </a:solidFill>
              </a:rPr>
              <a:t>) </a:t>
            </a:r>
            <a:r>
              <a:rPr lang="it-IT" sz="1600" dirty="0">
                <a:solidFill>
                  <a:schemeClr val="bg1"/>
                </a:solidFill>
              </a:rPr>
              <a:t>(</a:t>
            </a:r>
            <a:r>
              <a:rPr lang="it-IT" sz="1600" dirty="0" err="1">
                <a:solidFill>
                  <a:schemeClr val="bg1"/>
                </a:solidFill>
              </a:rPr>
              <a:t>Terraform</a:t>
            </a:r>
            <a:r>
              <a:rPr lang="it-IT" sz="1600" dirty="0">
                <a:solidFill>
                  <a:schemeClr val="bg1"/>
                </a:solidFill>
              </a:rPr>
              <a:t>, </a:t>
            </a:r>
            <a:r>
              <a:rPr lang="it-IT" sz="1600" dirty="0" err="1">
                <a:solidFill>
                  <a:schemeClr val="bg1"/>
                </a:solidFill>
              </a:rPr>
              <a:t>Pulumi</a:t>
            </a:r>
            <a:r>
              <a:rPr lang="it-IT" sz="1600" dirty="0">
                <a:solidFill>
                  <a:schemeClr val="bg1"/>
                </a:solidFill>
              </a:rPr>
              <a:t>, AWS CDK)</a:t>
            </a:r>
            <a:endParaRPr lang="en-GB" sz="1600" dirty="0">
              <a:solidFill>
                <a:schemeClr val="bg1"/>
              </a:solidFill>
            </a:endParaRPr>
          </a:p>
        </p:txBody>
      </p:sp>
      <p:sp>
        <p:nvSpPr>
          <p:cNvPr id="15" name="TextBox 14">
            <a:extLst>
              <a:ext uri="{FF2B5EF4-FFF2-40B4-BE49-F238E27FC236}">
                <a16:creationId xmlns:a16="http://schemas.microsoft.com/office/drawing/2014/main" id="{5B9B290B-F5C8-407A-941C-C8F791433767}"/>
              </a:ext>
            </a:extLst>
          </p:cNvPr>
          <p:cNvSpPr txBox="1"/>
          <p:nvPr/>
        </p:nvSpPr>
        <p:spPr>
          <a:xfrm>
            <a:off x="808673" y="4108007"/>
            <a:ext cx="8210747" cy="369332"/>
          </a:xfrm>
          <a:prstGeom prst="rect">
            <a:avLst/>
          </a:prstGeom>
          <a:noFill/>
        </p:spPr>
        <p:txBody>
          <a:bodyPr wrap="square" rtlCol="0">
            <a:spAutoFit/>
          </a:bodyPr>
          <a:lstStyle/>
          <a:p>
            <a:r>
              <a:rPr lang="it-IT" b="1" dirty="0" err="1">
                <a:solidFill>
                  <a:schemeClr val="bg1"/>
                </a:solidFill>
              </a:rPr>
              <a:t>Continuous</a:t>
            </a:r>
            <a:r>
              <a:rPr lang="it-IT" b="1" dirty="0">
                <a:solidFill>
                  <a:schemeClr val="bg1"/>
                </a:solidFill>
              </a:rPr>
              <a:t> delivery</a:t>
            </a:r>
            <a:endParaRPr lang="en-GB" sz="1600" dirty="0">
              <a:solidFill>
                <a:schemeClr val="bg1"/>
              </a:solidFill>
            </a:endParaRPr>
          </a:p>
        </p:txBody>
      </p:sp>
      <p:sp>
        <p:nvSpPr>
          <p:cNvPr id="16" name="TextBox 15">
            <a:extLst>
              <a:ext uri="{FF2B5EF4-FFF2-40B4-BE49-F238E27FC236}">
                <a16:creationId xmlns:a16="http://schemas.microsoft.com/office/drawing/2014/main" id="{5C6C105A-9862-49A3-9E3D-CDC2C3998375}"/>
              </a:ext>
            </a:extLst>
          </p:cNvPr>
          <p:cNvSpPr txBox="1"/>
          <p:nvPr/>
        </p:nvSpPr>
        <p:spPr>
          <a:xfrm>
            <a:off x="808668" y="4863195"/>
            <a:ext cx="8210747" cy="369332"/>
          </a:xfrm>
          <a:prstGeom prst="rect">
            <a:avLst/>
          </a:prstGeom>
          <a:noFill/>
        </p:spPr>
        <p:txBody>
          <a:bodyPr wrap="square" rtlCol="0">
            <a:spAutoFit/>
          </a:bodyPr>
          <a:lstStyle/>
          <a:p>
            <a:r>
              <a:rPr lang="it-IT" b="1" dirty="0" err="1">
                <a:solidFill>
                  <a:schemeClr val="bg1"/>
                </a:solidFill>
              </a:rPr>
              <a:t>Externalized</a:t>
            </a:r>
            <a:r>
              <a:rPr lang="it-IT" b="1" dirty="0">
                <a:solidFill>
                  <a:schemeClr val="bg1"/>
                </a:solidFill>
              </a:rPr>
              <a:t> </a:t>
            </a:r>
            <a:r>
              <a:rPr lang="it-IT" b="1" dirty="0" err="1">
                <a:solidFill>
                  <a:schemeClr val="bg1"/>
                </a:solidFill>
              </a:rPr>
              <a:t>configuration</a:t>
            </a:r>
            <a:endParaRPr lang="en-GB" sz="1600" dirty="0">
              <a:solidFill>
                <a:schemeClr val="bg1"/>
              </a:solidFill>
            </a:endParaRPr>
          </a:p>
        </p:txBody>
      </p:sp>
      <p:sp>
        <p:nvSpPr>
          <p:cNvPr id="17" name="TextBox 16">
            <a:extLst>
              <a:ext uri="{FF2B5EF4-FFF2-40B4-BE49-F238E27FC236}">
                <a16:creationId xmlns:a16="http://schemas.microsoft.com/office/drawing/2014/main" id="{5A8A7F90-D021-4172-A690-8F07F293DBAD}"/>
              </a:ext>
            </a:extLst>
          </p:cNvPr>
          <p:cNvSpPr txBox="1"/>
          <p:nvPr/>
        </p:nvSpPr>
        <p:spPr>
          <a:xfrm>
            <a:off x="808673" y="4473988"/>
            <a:ext cx="8210747" cy="369332"/>
          </a:xfrm>
          <a:prstGeom prst="rect">
            <a:avLst/>
          </a:prstGeom>
          <a:noFill/>
        </p:spPr>
        <p:txBody>
          <a:bodyPr wrap="square" rtlCol="0">
            <a:spAutoFit/>
          </a:bodyPr>
          <a:lstStyle/>
          <a:p>
            <a:r>
              <a:rPr lang="it-IT" b="1" dirty="0">
                <a:solidFill>
                  <a:schemeClr val="bg1"/>
                </a:solidFill>
              </a:rPr>
              <a:t>Progressive delivery </a:t>
            </a:r>
            <a:r>
              <a:rPr lang="it-IT" dirty="0">
                <a:solidFill>
                  <a:schemeClr val="bg1"/>
                </a:solidFill>
              </a:rPr>
              <a:t>(</a:t>
            </a:r>
            <a:r>
              <a:rPr lang="it-IT" dirty="0" err="1">
                <a:solidFill>
                  <a:schemeClr val="bg1"/>
                </a:solidFill>
              </a:rPr>
              <a:t>GitOps</a:t>
            </a:r>
            <a:r>
              <a:rPr lang="it-IT" dirty="0">
                <a:solidFill>
                  <a:schemeClr val="bg1"/>
                </a:solidFill>
              </a:rPr>
              <a:t>, </a:t>
            </a:r>
            <a:r>
              <a:rPr lang="it-IT" dirty="0" err="1">
                <a:solidFill>
                  <a:schemeClr val="bg1"/>
                </a:solidFill>
              </a:rPr>
              <a:t>Flux</a:t>
            </a:r>
            <a:r>
              <a:rPr lang="it-IT" dirty="0">
                <a:solidFill>
                  <a:schemeClr val="bg1"/>
                </a:solidFill>
              </a:rPr>
              <a:t>, </a:t>
            </a:r>
            <a:r>
              <a:rPr lang="it-IT" dirty="0" err="1">
                <a:solidFill>
                  <a:schemeClr val="bg1"/>
                </a:solidFill>
              </a:rPr>
              <a:t>Flagger</a:t>
            </a:r>
            <a:r>
              <a:rPr lang="it-IT" dirty="0">
                <a:solidFill>
                  <a:schemeClr val="bg1"/>
                </a:solidFill>
              </a:rPr>
              <a:t>)</a:t>
            </a:r>
            <a:endParaRPr lang="en-GB" sz="1600" dirty="0">
              <a:solidFill>
                <a:schemeClr val="bg1"/>
              </a:solidFill>
            </a:endParaRPr>
          </a:p>
        </p:txBody>
      </p:sp>
    </p:spTree>
    <p:extLst>
      <p:ext uri="{BB962C8B-B14F-4D97-AF65-F5344CB8AC3E}">
        <p14:creationId xmlns:p14="http://schemas.microsoft.com/office/powerpoint/2010/main" val="3342702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1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31092"/>
          </a:xfrm>
        </p:spPr>
        <p:txBody>
          <a:bodyPr/>
          <a:lstStyle/>
          <a:p>
            <a:r>
              <a:rPr lang="en-US" dirty="0" err="1">
                <a:solidFill>
                  <a:schemeClr val="bg1"/>
                </a:solidFill>
              </a:rPr>
              <a:t>Deployability</a:t>
            </a:r>
            <a:endParaRPr lang="en-US" dirty="0">
              <a:solidFill>
                <a:schemeClr val="bg1"/>
              </a:solidFill>
            </a:endParaRPr>
          </a:p>
        </p:txBody>
      </p:sp>
      <p:sp>
        <p:nvSpPr>
          <p:cNvPr id="11" name="TextBox 10">
            <a:extLst>
              <a:ext uri="{FF2B5EF4-FFF2-40B4-BE49-F238E27FC236}">
                <a16:creationId xmlns:a16="http://schemas.microsoft.com/office/drawing/2014/main" id="{05247ED7-02F4-49CB-B839-553286B18DF6}"/>
              </a:ext>
            </a:extLst>
          </p:cNvPr>
          <p:cNvSpPr txBox="1"/>
          <p:nvPr/>
        </p:nvSpPr>
        <p:spPr>
          <a:xfrm>
            <a:off x="328610" y="2113935"/>
            <a:ext cx="8210747" cy="523220"/>
          </a:xfrm>
          <a:prstGeom prst="rect">
            <a:avLst/>
          </a:prstGeom>
          <a:noFill/>
        </p:spPr>
        <p:txBody>
          <a:bodyPr wrap="square" rtlCol="0">
            <a:spAutoFit/>
          </a:bodyPr>
          <a:lstStyle/>
          <a:p>
            <a:r>
              <a:rPr lang="en-GB" sz="2800" dirty="0">
                <a:solidFill>
                  <a:schemeClr val="bg1"/>
                </a:solidFill>
              </a:rPr>
              <a:t>CI/CD Push</a:t>
            </a:r>
          </a:p>
        </p:txBody>
      </p:sp>
      <p:pic>
        <p:nvPicPr>
          <p:cNvPr id="5" name="Picture 4">
            <a:extLst>
              <a:ext uri="{FF2B5EF4-FFF2-40B4-BE49-F238E27FC236}">
                <a16:creationId xmlns:a16="http://schemas.microsoft.com/office/drawing/2014/main" id="{7660FE69-5CE6-45C1-9AC8-A4F1E2C187DA}"/>
              </a:ext>
            </a:extLst>
          </p:cNvPr>
          <p:cNvPicPr>
            <a:picLocks noChangeAspect="1"/>
          </p:cNvPicPr>
          <p:nvPr/>
        </p:nvPicPr>
        <p:blipFill>
          <a:blip r:embed="rId3"/>
          <a:stretch>
            <a:fillRect/>
          </a:stretch>
        </p:blipFill>
        <p:spPr>
          <a:xfrm>
            <a:off x="162618" y="4107883"/>
            <a:ext cx="688886" cy="682230"/>
          </a:xfrm>
          <a:prstGeom prst="rect">
            <a:avLst/>
          </a:prstGeom>
        </p:spPr>
      </p:pic>
      <p:pic>
        <p:nvPicPr>
          <p:cNvPr id="6" name="Picture 5">
            <a:extLst>
              <a:ext uri="{FF2B5EF4-FFF2-40B4-BE49-F238E27FC236}">
                <a16:creationId xmlns:a16="http://schemas.microsoft.com/office/drawing/2014/main" id="{FF110200-A312-4203-81D8-F0A866FC0DCF}"/>
              </a:ext>
            </a:extLst>
          </p:cNvPr>
          <p:cNvPicPr>
            <a:picLocks noChangeAspect="1"/>
          </p:cNvPicPr>
          <p:nvPr/>
        </p:nvPicPr>
        <p:blipFill>
          <a:blip r:embed="rId4"/>
          <a:stretch>
            <a:fillRect/>
          </a:stretch>
        </p:blipFill>
        <p:spPr>
          <a:xfrm>
            <a:off x="1167955" y="4111244"/>
            <a:ext cx="688886" cy="685542"/>
          </a:xfrm>
          <a:prstGeom prst="rect">
            <a:avLst/>
          </a:prstGeom>
        </p:spPr>
      </p:pic>
      <p:pic>
        <p:nvPicPr>
          <p:cNvPr id="7" name="Picture 6">
            <a:extLst>
              <a:ext uri="{FF2B5EF4-FFF2-40B4-BE49-F238E27FC236}">
                <a16:creationId xmlns:a16="http://schemas.microsoft.com/office/drawing/2014/main" id="{085578EC-DDA6-4185-AFED-A254BFC6EF2A}"/>
              </a:ext>
            </a:extLst>
          </p:cNvPr>
          <p:cNvPicPr>
            <a:picLocks noChangeAspect="1"/>
          </p:cNvPicPr>
          <p:nvPr/>
        </p:nvPicPr>
        <p:blipFill>
          <a:blip r:embed="rId5"/>
          <a:stretch>
            <a:fillRect/>
          </a:stretch>
        </p:blipFill>
        <p:spPr>
          <a:xfrm>
            <a:off x="4572000" y="2736737"/>
            <a:ext cx="688886" cy="692263"/>
          </a:xfrm>
          <a:prstGeom prst="rect">
            <a:avLst/>
          </a:prstGeom>
        </p:spPr>
      </p:pic>
      <p:pic>
        <p:nvPicPr>
          <p:cNvPr id="9" name="Picture 8">
            <a:extLst>
              <a:ext uri="{FF2B5EF4-FFF2-40B4-BE49-F238E27FC236}">
                <a16:creationId xmlns:a16="http://schemas.microsoft.com/office/drawing/2014/main" id="{52063F44-719C-4E90-9622-D99619064F35}"/>
              </a:ext>
            </a:extLst>
          </p:cNvPr>
          <p:cNvPicPr>
            <a:picLocks noChangeAspect="1"/>
          </p:cNvPicPr>
          <p:nvPr/>
        </p:nvPicPr>
        <p:blipFill>
          <a:blip r:embed="rId6"/>
          <a:stretch>
            <a:fillRect/>
          </a:stretch>
        </p:blipFill>
        <p:spPr>
          <a:xfrm>
            <a:off x="2436378" y="4094538"/>
            <a:ext cx="1803618" cy="695575"/>
          </a:xfrm>
          <a:prstGeom prst="rect">
            <a:avLst/>
          </a:prstGeom>
        </p:spPr>
      </p:pic>
      <p:pic>
        <p:nvPicPr>
          <p:cNvPr id="18" name="Picture 17">
            <a:extLst>
              <a:ext uri="{FF2B5EF4-FFF2-40B4-BE49-F238E27FC236}">
                <a16:creationId xmlns:a16="http://schemas.microsoft.com/office/drawing/2014/main" id="{DD24B6D0-0FFC-40B8-974A-E1595867DBC7}"/>
              </a:ext>
            </a:extLst>
          </p:cNvPr>
          <p:cNvPicPr>
            <a:picLocks noChangeAspect="1"/>
          </p:cNvPicPr>
          <p:nvPr/>
        </p:nvPicPr>
        <p:blipFill>
          <a:blip r:embed="rId6"/>
          <a:stretch>
            <a:fillRect/>
          </a:stretch>
        </p:blipFill>
        <p:spPr>
          <a:xfrm>
            <a:off x="4681350" y="4088250"/>
            <a:ext cx="1803618" cy="695575"/>
          </a:xfrm>
          <a:prstGeom prst="rect">
            <a:avLst/>
          </a:prstGeom>
        </p:spPr>
      </p:pic>
      <p:pic>
        <p:nvPicPr>
          <p:cNvPr id="10" name="Picture 9">
            <a:extLst>
              <a:ext uri="{FF2B5EF4-FFF2-40B4-BE49-F238E27FC236}">
                <a16:creationId xmlns:a16="http://schemas.microsoft.com/office/drawing/2014/main" id="{3CCCBA9C-E2D5-4C3C-A5DC-F247D04CDA64}"/>
              </a:ext>
            </a:extLst>
          </p:cNvPr>
          <p:cNvPicPr>
            <a:picLocks noChangeAspect="1"/>
          </p:cNvPicPr>
          <p:nvPr/>
        </p:nvPicPr>
        <p:blipFill>
          <a:blip r:embed="rId7"/>
          <a:stretch>
            <a:fillRect/>
          </a:stretch>
        </p:blipFill>
        <p:spPr>
          <a:xfrm>
            <a:off x="6953392" y="4111244"/>
            <a:ext cx="1923385" cy="678566"/>
          </a:xfrm>
          <a:prstGeom prst="rect">
            <a:avLst/>
          </a:prstGeom>
        </p:spPr>
      </p:pic>
      <p:cxnSp>
        <p:nvCxnSpPr>
          <p:cNvPr id="21" name="Straight Arrow Connector 20">
            <a:extLst>
              <a:ext uri="{FF2B5EF4-FFF2-40B4-BE49-F238E27FC236}">
                <a16:creationId xmlns:a16="http://schemas.microsoft.com/office/drawing/2014/main" id="{C6AE85D1-08BB-427C-AEF1-15A344CEDD4A}"/>
              </a:ext>
            </a:extLst>
          </p:cNvPr>
          <p:cNvCxnSpPr>
            <a:stCxn id="5" idx="3"/>
            <a:endCxn id="6" idx="1"/>
          </p:cNvCxnSpPr>
          <p:nvPr/>
        </p:nvCxnSpPr>
        <p:spPr>
          <a:xfrm>
            <a:off x="851504" y="4448998"/>
            <a:ext cx="316451" cy="5017"/>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5" name="Straight Arrow Connector 24">
            <a:extLst>
              <a:ext uri="{FF2B5EF4-FFF2-40B4-BE49-F238E27FC236}">
                <a16:creationId xmlns:a16="http://schemas.microsoft.com/office/drawing/2014/main" id="{2DD7F8B1-6870-4B24-A0A3-7D4E6C1E9D1F}"/>
              </a:ext>
            </a:extLst>
          </p:cNvPr>
          <p:cNvCxnSpPr>
            <a:stCxn id="6" idx="3"/>
            <a:endCxn id="9" idx="1"/>
          </p:cNvCxnSpPr>
          <p:nvPr/>
        </p:nvCxnSpPr>
        <p:spPr>
          <a:xfrm flipV="1">
            <a:off x="1856841" y="4442326"/>
            <a:ext cx="579537" cy="11689"/>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9" name="Straight Arrow Connector 28">
            <a:extLst>
              <a:ext uri="{FF2B5EF4-FFF2-40B4-BE49-F238E27FC236}">
                <a16:creationId xmlns:a16="http://schemas.microsoft.com/office/drawing/2014/main" id="{1F025491-1681-4596-B433-ED1D40D682BA}"/>
              </a:ext>
            </a:extLst>
          </p:cNvPr>
          <p:cNvCxnSpPr>
            <a:cxnSpLocks/>
            <a:stCxn id="9" idx="3"/>
            <a:endCxn id="18" idx="1"/>
          </p:cNvCxnSpPr>
          <p:nvPr/>
        </p:nvCxnSpPr>
        <p:spPr>
          <a:xfrm flipV="1">
            <a:off x="4239996" y="4436038"/>
            <a:ext cx="441354" cy="6288"/>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39" name="Straight Arrow Connector 38">
            <a:extLst>
              <a:ext uri="{FF2B5EF4-FFF2-40B4-BE49-F238E27FC236}">
                <a16:creationId xmlns:a16="http://schemas.microsoft.com/office/drawing/2014/main" id="{1A76A7FB-D933-4979-B7B9-7FD0D967E725}"/>
              </a:ext>
            </a:extLst>
          </p:cNvPr>
          <p:cNvCxnSpPr>
            <a:cxnSpLocks/>
            <a:stCxn id="18" idx="3"/>
            <a:endCxn id="10" idx="1"/>
          </p:cNvCxnSpPr>
          <p:nvPr/>
        </p:nvCxnSpPr>
        <p:spPr>
          <a:xfrm>
            <a:off x="6484968" y="4436038"/>
            <a:ext cx="468424" cy="144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54" name="Picture 53">
            <a:extLst>
              <a:ext uri="{FF2B5EF4-FFF2-40B4-BE49-F238E27FC236}">
                <a16:creationId xmlns:a16="http://schemas.microsoft.com/office/drawing/2014/main" id="{4B487240-2F9D-4328-A4DF-371D8F3B1167}"/>
              </a:ext>
            </a:extLst>
          </p:cNvPr>
          <p:cNvPicPr>
            <a:picLocks noChangeAspect="1"/>
          </p:cNvPicPr>
          <p:nvPr/>
        </p:nvPicPr>
        <p:blipFill>
          <a:blip r:embed="rId4"/>
          <a:stretch>
            <a:fillRect/>
          </a:stretch>
        </p:blipFill>
        <p:spPr>
          <a:xfrm>
            <a:off x="1167955" y="5359936"/>
            <a:ext cx="688886" cy="685542"/>
          </a:xfrm>
          <a:prstGeom prst="rect">
            <a:avLst/>
          </a:prstGeom>
        </p:spPr>
      </p:pic>
      <p:cxnSp>
        <p:nvCxnSpPr>
          <p:cNvPr id="56" name="Connector: Elbow 55">
            <a:extLst>
              <a:ext uri="{FF2B5EF4-FFF2-40B4-BE49-F238E27FC236}">
                <a16:creationId xmlns:a16="http://schemas.microsoft.com/office/drawing/2014/main" id="{03A371B6-E050-421E-9F51-10755D6B88F8}"/>
              </a:ext>
            </a:extLst>
          </p:cNvPr>
          <p:cNvCxnSpPr>
            <a:stCxn id="9" idx="0"/>
            <a:endCxn id="7" idx="1"/>
          </p:cNvCxnSpPr>
          <p:nvPr/>
        </p:nvCxnSpPr>
        <p:spPr>
          <a:xfrm rot="5400000" flipH="1" flipV="1">
            <a:off x="3449259" y="2971798"/>
            <a:ext cx="1011669" cy="123381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8" name="Connector: Elbow 57">
            <a:extLst>
              <a:ext uri="{FF2B5EF4-FFF2-40B4-BE49-F238E27FC236}">
                <a16:creationId xmlns:a16="http://schemas.microsoft.com/office/drawing/2014/main" id="{57DD01CF-EF12-459A-A58D-1D4D19A47645}"/>
              </a:ext>
            </a:extLst>
          </p:cNvPr>
          <p:cNvCxnSpPr>
            <a:stCxn id="10" idx="0"/>
            <a:endCxn id="7" idx="3"/>
          </p:cNvCxnSpPr>
          <p:nvPr/>
        </p:nvCxnSpPr>
        <p:spPr>
          <a:xfrm rot="16200000" flipV="1">
            <a:off x="6073799" y="2269957"/>
            <a:ext cx="1028375" cy="2654199"/>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3" name="Connector: Elbow 62">
            <a:extLst>
              <a:ext uri="{FF2B5EF4-FFF2-40B4-BE49-F238E27FC236}">
                <a16:creationId xmlns:a16="http://schemas.microsoft.com/office/drawing/2014/main" id="{F603E818-39DA-4481-AAD1-32ED0DD22095}"/>
              </a:ext>
            </a:extLst>
          </p:cNvPr>
          <p:cNvCxnSpPr>
            <a:stCxn id="18" idx="2"/>
            <a:endCxn id="54" idx="3"/>
          </p:cNvCxnSpPr>
          <p:nvPr/>
        </p:nvCxnSpPr>
        <p:spPr>
          <a:xfrm rot="5400000">
            <a:off x="3260559" y="3380107"/>
            <a:ext cx="918882" cy="3726318"/>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5" name="Connector: Elbow 64">
            <a:extLst>
              <a:ext uri="{FF2B5EF4-FFF2-40B4-BE49-F238E27FC236}">
                <a16:creationId xmlns:a16="http://schemas.microsoft.com/office/drawing/2014/main" id="{AE702056-0792-45B9-AA66-0E1603CFFEF8}"/>
              </a:ext>
            </a:extLst>
          </p:cNvPr>
          <p:cNvCxnSpPr>
            <a:stCxn id="5" idx="2"/>
            <a:endCxn id="54" idx="1"/>
          </p:cNvCxnSpPr>
          <p:nvPr/>
        </p:nvCxnSpPr>
        <p:spPr>
          <a:xfrm rot="16200000" flipH="1">
            <a:off x="381211" y="4915963"/>
            <a:ext cx="912594" cy="660894"/>
          </a:xfrm>
          <a:prstGeom prst="bentConnector2">
            <a:avLst/>
          </a:prstGeom>
          <a:ln>
            <a:tailEnd type="triangle"/>
          </a:ln>
        </p:spPr>
        <p:style>
          <a:lnRef idx="2">
            <a:schemeClr val="accent3"/>
          </a:lnRef>
          <a:fillRef idx="0">
            <a:schemeClr val="accent3"/>
          </a:fillRef>
          <a:effectRef idx="1">
            <a:schemeClr val="accent3"/>
          </a:effectRef>
          <a:fontRef idx="minor">
            <a:schemeClr val="tx1"/>
          </a:fontRef>
        </p:style>
      </p:cxnSp>
      <p:sp>
        <p:nvSpPr>
          <p:cNvPr id="68" name="Callout: Bent Line 67">
            <a:extLst>
              <a:ext uri="{FF2B5EF4-FFF2-40B4-BE49-F238E27FC236}">
                <a16:creationId xmlns:a16="http://schemas.microsoft.com/office/drawing/2014/main" id="{655782EB-BCBD-437F-963A-E9D99D36E4BC}"/>
              </a:ext>
            </a:extLst>
          </p:cNvPr>
          <p:cNvSpPr/>
          <p:nvPr/>
        </p:nvSpPr>
        <p:spPr>
          <a:xfrm>
            <a:off x="1228914" y="3284229"/>
            <a:ext cx="914400" cy="403591"/>
          </a:xfrm>
          <a:prstGeom prst="borderCallout2">
            <a:avLst>
              <a:gd name="adj1" fmla="val 47357"/>
              <a:gd name="adj2" fmla="val -1666"/>
              <a:gd name="adj3" fmla="val 47358"/>
              <a:gd name="adj4" fmla="val -22500"/>
              <a:gd name="adj5" fmla="val 272152"/>
              <a:gd name="adj6" fmla="val -291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a:t>code</a:t>
            </a:r>
          </a:p>
        </p:txBody>
      </p:sp>
      <p:sp>
        <p:nvSpPr>
          <p:cNvPr id="69" name="TextBox 68">
            <a:extLst>
              <a:ext uri="{FF2B5EF4-FFF2-40B4-BE49-F238E27FC236}">
                <a16:creationId xmlns:a16="http://schemas.microsoft.com/office/drawing/2014/main" id="{2A099489-91B1-4416-8928-85C82DE51283}"/>
              </a:ext>
            </a:extLst>
          </p:cNvPr>
          <p:cNvSpPr txBox="1"/>
          <p:nvPr/>
        </p:nvSpPr>
        <p:spPr>
          <a:xfrm>
            <a:off x="3147455" y="4269349"/>
            <a:ext cx="659155" cy="369332"/>
          </a:xfrm>
          <a:prstGeom prst="rect">
            <a:avLst/>
          </a:prstGeom>
          <a:noFill/>
        </p:spPr>
        <p:txBody>
          <a:bodyPr wrap="none" rtlCol="0">
            <a:spAutoFit/>
          </a:bodyPr>
          <a:lstStyle/>
          <a:p>
            <a:r>
              <a:rPr lang="it-IT" dirty="0"/>
              <a:t>Build</a:t>
            </a:r>
          </a:p>
        </p:txBody>
      </p:sp>
      <p:sp>
        <p:nvSpPr>
          <p:cNvPr id="70" name="TextBox 69">
            <a:extLst>
              <a:ext uri="{FF2B5EF4-FFF2-40B4-BE49-F238E27FC236}">
                <a16:creationId xmlns:a16="http://schemas.microsoft.com/office/drawing/2014/main" id="{A8A3D390-B92A-4856-9B6D-9D094973A69E}"/>
              </a:ext>
            </a:extLst>
          </p:cNvPr>
          <p:cNvSpPr txBox="1"/>
          <p:nvPr/>
        </p:nvSpPr>
        <p:spPr>
          <a:xfrm>
            <a:off x="5384459" y="4260969"/>
            <a:ext cx="842282" cy="369332"/>
          </a:xfrm>
          <a:prstGeom prst="rect">
            <a:avLst/>
          </a:prstGeom>
          <a:noFill/>
        </p:spPr>
        <p:txBody>
          <a:bodyPr wrap="none" rtlCol="0">
            <a:spAutoFit/>
          </a:bodyPr>
          <a:lstStyle/>
          <a:p>
            <a:r>
              <a:rPr lang="it-IT" dirty="0" err="1"/>
              <a:t>Deploy</a:t>
            </a:r>
            <a:endParaRPr lang="it-IT" dirty="0"/>
          </a:p>
        </p:txBody>
      </p:sp>
      <p:sp>
        <p:nvSpPr>
          <p:cNvPr id="71" name="Callout: Bent Line 70">
            <a:extLst>
              <a:ext uri="{FF2B5EF4-FFF2-40B4-BE49-F238E27FC236}">
                <a16:creationId xmlns:a16="http://schemas.microsoft.com/office/drawing/2014/main" id="{21A0D03B-2C67-467D-BD7A-7504F5203673}"/>
              </a:ext>
            </a:extLst>
          </p:cNvPr>
          <p:cNvSpPr/>
          <p:nvPr/>
        </p:nvSpPr>
        <p:spPr>
          <a:xfrm>
            <a:off x="3976783" y="1952987"/>
            <a:ext cx="914400" cy="403591"/>
          </a:xfrm>
          <a:prstGeom prst="borderCallout2">
            <a:avLst>
              <a:gd name="adj1" fmla="val 47357"/>
              <a:gd name="adj2" fmla="val -1666"/>
              <a:gd name="adj3" fmla="val 47358"/>
              <a:gd name="adj4" fmla="val -22500"/>
              <a:gd name="adj5" fmla="val 272152"/>
              <a:gd name="adj6" fmla="val -291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err="1"/>
              <a:t>Push</a:t>
            </a:r>
            <a:r>
              <a:rPr lang="it-IT" sz="1200" dirty="0"/>
              <a:t> images</a:t>
            </a:r>
          </a:p>
        </p:txBody>
      </p:sp>
      <p:sp>
        <p:nvSpPr>
          <p:cNvPr id="72" name="Callout: Bent Line 71">
            <a:extLst>
              <a:ext uri="{FF2B5EF4-FFF2-40B4-BE49-F238E27FC236}">
                <a16:creationId xmlns:a16="http://schemas.microsoft.com/office/drawing/2014/main" id="{3DC4799E-B154-455B-83E7-034248166A4C}"/>
              </a:ext>
            </a:extLst>
          </p:cNvPr>
          <p:cNvSpPr/>
          <p:nvPr/>
        </p:nvSpPr>
        <p:spPr>
          <a:xfrm>
            <a:off x="1064778" y="6265858"/>
            <a:ext cx="914400" cy="403591"/>
          </a:xfrm>
          <a:prstGeom prst="borderCallout2">
            <a:avLst>
              <a:gd name="adj1" fmla="val 47357"/>
              <a:gd name="adj2" fmla="val -1666"/>
              <a:gd name="adj3" fmla="val 47358"/>
              <a:gd name="adj4" fmla="val -22500"/>
              <a:gd name="adj5" fmla="val -120562"/>
              <a:gd name="adj6" fmla="val -20001"/>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err="1"/>
              <a:t>config</a:t>
            </a:r>
            <a:endParaRPr lang="it-IT" sz="1200" dirty="0"/>
          </a:p>
        </p:txBody>
      </p:sp>
      <p:sp>
        <p:nvSpPr>
          <p:cNvPr id="75" name="Callout: Bent Line 74">
            <a:extLst>
              <a:ext uri="{FF2B5EF4-FFF2-40B4-BE49-F238E27FC236}">
                <a16:creationId xmlns:a16="http://schemas.microsoft.com/office/drawing/2014/main" id="{BE6D9DDE-5E3D-48AB-BBA2-7C598223B901}"/>
              </a:ext>
            </a:extLst>
          </p:cNvPr>
          <p:cNvSpPr/>
          <p:nvPr/>
        </p:nvSpPr>
        <p:spPr>
          <a:xfrm>
            <a:off x="7061645" y="5237545"/>
            <a:ext cx="914400" cy="685542"/>
          </a:xfrm>
          <a:prstGeom prst="borderCallout2">
            <a:avLst>
              <a:gd name="adj1" fmla="val 47357"/>
              <a:gd name="adj2" fmla="val -1666"/>
              <a:gd name="adj3" fmla="val 47358"/>
              <a:gd name="adj4" fmla="val -22500"/>
              <a:gd name="adj5" fmla="val -100142"/>
              <a:gd name="adj6" fmla="val -40834"/>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a:t>Scripts</a:t>
            </a:r>
          </a:p>
          <a:p>
            <a:pPr algn="ctr"/>
            <a:r>
              <a:rPr lang="it-IT" sz="1200" dirty="0" err="1"/>
              <a:t>Helm</a:t>
            </a:r>
            <a:endParaRPr lang="it-IT" sz="1200" dirty="0"/>
          </a:p>
          <a:p>
            <a:pPr algn="ctr"/>
            <a:r>
              <a:rPr lang="it-IT" sz="1200" dirty="0" err="1"/>
              <a:t>kubectl</a:t>
            </a:r>
            <a:endParaRPr lang="it-IT" sz="1200" dirty="0"/>
          </a:p>
        </p:txBody>
      </p:sp>
      <p:sp>
        <p:nvSpPr>
          <p:cNvPr id="76" name="Callout: Bent Line 75">
            <a:extLst>
              <a:ext uri="{FF2B5EF4-FFF2-40B4-BE49-F238E27FC236}">
                <a16:creationId xmlns:a16="http://schemas.microsoft.com/office/drawing/2014/main" id="{E8F13834-E9F2-4ADD-9D04-4273326B1FC4}"/>
              </a:ext>
            </a:extLst>
          </p:cNvPr>
          <p:cNvSpPr/>
          <p:nvPr/>
        </p:nvSpPr>
        <p:spPr>
          <a:xfrm>
            <a:off x="6375279" y="2106631"/>
            <a:ext cx="914400" cy="403591"/>
          </a:xfrm>
          <a:prstGeom prst="borderCallout2">
            <a:avLst>
              <a:gd name="adj1" fmla="val 45469"/>
              <a:gd name="adj2" fmla="val 101667"/>
              <a:gd name="adj3" fmla="val 90783"/>
              <a:gd name="adj4" fmla="val 137500"/>
              <a:gd name="adj5" fmla="val 217398"/>
              <a:gd name="adj6" fmla="val 148333"/>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a:t>Pull images</a:t>
            </a:r>
          </a:p>
        </p:txBody>
      </p:sp>
    </p:spTree>
    <p:extLst>
      <p:ext uri="{BB962C8B-B14F-4D97-AF65-F5344CB8AC3E}">
        <p14:creationId xmlns:p14="http://schemas.microsoft.com/office/powerpoint/2010/main" val="30426188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31092"/>
          </a:xfrm>
        </p:spPr>
        <p:txBody>
          <a:bodyPr/>
          <a:lstStyle/>
          <a:p>
            <a:r>
              <a:rPr lang="en-US" dirty="0" err="1">
                <a:solidFill>
                  <a:schemeClr val="bg1"/>
                </a:solidFill>
              </a:rPr>
              <a:t>Deployability</a:t>
            </a:r>
            <a:endParaRPr lang="en-US" dirty="0">
              <a:solidFill>
                <a:schemeClr val="bg1"/>
              </a:solidFill>
            </a:endParaRPr>
          </a:p>
        </p:txBody>
      </p:sp>
      <p:sp>
        <p:nvSpPr>
          <p:cNvPr id="11" name="TextBox 10">
            <a:extLst>
              <a:ext uri="{FF2B5EF4-FFF2-40B4-BE49-F238E27FC236}">
                <a16:creationId xmlns:a16="http://schemas.microsoft.com/office/drawing/2014/main" id="{05247ED7-02F4-49CB-B839-553286B18DF6}"/>
              </a:ext>
            </a:extLst>
          </p:cNvPr>
          <p:cNvSpPr txBox="1"/>
          <p:nvPr/>
        </p:nvSpPr>
        <p:spPr>
          <a:xfrm>
            <a:off x="328610" y="2113935"/>
            <a:ext cx="8210747" cy="523220"/>
          </a:xfrm>
          <a:prstGeom prst="rect">
            <a:avLst/>
          </a:prstGeom>
          <a:noFill/>
        </p:spPr>
        <p:txBody>
          <a:bodyPr wrap="square" rtlCol="0">
            <a:spAutoFit/>
          </a:bodyPr>
          <a:lstStyle/>
          <a:p>
            <a:r>
              <a:rPr lang="en-GB" sz="2800" dirty="0">
                <a:solidFill>
                  <a:schemeClr val="bg1"/>
                </a:solidFill>
              </a:rPr>
              <a:t>CI/CD Pull (</a:t>
            </a:r>
            <a:r>
              <a:rPr lang="en-GB" sz="2800" dirty="0" err="1">
                <a:solidFill>
                  <a:schemeClr val="bg1"/>
                </a:solidFill>
              </a:rPr>
              <a:t>GitOps</a:t>
            </a:r>
            <a:r>
              <a:rPr lang="en-GB" sz="2800" dirty="0">
                <a:solidFill>
                  <a:schemeClr val="bg1"/>
                </a:solidFill>
              </a:rPr>
              <a:t>)</a:t>
            </a:r>
          </a:p>
        </p:txBody>
      </p:sp>
      <p:pic>
        <p:nvPicPr>
          <p:cNvPr id="5" name="Picture 4">
            <a:extLst>
              <a:ext uri="{FF2B5EF4-FFF2-40B4-BE49-F238E27FC236}">
                <a16:creationId xmlns:a16="http://schemas.microsoft.com/office/drawing/2014/main" id="{7660FE69-5CE6-45C1-9AC8-A4F1E2C187DA}"/>
              </a:ext>
            </a:extLst>
          </p:cNvPr>
          <p:cNvPicPr>
            <a:picLocks noChangeAspect="1"/>
          </p:cNvPicPr>
          <p:nvPr/>
        </p:nvPicPr>
        <p:blipFill>
          <a:blip r:embed="rId3"/>
          <a:stretch>
            <a:fillRect/>
          </a:stretch>
        </p:blipFill>
        <p:spPr>
          <a:xfrm>
            <a:off x="162618" y="4107883"/>
            <a:ext cx="688886" cy="682230"/>
          </a:xfrm>
          <a:prstGeom prst="rect">
            <a:avLst/>
          </a:prstGeom>
        </p:spPr>
      </p:pic>
      <p:pic>
        <p:nvPicPr>
          <p:cNvPr id="6" name="Picture 5">
            <a:extLst>
              <a:ext uri="{FF2B5EF4-FFF2-40B4-BE49-F238E27FC236}">
                <a16:creationId xmlns:a16="http://schemas.microsoft.com/office/drawing/2014/main" id="{FF110200-A312-4203-81D8-F0A866FC0DCF}"/>
              </a:ext>
            </a:extLst>
          </p:cNvPr>
          <p:cNvPicPr>
            <a:picLocks noChangeAspect="1"/>
          </p:cNvPicPr>
          <p:nvPr/>
        </p:nvPicPr>
        <p:blipFill>
          <a:blip r:embed="rId4"/>
          <a:stretch>
            <a:fillRect/>
          </a:stretch>
        </p:blipFill>
        <p:spPr>
          <a:xfrm>
            <a:off x="1167955" y="4111244"/>
            <a:ext cx="688886" cy="685542"/>
          </a:xfrm>
          <a:prstGeom prst="rect">
            <a:avLst/>
          </a:prstGeom>
        </p:spPr>
      </p:pic>
      <p:pic>
        <p:nvPicPr>
          <p:cNvPr id="7" name="Picture 6">
            <a:extLst>
              <a:ext uri="{FF2B5EF4-FFF2-40B4-BE49-F238E27FC236}">
                <a16:creationId xmlns:a16="http://schemas.microsoft.com/office/drawing/2014/main" id="{085578EC-DDA6-4185-AFED-A254BFC6EF2A}"/>
              </a:ext>
            </a:extLst>
          </p:cNvPr>
          <p:cNvPicPr>
            <a:picLocks noChangeAspect="1"/>
          </p:cNvPicPr>
          <p:nvPr/>
        </p:nvPicPr>
        <p:blipFill>
          <a:blip r:embed="rId5"/>
          <a:stretch>
            <a:fillRect/>
          </a:stretch>
        </p:blipFill>
        <p:spPr>
          <a:xfrm>
            <a:off x="4572000" y="2736737"/>
            <a:ext cx="688886" cy="692263"/>
          </a:xfrm>
          <a:prstGeom prst="rect">
            <a:avLst/>
          </a:prstGeom>
        </p:spPr>
      </p:pic>
      <p:pic>
        <p:nvPicPr>
          <p:cNvPr id="9" name="Picture 8">
            <a:extLst>
              <a:ext uri="{FF2B5EF4-FFF2-40B4-BE49-F238E27FC236}">
                <a16:creationId xmlns:a16="http://schemas.microsoft.com/office/drawing/2014/main" id="{52063F44-719C-4E90-9622-D99619064F35}"/>
              </a:ext>
            </a:extLst>
          </p:cNvPr>
          <p:cNvPicPr>
            <a:picLocks noChangeAspect="1"/>
          </p:cNvPicPr>
          <p:nvPr/>
        </p:nvPicPr>
        <p:blipFill>
          <a:blip r:embed="rId6"/>
          <a:stretch>
            <a:fillRect/>
          </a:stretch>
        </p:blipFill>
        <p:spPr>
          <a:xfrm>
            <a:off x="2436378" y="4094538"/>
            <a:ext cx="1803618" cy="695575"/>
          </a:xfrm>
          <a:prstGeom prst="rect">
            <a:avLst/>
          </a:prstGeom>
        </p:spPr>
      </p:pic>
      <p:pic>
        <p:nvPicPr>
          <p:cNvPr id="10" name="Picture 9">
            <a:extLst>
              <a:ext uri="{FF2B5EF4-FFF2-40B4-BE49-F238E27FC236}">
                <a16:creationId xmlns:a16="http://schemas.microsoft.com/office/drawing/2014/main" id="{3CCCBA9C-E2D5-4C3C-A5DC-F247D04CDA64}"/>
              </a:ext>
            </a:extLst>
          </p:cNvPr>
          <p:cNvPicPr>
            <a:picLocks noChangeAspect="1"/>
          </p:cNvPicPr>
          <p:nvPr/>
        </p:nvPicPr>
        <p:blipFill>
          <a:blip r:embed="rId7"/>
          <a:stretch>
            <a:fillRect/>
          </a:stretch>
        </p:blipFill>
        <p:spPr>
          <a:xfrm>
            <a:off x="6863570" y="4118391"/>
            <a:ext cx="1923385" cy="678566"/>
          </a:xfrm>
          <a:prstGeom prst="rect">
            <a:avLst/>
          </a:prstGeom>
        </p:spPr>
      </p:pic>
      <p:cxnSp>
        <p:nvCxnSpPr>
          <p:cNvPr id="21" name="Straight Arrow Connector 20">
            <a:extLst>
              <a:ext uri="{FF2B5EF4-FFF2-40B4-BE49-F238E27FC236}">
                <a16:creationId xmlns:a16="http://schemas.microsoft.com/office/drawing/2014/main" id="{C6AE85D1-08BB-427C-AEF1-15A344CEDD4A}"/>
              </a:ext>
            </a:extLst>
          </p:cNvPr>
          <p:cNvCxnSpPr>
            <a:stCxn id="5" idx="3"/>
            <a:endCxn id="6" idx="1"/>
          </p:cNvCxnSpPr>
          <p:nvPr/>
        </p:nvCxnSpPr>
        <p:spPr>
          <a:xfrm>
            <a:off x="851504" y="4448998"/>
            <a:ext cx="316451" cy="5017"/>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5" name="Straight Arrow Connector 24">
            <a:extLst>
              <a:ext uri="{FF2B5EF4-FFF2-40B4-BE49-F238E27FC236}">
                <a16:creationId xmlns:a16="http://schemas.microsoft.com/office/drawing/2014/main" id="{2DD7F8B1-6870-4B24-A0A3-7D4E6C1E9D1F}"/>
              </a:ext>
            </a:extLst>
          </p:cNvPr>
          <p:cNvCxnSpPr>
            <a:stCxn id="6" idx="3"/>
            <a:endCxn id="9" idx="1"/>
          </p:cNvCxnSpPr>
          <p:nvPr/>
        </p:nvCxnSpPr>
        <p:spPr>
          <a:xfrm flipV="1">
            <a:off x="1856841" y="4442326"/>
            <a:ext cx="579537" cy="11689"/>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pic>
        <p:nvPicPr>
          <p:cNvPr id="54" name="Picture 53">
            <a:extLst>
              <a:ext uri="{FF2B5EF4-FFF2-40B4-BE49-F238E27FC236}">
                <a16:creationId xmlns:a16="http://schemas.microsoft.com/office/drawing/2014/main" id="{4B487240-2F9D-4328-A4DF-371D8F3B1167}"/>
              </a:ext>
            </a:extLst>
          </p:cNvPr>
          <p:cNvPicPr>
            <a:picLocks noChangeAspect="1"/>
          </p:cNvPicPr>
          <p:nvPr/>
        </p:nvPicPr>
        <p:blipFill>
          <a:blip r:embed="rId4"/>
          <a:stretch>
            <a:fillRect/>
          </a:stretch>
        </p:blipFill>
        <p:spPr>
          <a:xfrm>
            <a:off x="1167955" y="5359936"/>
            <a:ext cx="688886" cy="685542"/>
          </a:xfrm>
          <a:prstGeom prst="rect">
            <a:avLst/>
          </a:prstGeom>
        </p:spPr>
      </p:pic>
      <p:cxnSp>
        <p:nvCxnSpPr>
          <p:cNvPr id="56" name="Connector: Elbow 55">
            <a:extLst>
              <a:ext uri="{FF2B5EF4-FFF2-40B4-BE49-F238E27FC236}">
                <a16:creationId xmlns:a16="http://schemas.microsoft.com/office/drawing/2014/main" id="{03A371B6-E050-421E-9F51-10755D6B88F8}"/>
              </a:ext>
            </a:extLst>
          </p:cNvPr>
          <p:cNvCxnSpPr>
            <a:stCxn id="9" idx="0"/>
            <a:endCxn id="7" idx="1"/>
          </p:cNvCxnSpPr>
          <p:nvPr/>
        </p:nvCxnSpPr>
        <p:spPr>
          <a:xfrm rot="5400000" flipH="1" flipV="1">
            <a:off x="3449259" y="2971798"/>
            <a:ext cx="1011669" cy="123381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8" name="Connector: Elbow 57">
            <a:extLst>
              <a:ext uri="{FF2B5EF4-FFF2-40B4-BE49-F238E27FC236}">
                <a16:creationId xmlns:a16="http://schemas.microsoft.com/office/drawing/2014/main" id="{57DD01CF-EF12-459A-A58D-1D4D19A47645}"/>
              </a:ext>
            </a:extLst>
          </p:cNvPr>
          <p:cNvCxnSpPr>
            <a:stCxn id="10" idx="0"/>
            <a:endCxn id="7" idx="3"/>
          </p:cNvCxnSpPr>
          <p:nvPr/>
        </p:nvCxnSpPr>
        <p:spPr>
          <a:xfrm rot="16200000" flipV="1">
            <a:off x="6025314" y="2318441"/>
            <a:ext cx="1035522" cy="2564377"/>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3" name="Connector: Elbow 62">
            <a:extLst>
              <a:ext uri="{FF2B5EF4-FFF2-40B4-BE49-F238E27FC236}">
                <a16:creationId xmlns:a16="http://schemas.microsoft.com/office/drawing/2014/main" id="{F603E818-39DA-4481-AAD1-32ED0DD22095}"/>
              </a:ext>
            </a:extLst>
          </p:cNvPr>
          <p:cNvCxnSpPr>
            <a:cxnSpLocks/>
            <a:stCxn id="13" idx="2"/>
            <a:endCxn id="54" idx="3"/>
          </p:cNvCxnSpPr>
          <p:nvPr/>
        </p:nvCxnSpPr>
        <p:spPr>
          <a:xfrm rot="5400000">
            <a:off x="3485586" y="3226427"/>
            <a:ext cx="847536" cy="4105025"/>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5" name="Connector: Elbow 64">
            <a:extLst>
              <a:ext uri="{FF2B5EF4-FFF2-40B4-BE49-F238E27FC236}">
                <a16:creationId xmlns:a16="http://schemas.microsoft.com/office/drawing/2014/main" id="{AE702056-0792-45B9-AA66-0E1603CFFEF8}"/>
              </a:ext>
            </a:extLst>
          </p:cNvPr>
          <p:cNvCxnSpPr>
            <a:stCxn id="5" idx="2"/>
            <a:endCxn id="54" idx="1"/>
          </p:cNvCxnSpPr>
          <p:nvPr/>
        </p:nvCxnSpPr>
        <p:spPr>
          <a:xfrm rot="16200000" flipH="1">
            <a:off x="381211" y="4915963"/>
            <a:ext cx="912594" cy="660894"/>
          </a:xfrm>
          <a:prstGeom prst="bentConnector2">
            <a:avLst/>
          </a:prstGeom>
          <a:ln>
            <a:tailEnd type="triangle"/>
          </a:ln>
        </p:spPr>
        <p:style>
          <a:lnRef idx="2">
            <a:schemeClr val="accent3"/>
          </a:lnRef>
          <a:fillRef idx="0">
            <a:schemeClr val="accent3"/>
          </a:fillRef>
          <a:effectRef idx="1">
            <a:schemeClr val="accent3"/>
          </a:effectRef>
          <a:fontRef idx="minor">
            <a:schemeClr val="tx1"/>
          </a:fontRef>
        </p:style>
      </p:cxnSp>
      <p:sp>
        <p:nvSpPr>
          <p:cNvPr id="68" name="Callout: Bent Line 67">
            <a:extLst>
              <a:ext uri="{FF2B5EF4-FFF2-40B4-BE49-F238E27FC236}">
                <a16:creationId xmlns:a16="http://schemas.microsoft.com/office/drawing/2014/main" id="{655782EB-BCBD-437F-963A-E9D99D36E4BC}"/>
              </a:ext>
            </a:extLst>
          </p:cNvPr>
          <p:cNvSpPr/>
          <p:nvPr/>
        </p:nvSpPr>
        <p:spPr>
          <a:xfrm>
            <a:off x="1228914" y="3284229"/>
            <a:ext cx="914400" cy="403591"/>
          </a:xfrm>
          <a:prstGeom prst="borderCallout2">
            <a:avLst>
              <a:gd name="adj1" fmla="val 47357"/>
              <a:gd name="adj2" fmla="val -1666"/>
              <a:gd name="adj3" fmla="val 47358"/>
              <a:gd name="adj4" fmla="val -22500"/>
              <a:gd name="adj5" fmla="val 272152"/>
              <a:gd name="adj6" fmla="val -291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a:t>code</a:t>
            </a:r>
          </a:p>
        </p:txBody>
      </p:sp>
      <p:sp>
        <p:nvSpPr>
          <p:cNvPr id="69" name="TextBox 68">
            <a:extLst>
              <a:ext uri="{FF2B5EF4-FFF2-40B4-BE49-F238E27FC236}">
                <a16:creationId xmlns:a16="http://schemas.microsoft.com/office/drawing/2014/main" id="{2A099489-91B1-4416-8928-85C82DE51283}"/>
              </a:ext>
            </a:extLst>
          </p:cNvPr>
          <p:cNvSpPr txBox="1"/>
          <p:nvPr/>
        </p:nvSpPr>
        <p:spPr>
          <a:xfrm>
            <a:off x="3147455" y="4269349"/>
            <a:ext cx="659155" cy="369332"/>
          </a:xfrm>
          <a:prstGeom prst="rect">
            <a:avLst/>
          </a:prstGeom>
          <a:noFill/>
        </p:spPr>
        <p:txBody>
          <a:bodyPr wrap="none" rtlCol="0">
            <a:spAutoFit/>
          </a:bodyPr>
          <a:lstStyle/>
          <a:p>
            <a:r>
              <a:rPr lang="it-IT" dirty="0"/>
              <a:t>Build</a:t>
            </a:r>
          </a:p>
        </p:txBody>
      </p:sp>
      <p:sp>
        <p:nvSpPr>
          <p:cNvPr id="71" name="Callout: Bent Line 70">
            <a:extLst>
              <a:ext uri="{FF2B5EF4-FFF2-40B4-BE49-F238E27FC236}">
                <a16:creationId xmlns:a16="http://schemas.microsoft.com/office/drawing/2014/main" id="{21A0D03B-2C67-467D-BD7A-7504F5203673}"/>
              </a:ext>
            </a:extLst>
          </p:cNvPr>
          <p:cNvSpPr/>
          <p:nvPr/>
        </p:nvSpPr>
        <p:spPr>
          <a:xfrm>
            <a:off x="3976783" y="1952987"/>
            <a:ext cx="914400" cy="403591"/>
          </a:xfrm>
          <a:prstGeom prst="borderCallout2">
            <a:avLst>
              <a:gd name="adj1" fmla="val 47357"/>
              <a:gd name="adj2" fmla="val -1666"/>
              <a:gd name="adj3" fmla="val 47358"/>
              <a:gd name="adj4" fmla="val -22500"/>
              <a:gd name="adj5" fmla="val 272152"/>
              <a:gd name="adj6" fmla="val -291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err="1"/>
              <a:t>Push</a:t>
            </a:r>
            <a:r>
              <a:rPr lang="it-IT" sz="1200" dirty="0"/>
              <a:t> images</a:t>
            </a:r>
          </a:p>
        </p:txBody>
      </p:sp>
      <p:sp>
        <p:nvSpPr>
          <p:cNvPr id="72" name="Callout: Bent Line 71">
            <a:extLst>
              <a:ext uri="{FF2B5EF4-FFF2-40B4-BE49-F238E27FC236}">
                <a16:creationId xmlns:a16="http://schemas.microsoft.com/office/drawing/2014/main" id="{3DC4799E-B154-455B-83E7-034248166A4C}"/>
              </a:ext>
            </a:extLst>
          </p:cNvPr>
          <p:cNvSpPr/>
          <p:nvPr/>
        </p:nvSpPr>
        <p:spPr>
          <a:xfrm>
            <a:off x="1064778" y="6265858"/>
            <a:ext cx="914400" cy="403591"/>
          </a:xfrm>
          <a:prstGeom prst="borderCallout2">
            <a:avLst>
              <a:gd name="adj1" fmla="val 47357"/>
              <a:gd name="adj2" fmla="val -1666"/>
              <a:gd name="adj3" fmla="val 47358"/>
              <a:gd name="adj4" fmla="val -22500"/>
              <a:gd name="adj5" fmla="val -120562"/>
              <a:gd name="adj6" fmla="val -20001"/>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err="1"/>
              <a:t>config</a:t>
            </a:r>
            <a:endParaRPr lang="it-IT" sz="1200" dirty="0"/>
          </a:p>
        </p:txBody>
      </p:sp>
      <p:sp>
        <p:nvSpPr>
          <p:cNvPr id="76" name="Callout: Bent Line 75">
            <a:extLst>
              <a:ext uri="{FF2B5EF4-FFF2-40B4-BE49-F238E27FC236}">
                <a16:creationId xmlns:a16="http://schemas.microsoft.com/office/drawing/2014/main" id="{E8F13834-E9F2-4ADD-9D04-4273326B1FC4}"/>
              </a:ext>
            </a:extLst>
          </p:cNvPr>
          <p:cNvSpPr/>
          <p:nvPr/>
        </p:nvSpPr>
        <p:spPr>
          <a:xfrm>
            <a:off x="6375279" y="2106631"/>
            <a:ext cx="914400" cy="403591"/>
          </a:xfrm>
          <a:prstGeom prst="borderCallout2">
            <a:avLst>
              <a:gd name="adj1" fmla="val 45469"/>
              <a:gd name="adj2" fmla="val 101667"/>
              <a:gd name="adj3" fmla="val 90783"/>
              <a:gd name="adj4" fmla="val 137500"/>
              <a:gd name="adj5" fmla="val 217398"/>
              <a:gd name="adj6" fmla="val 148333"/>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a:t>Pull images</a:t>
            </a:r>
          </a:p>
        </p:txBody>
      </p:sp>
      <p:sp>
        <p:nvSpPr>
          <p:cNvPr id="4" name="Rectangle: Rounded Corners 3">
            <a:extLst>
              <a:ext uri="{FF2B5EF4-FFF2-40B4-BE49-F238E27FC236}">
                <a16:creationId xmlns:a16="http://schemas.microsoft.com/office/drawing/2014/main" id="{6A483C46-CF31-4C26-B741-BBF6777EC4CD}"/>
              </a:ext>
            </a:extLst>
          </p:cNvPr>
          <p:cNvSpPr/>
          <p:nvPr/>
        </p:nvSpPr>
        <p:spPr>
          <a:xfrm>
            <a:off x="5434869" y="3638797"/>
            <a:ext cx="3488151" cy="1672116"/>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it-IT"/>
          </a:p>
        </p:txBody>
      </p:sp>
      <p:pic>
        <p:nvPicPr>
          <p:cNvPr id="13" name="Picture 12">
            <a:extLst>
              <a:ext uri="{FF2B5EF4-FFF2-40B4-BE49-F238E27FC236}">
                <a16:creationId xmlns:a16="http://schemas.microsoft.com/office/drawing/2014/main" id="{D98297BE-0239-4E34-BAB9-9FDA507DC22E}"/>
              </a:ext>
            </a:extLst>
          </p:cNvPr>
          <p:cNvPicPr>
            <a:picLocks noChangeAspect="1"/>
          </p:cNvPicPr>
          <p:nvPr/>
        </p:nvPicPr>
        <p:blipFill>
          <a:blip r:embed="rId8"/>
          <a:stretch>
            <a:fillRect/>
          </a:stretch>
        </p:blipFill>
        <p:spPr>
          <a:xfrm>
            <a:off x="5570606" y="4068256"/>
            <a:ext cx="782519" cy="786915"/>
          </a:xfrm>
          <a:prstGeom prst="rect">
            <a:avLst/>
          </a:prstGeom>
        </p:spPr>
      </p:pic>
      <p:sp>
        <p:nvSpPr>
          <p:cNvPr id="31" name="Callout: Bent Line 30">
            <a:extLst>
              <a:ext uri="{FF2B5EF4-FFF2-40B4-BE49-F238E27FC236}">
                <a16:creationId xmlns:a16="http://schemas.microsoft.com/office/drawing/2014/main" id="{B638BC96-A5FB-4AC8-A2BC-04E197F361DF}"/>
              </a:ext>
            </a:extLst>
          </p:cNvPr>
          <p:cNvSpPr/>
          <p:nvPr/>
        </p:nvSpPr>
        <p:spPr>
          <a:xfrm>
            <a:off x="7368064" y="5989591"/>
            <a:ext cx="914400" cy="403591"/>
          </a:xfrm>
          <a:prstGeom prst="borderCallout2">
            <a:avLst>
              <a:gd name="adj1" fmla="val 47357"/>
              <a:gd name="adj2" fmla="val -1666"/>
              <a:gd name="adj3" fmla="val 47358"/>
              <a:gd name="adj4" fmla="val -22500"/>
              <a:gd name="adj5" fmla="val -281046"/>
              <a:gd name="adj6" fmla="val -1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a:t>Operator</a:t>
            </a:r>
          </a:p>
        </p:txBody>
      </p:sp>
      <p:cxnSp>
        <p:nvCxnSpPr>
          <p:cNvPr id="33" name="Connector: Elbow 32">
            <a:extLst>
              <a:ext uri="{FF2B5EF4-FFF2-40B4-BE49-F238E27FC236}">
                <a16:creationId xmlns:a16="http://schemas.microsoft.com/office/drawing/2014/main" id="{EE48F134-5479-4201-BBD3-96F44E037AFB}"/>
              </a:ext>
            </a:extLst>
          </p:cNvPr>
          <p:cNvCxnSpPr>
            <a:cxnSpLocks/>
            <a:stCxn id="13" idx="3"/>
            <a:endCxn id="10" idx="1"/>
          </p:cNvCxnSpPr>
          <p:nvPr/>
        </p:nvCxnSpPr>
        <p:spPr>
          <a:xfrm flipV="1">
            <a:off x="6353125" y="4457674"/>
            <a:ext cx="510445" cy="4040"/>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14633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719525"/>
          </a:xfrm>
        </p:spPr>
        <p:txBody>
          <a:bodyPr/>
          <a:lstStyle/>
          <a:p>
            <a:r>
              <a:rPr lang="en-US" dirty="0">
                <a:solidFill>
                  <a:schemeClr val="bg1"/>
                </a:solidFill>
              </a:rPr>
              <a:t>Event-Driven</a:t>
            </a:r>
          </a:p>
        </p:txBody>
      </p:sp>
      <p:sp>
        <p:nvSpPr>
          <p:cNvPr id="3" name="TextBox 2">
            <a:extLst>
              <a:ext uri="{FF2B5EF4-FFF2-40B4-BE49-F238E27FC236}">
                <a16:creationId xmlns:a16="http://schemas.microsoft.com/office/drawing/2014/main" id="{2457306B-AA66-4A6F-A8EB-0D3827C888F8}"/>
              </a:ext>
            </a:extLst>
          </p:cNvPr>
          <p:cNvSpPr txBox="1"/>
          <p:nvPr/>
        </p:nvSpPr>
        <p:spPr>
          <a:xfrm>
            <a:off x="328613" y="2359417"/>
            <a:ext cx="8210747" cy="338554"/>
          </a:xfrm>
          <a:prstGeom prst="rect">
            <a:avLst/>
          </a:prstGeom>
          <a:noFill/>
        </p:spPr>
        <p:txBody>
          <a:bodyPr wrap="square" rtlCol="0">
            <a:spAutoFit/>
          </a:bodyPr>
          <a:lstStyle/>
          <a:p>
            <a:r>
              <a:rPr lang="en-GB" sz="1600" dirty="0">
                <a:solidFill>
                  <a:schemeClr val="bg1"/>
                </a:solidFill>
              </a:rPr>
              <a:t>Microservices are typically activated using one of these connectors</a:t>
            </a:r>
          </a:p>
        </p:txBody>
      </p:sp>
      <p:sp>
        <p:nvSpPr>
          <p:cNvPr id="4" name="TextBox 3">
            <a:extLst>
              <a:ext uri="{FF2B5EF4-FFF2-40B4-BE49-F238E27FC236}">
                <a16:creationId xmlns:a16="http://schemas.microsoft.com/office/drawing/2014/main" id="{6E9E41E6-FADC-4EDE-88B2-419F28151A29}"/>
              </a:ext>
            </a:extLst>
          </p:cNvPr>
          <p:cNvSpPr txBox="1"/>
          <p:nvPr/>
        </p:nvSpPr>
        <p:spPr>
          <a:xfrm>
            <a:off x="783294" y="3099376"/>
            <a:ext cx="8210747" cy="338554"/>
          </a:xfrm>
          <a:prstGeom prst="rect">
            <a:avLst/>
          </a:prstGeom>
          <a:noFill/>
        </p:spPr>
        <p:txBody>
          <a:bodyPr wrap="square" rtlCol="0">
            <a:spAutoFit/>
          </a:bodyPr>
          <a:lstStyle/>
          <a:p>
            <a:r>
              <a:rPr lang="en-GB" sz="1600" b="1" dirty="0">
                <a:solidFill>
                  <a:schemeClr val="bg1"/>
                </a:solidFill>
              </a:rPr>
              <a:t>&gt; HTTP call </a:t>
            </a:r>
            <a:r>
              <a:rPr lang="en-GB" sz="1600" dirty="0">
                <a:solidFill>
                  <a:schemeClr val="bg1"/>
                </a:solidFill>
              </a:rPr>
              <a:t>(REST service)</a:t>
            </a:r>
          </a:p>
        </p:txBody>
      </p:sp>
      <p:sp>
        <p:nvSpPr>
          <p:cNvPr id="5" name="TextBox 4">
            <a:extLst>
              <a:ext uri="{FF2B5EF4-FFF2-40B4-BE49-F238E27FC236}">
                <a16:creationId xmlns:a16="http://schemas.microsoft.com/office/drawing/2014/main" id="{09C5E7B5-2D60-4664-A19F-3D38A21BBD80}"/>
              </a:ext>
            </a:extLst>
          </p:cNvPr>
          <p:cNvSpPr txBox="1"/>
          <p:nvPr/>
        </p:nvSpPr>
        <p:spPr>
          <a:xfrm>
            <a:off x="783293" y="3591073"/>
            <a:ext cx="8210747" cy="338554"/>
          </a:xfrm>
          <a:prstGeom prst="rect">
            <a:avLst/>
          </a:prstGeom>
          <a:noFill/>
        </p:spPr>
        <p:txBody>
          <a:bodyPr wrap="square" rtlCol="0">
            <a:spAutoFit/>
          </a:bodyPr>
          <a:lstStyle/>
          <a:p>
            <a:r>
              <a:rPr lang="en-GB" sz="1600" b="1" dirty="0">
                <a:solidFill>
                  <a:schemeClr val="bg1"/>
                </a:solidFill>
              </a:rPr>
              <a:t>&gt; RPC-Like call</a:t>
            </a:r>
            <a:r>
              <a:rPr lang="en-GB" sz="1600" dirty="0">
                <a:solidFill>
                  <a:schemeClr val="bg1"/>
                </a:solidFill>
              </a:rPr>
              <a:t> (</a:t>
            </a:r>
            <a:r>
              <a:rPr lang="en-GB" sz="1600" dirty="0" err="1">
                <a:solidFill>
                  <a:schemeClr val="bg1"/>
                </a:solidFill>
              </a:rPr>
              <a:t>gRPC</a:t>
            </a:r>
            <a:r>
              <a:rPr lang="en-GB" sz="1600" dirty="0">
                <a:solidFill>
                  <a:schemeClr val="bg1"/>
                </a:solidFill>
              </a:rPr>
              <a:t> service)</a:t>
            </a:r>
          </a:p>
        </p:txBody>
      </p:sp>
      <p:sp>
        <p:nvSpPr>
          <p:cNvPr id="6" name="TextBox 5">
            <a:extLst>
              <a:ext uri="{FF2B5EF4-FFF2-40B4-BE49-F238E27FC236}">
                <a16:creationId xmlns:a16="http://schemas.microsoft.com/office/drawing/2014/main" id="{5E633C8D-B83C-4199-B86D-3B304135ECB8}"/>
              </a:ext>
            </a:extLst>
          </p:cNvPr>
          <p:cNvSpPr txBox="1"/>
          <p:nvPr/>
        </p:nvSpPr>
        <p:spPr>
          <a:xfrm>
            <a:off x="783294" y="4082770"/>
            <a:ext cx="8210747" cy="338554"/>
          </a:xfrm>
          <a:prstGeom prst="rect">
            <a:avLst/>
          </a:prstGeom>
          <a:noFill/>
        </p:spPr>
        <p:txBody>
          <a:bodyPr wrap="square" rtlCol="0">
            <a:spAutoFit/>
          </a:bodyPr>
          <a:lstStyle/>
          <a:p>
            <a:r>
              <a:rPr lang="en-GB" sz="1600" b="1" dirty="0">
                <a:solidFill>
                  <a:schemeClr val="bg1"/>
                </a:solidFill>
              </a:rPr>
              <a:t>&gt; Asynchronous messages </a:t>
            </a:r>
            <a:r>
              <a:rPr lang="en-GB" sz="1600" dirty="0">
                <a:solidFill>
                  <a:schemeClr val="bg1"/>
                </a:solidFill>
              </a:rPr>
              <a:t>using message broker</a:t>
            </a:r>
          </a:p>
        </p:txBody>
      </p:sp>
      <p:sp>
        <p:nvSpPr>
          <p:cNvPr id="7" name="TextBox 6">
            <a:extLst>
              <a:ext uri="{FF2B5EF4-FFF2-40B4-BE49-F238E27FC236}">
                <a16:creationId xmlns:a16="http://schemas.microsoft.com/office/drawing/2014/main" id="{ECEA8909-E8A8-410B-A7A7-072443361BC4}"/>
              </a:ext>
            </a:extLst>
          </p:cNvPr>
          <p:cNvSpPr txBox="1"/>
          <p:nvPr/>
        </p:nvSpPr>
        <p:spPr>
          <a:xfrm>
            <a:off x="519112" y="4643280"/>
            <a:ext cx="8210747" cy="584775"/>
          </a:xfrm>
          <a:prstGeom prst="rect">
            <a:avLst/>
          </a:prstGeom>
          <a:noFill/>
        </p:spPr>
        <p:txBody>
          <a:bodyPr wrap="square" rtlCol="0">
            <a:spAutoFit/>
          </a:bodyPr>
          <a:lstStyle/>
          <a:p>
            <a:r>
              <a:rPr lang="en-GB" sz="1600" dirty="0">
                <a:solidFill>
                  <a:schemeClr val="bg1"/>
                </a:solidFill>
              </a:rPr>
              <a:t>Using Event-Driven architecture we improve scalability and throughput leveraging on Asynchronous communication</a:t>
            </a:r>
          </a:p>
        </p:txBody>
      </p:sp>
      <p:sp>
        <p:nvSpPr>
          <p:cNvPr id="8" name="TextBox 7">
            <a:extLst>
              <a:ext uri="{FF2B5EF4-FFF2-40B4-BE49-F238E27FC236}">
                <a16:creationId xmlns:a16="http://schemas.microsoft.com/office/drawing/2014/main" id="{FEBB2BD7-D3BD-4FC5-B4AE-B0BF1DA0B631}"/>
              </a:ext>
            </a:extLst>
          </p:cNvPr>
          <p:cNvSpPr txBox="1"/>
          <p:nvPr/>
        </p:nvSpPr>
        <p:spPr>
          <a:xfrm>
            <a:off x="519112" y="5217191"/>
            <a:ext cx="8210747" cy="584775"/>
          </a:xfrm>
          <a:prstGeom prst="rect">
            <a:avLst/>
          </a:prstGeom>
          <a:noFill/>
        </p:spPr>
        <p:txBody>
          <a:bodyPr wrap="square" rtlCol="0">
            <a:spAutoFit/>
          </a:bodyPr>
          <a:lstStyle/>
          <a:p>
            <a:r>
              <a:rPr lang="en-GB" sz="1600" dirty="0">
                <a:solidFill>
                  <a:schemeClr val="bg1"/>
                </a:solidFill>
              </a:rPr>
              <a:t>Using Event-Driven also promotes loose-coupling since message senders and receivers are independent</a:t>
            </a:r>
          </a:p>
        </p:txBody>
      </p:sp>
      <p:sp>
        <p:nvSpPr>
          <p:cNvPr id="9" name="TextBox 8">
            <a:extLst>
              <a:ext uri="{FF2B5EF4-FFF2-40B4-BE49-F238E27FC236}">
                <a16:creationId xmlns:a16="http://schemas.microsoft.com/office/drawing/2014/main" id="{B5B7A6E2-6100-45AC-8BE4-854FEE107752}"/>
              </a:ext>
            </a:extLst>
          </p:cNvPr>
          <p:cNvSpPr txBox="1"/>
          <p:nvPr/>
        </p:nvSpPr>
        <p:spPr>
          <a:xfrm>
            <a:off x="519111" y="5778953"/>
            <a:ext cx="8210747" cy="584775"/>
          </a:xfrm>
          <a:prstGeom prst="rect">
            <a:avLst/>
          </a:prstGeom>
          <a:noFill/>
        </p:spPr>
        <p:txBody>
          <a:bodyPr wrap="square" rtlCol="0">
            <a:spAutoFit/>
          </a:bodyPr>
          <a:lstStyle/>
          <a:p>
            <a:r>
              <a:rPr lang="en-GB" sz="1600" dirty="0">
                <a:solidFill>
                  <a:schemeClr val="bg1"/>
                </a:solidFill>
              </a:rPr>
              <a:t>Using Event-Driven also improve reliability because message could be stored in the queue if some service fails</a:t>
            </a:r>
          </a:p>
        </p:txBody>
      </p:sp>
    </p:spTree>
    <p:extLst>
      <p:ext uri="{BB962C8B-B14F-4D97-AF65-F5344CB8AC3E}">
        <p14:creationId xmlns:p14="http://schemas.microsoft.com/office/powerpoint/2010/main" val="2242557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42196"/>
          </a:xfrm>
        </p:spPr>
        <p:txBody>
          <a:bodyPr/>
          <a:lstStyle/>
          <a:p>
            <a:r>
              <a:rPr lang="en-US" dirty="0">
                <a:solidFill>
                  <a:schemeClr val="bg1"/>
                </a:solidFill>
              </a:rPr>
              <a:t>Availability over Consistency</a:t>
            </a:r>
          </a:p>
        </p:txBody>
      </p:sp>
      <p:sp>
        <p:nvSpPr>
          <p:cNvPr id="3" name="TextBox 2">
            <a:extLst>
              <a:ext uri="{FF2B5EF4-FFF2-40B4-BE49-F238E27FC236}">
                <a16:creationId xmlns:a16="http://schemas.microsoft.com/office/drawing/2014/main" id="{647886CA-AD8B-4217-A687-4BE0AA037954}"/>
              </a:ext>
            </a:extLst>
          </p:cNvPr>
          <p:cNvSpPr txBox="1"/>
          <p:nvPr/>
        </p:nvSpPr>
        <p:spPr>
          <a:xfrm>
            <a:off x="423862" y="2247703"/>
            <a:ext cx="8210747" cy="400110"/>
          </a:xfrm>
          <a:prstGeom prst="rect">
            <a:avLst/>
          </a:prstGeom>
          <a:noFill/>
        </p:spPr>
        <p:txBody>
          <a:bodyPr wrap="square" rtlCol="0">
            <a:spAutoFit/>
          </a:bodyPr>
          <a:lstStyle/>
          <a:p>
            <a:r>
              <a:rPr lang="en-US" sz="2000" b="1" i="1" dirty="0">
                <a:solidFill>
                  <a:schemeClr val="bg1"/>
                </a:solidFill>
              </a:rPr>
              <a:t>CAP Theorem</a:t>
            </a:r>
            <a:endParaRPr lang="en-GB" sz="2000" b="1" i="1" dirty="0">
              <a:solidFill>
                <a:schemeClr val="bg1"/>
              </a:solidFill>
            </a:endParaRPr>
          </a:p>
        </p:txBody>
      </p:sp>
      <p:pic>
        <p:nvPicPr>
          <p:cNvPr id="1026" name="Picture 2" descr="BlingTechs: CAP THEOREM">
            <a:extLst>
              <a:ext uri="{FF2B5EF4-FFF2-40B4-BE49-F238E27FC236}">
                <a16:creationId xmlns:a16="http://schemas.microsoft.com/office/drawing/2014/main" id="{87EA086C-1088-445C-B186-474521F93A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0288" y="2247703"/>
            <a:ext cx="4240436" cy="409908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86BF60B-E17D-4152-AF56-B9C0BB7C11D9}"/>
              </a:ext>
            </a:extLst>
          </p:cNvPr>
          <p:cNvSpPr txBox="1"/>
          <p:nvPr/>
        </p:nvSpPr>
        <p:spPr>
          <a:xfrm>
            <a:off x="423863" y="3074272"/>
            <a:ext cx="3097712" cy="1323439"/>
          </a:xfrm>
          <a:prstGeom prst="rect">
            <a:avLst/>
          </a:prstGeom>
          <a:noFill/>
        </p:spPr>
        <p:txBody>
          <a:bodyPr wrap="square" rtlCol="0">
            <a:spAutoFit/>
          </a:bodyPr>
          <a:lstStyle/>
          <a:p>
            <a:r>
              <a:rPr lang="en-GB" sz="1600" b="1" i="1" dirty="0">
                <a:solidFill>
                  <a:schemeClr val="bg1"/>
                </a:solidFill>
              </a:rPr>
              <a:t>“It’s not possible for a distributed data store to simultaneously provide more than two features between Consistency, Availability and Partition tolerance”</a:t>
            </a:r>
          </a:p>
        </p:txBody>
      </p:sp>
    </p:spTree>
    <p:extLst>
      <p:ext uri="{BB962C8B-B14F-4D97-AF65-F5344CB8AC3E}">
        <p14:creationId xmlns:p14="http://schemas.microsoft.com/office/powerpoint/2010/main" val="3590855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42196"/>
          </a:xfrm>
        </p:spPr>
        <p:txBody>
          <a:bodyPr/>
          <a:lstStyle/>
          <a:p>
            <a:r>
              <a:rPr lang="en-US" dirty="0">
                <a:solidFill>
                  <a:schemeClr val="bg1"/>
                </a:solidFill>
              </a:rPr>
              <a:t>Availability over Consistency</a:t>
            </a:r>
          </a:p>
        </p:txBody>
      </p:sp>
      <p:sp>
        <p:nvSpPr>
          <p:cNvPr id="3" name="TextBox 2">
            <a:extLst>
              <a:ext uri="{FF2B5EF4-FFF2-40B4-BE49-F238E27FC236}">
                <a16:creationId xmlns:a16="http://schemas.microsoft.com/office/drawing/2014/main" id="{647886CA-AD8B-4217-A687-4BE0AA037954}"/>
              </a:ext>
            </a:extLst>
          </p:cNvPr>
          <p:cNvSpPr txBox="1"/>
          <p:nvPr/>
        </p:nvSpPr>
        <p:spPr>
          <a:xfrm>
            <a:off x="423862" y="2247703"/>
            <a:ext cx="8210747" cy="338554"/>
          </a:xfrm>
          <a:prstGeom prst="rect">
            <a:avLst/>
          </a:prstGeom>
          <a:noFill/>
        </p:spPr>
        <p:txBody>
          <a:bodyPr wrap="square" rtlCol="0">
            <a:spAutoFit/>
          </a:bodyPr>
          <a:lstStyle/>
          <a:p>
            <a:r>
              <a:rPr lang="en-US" sz="1600" dirty="0">
                <a:solidFill>
                  <a:schemeClr val="bg1"/>
                </a:solidFill>
              </a:rPr>
              <a:t>The CAP Theorem gives you two options: </a:t>
            </a:r>
            <a:r>
              <a:rPr lang="en-US" sz="1600" b="1" dirty="0">
                <a:solidFill>
                  <a:schemeClr val="bg1"/>
                </a:solidFill>
              </a:rPr>
              <a:t>availability XOR consistency</a:t>
            </a:r>
            <a:endParaRPr lang="en-GB" sz="1600" b="1" dirty="0">
              <a:solidFill>
                <a:schemeClr val="bg1"/>
              </a:solidFill>
            </a:endParaRPr>
          </a:p>
        </p:txBody>
      </p:sp>
      <p:sp>
        <p:nvSpPr>
          <p:cNvPr id="6" name="TextBox 5">
            <a:extLst>
              <a:ext uri="{FF2B5EF4-FFF2-40B4-BE49-F238E27FC236}">
                <a16:creationId xmlns:a16="http://schemas.microsoft.com/office/drawing/2014/main" id="{CF978CE5-93C7-4236-B957-9AB892CE3538}"/>
              </a:ext>
            </a:extLst>
          </p:cNvPr>
          <p:cNvSpPr txBox="1"/>
          <p:nvPr/>
        </p:nvSpPr>
        <p:spPr>
          <a:xfrm>
            <a:off x="423862" y="2754024"/>
            <a:ext cx="8210747" cy="338554"/>
          </a:xfrm>
          <a:prstGeom prst="rect">
            <a:avLst/>
          </a:prstGeom>
          <a:noFill/>
        </p:spPr>
        <p:txBody>
          <a:bodyPr wrap="square" rtlCol="0">
            <a:spAutoFit/>
          </a:bodyPr>
          <a:lstStyle/>
          <a:p>
            <a:r>
              <a:rPr lang="en-US" sz="1600" dirty="0">
                <a:solidFill>
                  <a:schemeClr val="bg1"/>
                </a:solidFill>
              </a:rPr>
              <a:t>For microservices, the main strategy that enables the availability choice is </a:t>
            </a:r>
            <a:r>
              <a:rPr lang="en-US" sz="1600" b="1" dirty="0">
                <a:solidFill>
                  <a:schemeClr val="bg1"/>
                </a:solidFill>
              </a:rPr>
              <a:t>data replication</a:t>
            </a:r>
            <a:endParaRPr lang="en-GB" sz="1600" b="1" dirty="0">
              <a:solidFill>
                <a:schemeClr val="bg1"/>
              </a:solidFill>
            </a:endParaRPr>
          </a:p>
        </p:txBody>
      </p:sp>
      <p:sp>
        <p:nvSpPr>
          <p:cNvPr id="7" name="TextBox 6">
            <a:extLst>
              <a:ext uri="{FF2B5EF4-FFF2-40B4-BE49-F238E27FC236}">
                <a16:creationId xmlns:a16="http://schemas.microsoft.com/office/drawing/2014/main" id="{7D232326-BB19-4432-9B2A-47594D3FBE80}"/>
              </a:ext>
            </a:extLst>
          </p:cNvPr>
          <p:cNvSpPr txBox="1"/>
          <p:nvPr/>
        </p:nvSpPr>
        <p:spPr>
          <a:xfrm>
            <a:off x="1360933" y="3473035"/>
            <a:ext cx="7273676" cy="338554"/>
          </a:xfrm>
          <a:prstGeom prst="rect">
            <a:avLst/>
          </a:prstGeom>
          <a:noFill/>
        </p:spPr>
        <p:txBody>
          <a:bodyPr wrap="square" rtlCol="0">
            <a:spAutoFit/>
          </a:bodyPr>
          <a:lstStyle/>
          <a:p>
            <a:r>
              <a:rPr lang="en-US" sz="1600" b="1" i="1" dirty="0">
                <a:solidFill>
                  <a:schemeClr val="bg1"/>
                </a:solidFill>
              </a:rPr>
              <a:t>Service Data Replications pattern</a:t>
            </a:r>
            <a:endParaRPr lang="en-GB" sz="1600" b="1" i="1" dirty="0">
              <a:solidFill>
                <a:schemeClr val="bg1"/>
              </a:solidFill>
            </a:endParaRPr>
          </a:p>
        </p:txBody>
      </p:sp>
      <p:sp>
        <p:nvSpPr>
          <p:cNvPr id="8" name="TextBox 7">
            <a:extLst>
              <a:ext uri="{FF2B5EF4-FFF2-40B4-BE49-F238E27FC236}">
                <a16:creationId xmlns:a16="http://schemas.microsoft.com/office/drawing/2014/main" id="{4F8039B8-83AD-4A0A-B67E-7D27373E6FDF}"/>
              </a:ext>
            </a:extLst>
          </p:cNvPr>
          <p:cNvSpPr txBox="1"/>
          <p:nvPr/>
        </p:nvSpPr>
        <p:spPr>
          <a:xfrm>
            <a:off x="1360933" y="4022769"/>
            <a:ext cx="7273676" cy="338554"/>
          </a:xfrm>
          <a:prstGeom prst="rect">
            <a:avLst/>
          </a:prstGeom>
          <a:noFill/>
        </p:spPr>
        <p:txBody>
          <a:bodyPr wrap="square" rtlCol="0">
            <a:spAutoFit/>
          </a:bodyPr>
          <a:lstStyle/>
          <a:p>
            <a:r>
              <a:rPr lang="en-US" sz="1600" b="1" i="1" dirty="0">
                <a:solidFill>
                  <a:schemeClr val="bg1"/>
                </a:solidFill>
              </a:rPr>
              <a:t>Command Query Responsibility Segregation CQRS pattern</a:t>
            </a:r>
            <a:endParaRPr lang="en-GB" sz="1600" b="1" i="1" dirty="0">
              <a:solidFill>
                <a:schemeClr val="bg1"/>
              </a:solidFill>
            </a:endParaRPr>
          </a:p>
        </p:txBody>
      </p:sp>
      <p:sp>
        <p:nvSpPr>
          <p:cNvPr id="9" name="TextBox 8">
            <a:extLst>
              <a:ext uri="{FF2B5EF4-FFF2-40B4-BE49-F238E27FC236}">
                <a16:creationId xmlns:a16="http://schemas.microsoft.com/office/drawing/2014/main" id="{F0E22410-5BFF-4F7F-AD53-AA75D6772463}"/>
              </a:ext>
            </a:extLst>
          </p:cNvPr>
          <p:cNvSpPr txBox="1"/>
          <p:nvPr/>
        </p:nvSpPr>
        <p:spPr>
          <a:xfrm>
            <a:off x="1360933" y="4572503"/>
            <a:ext cx="7273676" cy="338554"/>
          </a:xfrm>
          <a:prstGeom prst="rect">
            <a:avLst/>
          </a:prstGeom>
          <a:noFill/>
        </p:spPr>
        <p:txBody>
          <a:bodyPr wrap="square" rtlCol="0">
            <a:spAutoFit/>
          </a:bodyPr>
          <a:lstStyle/>
          <a:p>
            <a:r>
              <a:rPr lang="en-US" sz="1600" b="1" i="1" dirty="0">
                <a:solidFill>
                  <a:schemeClr val="bg1"/>
                </a:solidFill>
              </a:rPr>
              <a:t>Event Sourcing pattern</a:t>
            </a:r>
            <a:endParaRPr lang="en-GB" sz="1600" b="1" i="1" dirty="0">
              <a:solidFill>
                <a:schemeClr val="bg1"/>
              </a:solidFill>
            </a:endParaRPr>
          </a:p>
        </p:txBody>
      </p:sp>
    </p:spTree>
    <p:extLst>
      <p:ext uri="{BB962C8B-B14F-4D97-AF65-F5344CB8AC3E}">
        <p14:creationId xmlns:p14="http://schemas.microsoft.com/office/powerpoint/2010/main" val="835469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8" grpId="0"/>
      <p:bldP spid="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42196"/>
          </a:xfrm>
        </p:spPr>
        <p:txBody>
          <a:bodyPr/>
          <a:lstStyle/>
          <a:p>
            <a:r>
              <a:rPr lang="en-US" dirty="0">
                <a:solidFill>
                  <a:schemeClr val="bg1"/>
                </a:solidFill>
              </a:rPr>
              <a:t>Availability over Consistency</a:t>
            </a:r>
          </a:p>
        </p:txBody>
      </p:sp>
      <p:sp>
        <p:nvSpPr>
          <p:cNvPr id="10" name="Rectangle 9">
            <a:extLst>
              <a:ext uri="{FF2B5EF4-FFF2-40B4-BE49-F238E27FC236}">
                <a16:creationId xmlns:a16="http://schemas.microsoft.com/office/drawing/2014/main" id="{C7C16F0E-1DA7-4C26-8AE0-9B062E1C9361}"/>
              </a:ext>
            </a:extLst>
          </p:cNvPr>
          <p:cNvSpPr/>
          <p:nvPr/>
        </p:nvSpPr>
        <p:spPr>
          <a:xfrm>
            <a:off x="671123" y="3819085"/>
            <a:ext cx="1110343" cy="690465"/>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Client App</a:t>
            </a:r>
          </a:p>
        </p:txBody>
      </p:sp>
      <p:sp>
        <p:nvSpPr>
          <p:cNvPr id="11" name="Oval 10">
            <a:extLst>
              <a:ext uri="{FF2B5EF4-FFF2-40B4-BE49-F238E27FC236}">
                <a16:creationId xmlns:a16="http://schemas.microsoft.com/office/drawing/2014/main" id="{A6F4AE5D-C9CE-401B-89BC-5FAE209C9A35}"/>
              </a:ext>
            </a:extLst>
          </p:cNvPr>
          <p:cNvSpPr/>
          <p:nvPr/>
        </p:nvSpPr>
        <p:spPr>
          <a:xfrm>
            <a:off x="3124906" y="2219853"/>
            <a:ext cx="1447094" cy="1209147"/>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REST service/ Query</a:t>
            </a:r>
          </a:p>
        </p:txBody>
      </p:sp>
      <p:sp>
        <p:nvSpPr>
          <p:cNvPr id="12" name="Oval 11">
            <a:extLst>
              <a:ext uri="{FF2B5EF4-FFF2-40B4-BE49-F238E27FC236}">
                <a16:creationId xmlns:a16="http://schemas.microsoft.com/office/drawing/2014/main" id="{F1E11EEB-84C1-4E1E-8B09-C84D2E536D7B}"/>
              </a:ext>
            </a:extLst>
          </p:cNvPr>
          <p:cNvSpPr/>
          <p:nvPr/>
        </p:nvSpPr>
        <p:spPr>
          <a:xfrm>
            <a:off x="3082142" y="4977606"/>
            <a:ext cx="1447094" cy="1209147"/>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REST service/ </a:t>
            </a:r>
            <a:r>
              <a:rPr lang="it-IT" dirty="0" err="1">
                <a:ln w="0"/>
                <a:solidFill>
                  <a:schemeClr val="tx1"/>
                </a:solidFill>
                <a:effectLst>
                  <a:outerShdw blurRad="38100" dist="19050" dir="2700000" algn="tl" rotWithShape="0">
                    <a:schemeClr val="dk1">
                      <a:alpha val="40000"/>
                    </a:schemeClr>
                  </a:outerShdw>
                </a:effectLst>
              </a:rPr>
              <a:t>Cmd</a:t>
            </a:r>
            <a:endParaRPr lang="it-IT" dirty="0">
              <a:ln w="0"/>
              <a:solidFill>
                <a:schemeClr val="tx1"/>
              </a:solidFill>
              <a:effectLst>
                <a:outerShdw blurRad="38100" dist="19050" dir="2700000" algn="tl" rotWithShape="0">
                  <a:schemeClr val="dk1">
                    <a:alpha val="40000"/>
                  </a:schemeClr>
                </a:outerShdw>
              </a:effectLst>
            </a:endParaRPr>
          </a:p>
        </p:txBody>
      </p:sp>
      <p:sp>
        <p:nvSpPr>
          <p:cNvPr id="13" name="Rectangle: Rounded Corners 12">
            <a:extLst>
              <a:ext uri="{FF2B5EF4-FFF2-40B4-BE49-F238E27FC236}">
                <a16:creationId xmlns:a16="http://schemas.microsoft.com/office/drawing/2014/main" id="{CE8B0633-7818-4B53-B60D-57F957B8CD13}"/>
              </a:ext>
            </a:extLst>
          </p:cNvPr>
          <p:cNvSpPr/>
          <p:nvPr/>
        </p:nvSpPr>
        <p:spPr>
          <a:xfrm>
            <a:off x="5771825" y="5240233"/>
            <a:ext cx="1520890" cy="1243694"/>
          </a:xfrm>
          <a:prstGeom prst="roundRect">
            <a:avLst/>
          </a:prstGeom>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Master data store</a:t>
            </a:r>
          </a:p>
        </p:txBody>
      </p:sp>
      <p:sp>
        <p:nvSpPr>
          <p:cNvPr id="14" name="Rectangle: Rounded Corners 13">
            <a:extLst>
              <a:ext uri="{FF2B5EF4-FFF2-40B4-BE49-F238E27FC236}">
                <a16:creationId xmlns:a16="http://schemas.microsoft.com/office/drawing/2014/main" id="{8FCC7B59-65CD-4353-9021-DE753173AA9B}"/>
              </a:ext>
            </a:extLst>
          </p:cNvPr>
          <p:cNvSpPr/>
          <p:nvPr/>
        </p:nvSpPr>
        <p:spPr>
          <a:xfrm>
            <a:off x="5771825" y="2049139"/>
            <a:ext cx="1520890" cy="1243694"/>
          </a:xfrm>
          <a:prstGeom prst="roundRect">
            <a:avLst/>
          </a:prstGeom>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Query data store</a:t>
            </a:r>
          </a:p>
        </p:txBody>
      </p:sp>
      <p:sp>
        <p:nvSpPr>
          <p:cNvPr id="15" name="Rectangle: Rounded Corners 14">
            <a:extLst>
              <a:ext uri="{FF2B5EF4-FFF2-40B4-BE49-F238E27FC236}">
                <a16:creationId xmlns:a16="http://schemas.microsoft.com/office/drawing/2014/main" id="{6380BDC6-4994-4B91-8474-4F74AA51B757}"/>
              </a:ext>
            </a:extLst>
          </p:cNvPr>
          <p:cNvSpPr/>
          <p:nvPr/>
        </p:nvSpPr>
        <p:spPr>
          <a:xfrm>
            <a:off x="7496755" y="3756775"/>
            <a:ext cx="1322912" cy="1007648"/>
          </a:xfrm>
          <a:prstGeom prst="roundRect">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Replication</a:t>
            </a:r>
          </a:p>
        </p:txBody>
      </p:sp>
      <p:cxnSp>
        <p:nvCxnSpPr>
          <p:cNvPr id="5" name="Straight Arrow Connector 4">
            <a:extLst>
              <a:ext uri="{FF2B5EF4-FFF2-40B4-BE49-F238E27FC236}">
                <a16:creationId xmlns:a16="http://schemas.microsoft.com/office/drawing/2014/main" id="{95D90304-2D09-4BDB-9655-587F0969C745}"/>
              </a:ext>
            </a:extLst>
          </p:cNvPr>
          <p:cNvCxnSpPr>
            <a:cxnSpLocks/>
            <a:stCxn id="10" idx="3"/>
            <a:endCxn id="12" idx="2"/>
          </p:cNvCxnSpPr>
          <p:nvPr/>
        </p:nvCxnSpPr>
        <p:spPr>
          <a:xfrm>
            <a:off x="1781466" y="4164318"/>
            <a:ext cx="1300676" cy="14178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D9E8451C-1937-48CE-8387-DD845F29160C}"/>
              </a:ext>
            </a:extLst>
          </p:cNvPr>
          <p:cNvCxnSpPr>
            <a:cxnSpLocks/>
            <a:stCxn id="12" idx="6"/>
            <a:endCxn id="13" idx="1"/>
          </p:cNvCxnSpPr>
          <p:nvPr/>
        </p:nvCxnSpPr>
        <p:spPr>
          <a:xfrm>
            <a:off x="4529236" y="5582180"/>
            <a:ext cx="1242589" cy="27990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9" name="Straight Arrow Connector 18">
            <a:extLst>
              <a:ext uri="{FF2B5EF4-FFF2-40B4-BE49-F238E27FC236}">
                <a16:creationId xmlns:a16="http://schemas.microsoft.com/office/drawing/2014/main" id="{C72A41B1-0FCA-4CA9-B23B-7787F6C93C00}"/>
              </a:ext>
            </a:extLst>
          </p:cNvPr>
          <p:cNvCxnSpPr>
            <a:cxnSpLocks/>
            <a:stCxn id="13" idx="3"/>
            <a:endCxn id="15" idx="2"/>
          </p:cNvCxnSpPr>
          <p:nvPr/>
        </p:nvCxnSpPr>
        <p:spPr>
          <a:xfrm flipV="1">
            <a:off x="7292715" y="4764423"/>
            <a:ext cx="865496" cy="1097657"/>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2" name="Straight Arrow Connector 21">
            <a:extLst>
              <a:ext uri="{FF2B5EF4-FFF2-40B4-BE49-F238E27FC236}">
                <a16:creationId xmlns:a16="http://schemas.microsoft.com/office/drawing/2014/main" id="{EC278F59-056C-4FC9-8B08-A65A2BC13AA0}"/>
              </a:ext>
            </a:extLst>
          </p:cNvPr>
          <p:cNvCxnSpPr>
            <a:cxnSpLocks/>
            <a:stCxn id="15" idx="0"/>
            <a:endCxn id="14" idx="3"/>
          </p:cNvCxnSpPr>
          <p:nvPr/>
        </p:nvCxnSpPr>
        <p:spPr>
          <a:xfrm flipH="1" flipV="1">
            <a:off x="7292715" y="2670986"/>
            <a:ext cx="865496" cy="1085789"/>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8" name="Straight Arrow Connector 27">
            <a:extLst>
              <a:ext uri="{FF2B5EF4-FFF2-40B4-BE49-F238E27FC236}">
                <a16:creationId xmlns:a16="http://schemas.microsoft.com/office/drawing/2014/main" id="{A987F837-C56F-4AE7-A092-E9B4D63B0463}"/>
              </a:ext>
            </a:extLst>
          </p:cNvPr>
          <p:cNvCxnSpPr>
            <a:cxnSpLocks/>
            <a:stCxn id="14" idx="1"/>
            <a:endCxn id="11" idx="6"/>
          </p:cNvCxnSpPr>
          <p:nvPr/>
        </p:nvCxnSpPr>
        <p:spPr>
          <a:xfrm flipH="1">
            <a:off x="4572000" y="2670986"/>
            <a:ext cx="1199825" cy="153441"/>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31" name="Straight Arrow Connector 30">
            <a:extLst>
              <a:ext uri="{FF2B5EF4-FFF2-40B4-BE49-F238E27FC236}">
                <a16:creationId xmlns:a16="http://schemas.microsoft.com/office/drawing/2014/main" id="{1D700850-A401-41E4-BCC2-89AAA85BCE7A}"/>
              </a:ext>
            </a:extLst>
          </p:cNvPr>
          <p:cNvCxnSpPr>
            <a:cxnSpLocks/>
            <a:stCxn id="10" idx="3"/>
            <a:endCxn id="11" idx="2"/>
          </p:cNvCxnSpPr>
          <p:nvPr/>
        </p:nvCxnSpPr>
        <p:spPr>
          <a:xfrm flipV="1">
            <a:off x="1781466" y="2824427"/>
            <a:ext cx="1343440" cy="133989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7" name="Callout: Bent Line 36">
            <a:extLst>
              <a:ext uri="{FF2B5EF4-FFF2-40B4-BE49-F238E27FC236}">
                <a16:creationId xmlns:a16="http://schemas.microsoft.com/office/drawing/2014/main" id="{D87F08E9-E24D-4B29-957C-5F6AB9D6F6BC}"/>
              </a:ext>
            </a:extLst>
          </p:cNvPr>
          <p:cNvSpPr/>
          <p:nvPr/>
        </p:nvSpPr>
        <p:spPr>
          <a:xfrm>
            <a:off x="1382353" y="5783162"/>
            <a:ext cx="914400" cy="403591"/>
          </a:xfrm>
          <a:prstGeom prst="borderCallout2">
            <a:avLst>
              <a:gd name="adj1" fmla="val -14434"/>
              <a:gd name="adj2" fmla="val 53706"/>
              <a:gd name="adj3" fmla="val -72479"/>
              <a:gd name="adj4" fmla="val 94856"/>
              <a:gd name="adj5" fmla="val -194088"/>
              <a:gd name="adj6" fmla="val 110503"/>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err="1"/>
              <a:t>Command</a:t>
            </a:r>
            <a:r>
              <a:rPr lang="it-IT" sz="1200" dirty="0"/>
              <a:t> operations</a:t>
            </a:r>
          </a:p>
        </p:txBody>
      </p:sp>
      <p:sp>
        <p:nvSpPr>
          <p:cNvPr id="38" name="Callout: Bent Line 37">
            <a:extLst>
              <a:ext uri="{FF2B5EF4-FFF2-40B4-BE49-F238E27FC236}">
                <a16:creationId xmlns:a16="http://schemas.microsoft.com/office/drawing/2014/main" id="{10E32319-419C-46B5-99EF-639C7232AE6F}"/>
              </a:ext>
            </a:extLst>
          </p:cNvPr>
          <p:cNvSpPr/>
          <p:nvPr/>
        </p:nvSpPr>
        <p:spPr>
          <a:xfrm>
            <a:off x="1324266" y="2371230"/>
            <a:ext cx="914400" cy="403591"/>
          </a:xfrm>
          <a:prstGeom prst="borderCallout2">
            <a:avLst>
              <a:gd name="adj1" fmla="val 124127"/>
              <a:gd name="adj2" fmla="val 50400"/>
              <a:gd name="adj3" fmla="val 167194"/>
              <a:gd name="adj4" fmla="val 60972"/>
              <a:gd name="adj5" fmla="val 244064"/>
              <a:gd name="adj6" fmla="val 125379"/>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a:t>Query operations</a:t>
            </a:r>
          </a:p>
        </p:txBody>
      </p:sp>
    </p:spTree>
    <p:extLst>
      <p:ext uri="{BB962C8B-B14F-4D97-AF65-F5344CB8AC3E}">
        <p14:creationId xmlns:p14="http://schemas.microsoft.com/office/powerpoint/2010/main" val="2125302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03258"/>
          </a:xfrm>
        </p:spPr>
        <p:txBody>
          <a:bodyPr/>
          <a:lstStyle/>
          <a:p>
            <a:r>
              <a:rPr lang="en-US" dirty="0">
                <a:solidFill>
                  <a:schemeClr val="bg1"/>
                </a:solidFill>
              </a:rPr>
              <a:t>SRP Single Responsibility Principle</a:t>
            </a:r>
          </a:p>
          <a:p>
            <a:endParaRPr lang="en-US" dirty="0">
              <a:solidFill>
                <a:schemeClr val="bg1"/>
              </a:solidFill>
            </a:endParaRPr>
          </a:p>
          <a:p>
            <a:endParaRPr lang="en-US" dirty="0">
              <a:solidFill>
                <a:schemeClr val="bg1"/>
              </a:solidFill>
            </a:endParaRPr>
          </a:p>
        </p:txBody>
      </p:sp>
      <p:pic>
        <p:nvPicPr>
          <p:cNvPr id="10" name="Picture 9">
            <a:extLst>
              <a:ext uri="{FF2B5EF4-FFF2-40B4-BE49-F238E27FC236}">
                <a16:creationId xmlns:a16="http://schemas.microsoft.com/office/drawing/2014/main" id="{4190693A-9C04-40F2-8965-031E31197C0C}"/>
              </a:ext>
            </a:extLst>
          </p:cNvPr>
          <p:cNvPicPr>
            <a:picLocks noChangeAspect="1"/>
          </p:cNvPicPr>
          <p:nvPr/>
        </p:nvPicPr>
        <p:blipFill>
          <a:blip r:embed="rId3"/>
          <a:stretch>
            <a:fillRect/>
          </a:stretch>
        </p:blipFill>
        <p:spPr>
          <a:xfrm>
            <a:off x="1504498" y="1855813"/>
            <a:ext cx="6049475" cy="4852607"/>
          </a:xfrm>
          <a:prstGeom prst="rect">
            <a:avLst/>
          </a:prstGeom>
        </p:spPr>
      </p:pic>
    </p:spTree>
    <p:extLst>
      <p:ext uri="{BB962C8B-B14F-4D97-AF65-F5344CB8AC3E}">
        <p14:creationId xmlns:p14="http://schemas.microsoft.com/office/powerpoint/2010/main" val="20459713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779981"/>
          </a:xfrm>
        </p:spPr>
        <p:txBody>
          <a:bodyPr/>
          <a:lstStyle/>
          <a:p>
            <a:r>
              <a:rPr lang="en-US" dirty="0">
                <a:solidFill>
                  <a:schemeClr val="bg1"/>
                </a:solidFill>
              </a:rPr>
              <a:t>Loose-Coupling</a:t>
            </a:r>
          </a:p>
        </p:txBody>
      </p:sp>
      <p:sp>
        <p:nvSpPr>
          <p:cNvPr id="3" name="TextBox 2">
            <a:extLst>
              <a:ext uri="{FF2B5EF4-FFF2-40B4-BE49-F238E27FC236}">
                <a16:creationId xmlns:a16="http://schemas.microsoft.com/office/drawing/2014/main" id="{5DD5C7A7-43D1-47AC-9EDC-3A3A5AE795A2}"/>
              </a:ext>
            </a:extLst>
          </p:cNvPr>
          <p:cNvSpPr txBox="1"/>
          <p:nvPr/>
        </p:nvSpPr>
        <p:spPr>
          <a:xfrm>
            <a:off x="423862" y="2247703"/>
            <a:ext cx="8210747" cy="584775"/>
          </a:xfrm>
          <a:prstGeom prst="rect">
            <a:avLst/>
          </a:prstGeom>
          <a:noFill/>
        </p:spPr>
        <p:txBody>
          <a:bodyPr wrap="square" rtlCol="0">
            <a:spAutoFit/>
          </a:bodyPr>
          <a:lstStyle/>
          <a:p>
            <a:r>
              <a:rPr lang="en-US" sz="1600" dirty="0">
                <a:solidFill>
                  <a:schemeClr val="bg1"/>
                </a:solidFill>
              </a:rPr>
              <a:t>In software engineering, coupling refers to the degree of interdependence between two software elements</a:t>
            </a:r>
            <a:endParaRPr lang="en-GB" sz="1600" dirty="0">
              <a:solidFill>
                <a:schemeClr val="bg1"/>
              </a:solidFill>
            </a:endParaRPr>
          </a:p>
        </p:txBody>
      </p:sp>
      <p:sp>
        <p:nvSpPr>
          <p:cNvPr id="4" name="TextBox 3">
            <a:extLst>
              <a:ext uri="{FF2B5EF4-FFF2-40B4-BE49-F238E27FC236}">
                <a16:creationId xmlns:a16="http://schemas.microsoft.com/office/drawing/2014/main" id="{D996103C-F74C-49B6-9E4E-D1A26E5EA63B}"/>
              </a:ext>
            </a:extLst>
          </p:cNvPr>
          <p:cNvSpPr txBox="1"/>
          <p:nvPr/>
        </p:nvSpPr>
        <p:spPr>
          <a:xfrm>
            <a:off x="423858" y="3420392"/>
            <a:ext cx="8210747" cy="338554"/>
          </a:xfrm>
          <a:prstGeom prst="rect">
            <a:avLst/>
          </a:prstGeom>
          <a:noFill/>
        </p:spPr>
        <p:txBody>
          <a:bodyPr wrap="square" rtlCol="0">
            <a:spAutoFit/>
          </a:bodyPr>
          <a:lstStyle/>
          <a:p>
            <a:r>
              <a:rPr lang="en-US" sz="1600" dirty="0">
                <a:solidFill>
                  <a:schemeClr val="bg1"/>
                </a:solidFill>
              </a:rPr>
              <a:t>Services exposes its functionality through the service contract (json, proto, xml) </a:t>
            </a:r>
            <a:endParaRPr lang="en-GB" sz="1600" dirty="0">
              <a:solidFill>
                <a:schemeClr val="bg1"/>
              </a:solidFill>
            </a:endParaRPr>
          </a:p>
        </p:txBody>
      </p:sp>
      <p:sp>
        <p:nvSpPr>
          <p:cNvPr id="5" name="TextBox 4">
            <a:extLst>
              <a:ext uri="{FF2B5EF4-FFF2-40B4-BE49-F238E27FC236}">
                <a16:creationId xmlns:a16="http://schemas.microsoft.com/office/drawing/2014/main" id="{27F1C816-024C-4E94-AEC0-31C7E79EC846}"/>
              </a:ext>
            </a:extLst>
          </p:cNvPr>
          <p:cNvSpPr txBox="1"/>
          <p:nvPr/>
        </p:nvSpPr>
        <p:spPr>
          <a:xfrm>
            <a:off x="423857" y="3807126"/>
            <a:ext cx="8210747" cy="338554"/>
          </a:xfrm>
          <a:prstGeom prst="rect">
            <a:avLst/>
          </a:prstGeom>
          <a:noFill/>
        </p:spPr>
        <p:txBody>
          <a:bodyPr wrap="square" rtlCol="0">
            <a:spAutoFit/>
          </a:bodyPr>
          <a:lstStyle/>
          <a:p>
            <a:r>
              <a:rPr lang="en-US" sz="1600" dirty="0">
                <a:solidFill>
                  <a:schemeClr val="bg1"/>
                </a:solidFill>
              </a:rPr>
              <a:t>The contract should not be tightly coupled to implementation details or a specific technology</a:t>
            </a:r>
            <a:endParaRPr lang="en-GB" sz="1600" dirty="0">
              <a:solidFill>
                <a:schemeClr val="bg1"/>
              </a:solidFill>
            </a:endParaRPr>
          </a:p>
        </p:txBody>
      </p:sp>
      <p:sp>
        <p:nvSpPr>
          <p:cNvPr id="6" name="TextBox 5">
            <a:extLst>
              <a:ext uri="{FF2B5EF4-FFF2-40B4-BE49-F238E27FC236}">
                <a16:creationId xmlns:a16="http://schemas.microsoft.com/office/drawing/2014/main" id="{09577634-28EC-46FB-B7BB-2B9433E8F710}"/>
              </a:ext>
            </a:extLst>
          </p:cNvPr>
          <p:cNvSpPr txBox="1"/>
          <p:nvPr/>
        </p:nvSpPr>
        <p:spPr>
          <a:xfrm>
            <a:off x="423859" y="3031717"/>
            <a:ext cx="8210747" cy="369332"/>
          </a:xfrm>
          <a:prstGeom prst="rect">
            <a:avLst/>
          </a:prstGeom>
          <a:noFill/>
        </p:spPr>
        <p:txBody>
          <a:bodyPr wrap="square" rtlCol="0">
            <a:spAutoFit/>
          </a:bodyPr>
          <a:lstStyle/>
          <a:p>
            <a:r>
              <a:rPr lang="it-IT" b="1" i="1" dirty="0" err="1">
                <a:solidFill>
                  <a:schemeClr val="bg1"/>
                </a:solidFill>
              </a:rPr>
              <a:t>Afferent</a:t>
            </a:r>
            <a:r>
              <a:rPr lang="it-IT" b="1" i="1" dirty="0">
                <a:solidFill>
                  <a:schemeClr val="bg1"/>
                </a:solidFill>
              </a:rPr>
              <a:t> </a:t>
            </a:r>
            <a:r>
              <a:rPr lang="it-IT" b="1" i="1" dirty="0" err="1">
                <a:solidFill>
                  <a:schemeClr val="bg1"/>
                </a:solidFill>
              </a:rPr>
              <a:t>coupling</a:t>
            </a:r>
            <a:r>
              <a:rPr lang="it-IT" b="1" dirty="0">
                <a:solidFill>
                  <a:schemeClr val="bg1"/>
                </a:solidFill>
              </a:rPr>
              <a:t> </a:t>
            </a:r>
            <a:endParaRPr lang="en-GB" sz="1600" b="1" dirty="0">
              <a:solidFill>
                <a:schemeClr val="bg1"/>
              </a:solidFill>
            </a:endParaRPr>
          </a:p>
        </p:txBody>
      </p:sp>
      <p:sp>
        <p:nvSpPr>
          <p:cNvPr id="8" name="TextBox 7">
            <a:extLst>
              <a:ext uri="{FF2B5EF4-FFF2-40B4-BE49-F238E27FC236}">
                <a16:creationId xmlns:a16="http://schemas.microsoft.com/office/drawing/2014/main" id="{C85C853B-3606-4F01-B035-B05CBBC30DD9}"/>
              </a:ext>
            </a:extLst>
          </p:cNvPr>
          <p:cNvSpPr txBox="1"/>
          <p:nvPr/>
        </p:nvSpPr>
        <p:spPr>
          <a:xfrm>
            <a:off x="423856" y="4427235"/>
            <a:ext cx="8210747" cy="369332"/>
          </a:xfrm>
          <a:prstGeom prst="rect">
            <a:avLst/>
          </a:prstGeom>
          <a:noFill/>
        </p:spPr>
        <p:txBody>
          <a:bodyPr wrap="square" rtlCol="0">
            <a:spAutoFit/>
          </a:bodyPr>
          <a:lstStyle/>
          <a:p>
            <a:r>
              <a:rPr lang="it-IT" b="1" i="1" dirty="0" err="1">
                <a:solidFill>
                  <a:schemeClr val="bg1"/>
                </a:solidFill>
              </a:rPr>
              <a:t>Efferent</a:t>
            </a:r>
            <a:r>
              <a:rPr lang="it-IT" b="1" i="1" dirty="0">
                <a:solidFill>
                  <a:schemeClr val="bg1"/>
                </a:solidFill>
              </a:rPr>
              <a:t> </a:t>
            </a:r>
            <a:r>
              <a:rPr lang="it-IT" b="1" i="1" dirty="0" err="1">
                <a:solidFill>
                  <a:schemeClr val="bg1"/>
                </a:solidFill>
              </a:rPr>
              <a:t>coupling</a:t>
            </a:r>
            <a:r>
              <a:rPr lang="it-IT" b="1" dirty="0">
                <a:solidFill>
                  <a:schemeClr val="bg1"/>
                </a:solidFill>
              </a:rPr>
              <a:t> </a:t>
            </a:r>
            <a:endParaRPr lang="en-GB" sz="1600" b="1" dirty="0">
              <a:solidFill>
                <a:schemeClr val="bg1"/>
              </a:solidFill>
            </a:endParaRPr>
          </a:p>
        </p:txBody>
      </p:sp>
      <p:sp>
        <p:nvSpPr>
          <p:cNvPr id="9" name="TextBox 8">
            <a:extLst>
              <a:ext uri="{FF2B5EF4-FFF2-40B4-BE49-F238E27FC236}">
                <a16:creationId xmlns:a16="http://schemas.microsoft.com/office/drawing/2014/main" id="{CCC2D28F-A5F1-4889-8117-6C60E2611D6A}"/>
              </a:ext>
            </a:extLst>
          </p:cNvPr>
          <p:cNvSpPr txBox="1"/>
          <p:nvPr/>
        </p:nvSpPr>
        <p:spPr>
          <a:xfrm>
            <a:off x="423862" y="4845007"/>
            <a:ext cx="8210747" cy="338554"/>
          </a:xfrm>
          <a:prstGeom prst="rect">
            <a:avLst/>
          </a:prstGeom>
          <a:noFill/>
        </p:spPr>
        <p:txBody>
          <a:bodyPr wrap="square" rtlCol="0">
            <a:spAutoFit/>
          </a:bodyPr>
          <a:lstStyle/>
          <a:p>
            <a:r>
              <a:rPr lang="en-US" sz="1600" dirty="0">
                <a:solidFill>
                  <a:schemeClr val="bg1"/>
                </a:solidFill>
              </a:rPr>
              <a:t>Services often need to interact each other</a:t>
            </a:r>
            <a:endParaRPr lang="en-GB" sz="1600" dirty="0">
              <a:solidFill>
                <a:schemeClr val="bg1"/>
              </a:solidFill>
            </a:endParaRPr>
          </a:p>
        </p:txBody>
      </p:sp>
      <p:sp>
        <p:nvSpPr>
          <p:cNvPr id="10" name="TextBox 9">
            <a:extLst>
              <a:ext uri="{FF2B5EF4-FFF2-40B4-BE49-F238E27FC236}">
                <a16:creationId xmlns:a16="http://schemas.microsoft.com/office/drawing/2014/main" id="{E782462A-B5CC-4979-AC8B-0D070236D342}"/>
              </a:ext>
            </a:extLst>
          </p:cNvPr>
          <p:cNvSpPr txBox="1"/>
          <p:nvPr/>
        </p:nvSpPr>
        <p:spPr>
          <a:xfrm>
            <a:off x="423855" y="5183561"/>
            <a:ext cx="8210747" cy="338554"/>
          </a:xfrm>
          <a:prstGeom prst="rect">
            <a:avLst/>
          </a:prstGeom>
          <a:noFill/>
        </p:spPr>
        <p:txBody>
          <a:bodyPr wrap="square" rtlCol="0">
            <a:spAutoFit/>
          </a:bodyPr>
          <a:lstStyle/>
          <a:p>
            <a:r>
              <a:rPr lang="en-US" sz="1600" dirty="0">
                <a:solidFill>
                  <a:schemeClr val="bg1"/>
                </a:solidFill>
              </a:rPr>
              <a:t>The interaction establishes runtime dependencies that directly impact the service autonomy</a:t>
            </a:r>
            <a:endParaRPr lang="en-GB" sz="1600" dirty="0">
              <a:solidFill>
                <a:schemeClr val="bg1"/>
              </a:solidFill>
            </a:endParaRPr>
          </a:p>
        </p:txBody>
      </p:sp>
    </p:spTree>
    <p:extLst>
      <p:ext uri="{BB962C8B-B14F-4D97-AF65-F5344CB8AC3E}">
        <p14:creationId xmlns:p14="http://schemas.microsoft.com/office/powerpoint/2010/main" val="4027912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8" grpId="0"/>
      <p:bldP spid="9" grpId="0"/>
      <p:bldP spid="10"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779981"/>
          </a:xfrm>
        </p:spPr>
        <p:txBody>
          <a:bodyPr/>
          <a:lstStyle/>
          <a:p>
            <a:r>
              <a:rPr lang="en-US" dirty="0">
                <a:solidFill>
                  <a:schemeClr val="bg1"/>
                </a:solidFill>
              </a:rPr>
              <a:t>Loose-Coupling</a:t>
            </a:r>
          </a:p>
        </p:txBody>
      </p:sp>
      <p:sp>
        <p:nvSpPr>
          <p:cNvPr id="3" name="TextBox 2">
            <a:extLst>
              <a:ext uri="{FF2B5EF4-FFF2-40B4-BE49-F238E27FC236}">
                <a16:creationId xmlns:a16="http://schemas.microsoft.com/office/drawing/2014/main" id="{5DD5C7A7-43D1-47AC-9EDC-3A3A5AE795A2}"/>
              </a:ext>
            </a:extLst>
          </p:cNvPr>
          <p:cNvSpPr txBox="1"/>
          <p:nvPr/>
        </p:nvSpPr>
        <p:spPr>
          <a:xfrm>
            <a:off x="423862" y="2247703"/>
            <a:ext cx="8210747" cy="338554"/>
          </a:xfrm>
          <a:prstGeom prst="rect">
            <a:avLst/>
          </a:prstGeom>
          <a:noFill/>
        </p:spPr>
        <p:txBody>
          <a:bodyPr wrap="square" rtlCol="0">
            <a:spAutoFit/>
          </a:bodyPr>
          <a:lstStyle/>
          <a:p>
            <a:r>
              <a:rPr lang="en-US" sz="1600" dirty="0">
                <a:solidFill>
                  <a:schemeClr val="bg1"/>
                </a:solidFill>
              </a:rPr>
              <a:t>There are some strategies to promote </a:t>
            </a:r>
            <a:r>
              <a:rPr lang="en-US" sz="1600" b="1" i="1" dirty="0">
                <a:solidFill>
                  <a:schemeClr val="bg1"/>
                </a:solidFill>
              </a:rPr>
              <a:t>Afferent</a:t>
            </a:r>
            <a:r>
              <a:rPr lang="en-US" sz="1600" dirty="0">
                <a:solidFill>
                  <a:schemeClr val="bg1"/>
                </a:solidFill>
              </a:rPr>
              <a:t> and </a:t>
            </a:r>
            <a:r>
              <a:rPr lang="en-US" sz="1600" b="1" i="1" dirty="0">
                <a:solidFill>
                  <a:schemeClr val="bg1"/>
                </a:solidFill>
              </a:rPr>
              <a:t>Efferent</a:t>
            </a:r>
            <a:r>
              <a:rPr lang="en-US" sz="1600" dirty="0">
                <a:solidFill>
                  <a:schemeClr val="bg1"/>
                </a:solidFill>
              </a:rPr>
              <a:t> loose coupling</a:t>
            </a:r>
            <a:endParaRPr lang="en-GB" sz="1600" dirty="0">
              <a:solidFill>
                <a:schemeClr val="bg1"/>
              </a:solidFill>
            </a:endParaRPr>
          </a:p>
        </p:txBody>
      </p:sp>
      <p:sp>
        <p:nvSpPr>
          <p:cNvPr id="11" name="TextBox 10">
            <a:extLst>
              <a:ext uri="{FF2B5EF4-FFF2-40B4-BE49-F238E27FC236}">
                <a16:creationId xmlns:a16="http://schemas.microsoft.com/office/drawing/2014/main" id="{6E2AA6D5-17B1-49AA-9348-810F97736A24}"/>
              </a:ext>
            </a:extLst>
          </p:cNvPr>
          <p:cNvSpPr txBox="1"/>
          <p:nvPr/>
        </p:nvSpPr>
        <p:spPr>
          <a:xfrm>
            <a:off x="423859" y="3084989"/>
            <a:ext cx="8210747" cy="369332"/>
          </a:xfrm>
          <a:prstGeom prst="rect">
            <a:avLst/>
          </a:prstGeom>
          <a:noFill/>
        </p:spPr>
        <p:txBody>
          <a:bodyPr wrap="square" rtlCol="0">
            <a:spAutoFit/>
          </a:bodyPr>
          <a:lstStyle/>
          <a:p>
            <a:r>
              <a:rPr lang="it-IT" b="1" i="1" dirty="0" err="1">
                <a:solidFill>
                  <a:schemeClr val="bg1"/>
                </a:solidFill>
              </a:rPr>
              <a:t>Point-to-point</a:t>
            </a:r>
            <a:r>
              <a:rPr lang="it-IT" b="1" i="1" dirty="0">
                <a:solidFill>
                  <a:schemeClr val="bg1"/>
                </a:solidFill>
              </a:rPr>
              <a:t> and </a:t>
            </a:r>
            <a:r>
              <a:rPr lang="it-IT" b="1" i="1" dirty="0" err="1">
                <a:solidFill>
                  <a:schemeClr val="bg1"/>
                </a:solidFill>
              </a:rPr>
              <a:t>publish-subscribe</a:t>
            </a:r>
            <a:r>
              <a:rPr lang="it-IT" b="1" i="1" dirty="0">
                <a:solidFill>
                  <a:schemeClr val="bg1"/>
                </a:solidFill>
              </a:rPr>
              <a:t> </a:t>
            </a:r>
            <a:r>
              <a:rPr lang="it-IT" sz="1400" dirty="0">
                <a:solidFill>
                  <a:schemeClr val="bg1"/>
                </a:solidFill>
              </a:rPr>
              <a:t>(</a:t>
            </a:r>
            <a:r>
              <a:rPr lang="it-IT" sz="1400" dirty="0" err="1">
                <a:solidFill>
                  <a:schemeClr val="bg1"/>
                </a:solidFill>
              </a:rPr>
              <a:t>message-driven</a:t>
            </a:r>
            <a:r>
              <a:rPr lang="it-IT" sz="1400" dirty="0">
                <a:solidFill>
                  <a:schemeClr val="bg1"/>
                </a:solidFill>
              </a:rPr>
              <a:t> pattern to </a:t>
            </a:r>
            <a:r>
              <a:rPr lang="it-IT" sz="1400" dirty="0" err="1">
                <a:solidFill>
                  <a:schemeClr val="bg1"/>
                </a:solidFill>
              </a:rPr>
              <a:t>decouple</a:t>
            </a:r>
            <a:r>
              <a:rPr lang="it-IT" sz="1400" dirty="0">
                <a:solidFill>
                  <a:schemeClr val="bg1"/>
                </a:solidFill>
              </a:rPr>
              <a:t> </a:t>
            </a:r>
            <a:r>
              <a:rPr lang="it-IT" sz="1400" dirty="0" err="1">
                <a:solidFill>
                  <a:schemeClr val="bg1"/>
                </a:solidFill>
              </a:rPr>
              <a:t>senders</a:t>
            </a:r>
            <a:r>
              <a:rPr lang="it-IT" sz="1400" dirty="0">
                <a:solidFill>
                  <a:schemeClr val="bg1"/>
                </a:solidFill>
              </a:rPr>
              <a:t> and receivers)</a:t>
            </a:r>
            <a:endParaRPr lang="en-GB" sz="1400" b="1" dirty="0">
              <a:solidFill>
                <a:schemeClr val="bg1"/>
              </a:solidFill>
            </a:endParaRPr>
          </a:p>
        </p:txBody>
      </p:sp>
      <p:sp>
        <p:nvSpPr>
          <p:cNvPr id="12" name="TextBox 11">
            <a:extLst>
              <a:ext uri="{FF2B5EF4-FFF2-40B4-BE49-F238E27FC236}">
                <a16:creationId xmlns:a16="http://schemas.microsoft.com/office/drawing/2014/main" id="{4BED8671-ADBE-436E-8B6E-2177F9FC1F02}"/>
              </a:ext>
            </a:extLst>
          </p:cNvPr>
          <p:cNvSpPr txBox="1"/>
          <p:nvPr/>
        </p:nvSpPr>
        <p:spPr>
          <a:xfrm>
            <a:off x="423862" y="3539057"/>
            <a:ext cx="8210747" cy="369332"/>
          </a:xfrm>
          <a:prstGeom prst="rect">
            <a:avLst/>
          </a:prstGeom>
          <a:noFill/>
        </p:spPr>
        <p:txBody>
          <a:bodyPr wrap="square" rtlCol="0">
            <a:spAutoFit/>
          </a:bodyPr>
          <a:lstStyle/>
          <a:p>
            <a:r>
              <a:rPr lang="it-IT" b="1" i="1" dirty="0">
                <a:solidFill>
                  <a:schemeClr val="bg1"/>
                </a:solidFill>
              </a:rPr>
              <a:t>API gateway and BFF </a:t>
            </a:r>
            <a:r>
              <a:rPr lang="it-IT" sz="1400" dirty="0">
                <a:solidFill>
                  <a:schemeClr val="bg1"/>
                </a:solidFill>
              </a:rPr>
              <a:t>(</a:t>
            </a:r>
            <a:r>
              <a:rPr lang="it-IT" sz="1400" dirty="0" err="1">
                <a:solidFill>
                  <a:schemeClr val="bg1"/>
                </a:solidFill>
              </a:rPr>
              <a:t>intermediary</a:t>
            </a:r>
            <a:r>
              <a:rPr lang="it-IT" sz="1400" dirty="0">
                <a:solidFill>
                  <a:schemeClr val="bg1"/>
                </a:solidFill>
              </a:rPr>
              <a:t> component to deals with contract </a:t>
            </a:r>
            <a:r>
              <a:rPr lang="it-IT" sz="1400" dirty="0" err="1">
                <a:solidFill>
                  <a:schemeClr val="bg1"/>
                </a:solidFill>
              </a:rPr>
              <a:t>between</a:t>
            </a:r>
            <a:r>
              <a:rPr lang="it-IT" sz="1400" dirty="0">
                <a:solidFill>
                  <a:schemeClr val="bg1"/>
                </a:solidFill>
              </a:rPr>
              <a:t> clients and </a:t>
            </a:r>
            <a:r>
              <a:rPr lang="it-IT" sz="1400" dirty="0" err="1">
                <a:solidFill>
                  <a:schemeClr val="bg1"/>
                </a:solidFill>
              </a:rPr>
              <a:t>services</a:t>
            </a:r>
            <a:r>
              <a:rPr lang="it-IT" sz="1400" dirty="0">
                <a:solidFill>
                  <a:schemeClr val="bg1"/>
                </a:solidFill>
              </a:rPr>
              <a:t>)</a:t>
            </a:r>
            <a:endParaRPr lang="en-GB" sz="1400" b="1" dirty="0">
              <a:solidFill>
                <a:schemeClr val="bg1"/>
              </a:solidFill>
            </a:endParaRPr>
          </a:p>
        </p:txBody>
      </p:sp>
      <p:sp>
        <p:nvSpPr>
          <p:cNvPr id="13" name="TextBox 12">
            <a:extLst>
              <a:ext uri="{FF2B5EF4-FFF2-40B4-BE49-F238E27FC236}">
                <a16:creationId xmlns:a16="http://schemas.microsoft.com/office/drawing/2014/main" id="{523BB7BB-AA00-495C-ABB8-FA0EFFD320F6}"/>
              </a:ext>
            </a:extLst>
          </p:cNvPr>
          <p:cNvSpPr txBox="1"/>
          <p:nvPr/>
        </p:nvSpPr>
        <p:spPr>
          <a:xfrm>
            <a:off x="423858" y="3993125"/>
            <a:ext cx="8210747" cy="369332"/>
          </a:xfrm>
          <a:prstGeom prst="rect">
            <a:avLst/>
          </a:prstGeom>
          <a:noFill/>
        </p:spPr>
        <p:txBody>
          <a:bodyPr wrap="square" rtlCol="0">
            <a:spAutoFit/>
          </a:bodyPr>
          <a:lstStyle/>
          <a:p>
            <a:r>
              <a:rPr lang="it-IT" b="1" i="1" dirty="0">
                <a:solidFill>
                  <a:schemeClr val="bg1"/>
                </a:solidFill>
              </a:rPr>
              <a:t>Contract-first design </a:t>
            </a:r>
            <a:r>
              <a:rPr lang="it-IT" sz="1400" dirty="0">
                <a:solidFill>
                  <a:schemeClr val="bg1"/>
                </a:solidFill>
              </a:rPr>
              <a:t>(</a:t>
            </a:r>
            <a:r>
              <a:rPr lang="it-IT" sz="1400" dirty="0" err="1">
                <a:solidFill>
                  <a:schemeClr val="bg1"/>
                </a:solidFill>
              </a:rPr>
              <a:t>designing</a:t>
            </a:r>
            <a:r>
              <a:rPr lang="it-IT" sz="1400" dirty="0">
                <a:solidFill>
                  <a:schemeClr val="bg1"/>
                </a:solidFill>
              </a:rPr>
              <a:t> the contract </a:t>
            </a:r>
            <a:r>
              <a:rPr lang="it-IT" sz="1400" dirty="0" err="1">
                <a:solidFill>
                  <a:schemeClr val="bg1"/>
                </a:solidFill>
              </a:rPr>
              <a:t>independently</a:t>
            </a:r>
            <a:r>
              <a:rPr lang="it-IT" sz="1400" dirty="0">
                <a:solidFill>
                  <a:schemeClr val="bg1"/>
                </a:solidFill>
              </a:rPr>
              <a:t> of </a:t>
            </a:r>
            <a:r>
              <a:rPr lang="it-IT" sz="1400" dirty="0" err="1">
                <a:solidFill>
                  <a:schemeClr val="bg1"/>
                </a:solidFill>
              </a:rPr>
              <a:t>any</a:t>
            </a:r>
            <a:r>
              <a:rPr lang="it-IT" sz="1400" dirty="0">
                <a:solidFill>
                  <a:schemeClr val="bg1"/>
                </a:solidFill>
              </a:rPr>
              <a:t> </a:t>
            </a:r>
            <a:r>
              <a:rPr lang="it-IT" sz="1400" dirty="0" err="1">
                <a:solidFill>
                  <a:schemeClr val="bg1"/>
                </a:solidFill>
              </a:rPr>
              <a:t>existing</a:t>
            </a:r>
            <a:r>
              <a:rPr lang="it-IT" sz="1400" dirty="0">
                <a:solidFill>
                  <a:schemeClr val="bg1"/>
                </a:solidFill>
              </a:rPr>
              <a:t> code)</a:t>
            </a:r>
            <a:endParaRPr lang="en-GB" sz="1400" b="1" dirty="0">
              <a:solidFill>
                <a:schemeClr val="bg1"/>
              </a:solidFill>
            </a:endParaRPr>
          </a:p>
        </p:txBody>
      </p:sp>
      <p:sp>
        <p:nvSpPr>
          <p:cNvPr id="14" name="TextBox 13">
            <a:extLst>
              <a:ext uri="{FF2B5EF4-FFF2-40B4-BE49-F238E27FC236}">
                <a16:creationId xmlns:a16="http://schemas.microsoft.com/office/drawing/2014/main" id="{B0B6AEE2-CE2A-4BF9-BD93-BDA6B39327E8}"/>
              </a:ext>
            </a:extLst>
          </p:cNvPr>
          <p:cNvSpPr txBox="1"/>
          <p:nvPr/>
        </p:nvSpPr>
        <p:spPr>
          <a:xfrm>
            <a:off x="423857" y="4441691"/>
            <a:ext cx="8210747" cy="369332"/>
          </a:xfrm>
          <a:prstGeom prst="rect">
            <a:avLst/>
          </a:prstGeom>
          <a:noFill/>
        </p:spPr>
        <p:txBody>
          <a:bodyPr wrap="square" rtlCol="0">
            <a:spAutoFit/>
          </a:bodyPr>
          <a:lstStyle/>
          <a:p>
            <a:r>
              <a:rPr lang="it-IT" b="1" i="1" dirty="0" err="1">
                <a:solidFill>
                  <a:schemeClr val="bg1"/>
                </a:solidFill>
              </a:rPr>
              <a:t>Hypermedia</a:t>
            </a:r>
            <a:r>
              <a:rPr lang="it-IT" b="1" i="1" dirty="0">
                <a:solidFill>
                  <a:schemeClr val="bg1"/>
                </a:solidFill>
              </a:rPr>
              <a:t> </a:t>
            </a:r>
            <a:r>
              <a:rPr lang="it-IT" sz="1400" dirty="0">
                <a:solidFill>
                  <a:schemeClr val="bg1"/>
                </a:solidFill>
              </a:rPr>
              <a:t>(</a:t>
            </a:r>
            <a:r>
              <a:rPr lang="it-IT" sz="1400" b="1" i="1" dirty="0" err="1">
                <a:solidFill>
                  <a:schemeClr val="bg1"/>
                </a:solidFill>
              </a:rPr>
              <a:t>hateoas</a:t>
            </a:r>
            <a:r>
              <a:rPr lang="it-IT" sz="1400" dirty="0">
                <a:solidFill>
                  <a:schemeClr val="bg1"/>
                </a:solidFill>
              </a:rPr>
              <a:t> to help clients to be more </a:t>
            </a:r>
            <a:r>
              <a:rPr lang="it-IT" sz="1400" dirty="0" err="1">
                <a:solidFill>
                  <a:schemeClr val="bg1"/>
                </a:solidFill>
              </a:rPr>
              <a:t>independend</a:t>
            </a:r>
            <a:r>
              <a:rPr lang="it-IT" sz="1400" dirty="0">
                <a:solidFill>
                  <a:schemeClr val="bg1"/>
                </a:solidFill>
              </a:rPr>
              <a:t> of service endpoint)</a:t>
            </a:r>
            <a:endParaRPr lang="en-GB" sz="1400" b="1" dirty="0">
              <a:solidFill>
                <a:schemeClr val="bg1"/>
              </a:solidFill>
            </a:endParaRPr>
          </a:p>
        </p:txBody>
      </p:sp>
      <p:sp>
        <p:nvSpPr>
          <p:cNvPr id="15" name="TextBox 14">
            <a:extLst>
              <a:ext uri="{FF2B5EF4-FFF2-40B4-BE49-F238E27FC236}">
                <a16:creationId xmlns:a16="http://schemas.microsoft.com/office/drawing/2014/main" id="{61418826-9FC3-4DB2-A70B-1BF92016EAB8}"/>
              </a:ext>
            </a:extLst>
          </p:cNvPr>
          <p:cNvSpPr txBox="1"/>
          <p:nvPr/>
        </p:nvSpPr>
        <p:spPr>
          <a:xfrm>
            <a:off x="423862" y="4890257"/>
            <a:ext cx="8210747" cy="369332"/>
          </a:xfrm>
          <a:prstGeom prst="rect">
            <a:avLst/>
          </a:prstGeom>
          <a:noFill/>
        </p:spPr>
        <p:txBody>
          <a:bodyPr wrap="square" rtlCol="0">
            <a:spAutoFit/>
          </a:bodyPr>
          <a:lstStyle/>
          <a:p>
            <a:r>
              <a:rPr lang="it-IT" b="1" i="1" dirty="0">
                <a:solidFill>
                  <a:schemeClr val="bg1"/>
                </a:solidFill>
              </a:rPr>
              <a:t>Adapter/Wrapper </a:t>
            </a:r>
            <a:r>
              <a:rPr lang="it-IT" b="1" i="1" dirty="0" err="1">
                <a:solidFill>
                  <a:schemeClr val="bg1"/>
                </a:solidFill>
              </a:rPr>
              <a:t>patterns</a:t>
            </a:r>
            <a:r>
              <a:rPr lang="it-IT" b="1" i="1" dirty="0">
                <a:solidFill>
                  <a:schemeClr val="bg1"/>
                </a:solidFill>
              </a:rPr>
              <a:t> </a:t>
            </a:r>
            <a:r>
              <a:rPr lang="it-IT" sz="1400" dirty="0">
                <a:solidFill>
                  <a:schemeClr val="bg1"/>
                </a:solidFill>
              </a:rPr>
              <a:t>(code </a:t>
            </a:r>
            <a:r>
              <a:rPr lang="it-IT" sz="1400" dirty="0" err="1">
                <a:solidFill>
                  <a:schemeClr val="bg1"/>
                </a:solidFill>
              </a:rPr>
              <a:t>is</a:t>
            </a:r>
            <a:r>
              <a:rPr lang="it-IT" sz="1400" dirty="0">
                <a:solidFill>
                  <a:schemeClr val="bg1"/>
                </a:solidFill>
              </a:rPr>
              <a:t> </a:t>
            </a:r>
            <a:r>
              <a:rPr lang="it-IT" sz="1400" dirty="0" err="1">
                <a:solidFill>
                  <a:schemeClr val="bg1"/>
                </a:solidFill>
              </a:rPr>
              <a:t>not</a:t>
            </a:r>
            <a:r>
              <a:rPr lang="it-IT" sz="1400" dirty="0">
                <a:solidFill>
                  <a:schemeClr val="bg1"/>
                </a:solidFill>
              </a:rPr>
              <a:t> </a:t>
            </a:r>
            <a:r>
              <a:rPr lang="it-IT" sz="1400" dirty="0" err="1">
                <a:solidFill>
                  <a:schemeClr val="bg1"/>
                </a:solidFill>
              </a:rPr>
              <a:t>dependend</a:t>
            </a:r>
            <a:r>
              <a:rPr lang="it-IT" sz="1400" dirty="0">
                <a:solidFill>
                  <a:schemeClr val="bg1"/>
                </a:solidFill>
              </a:rPr>
              <a:t> from concrete implementation)</a:t>
            </a:r>
            <a:endParaRPr lang="en-GB" sz="1400" b="1" dirty="0">
              <a:solidFill>
                <a:schemeClr val="bg1"/>
              </a:solidFill>
            </a:endParaRPr>
          </a:p>
        </p:txBody>
      </p:sp>
      <p:sp>
        <p:nvSpPr>
          <p:cNvPr id="16" name="TextBox 15">
            <a:extLst>
              <a:ext uri="{FF2B5EF4-FFF2-40B4-BE49-F238E27FC236}">
                <a16:creationId xmlns:a16="http://schemas.microsoft.com/office/drawing/2014/main" id="{8994139B-29CB-48FE-8F01-059DCF8D38A1}"/>
              </a:ext>
            </a:extLst>
          </p:cNvPr>
          <p:cNvSpPr txBox="1"/>
          <p:nvPr/>
        </p:nvSpPr>
        <p:spPr>
          <a:xfrm>
            <a:off x="423862" y="5346281"/>
            <a:ext cx="8210747" cy="369332"/>
          </a:xfrm>
          <a:prstGeom prst="rect">
            <a:avLst/>
          </a:prstGeom>
          <a:noFill/>
        </p:spPr>
        <p:txBody>
          <a:bodyPr wrap="square" rtlCol="0">
            <a:spAutoFit/>
          </a:bodyPr>
          <a:lstStyle/>
          <a:p>
            <a:r>
              <a:rPr lang="it-IT" b="1" i="1" dirty="0">
                <a:solidFill>
                  <a:schemeClr val="bg1"/>
                </a:solidFill>
              </a:rPr>
              <a:t>Database per </a:t>
            </a:r>
            <a:r>
              <a:rPr lang="it-IT" b="1" i="1" dirty="0" err="1">
                <a:solidFill>
                  <a:schemeClr val="bg1"/>
                </a:solidFill>
              </a:rPr>
              <a:t>Microsertvice</a:t>
            </a:r>
            <a:r>
              <a:rPr lang="it-IT" b="1" i="1" dirty="0">
                <a:solidFill>
                  <a:schemeClr val="bg1"/>
                </a:solidFill>
              </a:rPr>
              <a:t> pattern </a:t>
            </a:r>
            <a:r>
              <a:rPr lang="it-IT" sz="1400" dirty="0">
                <a:solidFill>
                  <a:schemeClr val="bg1"/>
                </a:solidFill>
              </a:rPr>
              <a:t>(to </a:t>
            </a:r>
            <a:r>
              <a:rPr lang="it-IT" sz="1400" dirty="0" err="1">
                <a:solidFill>
                  <a:schemeClr val="bg1"/>
                </a:solidFill>
              </a:rPr>
              <a:t>avoid</a:t>
            </a:r>
            <a:r>
              <a:rPr lang="it-IT" sz="1400" dirty="0">
                <a:solidFill>
                  <a:schemeClr val="bg1"/>
                </a:solidFill>
              </a:rPr>
              <a:t> direct </a:t>
            </a:r>
            <a:r>
              <a:rPr lang="it-IT" sz="1400" dirty="0" err="1">
                <a:solidFill>
                  <a:schemeClr val="bg1"/>
                </a:solidFill>
              </a:rPr>
              <a:t>coupling</a:t>
            </a:r>
            <a:r>
              <a:rPr lang="it-IT" sz="1400" dirty="0">
                <a:solidFill>
                  <a:schemeClr val="bg1"/>
                </a:solidFill>
              </a:rPr>
              <a:t> to </a:t>
            </a:r>
            <a:r>
              <a:rPr lang="it-IT" sz="1400" dirty="0" err="1">
                <a:solidFill>
                  <a:schemeClr val="bg1"/>
                </a:solidFill>
              </a:rPr>
              <a:t>shared</a:t>
            </a:r>
            <a:r>
              <a:rPr lang="it-IT" sz="1400" dirty="0">
                <a:solidFill>
                  <a:schemeClr val="bg1"/>
                </a:solidFill>
              </a:rPr>
              <a:t> </a:t>
            </a:r>
            <a:r>
              <a:rPr lang="it-IT" sz="1400" dirty="0" err="1">
                <a:solidFill>
                  <a:schemeClr val="bg1"/>
                </a:solidFill>
              </a:rPr>
              <a:t>databases</a:t>
            </a:r>
            <a:r>
              <a:rPr lang="it-IT" sz="1400" dirty="0">
                <a:solidFill>
                  <a:schemeClr val="bg1"/>
                </a:solidFill>
              </a:rPr>
              <a:t>)</a:t>
            </a:r>
            <a:endParaRPr lang="en-GB" sz="1400" b="1" dirty="0">
              <a:solidFill>
                <a:schemeClr val="bg1"/>
              </a:solidFill>
            </a:endParaRPr>
          </a:p>
        </p:txBody>
      </p:sp>
    </p:spTree>
    <p:extLst>
      <p:ext uri="{BB962C8B-B14F-4D97-AF65-F5344CB8AC3E}">
        <p14:creationId xmlns:p14="http://schemas.microsoft.com/office/powerpoint/2010/main" val="580874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749753"/>
          </a:xfrm>
        </p:spPr>
        <p:txBody>
          <a:bodyPr/>
          <a:lstStyle/>
          <a:p>
            <a:r>
              <a:rPr lang="en-US" dirty="0">
                <a:solidFill>
                  <a:schemeClr val="bg1"/>
                </a:solidFill>
              </a:rPr>
              <a:t>Single Responsibility</a:t>
            </a:r>
          </a:p>
          <a:p>
            <a:endParaRPr lang="en-US" dirty="0">
              <a:solidFill>
                <a:schemeClr val="bg1"/>
              </a:solidFill>
            </a:endParaRPr>
          </a:p>
        </p:txBody>
      </p:sp>
      <p:sp>
        <p:nvSpPr>
          <p:cNvPr id="3" name="TextBox 2">
            <a:extLst>
              <a:ext uri="{FF2B5EF4-FFF2-40B4-BE49-F238E27FC236}">
                <a16:creationId xmlns:a16="http://schemas.microsoft.com/office/drawing/2014/main" id="{783286F2-3305-4443-93FE-33C7694E04E7}"/>
              </a:ext>
            </a:extLst>
          </p:cNvPr>
          <p:cNvSpPr txBox="1"/>
          <p:nvPr/>
        </p:nvSpPr>
        <p:spPr>
          <a:xfrm>
            <a:off x="328613" y="2204856"/>
            <a:ext cx="8210747" cy="584775"/>
          </a:xfrm>
          <a:prstGeom prst="rect">
            <a:avLst/>
          </a:prstGeom>
          <a:noFill/>
        </p:spPr>
        <p:txBody>
          <a:bodyPr wrap="square" rtlCol="0">
            <a:spAutoFit/>
          </a:bodyPr>
          <a:lstStyle/>
          <a:p>
            <a:r>
              <a:rPr lang="en-GB" sz="1600" b="1" dirty="0">
                <a:solidFill>
                  <a:schemeClr val="bg1"/>
                </a:solidFill>
              </a:rPr>
              <a:t>SRP </a:t>
            </a:r>
            <a:r>
              <a:rPr lang="en-GB" sz="1600" dirty="0">
                <a:solidFill>
                  <a:schemeClr val="bg1"/>
                </a:solidFill>
              </a:rPr>
              <a:t>has we know from OOD is about having cohesive functionality giving one responsibility to a class</a:t>
            </a:r>
            <a:endParaRPr lang="en-GB" sz="1600" b="1" dirty="0">
              <a:solidFill>
                <a:schemeClr val="bg1"/>
              </a:solidFill>
            </a:endParaRPr>
          </a:p>
        </p:txBody>
      </p:sp>
      <p:sp>
        <p:nvSpPr>
          <p:cNvPr id="4" name="TextBox 3">
            <a:extLst>
              <a:ext uri="{FF2B5EF4-FFF2-40B4-BE49-F238E27FC236}">
                <a16:creationId xmlns:a16="http://schemas.microsoft.com/office/drawing/2014/main" id="{B2D605F2-C84A-4C24-A154-091C3FDB83AA}"/>
              </a:ext>
            </a:extLst>
          </p:cNvPr>
          <p:cNvSpPr txBox="1"/>
          <p:nvPr/>
        </p:nvSpPr>
        <p:spPr>
          <a:xfrm>
            <a:off x="328613" y="2946276"/>
            <a:ext cx="8210747" cy="584775"/>
          </a:xfrm>
          <a:prstGeom prst="rect">
            <a:avLst/>
          </a:prstGeom>
          <a:noFill/>
        </p:spPr>
        <p:txBody>
          <a:bodyPr wrap="square" rtlCol="0">
            <a:spAutoFit/>
          </a:bodyPr>
          <a:lstStyle/>
          <a:p>
            <a:r>
              <a:rPr lang="en-US" sz="1600" dirty="0">
                <a:solidFill>
                  <a:schemeClr val="bg1"/>
                </a:solidFill>
              </a:rPr>
              <a:t>The notion of single responsibility can be extended to the cohesiveness of services within a microservice</a:t>
            </a:r>
            <a:endParaRPr lang="en-GB" sz="1600" b="1" dirty="0">
              <a:solidFill>
                <a:schemeClr val="bg1"/>
              </a:solidFill>
            </a:endParaRPr>
          </a:p>
        </p:txBody>
      </p:sp>
      <p:sp>
        <p:nvSpPr>
          <p:cNvPr id="5" name="TextBox 4">
            <a:extLst>
              <a:ext uri="{FF2B5EF4-FFF2-40B4-BE49-F238E27FC236}">
                <a16:creationId xmlns:a16="http://schemas.microsoft.com/office/drawing/2014/main" id="{BA66D40A-9112-43DD-9217-9A54345FD6F3}"/>
              </a:ext>
            </a:extLst>
          </p:cNvPr>
          <p:cNvSpPr txBox="1"/>
          <p:nvPr/>
        </p:nvSpPr>
        <p:spPr>
          <a:xfrm>
            <a:off x="328613" y="3687696"/>
            <a:ext cx="8210747" cy="584775"/>
          </a:xfrm>
          <a:prstGeom prst="rect">
            <a:avLst/>
          </a:prstGeom>
          <a:noFill/>
        </p:spPr>
        <p:txBody>
          <a:bodyPr wrap="square" rtlCol="0">
            <a:spAutoFit/>
          </a:bodyPr>
          <a:lstStyle/>
          <a:p>
            <a:r>
              <a:rPr lang="en-US" sz="1600" dirty="0">
                <a:solidFill>
                  <a:schemeClr val="bg1"/>
                </a:solidFill>
              </a:rPr>
              <a:t>An important aspect of maturity in microservice design is the ability to create microservices that are not too coarse- or too fine-grained</a:t>
            </a:r>
            <a:endParaRPr lang="en-GB" sz="1600" b="1" dirty="0">
              <a:solidFill>
                <a:schemeClr val="bg1"/>
              </a:solidFill>
            </a:endParaRPr>
          </a:p>
        </p:txBody>
      </p:sp>
      <p:sp>
        <p:nvSpPr>
          <p:cNvPr id="6" name="TextBox 5">
            <a:extLst>
              <a:ext uri="{FF2B5EF4-FFF2-40B4-BE49-F238E27FC236}">
                <a16:creationId xmlns:a16="http://schemas.microsoft.com/office/drawing/2014/main" id="{00C0D6D4-4503-4922-ABD2-101F77FE016C}"/>
              </a:ext>
            </a:extLst>
          </p:cNvPr>
          <p:cNvSpPr txBox="1"/>
          <p:nvPr/>
        </p:nvSpPr>
        <p:spPr>
          <a:xfrm>
            <a:off x="328613" y="4429116"/>
            <a:ext cx="8210747" cy="584775"/>
          </a:xfrm>
          <a:prstGeom prst="rect">
            <a:avLst/>
          </a:prstGeom>
          <a:noFill/>
        </p:spPr>
        <p:txBody>
          <a:bodyPr wrap="square" rtlCol="0">
            <a:spAutoFit/>
          </a:bodyPr>
          <a:lstStyle/>
          <a:p>
            <a:r>
              <a:rPr lang="en-US" sz="1600" dirty="0">
                <a:solidFill>
                  <a:schemeClr val="bg1"/>
                </a:solidFill>
              </a:rPr>
              <a:t>An approach that has become popular in the industry to drive the scope of microservices is to follow </a:t>
            </a:r>
            <a:r>
              <a:rPr lang="en-US" sz="1600" u="sng" dirty="0">
                <a:solidFill>
                  <a:schemeClr val="bg1"/>
                </a:solidFill>
                <a:hlinkClick r:id="rId3">
                  <a:extLst>
                    <a:ext uri="{A12FA001-AC4F-418D-AE19-62706E023703}">
                      <ahyp:hlinkClr xmlns:ahyp="http://schemas.microsoft.com/office/drawing/2018/hyperlinkcolor" val="tx"/>
                    </a:ext>
                  </a:extLst>
                </a:hlinkClick>
              </a:rPr>
              <a:t>Domain-Driven Design (DDD)</a:t>
            </a:r>
            <a:r>
              <a:rPr lang="en-US" sz="1600" dirty="0">
                <a:solidFill>
                  <a:schemeClr val="bg1"/>
                </a:solidFill>
              </a:rPr>
              <a:t> precepts</a:t>
            </a:r>
            <a:endParaRPr lang="en-GB" sz="1600" b="1" dirty="0">
              <a:solidFill>
                <a:schemeClr val="bg1"/>
              </a:solidFill>
            </a:endParaRPr>
          </a:p>
        </p:txBody>
      </p:sp>
    </p:spTree>
    <p:extLst>
      <p:ext uri="{BB962C8B-B14F-4D97-AF65-F5344CB8AC3E}">
        <p14:creationId xmlns:p14="http://schemas.microsoft.com/office/powerpoint/2010/main" val="804912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solidFill>
                  <a:schemeClr val="bg1"/>
                </a:solidFill>
              </a:rPr>
              <a:t>IDEALS Principles</a:t>
            </a:r>
          </a:p>
          <a:p>
            <a:endParaRPr lang="en-US" dirty="0">
              <a:solidFill>
                <a:schemeClr val="bg1"/>
              </a:solidFill>
            </a:endParaRPr>
          </a:p>
        </p:txBody>
      </p:sp>
      <p:sp>
        <p:nvSpPr>
          <p:cNvPr id="5" name="TextBox 4"/>
          <p:cNvSpPr txBox="1"/>
          <p:nvPr/>
        </p:nvSpPr>
        <p:spPr>
          <a:xfrm>
            <a:off x="621372" y="1859340"/>
            <a:ext cx="8210747" cy="1323439"/>
          </a:xfrm>
          <a:prstGeom prst="rect">
            <a:avLst/>
          </a:prstGeom>
          <a:noFill/>
        </p:spPr>
        <p:txBody>
          <a:bodyPr wrap="square" rtlCol="0">
            <a:spAutoFit/>
          </a:bodyPr>
          <a:lstStyle/>
          <a:p>
            <a:endParaRPr lang="en-GB" sz="1600" u="sng" dirty="0">
              <a:latin typeface="Chronicle Display" pitchFamily="50" charset="0"/>
            </a:endParaRPr>
          </a:p>
          <a:p>
            <a:endParaRPr lang="en-GB" sz="1600" u="sng" dirty="0">
              <a:latin typeface="Chronicle Display" pitchFamily="50" charset="0"/>
              <a:hlinkClick r:id="rId3"/>
            </a:endParaRPr>
          </a:p>
          <a:p>
            <a:r>
              <a:rPr lang="en-GB" sz="1600" b="1" i="1" dirty="0">
                <a:latin typeface="Chronicle Display" pitchFamily="50" charset="0"/>
                <a:hlinkClick r:id="rId3"/>
              </a:rPr>
              <a:t>https://www.infoq.com/articles/microservices-design-ideals/</a:t>
            </a:r>
            <a:endParaRPr lang="en-GB" sz="1600" b="1" i="1" dirty="0">
              <a:latin typeface="Chronicle Display" pitchFamily="50" charset="0"/>
            </a:endParaRPr>
          </a:p>
          <a:p>
            <a:endParaRPr lang="en-GB" sz="1600" dirty="0">
              <a:latin typeface="Chronicle Display" pitchFamily="50" charset="0"/>
            </a:endParaRPr>
          </a:p>
          <a:p>
            <a:endParaRPr lang="en-GB" sz="1600" dirty="0">
              <a:latin typeface="Chronicle Display" pitchFamily="50" charset="0"/>
            </a:endParaRPr>
          </a:p>
        </p:txBody>
      </p:sp>
    </p:spTree>
    <p:extLst>
      <p:ext uri="{BB962C8B-B14F-4D97-AF65-F5344CB8AC3E}">
        <p14:creationId xmlns:p14="http://schemas.microsoft.com/office/powerpoint/2010/main" val="3371919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42196"/>
          </a:xfrm>
        </p:spPr>
        <p:txBody>
          <a:bodyPr/>
          <a:lstStyle/>
          <a:p>
            <a:r>
              <a:rPr lang="en-US" dirty="0">
                <a:solidFill>
                  <a:schemeClr val="bg1"/>
                </a:solidFill>
              </a:rPr>
              <a:t>SRP Single Responsibility Principle</a:t>
            </a:r>
          </a:p>
          <a:p>
            <a:endParaRPr lang="en-US" dirty="0">
              <a:solidFill>
                <a:schemeClr val="bg1"/>
              </a:solidFill>
            </a:endParaRPr>
          </a:p>
          <a:p>
            <a:endParaRPr lang="en-US" dirty="0">
              <a:solidFill>
                <a:schemeClr val="bg1"/>
              </a:solidFill>
            </a:endParaRPr>
          </a:p>
        </p:txBody>
      </p:sp>
      <p:sp>
        <p:nvSpPr>
          <p:cNvPr id="7" name="TextBox 6">
            <a:extLst>
              <a:ext uri="{FF2B5EF4-FFF2-40B4-BE49-F238E27FC236}">
                <a16:creationId xmlns:a16="http://schemas.microsoft.com/office/drawing/2014/main" id="{D17DDCD5-6EBF-40BB-81AF-415A87FFBFFA}"/>
              </a:ext>
            </a:extLst>
          </p:cNvPr>
          <p:cNvSpPr txBox="1"/>
          <p:nvPr/>
        </p:nvSpPr>
        <p:spPr>
          <a:xfrm>
            <a:off x="466626" y="2479791"/>
            <a:ext cx="8210747" cy="646331"/>
          </a:xfrm>
          <a:prstGeom prst="rect">
            <a:avLst/>
          </a:prstGeom>
          <a:noFill/>
        </p:spPr>
        <p:txBody>
          <a:bodyPr wrap="square" rtlCol="0">
            <a:spAutoFit/>
          </a:bodyPr>
          <a:lstStyle/>
          <a:p>
            <a:r>
              <a:rPr lang="en-GB" dirty="0">
                <a:solidFill>
                  <a:schemeClr val="bg1"/>
                </a:solidFill>
                <a:latin typeface="Chronicle Display" pitchFamily="50" charset="0"/>
              </a:rPr>
              <a:t>In the example code the </a:t>
            </a:r>
            <a:r>
              <a:rPr lang="en-GB" b="1" i="1" dirty="0" err="1">
                <a:solidFill>
                  <a:schemeClr val="bg1"/>
                </a:solidFill>
                <a:latin typeface="Chronicle Display" pitchFamily="50" charset="0"/>
              </a:rPr>
              <a:t>AreaCalculator</a:t>
            </a:r>
            <a:r>
              <a:rPr lang="en-GB" dirty="0">
                <a:solidFill>
                  <a:schemeClr val="bg1"/>
                </a:solidFill>
                <a:latin typeface="Chronicle Display" pitchFamily="50" charset="0"/>
              </a:rPr>
              <a:t> has both the logic to calculate area and formatting the output data, so it has two responsibilities.</a:t>
            </a:r>
          </a:p>
        </p:txBody>
      </p:sp>
      <p:sp>
        <p:nvSpPr>
          <p:cNvPr id="8" name="TextBox 7">
            <a:extLst>
              <a:ext uri="{FF2B5EF4-FFF2-40B4-BE49-F238E27FC236}">
                <a16:creationId xmlns:a16="http://schemas.microsoft.com/office/drawing/2014/main" id="{39D51E31-3C4B-4911-ABDD-C75F52ECC22E}"/>
              </a:ext>
            </a:extLst>
          </p:cNvPr>
          <p:cNvSpPr txBox="1"/>
          <p:nvPr/>
        </p:nvSpPr>
        <p:spPr>
          <a:xfrm>
            <a:off x="466626" y="3487382"/>
            <a:ext cx="8210747" cy="646331"/>
          </a:xfrm>
          <a:prstGeom prst="rect">
            <a:avLst/>
          </a:prstGeom>
          <a:noFill/>
        </p:spPr>
        <p:txBody>
          <a:bodyPr wrap="square" rtlCol="0">
            <a:spAutoFit/>
          </a:bodyPr>
          <a:lstStyle/>
          <a:p>
            <a:r>
              <a:rPr lang="en-GB" dirty="0">
                <a:solidFill>
                  <a:schemeClr val="bg1"/>
                </a:solidFill>
                <a:latin typeface="Chronicle Display" pitchFamily="50" charset="0"/>
              </a:rPr>
              <a:t>We are violating the </a:t>
            </a:r>
            <a:r>
              <a:rPr lang="en-GB" b="1" dirty="0">
                <a:solidFill>
                  <a:schemeClr val="bg1"/>
                </a:solidFill>
                <a:latin typeface="Chronicle Display" pitchFamily="50" charset="0"/>
              </a:rPr>
              <a:t>SRP principle</a:t>
            </a:r>
            <a:r>
              <a:rPr lang="en-GB" dirty="0">
                <a:solidFill>
                  <a:schemeClr val="bg1"/>
                </a:solidFill>
                <a:latin typeface="Chronicle Display" pitchFamily="50" charset="0"/>
              </a:rPr>
              <a:t>, so we should separate the two job of the class into two different classes, each with a single responsibility.</a:t>
            </a:r>
          </a:p>
        </p:txBody>
      </p:sp>
      <p:sp>
        <p:nvSpPr>
          <p:cNvPr id="10" name="TextBox 9">
            <a:extLst>
              <a:ext uri="{FF2B5EF4-FFF2-40B4-BE49-F238E27FC236}">
                <a16:creationId xmlns:a16="http://schemas.microsoft.com/office/drawing/2014/main" id="{F5498817-092D-4930-871C-29B1D96C4BB1}"/>
              </a:ext>
            </a:extLst>
          </p:cNvPr>
          <p:cNvSpPr txBox="1"/>
          <p:nvPr/>
        </p:nvSpPr>
        <p:spPr>
          <a:xfrm>
            <a:off x="466626" y="4402353"/>
            <a:ext cx="8210747" cy="646331"/>
          </a:xfrm>
          <a:prstGeom prst="rect">
            <a:avLst/>
          </a:prstGeom>
          <a:noFill/>
        </p:spPr>
        <p:txBody>
          <a:bodyPr wrap="square" rtlCol="0">
            <a:spAutoFit/>
          </a:bodyPr>
          <a:lstStyle/>
          <a:p>
            <a:r>
              <a:rPr lang="en-GB" dirty="0">
                <a:solidFill>
                  <a:schemeClr val="bg1"/>
                </a:solidFill>
                <a:latin typeface="Chronicle Display" pitchFamily="50" charset="0"/>
              </a:rPr>
              <a:t>We could add a new class called </a:t>
            </a:r>
            <a:r>
              <a:rPr lang="en-GB" b="1" i="1" dirty="0" err="1">
                <a:solidFill>
                  <a:schemeClr val="bg1"/>
                </a:solidFill>
                <a:latin typeface="Chronicle Display" pitchFamily="50" charset="0"/>
              </a:rPr>
              <a:t>AreaCalculatorOutput</a:t>
            </a:r>
            <a:r>
              <a:rPr lang="en-GB" dirty="0">
                <a:solidFill>
                  <a:schemeClr val="bg1"/>
                </a:solidFill>
                <a:latin typeface="Chronicle Display" pitchFamily="50" charset="0"/>
              </a:rPr>
              <a:t> that has the responsibility to format the output data coming from the </a:t>
            </a:r>
            <a:r>
              <a:rPr lang="en-GB" b="1" i="1" dirty="0" err="1">
                <a:solidFill>
                  <a:schemeClr val="bg1"/>
                </a:solidFill>
                <a:latin typeface="Chronicle Display" pitchFamily="50" charset="0"/>
              </a:rPr>
              <a:t>AreaCalculator</a:t>
            </a:r>
            <a:endParaRPr lang="en-GB" b="1" i="1" dirty="0">
              <a:solidFill>
                <a:schemeClr val="bg1"/>
              </a:solidFill>
              <a:latin typeface="Chronicle Display" pitchFamily="50" charset="0"/>
            </a:endParaRPr>
          </a:p>
        </p:txBody>
      </p:sp>
    </p:spTree>
    <p:extLst>
      <p:ext uri="{BB962C8B-B14F-4D97-AF65-F5344CB8AC3E}">
        <p14:creationId xmlns:p14="http://schemas.microsoft.com/office/powerpoint/2010/main" val="1295563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747407"/>
          </a:xfrm>
        </p:spPr>
        <p:txBody>
          <a:bodyPr/>
          <a:lstStyle/>
          <a:p>
            <a:r>
              <a:rPr lang="en-US" dirty="0">
                <a:solidFill>
                  <a:schemeClr val="bg1"/>
                </a:solidFill>
              </a:rPr>
              <a:t>SRP Single Responsibility Principle</a:t>
            </a:r>
          </a:p>
          <a:p>
            <a:endParaRPr lang="en-US" dirty="0">
              <a:solidFill>
                <a:schemeClr val="bg1"/>
              </a:solidFill>
            </a:endParaRPr>
          </a:p>
          <a:p>
            <a:endParaRPr lang="en-US" dirty="0">
              <a:solidFill>
                <a:schemeClr val="bg1"/>
              </a:solidFill>
            </a:endParaRPr>
          </a:p>
        </p:txBody>
      </p:sp>
      <p:pic>
        <p:nvPicPr>
          <p:cNvPr id="9" name="Picture 8">
            <a:extLst>
              <a:ext uri="{FF2B5EF4-FFF2-40B4-BE49-F238E27FC236}">
                <a16:creationId xmlns:a16="http://schemas.microsoft.com/office/drawing/2014/main" id="{46413AD6-EE29-49A7-AA61-80F279840D18}"/>
              </a:ext>
            </a:extLst>
          </p:cNvPr>
          <p:cNvPicPr>
            <a:picLocks noChangeAspect="1"/>
          </p:cNvPicPr>
          <p:nvPr/>
        </p:nvPicPr>
        <p:blipFill>
          <a:blip r:embed="rId3"/>
          <a:stretch>
            <a:fillRect/>
          </a:stretch>
        </p:blipFill>
        <p:spPr>
          <a:xfrm>
            <a:off x="1197489" y="1826454"/>
            <a:ext cx="6663494" cy="4783819"/>
          </a:xfrm>
          <a:prstGeom prst="rect">
            <a:avLst/>
          </a:prstGeom>
        </p:spPr>
      </p:pic>
    </p:spTree>
    <p:extLst>
      <p:ext uri="{BB962C8B-B14F-4D97-AF65-F5344CB8AC3E}">
        <p14:creationId xmlns:p14="http://schemas.microsoft.com/office/powerpoint/2010/main" val="265275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87538"/>
          </a:xfrm>
        </p:spPr>
        <p:txBody>
          <a:bodyPr/>
          <a:lstStyle/>
          <a:p>
            <a:r>
              <a:rPr lang="en-US" dirty="0">
                <a:solidFill>
                  <a:schemeClr val="bg1"/>
                </a:solidFill>
              </a:rPr>
              <a:t>SRP Single Responsibility Principle</a:t>
            </a:r>
          </a:p>
          <a:p>
            <a:endParaRPr lang="en-US" dirty="0">
              <a:solidFill>
                <a:schemeClr val="bg1"/>
              </a:solidFill>
            </a:endParaRPr>
          </a:p>
          <a:p>
            <a:endParaRPr lang="en-US" dirty="0">
              <a:solidFill>
                <a:schemeClr val="bg1"/>
              </a:solidFill>
            </a:endParaRPr>
          </a:p>
        </p:txBody>
      </p:sp>
      <p:pic>
        <p:nvPicPr>
          <p:cNvPr id="10" name="Picture 9">
            <a:extLst>
              <a:ext uri="{FF2B5EF4-FFF2-40B4-BE49-F238E27FC236}">
                <a16:creationId xmlns:a16="http://schemas.microsoft.com/office/drawing/2014/main" id="{7116F872-68F6-4029-8DE8-69298139ACE9}"/>
              </a:ext>
            </a:extLst>
          </p:cNvPr>
          <p:cNvPicPr>
            <a:picLocks noChangeAspect="1"/>
          </p:cNvPicPr>
          <p:nvPr/>
        </p:nvPicPr>
        <p:blipFill>
          <a:blip r:embed="rId3"/>
          <a:stretch>
            <a:fillRect/>
          </a:stretch>
        </p:blipFill>
        <p:spPr>
          <a:xfrm>
            <a:off x="1918917" y="2369114"/>
            <a:ext cx="5306165" cy="3915321"/>
          </a:xfrm>
          <a:prstGeom prst="rect">
            <a:avLst/>
          </a:prstGeom>
        </p:spPr>
      </p:pic>
    </p:spTree>
    <p:extLst>
      <p:ext uri="{BB962C8B-B14F-4D97-AF65-F5344CB8AC3E}">
        <p14:creationId xmlns:p14="http://schemas.microsoft.com/office/powerpoint/2010/main" val="2122867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832880"/>
          </a:xfrm>
        </p:spPr>
        <p:txBody>
          <a:bodyPr/>
          <a:lstStyle/>
          <a:p>
            <a:r>
              <a:rPr lang="en-US" dirty="0">
                <a:solidFill>
                  <a:schemeClr val="bg1"/>
                </a:solidFill>
              </a:rPr>
              <a:t>SRP Single Responsibility Principle</a:t>
            </a:r>
          </a:p>
          <a:p>
            <a:endParaRPr lang="en-US" dirty="0">
              <a:solidFill>
                <a:schemeClr val="bg1"/>
              </a:solidFill>
            </a:endParaRPr>
          </a:p>
          <a:p>
            <a:endParaRPr lang="en-US" dirty="0">
              <a:solidFill>
                <a:schemeClr val="bg1"/>
              </a:solidFill>
            </a:endParaRPr>
          </a:p>
        </p:txBody>
      </p:sp>
      <p:pic>
        <p:nvPicPr>
          <p:cNvPr id="3" name="Picture 2">
            <a:extLst>
              <a:ext uri="{FF2B5EF4-FFF2-40B4-BE49-F238E27FC236}">
                <a16:creationId xmlns:a16="http://schemas.microsoft.com/office/drawing/2014/main" id="{17A316CB-EDB6-4E3A-8082-4340A74FD5DC}"/>
              </a:ext>
            </a:extLst>
          </p:cNvPr>
          <p:cNvPicPr>
            <a:picLocks noChangeAspect="1"/>
          </p:cNvPicPr>
          <p:nvPr/>
        </p:nvPicPr>
        <p:blipFill>
          <a:blip r:embed="rId3"/>
          <a:stretch>
            <a:fillRect/>
          </a:stretch>
        </p:blipFill>
        <p:spPr>
          <a:xfrm>
            <a:off x="1833285" y="2469505"/>
            <a:ext cx="5391902" cy="3448531"/>
          </a:xfrm>
          <a:prstGeom prst="rect">
            <a:avLst/>
          </a:prstGeom>
        </p:spPr>
      </p:pic>
    </p:spTree>
    <p:extLst>
      <p:ext uri="{BB962C8B-B14F-4D97-AF65-F5344CB8AC3E}">
        <p14:creationId xmlns:p14="http://schemas.microsoft.com/office/powerpoint/2010/main" val="2247099466"/>
      </p:ext>
    </p:extLst>
  </p:cSld>
  <p:clrMapOvr>
    <a:masterClrMapping/>
  </p:clrMapOvr>
</p:sld>
</file>

<file path=ppt/theme/theme1.xml><?xml version="1.0" encoding="utf-8"?>
<a:theme xmlns:a="http://schemas.openxmlformats.org/drawingml/2006/main" name="Cover &amp; Closing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11869</TotalTime>
  <Words>1875</Words>
  <Application>Microsoft Office PowerPoint</Application>
  <PresentationFormat>On-screen Show (4:3)</PresentationFormat>
  <Paragraphs>306</Paragraphs>
  <Slides>53</Slides>
  <Notes>53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53</vt:i4>
      </vt:variant>
    </vt:vector>
  </HeadingPairs>
  <TitlesOfParts>
    <vt:vector size="59" baseType="lpstr">
      <vt:lpstr>Arial</vt:lpstr>
      <vt:lpstr>Avenir Book</vt:lpstr>
      <vt:lpstr>Calibri</vt:lpstr>
      <vt:lpstr>Chronicle Display</vt:lpstr>
      <vt:lpstr>Chronicle Display Light</vt:lpstr>
      <vt:lpstr>Cover &amp; Closing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Net-a-porter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hvuyuy</dc:title>
  <dc:creator>Ceila Armitage</dc:creator>
  <cp:lastModifiedBy>Melandri Franco</cp:lastModifiedBy>
  <cp:revision>508</cp:revision>
  <dcterms:created xsi:type="dcterms:W3CDTF">2015-09-22T11:57:21Z</dcterms:created>
  <dcterms:modified xsi:type="dcterms:W3CDTF">2021-07-14T16:09:01Z</dcterms:modified>
</cp:coreProperties>
</file>