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48" r:id="rId2"/>
  </p:sldMasterIdLst>
  <p:notesMasterIdLst>
    <p:notesMasterId r:id="rId22"/>
  </p:notesMasterIdLst>
  <p:sldIdLst>
    <p:sldId id="264" r:id="rId3"/>
    <p:sldId id="288" r:id="rId4"/>
    <p:sldId id="289" r:id="rId5"/>
    <p:sldId id="290" r:id="rId6"/>
    <p:sldId id="291" r:id="rId7"/>
    <p:sldId id="292" r:id="rId8"/>
    <p:sldId id="293" r:id="rId9"/>
    <p:sldId id="298" r:id="rId10"/>
    <p:sldId id="294" r:id="rId11"/>
    <p:sldId id="295" r:id="rId12"/>
    <p:sldId id="296" r:id="rId13"/>
    <p:sldId id="297" r:id="rId14"/>
    <p:sldId id="299" r:id="rId15"/>
    <p:sldId id="300" r:id="rId16"/>
    <p:sldId id="301" r:id="rId17"/>
    <p:sldId id="302" r:id="rId18"/>
    <p:sldId id="303" r:id="rId19"/>
    <p:sldId id="304" r:id="rId20"/>
    <p:sldId id="30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ext uri="{19B8F6BF-5375-455C-9EA6-DF929625EA0E}">
        <p15:presenceInfo xmlns:p15="http://schemas.microsoft.com/office/powerpoint/2012/main" userId="S-1-5-21-810877287-82779185-4547331-242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9" autoAdjust="0"/>
    <p:restoredTop sz="95742" autoAdjust="0"/>
  </p:normalViewPr>
  <p:slideViewPr>
    <p:cSldViewPr snapToGrid="0" snapToObjects="1">
      <p:cViewPr>
        <p:scale>
          <a:sx n="125" d="100"/>
          <a:sy n="125" d="100"/>
        </p:scale>
        <p:origin x="222" y="-9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4" d="100"/>
          <a:sy n="74" d="100"/>
        </p:scale>
        <p:origin x="31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20/06/2016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89021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
        <p:nvSpPr>
          <p:cNvPr id="4" name="Title 3"/>
          <p:cNvSpPr txBox="1">
            <a:spLocks/>
          </p:cNvSpPr>
          <p:nvPr userDrawn="1"/>
        </p:nvSpPr>
        <p:spPr>
          <a:xfrm>
            <a:off x="328480" y="5069666"/>
            <a:ext cx="8815520" cy="1458147"/>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50" i="1" spc="300" dirty="0" smtClean="0">
                <a:solidFill>
                  <a:srgbClr val="000000"/>
                </a:solidFill>
                <a:latin typeface="Chronicle Display Light"/>
                <a:cs typeface="Chronicle Display Light"/>
              </a:rPr>
              <a:t>Thank you</a:t>
            </a:r>
            <a:endParaRPr lang="en-US" sz="4250" i="1" spc="300" dirty="0">
              <a:solidFill>
                <a:srgbClr val="000000"/>
              </a:solidFill>
              <a:latin typeface="Chronicle Display Light"/>
              <a:cs typeface="Chronicle Display Light"/>
            </a:endParaRPr>
          </a:p>
        </p:txBody>
      </p:sp>
      <p:pic>
        <p:nvPicPr>
          <p:cNvPr id="5" name="Picture 4"/>
          <p:cNvPicPr>
            <a:picLocks noChangeAspect="1"/>
          </p:cNvPicPr>
          <p:nvPr userDrawn="1"/>
        </p:nvPicPr>
        <p:blipFill>
          <a:blip r:embed="rId3"/>
          <a:stretch>
            <a:fillRect/>
          </a:stretch>
        </p:blipFill>
        <p:spPr>
          <a:xfrm>
            <a:off x="449208" y="6310057"/>
            <a:ext cx="8233830" cy="124755"/>
          </a:xfrm>
          <a:prstGeom prst="rect">
            <a:avLst/>
          </a:prstGeom>
        </p:spPr>
      </p:pic>
      <p:sp>
        <p:nvSpPr>
          <p:cNvPr id="6" name="Rectangle 5"/>
          <p:cNvSpPr/>
          <p:nvPr userDrawn="1"/>
        </p:nvSpPr>
        <p:spPr>
          <a:xfrm>
            <a:off x="361532" y="5798740"/>
            <a:ext cx="7442039" cy="383695"/>
          </a:xfrm>
          <a:prstGeom prst="rect">
            <a:avLst/>
          </a:prstGeom>
        </p:spPr>
        <p:txBody>
          <a:bodyPr wrap="square" anchor="b">
            <a:spAutoFit/>
          </a:bodyPr>
          <a:lstStyle/>
          <a:p>
            <a:pPr>
              <a:lnSpc>
                <a:spcPct val="120000"/>
              </a:lnSpc>
            </a:pPr>
            <a:r>
              <a:rPr lang="en-GB" sz="800" kern="0" spc="120" dirty="0" smtClean="0">
                <a:latin typeface="Avenir Book"/>
                <a:cs typeface="Avenir Book"/>
              </a:rPr>
              <a:t>THIS DOCUMENT IS PROPRIETARY AND CONFIDENTIAL. NO PART OF THIS DOCUMENT MAY BE DISCLOSED IN </a:t>
            </a:r>
            <a:br>
              <a:rPr lang="en-GB" sz="800" kern="0" spc="120" dirty="0" smtClean="0">
                <a:latin typeface="Avenir Book"/>
                <a:cs typeface="Avenir Book"/>
              </a:rPr>
            </a:br>
            <a:r>
              <a:rPr lang="en-GB" sz="800" kern="0" spc="120" dirty="0" smtClean="0">
                <a:latin typeface="Avenir Book"/>
                <a:cs typeface="Avenir Book"/>
              </a:rPr>
              <a:t>ANY MANNER TO A THIRD PARTY WITHOUT THE PRIOR WRITTEN CONSENT OF YOOX NET-A-PORTER GROUP</a:t>
            </a:r>
            <a:endParaRPr lang="en-GB" sz="800" kern="0" spc="120" dirty="0">
              <a:latin typeface="Avenir Book"/>
              <a:cs typeface="Avenir Book"/>
            </a:endParaRPr>
          </a:p>
        </p:txBody>
      </p:sp>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Title</a:t>
            </a:r>
          </a:p>
        </p:txBody>
      </p:sp>
    </p:spTree>
    <p:extLst>
      <p:ext uri="{BB962C8B-B14F-4D97-AF65-F5344CB8AC3E}">
        <p14:creationId xmlns:p14="http://schemas.microsoft.com/office/powerpoint/2010/main" val="147690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Sub-title</a:t>
            </a:r>
          </a:p>
        </p:txBody>
      </p:sp>
    </p:spTree>
    <p:extLst>
      <p:ext uri="{BB962C8B-B14F-4D97-AF65-F5344CB8AC3E}">
        <p14:creationId xmlns:p14="http://schemas.microsoft.com/office/powerpoint/2010/main" val="21269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smtClean="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430393" y="439326"/>
            <a:ext cx="6107804" cy="1765537"/>
          </a:xfrm>
          <a:prstGeom prst="rect">
            <a:avLst/>
          </a:prstGeom>
        </p:spPr>
      </p:pic>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t="14904" b="83028"/>
          <a:stretch/>
        </p:blipFill>
        <p:spPr>
          <a:xfrm>
            <a:off x="0" y="943428"/>
            <a:ext cx="9144000" cy="130947"/>
          </a:xfrm>
          <a:prstGeom prst="rect">
            <a:avLst/>
          </a:prstGeom>
        </p:spPr>
      </p:pic>
      <p:pic>
        <p:nvPicPr>
          <p:cNvPr id="12" name="Picture 11"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r="75198" b="85097"/>
          <a:stretch/>
        </p:blipFill>
        <p:spPr>
          <a:xfrm>
            <a:off x="0" y="0"/>
            <a:ext cx="2267857" cy="943428"/>
          </a:xfrm>
          <a:prstGeom prst="rect">
            <a:avLst/>
          </a:prstGeom>
        </p:spPr>
      </p:pic>
      <p:sp>
        <p:nvSpPr>
          <p:cNvPr id="15" name="Title 3"/>
          <p:cNvSpPr txBox="1">
            <a:spLocks/>
          </p:cNvSpPr>
          <p:nvPr userDrawn="1"/>
        </p:nvSpPr>
        <p:spPr>
          <a:xfrm>
            <a:off x="6706418" y="381262"/>
            <a:ext cx="2098371" cy="174226"/>
          </a:xfrm>
          <a:prstGeom prst="rect">
            <a:avLst/>
          </a:prstGeom>
        </p:spPr>
        <p:txBody>
          <a:bodyPr vert="horz" lIns="91440" tIns="45720" rIns="91440" bIns="45720" rtlCol="0" anchor="t">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600" kern="0" spc="100" dirty="0" smtClean="0">
                <a:latin typeface="Avenir Black"/>
                <a:cs typeface="Avenir Black"/>
              </a:rPr>
              <a:t>PAGE NUMBER</a:t>
            </a:r>
            <a:endParaRPr lang="en-US" sz="600" kern="0" spc="100" dirty="0">
              <a:latin typeface="Avenir Black"/>
              <a:cs typeface="Avenir Black"/>
            </a:endParaRPr>
          </a:p>
        </p:txBody>
      </p:sp>
      <p:sp>
        <p:nvSpPr>
          <p:cNvPr id="16" name="Slide Number Placeholder 15"/>
          <p:cNvSpPr>
            <a:spLocks noGrp="1"/>
          </p:cNvSpPr>
          <p:nvPr>
            <p:ph type="sldNum" sz="quarter" idx="4"/>
          </p:nvPr>
        </p:nvSpPr>
        <p:spPr>
          <a:xfrm>
            <a:off x="6706418" y="479408"/>
            <a:ext cx="2133600" cy="365125"/>
          </a:xfrm>
          <a:prstGeom prst="rect">
            <a:avLst/>
          </a:prstGeom>
        </p:spPr>
        <p:txBody>
          <a:bodyPr vert="horz" lIns="91440" tIns="45720" rIns="91440" bIns="45720" rtlCol="0" anchor="ctr"/>
          <a:lstStyle>
            <a:lvl1pPr algn="r">
              <a:defRPr sz="2700">
                <a:solidFill>
                  <a:schemeClr val="tx1"/>
                </a:solidFill>
                <a:latin typeface="Chronicle Display Light"/>
              </a:defRPr>
            </a:lvl1pPr>
          </a:lstStyle>
          <a:p>
            <a:fld id="{872B398A-EF09-E242-842D-FF241F6D1DAD}" type="slidenum">
              <a:rPr lang="en-US" smtClean="0"/>
              <a:t>‹#›</a:t>
            </a:fld>
            <a:endParaRPr lang="en-US" dirty="0"/>
          </a:p>
        </p:txBody>
      </p:sp>
    </p:spTree>
    <p:extLst>
      <p:ext uri="{BB962C8B-B14F-4D97-AF65-F5344CB8AC3E}">
        <p14:creationId xmlns:p14="http://schemas.microsoft.com/office/powerpoint/2010/main" val="1276175915"/>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5" r:id="rId3"/>
    <p:sldLayoutId id="2147483676" r:id="rId4"/>
    <p:sldLayoutId id="2147483678" r:id="rId5"/>
    <p:sldLayoutId id="2147483679"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200329"/>
          </a:xfrm>
          <a:prstGeom prst="rect">
            <a:avLst/>
          </a:prstGeom>
          <a:noFill/>
        </p:spPr>
        <p:txBody>
          <a:bodyPr wrap="square" rtlCol="0">
            <a:spAutoFit/>
          </a:bodyPr>
          <a:lstStyle/>
          <a:p>
            <a:r>
              <a:rPr lang="en-US" sz="3600" b="1" dirty="0" smtClean="0">
                <a:latin typeface="Chronicle Display Light" pitchFamily="50" charset="0"/>
              </a:rPr>
              <a:t>SOLID</a:t>
            </a:r>
          </a:p>
          <a:p>
            <a:r>
              <a:rPr lang="en-US" sz="3600" i="1" dirty="0" smtClean="0">
                <a:latin typeface="Chronicle Display Light" pitchFamily="50" charset="0"/>
              </a:rPr>
              <a:t>…all OOP dev 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135949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smtClean="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smtClean="0">
                <a:latin typeface="Chronicle Display" pitchFamily="50" charset="0"/>
              </a:rPr>
              <a:t>A better design is to remove the logic to calculate the area from the </a:t>
            </a:r>
            <a:r>
              <a:rPr lang="en-GB" sz="1600" dirty="0" err="1" smtClean="0">
                <a:latin typeface="Chronicle Display" pitchFamily="50" charset="0"/>
              </a:rPr>
              <a:t>AreaCalculator</a:t>
            </a:r>
            <a:r>
              <a:rPr lang="en-GB" sz="1600" dirty="0" smtClean="0">
                <a:latin typeface="Chronicle Display" pitchFamily="50" charset="0"/>
              </a:rPr>
              <a:t> an attach it into the single shape’s classes.</a:t>
            </a:r>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0" y="156484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return</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p>
        </p:txBody>
      </p:sp>
      <p:sp>
        <p:nvSpPr>
          <p:cNvPr id="4" name="TextBox 3"/>
          <p:cNvSpPr txBox="1"/>
          <p:nvPr/>
        </p:nvSpPr>
        <p:spPr>
          <a:xfrm>
            <a:off x="621369" y="313450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863610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LSP </a:t>
            </a:r>
            <a:r>
              <a:rPr lang="en-US" sz="2400" dirty="0" err="1" smtClean="0"/>
              <a:t>Liskov</a:t>
            </a:r>
            <a:r>
              <a:rPr lang="en-US" sz="2400" dirty="0" smtClean="0"/>
              <a:t> Substitution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smtClean="0">
                <a:latin typeface="Chronicle Display" pitchFamily="50" charset="0"/>
              </a:rPr>
              <a:t>This principle is the base of </a:t>
            </a:r>
            <a:r>
              <a:rPr lang="en-GB" sz="1600" b="1" i="1" dirty="0" smtClean="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GenericCalculatorOutput</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ISP Interface Segregation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677656"/>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437559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102900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618189"/>
            <a:ext cx="8210747" cy="2923877"/>
          </a:xfrm>
          <a:prstGeom prst="rect">
            <a:avLst/>
          </a:prstGeom>
          <a:solidFill>
            <a:schemeClr val="tx1"/>
          </a:solidFill>
        </p:spPr>
        <p:txBody>
          <a:bodyPr wrap="square" rtlCol="0">
            <a:spAutoFit/>
          </a:bodyPr>
          <a:lstStyle/>
          <a:p>
            <a:r>
              <a:rPr lang="it-IT" sz="800" dirty="0" smtClean="0">
                <a:solidFill>
                  <a:srgbClr val="DCDCDC"/>
                </a:solidFill>
                <a:highlight>
                  <a:srgbClr val="1E1E1E"/>
                </a:highlight>
                <a:latin typeface="Consolas" panose="020B0609020204030204" pitchFamily="49" charset="0"/>
              </a:rPr>
              <a:t>	   </a:t>
            </a:r>
          </a:p>
          <a:p>
            <a:endParaRPr lang="it-IT" sz="8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smtClean="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What is SOLID?</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b="1" dirty="0" smtClean="0">
                <a:latin typeface="Chronicle Display" pitchFamily="50" charset="0"/>
              </a:rPr>
              <a:t>SOLID</a:t>
            </a:r>
            <a:r>
              <a:rPr lang="en-GB" sz="1600" u="sng" dirty="0" smtClean="0">
                <a:latin typeface="Chronicle Display" pitchFamily="50" charset="0"/>
              </a:rPr>
              <a:t> </a:t>
            </a:r>
            <a:r>
              <a:rPr lang="en-GB" sz="1600" dirty="0" smtClean="0">
                <a:latin typeface="Chronicle Display" pitchFamily="50" charset="0"/>
              </a:rPr>
              <a:t>is an acronym for five OOD principles by Robert C. Martin (uncle bob)</a:t>
            </a:r>
            <a:endParaRPr lang="en-GB" sz="1600" u="sng" dirty="0">
              <a:latin typeface="Chronicle Display" pitchFamily="50" charset="0"/>
            </a:endParaRPr>
          </a:p>
          <a:p>
            <a:endParaRPr lang="en-GB" sz="1600" u="sng" dirty="0" smtClean="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These principles, when applied, help developer in</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easily maintain software</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extend software</a:t>
            </a:r>
          </a:p>
          <a:p>
            <a:endParaRPr lang="en-GB" sz="1600" dirty="0">
              <a:latin typeface="Chronicle Display" pitchFamily="50" charset="0"/>
            </a:endParaRPr>
          </a:p>
          <a:p>
            <a:r>
              <a:rPr lang="en-GB" sz="1600" dirty="0" smtClean="0">
                <a:latin typeface="Chronicle Display" pitchFamily="50" charset="0"/>
              </a:rPr>
              <a:t>	avoid smells</a:t>
            </a:r>
          </a:p>
          <a:p>
            <a:endParaRPr lang="en-GB" sz="1600" dirty="0">
              <a:latin typeface="Chronicle Display" pitchFamily="50" charset="0"/>
            </a:endParaRPr>
          </a:p>
          <a:p>
            <a:r>
              <a:rPr lang="en-GB" sz="1600" dirty="0" smtClean="0">
                <a:latin typeface="Chronicle Display" pitchFamily="50" charset="0"/>
              </a:rPr>
              <a:t>	easily refactor code</a:t>
            </a:r>
          </a:p>
          <a:p>
            <a:endParaRPr lang="en-GB" sz="1600" dirty="0">
              <a:latin typeface="Chronicle Display" pitchFamily="50" charset="0"/>
            </a:endParaRPr>
          </a:p>
          <a:p>
            <a:r>
              <a:rPr lang="en-GB" sz="1600" dirty="0" smtClean="0">
                <a:latin typeface="Chronicle Display" pitchFamily="50" charset="0"/>
              </a:rPr>
              <a:t>	achieve low coupling, high cohesion and string encapsulation</a:t>
            </a:r>
          </a:p>
          <a:p>
            <a:endParaRPr lang="en-GB" sz="1600" dirty="0">
              <a:latin typeface="Chronicle Display" pitchFamily="50" charset="0"/>
            </a:endParaRPr>
          </a:p>
          <a:p>
            <a:r>
              <a:rPr lang="en-GB" sz="1600" dirty="0" smtClean="0">
                <a:latin typeface="Chronicle Display" pitchFamily="50" charset="0"/>
              </a:rPr>
              <a:t>	software easier to read, easier to understand and easier to change</a:t>
            </a:r>
          </a:p>
        </p:txBody>
      </p:sp>
    </p:spTree>
    <p:extLst>
      <p:ext uri="{BB962C8B-B14F-4D97-AF65-F5344CB8AC3E}">
        <p14:creationId xmlns:p14="http://schemas.microsoft.com/office/powerpoint/2010/main" val="1324935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SOLID stands for</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416320"/>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dirty="0" smtClean="0">
                <a:latin typeface="Chronicle Display" pitchFamily="50" charset="0"/>
              </a:rPr>
              <a:t>S</a:t>
            </a:r>
            <a:r>
              <a:rPr lang="en-GB" sz="1600" dirty="0" smtClean="0">
                <a:latin typeface="Chronicle Display" pitchFamily="50" charset="0"/>
              </a:rPr>
              <a:t>  	Single Responsibility Principle</a:t>
            </a:r>
            <a:endParaRPr lang="en-GB" sz="1600" dirty="0" smtClean="0">
              <a:latin typeface="Chronicle Display" pitchFamily="50" charset="0"/>
            </a:endParaRPr>
          </a:p>
          <a:p>
            <a:endParaRPr lang="en-GB" sz="1600" dirty="0" smtClean="0">
              <a:latin typeface="Chronicle Display" pitchFamily="50" charset="0"/>
            </a:endParaRPr>
          </a:p>
          <a:p>
            <a:r>
              <a:rPr lang="en-GB" sz="2400" dirty="0" smtClean="0">
                <a:latin typeface="Chronicle Display" pitchFamily="50" charset="0"/>
              </a:rPr>
              <a:t>O</a:t>
            </a:r>
            <a:r>
              <a:rPr lang="en-GB" sz="1600" dirty="0" smtClean="0">
                <a:latin typeface="Chronicle Display" pitchFamily="50" charset="0"/>
              </a:rPr>
              <a:t>  	Open Closed Principle</a:t>
            </a:r>
          </a:p>
          <a:p>
            <a:endParaRPr lang="en-GB" sz="1600" dirty="0">
              <a:latin typeface="Chronicle Display" pitchFamily="50" charset="0"/>
            </a:endParaRPr>
          </a:p>
          <a:p>
            <a:r>
              <a:rPr lang="en-GB" sz="2400" dirty="0" smtClean="0">
                <a:latin typeface="Chronicle Display" pitchFamily="50" charset="0"/>
              </a:rPr>
              <a:t>L</a:t>
            </a:r>
            <a:r>
              <a:rPr lang="en-GB" sz="1600" dirty="0" smtClean="0">
                <a:latin typeface="Chronicle Display" pitchFamily="50" charset="0"/>
              </a:rPr>
              <a:t>  	</a:t>
            </a:r>
            <a:r>
              <a:rPr lang="en-GB" sz="1600" dirty="0" err="1" smtClean="0">
                <a:latin typeface="Chronicle Display" pitchFamily="50" charset="0"/>
              </a:rPr>
              <a:t>Liskov</a:t>
            </a:r>
            <a:r>
              <a:rPr lang="en-GB" sz="1600" dirty="0" smtClean="0">
                <a:latin typeface="Chronicle Display" pitchFamily="50" charset="0"/>
              </a:rPr>
              <a:t> Substitution Principle</a:t>
            </a:r>
          </a:p>
          <a:p>
            <a:endParaRPr lang="en-GB" sz="1600" dirty="0">
              <a:latin typeface="Chronicle Display" pitchFamily="50" charset="0"/>
            </a:endParaRPr>
          </a:p>
          <a:p>
            <a:r>
              <a:rPr lang="en-GB" sz="2400" dirty="0" smtClean="0">
                <a:latin typeface="Chronicle Display" pitchFamily="50" charset="0"/>
              </a:rPr>
              <a:t>I</a:t>
            </a:r>
            <a:r>
              <a:rPr lang="en-GB" sz="1600" dirty="0" smtClean="0">
                <a:latin typeface="Chronicle Display" pitchFamily="50" charset="0"/>
              </a:rPr>
              <a:t>  	Interface Segregation Principle</a:t>
            </a:r>
          </a:p>
          <a:p>
            <a:endParaRPr lang="en-GB" sz="1600" dirty="0">
              <a:latin typeface="Chronicle Display" pitchFamily="50" charset="0"/>
            </a:endParaRPr>
          </a:p>
          <a:p>
            <a:r>
              <a:rPr lang="en-GB" sz="2400" dirty="0" smtClean="0">
                <a:latin typeface="Chronicle Display" pitchFamily="50" charset="0"/>
              </a:rPr>
              <a:t>D</a:t>
            </a:r>
            <a:r>
              <a:rPr lang="en-GB" sz="1600" dirty="0" smtClean="0">
                <a:latin typeface="Chronicle Display" pitchFamily="50" charset="0"/>
              </a:rPr>
              <a:t>  	Dependency Inversion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If a class has more then one responsibility, then the responsibilities become coupled. Changes to one responsibility may inhibit the class ability to meet the others.</a:t>
            </a:r>
          </a:p>
          <a:p>
            <a:endParaRPr lang="en-GB" sz="1600" dirty="0" smtClean="0">
              <a:latin typeface="Chronicle Display" pitchFamily="50" charset="0"/>
            </a:endParaRPr>
          </a:p>
          <a:p>
            <a:r>
              <a:rPr lang="en-GB" sz="1600" dirty="0" smtClean="0">
                <a:latin typeface="Chronicle Display" pitchFamily="50" charset="0"/>
              </a:rPr>
              <a:t>The hardest thing is to detect the responsibilities of a class according with the reason to change</a:t>
            </a:r>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64849"/>
            <a:ext cx="8210747" cy="4862870"/>
          </a:xfrm>
          <a:prstGeom prst="rect">
            <a:avLst/>
          </a:prstGeom>
          <a:solidFill>
            <a:schemeClr val="tx1"/>
          </a:solidFill>
        </p:spPr>
        <p:txBody>
          <a:bodyPr wrap="square" rtlCol="0">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private</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endParaRPr lang="it-IT" sz="1000" dirty="0" smtClean="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float</a:t>
            </a:r>
            <a:r>
              <a:rPr lang="it-IT" sz="1000" dirty="0" smtClean="0">
                <a:solidFill>
                  <a:srgbClr val="DCDCDC"/>
                </a:solidFill>
                <a:highlight>
                  <a:srgbClr val="1E1E1E"/>
                </a:highlight>
                <a:latin typeface="Consolas" panose="020B0609020204030204" pitchFamily="49" charset="0"/>
              </a:rPr>
              <a:t> Sum()</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smtClean="0">
                <a:solidFill>
                  <a:srgbClr val="DCDCDC"/>
                </a:solidFill>
                <a:highlight>
                  <a:srgbClr val="1E1E1E"/>
                </a:highlight>
                <a:latin typeface="Consolas" panose="020B0609020204030204" pitchFamily="49" charset="0"/>
              </a:rPr>
              <a:t>            {</a:t>
            </a:r>
          </a:p>
          <a:p>
            <a:r>
              <a:rPr lang="en-US" sz="1000" dirty="0" smtClean="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p>
          <a:p>
            <a:r>
              <a:rPr lang="it-IT" sz="1000" dirty="0" smtClean="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Show()</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endParaRPr lang="en-GB" sz="1000" dirty="0" smtClean="0">
              <a:latin typeface="Chronicle Display" pitchFamily="50" charset="0"/>
            </a:endParaRPr>
          </a:p>
        </p:txBody>
      </p:sp>
    </p:spTree>
    <p:extLst>
      <p:ext uri="{BB962C8B-B14F-4D97-AF65-F5344CB8AC3E}">
        <p14:creationId xmlns:p14="http://schemas.microsoft.com/office/powerpoint/2010/main" val="2045971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SRP Single Responsibility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046988"/>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the code example the </a:t>
            </a:r>
            <a:r>
              <a:rPr lang="en-GB" sz="1600" dirty="0" err="1" smtClean="0">
                <a:latin typeface="Chronicle Display" pitchFamily="50" charset="0"/>
              </a:rPr>
              <a:t>AreaCalculator</a:t>
            </a:r>
            <a:r>
              <a:rPr lang="en-GB" sz="1600" dirty="0" smtClean="0">
                <a:latin typeface="Chronicle Display" pitchFamily="50" charset="0"/>
              </a:rPr>
              <a:t> has both the logic to calculate area and formatting the output data, so it has two responsibilities.</a:t>
            </a:r>
          </a:p>
          <a:p>
            <a:endParaRPr lang="en-GB" sz="1600" dirty="0" smtClean="0">
              <a:latin typeface="Chronicle Display" pitchFamily="50" charset="0"/>
            </a:endParaRPr>
          </a:p>
          <a:p>
            <a:r>
              <a:rPr lang="en-GB" sz="1600" dirty="0" smtClean="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smtClean="0">
                <a:latin typeface="Chronicle Display" pitchFamily="50" charset="0"/>
              </a:rPr>
              <a:t>We could add a new class called for example </a:t>
            </a:r>
            <a:r>
              <a:rPr lang="en-GB" sz="1600" dirty="0" err="1" smtClean="0">
                <a:latin typeface="Chronicle Display" pitchFamily="50" charset="0"/>
              </a:rPr>
              <a:t>AreaCalculatorOutput</a:t>
            </a:r>
            <a:r>
              <a:rPr lang="en-GB" sz="1600" dirty="0" smtClean="0">
                <a:latin typeface="Chronicle Display" pitchFamily="50" charset="0"/>
              </a:rPr>
              <a:t> that has the responsibility to format the output data coming from the </a:t>
            </a:r>
            <a:r>
              <a:rPr lang="en-GB" sz="1600" dirty="0" err="1" smtClean="0">
                <a:latin typeface="Chronicle Display" pitchFamily="50" charset="0"/>
              </a:rPr>
              <a:t>AreaCalculator</a:t>
            </a:r>
            <a:endParaRPr lang="en-GB" sz="1600" dirty="0" smtClean="0">
              <a:latin typeface="Chronicle Display" pitchFamily="50" charset="0"/>
            </a:endParaRPr>
          </a:p>
          <a:p>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6527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4" name="Rectangle 3"/>
          <p:cNvSpPr/>
          <p:nvPr/>
        </p:nvSpPr>
        <p:spPr>
          <a:xfrm>
            <a:off x="549592" y="1564849"/>
            <a:ext cx="8210747" cy="2554545"/>
          </a:xfrm>
          <a:prstGeom prst="rect">
            <a:avLst/>
          </a:prstGeom>
          <a:solidFill>
            <a:schemeClr val="tx1"/>
          </a:solidFill>
        </p:spPr>
        <p:txBody>
          <a:bodyPr wrap="square">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smtClean="0">
                <a:solidFill>
                  <a:srgbClr val="DCDCDC"/>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80FF80"/>
                </a:solidFill>
                <a:highlight>
                  <a:srgbClr val="1E1E1E"/>
                </a:highlight>
                <a:latin typeface="Consolas" panose="020B0609020204030204" pitchFamily="49" charset="0"/>
              </a:rPr>
              <a:t>{</a:t>
            </a:r>
            <a:r>
              <a:rPr lang="it-IT" sz="1000" dirty="0">
                <a:solidFill>
                  <a:srgbClr val="80FF80"/>
                </a:solidFill>
                <a:highlight>
                  <a:srgbClr val="1E1E1E"/>
                </a:highlight>
                <a:latin typeface="Consolas" panose="020B0609020204030204" pitchFamily="49" charset="0"/>
              </a:rPr>
              <a:t>0</a:t>
            </a:r>
            <a:r>
              <a:rPr lang="it-IT" sz="1000" dirty="0" smtClean="0">
                <a:solidFill>
                  <a:srgbClr val="80FF80"/>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endParaRPr lang="it-IT" sz="1000" dirty="0"/>
          </a:p>
        </p:txBody>
      </p:sp>
      <p:sp>
        <p:nvSpPr>
          <p:cNvPr id="6" name="Rectangle 5"/>
          <p:cNvSpPr/>
          <p:nvPr/>
        </p:nvSpPr>
        <p:spPr>
          <a:xfrm>
            <a:off x="557211" y="4208989"/>
            <a:ext cx="8210747" cy="1785104"/>
          </a:xfrm>
          <a:prstGeom prst="rect">
            <a:avLst/>
          </a:prstGeom>
          <a:solidFill>
            <a:schemeClr val="tx1"/>
          </a:solidFill>
        </p:spPr>
        <p:txBody>
          <a:bodyPr wrap="square">
            <a:spAutoFit/>
          </a:bodyPr>
          <a:lstStyle/>
          <a:p>
            <a:endParaRPr lang="it-IT" sz="1000" dirty="0" smtClean="0"/>
          </a:p>
          <a:p>
            <a:r>
              <a:rPr lang="it-IT" sz="1000" dirty="0" smtClean="0"/>
              <a:t>….</a:t>
            </a:r>
          </a:p>
          <a:p>
            <a:endParaRPr lang="it-IT" sz="1000" dirty="0" smtClean="0">
              <a:highlight>
                <a:srgbClr val="1E1E1E"/>
              </a:highlight>
            </a:endParaRPr>
          </a:p>
          <a:p>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area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smtClean="0">
                <a:solidFill>
                  <a:srgbClr val="569CD6"/>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areaOutpu</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(area);</a:t>
            </a:r>
          </a:p>
          <a:p>
            <a:endParaRPr lang="it-IT" sz="1000" dirty="0">
              <a:solidFill>
                <a:srgbClr val="DCDCDC"/>
              </a:solidFill>
              <a:highlight>
                <a:srgbClr val="1E1E1E"/>
              </a:highlight>
              <a:latin typeface="Consolas" panose="020B0609020204030204" pitchFamily="49" charset="0"/>
            </a:endParaRP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ShowJson</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p>
        </p:txBody>
      </p:sp>
    </p:spTree>
    <p:extLst>
      <p:ext uri="{BB962C8B-B14F-4D97-AF65-F5344CB8AC3E}">
        <p14:creationId xmlns:p14="http://schemas.microsoft.com/office/powerpoint/2010/main" val="2122867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OCP Open Closed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yout">
  <a:themeElements>
    <a:clrScheme name="YNAP Colours">
      <a:dk1>
        <a:srgbClr val="000000"/>
      </a:dk1>
      <a:lt1>
        <a:srgbClr val="FFFFFF"/>
      </a:lt1>
      <a:dk2>
        <a:srgbClr val="999999"/>
      </a:dk2>
      <a:lt2>
        <a:srgbClr val="CCCCCC"/>
      </a:lt2>
      <a:accent1>
        <a:srgbClr val="FFF454"/>
      </a:accent1>
      <a:accent2>
        <a:srgbClr val="A5DCFA"/>
      </a:accent2>
      <a:accent3>
        <a:srgbClr val="CCCCCC"/>
      </a:accent3>
      <a:accent4>
        <a:srgbClr val="CBBE45"/>
      </a:accent4>
      <a:accent5>
        <a:srgbClr val="FFFBC9"/>
      </a:accent5>
      <a:accent6>
        <a:srgbClr val="6B8EA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6244</TotalTime>
  <Words>1065</Words>
  <Application>Microsoft Office PowerPoint</Application>
  <PresentationFormat>On-screen Show (4:3)</PresentationFormat>
  <Paragraphs>411</Paragraphs>
  <Slides>19</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Avenir Black</vt:lpstr>
      <vt:lpstr>Avenir Book</vt:lpstr>
      <vt:lpstr>Calibri</vt:lpstr>
      <vt:lpstr>Chronicle Display</vt:lpstr>
      <vt:lpstr>Chronicle Display Light</vt:lpstr>
      <vt:lpstr>Consolas</vt:lpstr>
      <vt:lpstr>Cover &amp; Closing Slides</vt:lpstr>
      <vt:lpstr>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216</cp:revision>
  <dcterms:created xsi:type="dcterms:W3CDTF">2015-09-22T11:57:21Z</dcterms:created>
  <dcterms:modified xsi:type="dcterms:W3CDTF">2016-06-21T12:08:34Z</dcterms:modified>
</cp:coreProperties>
</file>