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55"/>
  </p:notesMasterIdLst>
  <p:handoutMasterIdLst>
    <p:handoutMasterId r:id="rId56"/>
  </p:handoutMasterIdLst>
  <p:sldIdLst>
    <p:sldId id="309" r:id="rId2"/>
    <p:sldId id="310" r:id="rId3"/>
    <p:sldId id="289" r:id="rId4"/>
    <p:sldId id="290" r:id="rId5"/>
    <p:sldId id="291" r:id="rId6"/>
    <p:sldId id="292" r:id="rId7"/>
    <p:sldId id="293" r:id="rId8"/>
    <p:sldId id="298" r:id="rId9"/>
    <p:sldId id="314" r:id="rId10"/>
    <p:sldId id="294" r:id="rId11"/>
    <p:sldId id="295" r:id="rId12"/>
    <p:sldId id="296" r:id="rId13"/>
    <p:sldId id="297" r:id="rId14"/>
    <p:sldId id="315" r:id="rId15"/>
    <p:sldId id="316" r:id="rId16"/>
    <p:sldId id="317" r:id="rId17"/>
    <p:sldId id="313" r:id="rId18"/>
    <p:sldId id="318" r:id="rId19"/>
    <p:sldId id="299" r:id="rId20"/>
    <p:sldId id="300" r:id="rId21"/>
    <p:sldId id="301" r:id="rId22"/>
    <p:sldId id="322" r:id="rId23"/>
    <p:sldId id="302" r:id="rId24"/>
    <p:sldId id="303" r:id="rId25"/>
    <p:sldId id="324" r:id="rId26"/>
    <p:sldId id="325" r:id="rId27"/>
    <p:sldId id="323" r:id="rId28"/>
    <p:sldId id="305" r:id="rId29"/>
    <p:sldId id="306" r:id="rId30"/>
    <p:sldId id="307" r:id="rId31"/>
    <p:sldId id="326" r:id="rId32"/>
    <p:sldId id="327" r:id="rId33"/>
    <p:sldId id="328" r:id="rId34"/>
    <p:sldId id="319" r:id="rId35"/>
    <p:sldId id="320" r:id="rId36"/>
    <p:sldId id="329" r:id="rId37"/>
    <p:sldId id="331" r:id="rId38"/>
    <p:sldId id="332" r:id="rId39"/>
    <p:sldId id="336" r:id="rId40"/>
    <p:sldId id="333" r:id="rId41"/>
    <p:sldId id="337" r:id="rId42"/>
    <p:sldId id="338" r:id="rId43"/>
    <p:sldId id="339" r:id="rId44"/>
    <p:sldId id="340" r:id="rId45"/>
    <p:sldId id="342" r:id="rId46"/>
    <p:sldId id="334" r:id="rId47"/>
    <p:sldId id="343" r:id="rId48"/>
    <p:sldId id="346" r:id="rId49"/>
    <p:sldId id="347" r:id="rId50"/>
    <p:sldId id="335" r:id="rId51"/>
    <p:sldId id="344" r:id="rId52"/>
    <p:sldId id="345" r:id="rId53"/>
    <p:sldId id="330"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6720" autoAdjust="0"/>
  </p:normalViewPr>
  <p:slideViewPr>
    <p:cSldViewPr snapToGrid="0" snapToObjects="1">
      <p:cViewPr varScale="1">
        <p:scale>
          <a:sx n="127" d="100"/>
          <a:sy n="127" d="100"/>
        </p:scale>
        <p:origin x="57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13/07/2021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13/07/2021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4116839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4205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210229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39861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32</a:t>
            </a:fld>
            <a:endParaRPr lang="en-GB"/>
          </a:p>
        </p:txBody>
      </p:sp>
    </p:spTree>
    <p:extLst>
      <p:ext uri="{BB962C8B-B14F-4D97-AF65-F5344CB8AC3E}">
        <p14:creationId xmlns:p14="http://schemas.microsoft.com/office/powerpoint/2010/main" val="447199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33</a:t>
            </a:fld>
            <a:endParaRPr lang="en-GB"/>
          </a:p>
        </p:txBody>
      </p:sp>
    </p:spTree>
    <p:extLst>
      <p:ext uri="{BB962C8B-B14F-4D97-AF65-F5344CB8AC3E}">
        <p14:creationId xmlns:p14="http://schemas.microsoft.com/office/powerpoint/2010/main" val="1895338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34</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35</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36</a:t>
            </a:fld>
            <a:endParaRPr lang="en-GB"/>
          </a:p>
        </p:txBody>
      </p:sp>
    </p:spTree>
    <p:extLst>
      <p:ext uri="{BB962C8B-B14F-4D97-AF65-F5344CB8AC3E}">
        <p14:creationId xmlns:p14="http://schemas.microsoft.com/office/powerpoint/2010/main" val="937582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37</a:t>
            </a:fld>
            <a:endParaRPr lang="en-GB"/>
          </a:p>
        </p:txBody>
      </p:sp>
    </p:spTree>
    <p:extLst>
      <p:ext uri="{BB962C8B-B14F-4D97-AF65-F5344CB8AC3E}">
        <p14:creationId xmlns:p14="http://schemas.microsoft.com/office/powerpoint/2010/main" val="3611770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38</a:t>
            </a:fld>
            <a:endParaRPr lang="en-GB"/>
          </a:p>
        </p:txBody>
      </p:sp>
    </p:spTree>
    <p:extLst>
      <p:ext uri="{BB962C8B-B14F-4D97-AF65-F5344CB8AC3E}">
        <p14:creationId xmlns:p14="http://schemas.microsoft.com/office/powerpoint/2010/main" val="2685214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39</a:t>
            </a:fld>
            <a:endParaRPr lang="en-GB"/>
          </a:p>
        </p:txBody>
      </p:sp>
    </p:spTree>
    <p:extLst>
      <p:ext uri="{BB962C8B-B14F-4D97-AF65-F5344CB8AC3E}">
        <p14:creationId xmlns:p14="http://schemas.microsoft.com/office/powerpoint/2010/main" val="64113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40</a:t>
            </a:fld>
            <a:endParaRPr lang="en-GB"/>
          </a:p>
        </p:txBody>
      </p:sp>
    </p:spTree>
    <p:extLst>
      <p:ext uri="{BB962C8B-B14F-4D97-AF65-F5344CB8AC3E}">
        <p14:creationId xmlns:p14="http://schemas.microsoft.com/office/powerpoint/2010/main" val="194811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41</a:t>
            </a:fld>
            <a:endParaRPr lang="en-GB"/>
          </a:p>
        </p:txBody>
      </p:sp>
    </p:spTree>
    <p:extLst>
      <p:ext uri="{BB962C8B-B14F-4D97-AF65-F5344CB8AC3E}">
        <p14:creationId xmlns:p14="http://schemas.microsoft.com/office/powerpoint/2010/main" val="1868279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42</a:t>
            </a:fld>
            <a:endParaRPr lang="en-GB"/>
          </a:p>
        </p:txBody>
      </p:sp>
    </p:spTree>
    <p:extLst>
      <p:ext uri="{BB962C8B-B14F-4D97-AF65-F5344CB8AC3E}">
        <p14:creationId xmlns:p14="http://schemas.microsoft.com/office/powerpoint/2010/main" val="1414121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43</a:t>
            </a:fld>
            <a:endParaRPr lang="en-GB"/>
          </a:p>
        </p:txBody>
      </p:sp>
    </p:spTree>
    <p:extLst>
      <p:ext uri="{BB962C8B-B14F-4D97-AF65-F5344CB8AC3E}">
        <p14:creationId xmlns:p14="http://schemas.microsoft.com/office/powerpoint/2010/main" val="11141155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44</a:t>
            </a:fld>
            <a:endParaRPr lang="en-GB"/>
          </a:p>
        </p:txBody>
      </p:sp>
    </p:spTree>
    <p:extLst>
      <p:ext uri="{BB962C8B-B14F-4D97-AF65-F5344CB8AC3E}">
        <p14:creationId xmlns:p14="http://schemas.microsoft.com/office/powerpoint/2010/main" val="33433236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45</a:t>
            </a:fld>
            <a:endParaRPr lang="en-GB"/>
          </a:p>
        </p:txBody>
      </p:sp>
    </p:spTree>
    <p:extLst>
      <p:ext uri="{BB962C8B-B14F-4D97-AF65-F5344CB8AC3E}">
        <p14:creationId xmlns:p14="http://schemas.microsoft.com/office/powerpoint/2010/main" val="744288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46</a:t>
            </a:fld>
            <a:endParaRPr lang="en-GB"/>
          </a:p>
        </p:txBody>
      </p:sp>
    </p:spTree>
    <p:extLst>
      <p:ext uri="{BB962C8B-B14F-4D97-AF65-F5344CB8AC3E}">
        <p14:creationId xmlns:p14="http://schemas.microsoft.com/office/powerpoint/2010/main" val="715644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47</a:t>
            </a:fld>
            <a:endParaRPr lang="en-GB"/>
          </a:p>
        </p:txBody>
      </p:sp>
    </p:spTree>
    <p:extLst>
      <p:ext uri="{BB962C8B-B14F-4D97-AF65-F5344CB8AC3E}">
        <p14:creationId xmlns:p14="http://schemas.microsoft.com/office/powerpoint/2010/main" val="30608369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48</a:t>
            </a:fld>
            <a:endParaRPr lang="en-GB"/>
          </a:p>
        </p:txBody>
      </p:sp>
    </p:spTree>
    <p:extLst>
      <p:ext uri="{BB962C8B-B14F-4D97-AF65-F5344CB8AC3E}">
        <p14:creationId xmlns:p14="http://schemas.microsoft.com/office/powerpoint/2010/main" val="23117910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49</a:t>
            </a:fld>
            <a:endParaRPr lang="en-GB"/>
          </a:p>
        </p:txBody>
      </p:sp>
    </p:spTree>
    <p:extLst>
      <p:ext uri="{BB962C8B-B14F-4D97-AF65-F5344CB8AC3E}">
        <p14:creationId xmlns:p14="http://schemas.microsoft.com/office/powerpoint/2010/main" val="112569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50</a:t>
            </a:fld>
            <a:endParaRPr lang="en-GB"/>
          </a:p>
        </p:txBody>
      </p:sp>
    </p:spTree>
    <p:extLst>
      <p:ext uri="{BB962C8B-B14F-4D97-AF65-F5344CB8AC3E}">
        <p14:creationId xmlns:p14="http://schemas.microsoft.com/office/powerpoint/2010/main" val="28666678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51</a:t>
            </a:fld>
            <a:endParaRPr lang="en-GB"/>
          </a:p>
        </p:txBody>
      </p:sp>
    </p:spTree>
    <p:extLst>
      <p:ext uri="{BB962C8B-B14F-4D97-AF65-F5344CB8AC3E}">
        <p14:creationId xmlns:p14="http://schemas.microsoft.com/office/powerpoint/2010/main" val="1388779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52</a:t>
            </a:fld>
            <a:endParaRPr lang="en-GB"/>
          </a:p>
        </p:txBody>
      </p:sp>
    </p:spTree>
    <p:extLst>
      <p:ext uri="{BB962C8B-B14F-4D97-AF65-F5344CB8AC3E}">
        <p14:creationId xmlns:p14="http://schemas.microsoft.com/office/powerpoint/2010/main" val="996561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53</a:t>
            </a:fld>
            <a:endParaRPr lang="en-GB"/>
          </a:p>
        </p:txBody>
      </p:sp>
    </p:spTree>
    <p:extLst>
      <p:ext uri="{BB962C8B-B14F-4D97-AF65-F5344CB8AC3E}">
        <p14:creationId xmlns:p14="http://schemas.microsoft.com/office/powerpoint/2010/main" val="305595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38420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hyperlink" Target="https://www.infoq.com/minibooks/domain-driven-design-quickly/" TargetMode="External"/><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hyperlink" Target="https://www.infoq.com/articles/microservices-design-ideals/"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646331"/>
          </a:xfrm>
          <a:prstGeom prst="rect">
            <a:avLst/>
          </a:prstGeom>
          <a:noFill/>
        </p:spPr>
        <p:txBody>
          <a:bodyPr wrap="square" rtlCol="0">
            <a:spAutoFit/>
          </a:bodyPr>
          <a:lstStyle/>
          <a:p>
            <a:r>
              <a:rPr lang="en-US" sz="3600" i="1" dirty="0">
                <a:latin typeface="Chronicle Display Light" pitchFamily="50" charset="0"/>
              </a:rPr>
              <a:t>All </a:t>
            </a:r>
            <a:r>
              <a:rPr lang="en-US" sz="3600" b="1" i="1" dirty="0">
                <a:latin typeface="Chronicle Display Light" pitchFamily="50" charset="0"/>
              </a:rPr>
              <a:t>DEVELOPER </a:t>
            </a:r>
            <a:r>
              <a:rPr lang="en-US" sz="3600" i="1" dirty="0">
                <a:latin typeface="Chronicle Display Light" pitchFamily="50" charset="0"/>
              </a:rPr>
              <a:t>must know…</a:t>
            </a:r>
            <a:endParaRPr lang="en-US" sz="2400" i="1" dirty="0">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750648"/>
          </a:xfrm>
        </p:spPr>
        <p:txBody>
          <a:bodyPr/>
          <a:lstStyle/>
          <a:p>
            <a:pPr algn="ctr"/>
            <a:endParaRPr lang="it-IT" dirty="0"/>
          </a:p>
          <a:p>
            <a:pPr algn="ctr"/>
            <a:endParaRPr lang="it-IT" dirty="0"/>
          </a:p>
          <a:p>
            <a:pPr algn="ctr"/>
            <a:r>
              <a:rPr lang="it-IT" sz="6000" b="1" i="1" dirty="0"/>
              <a:t>SOFTWARE 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455786"/>
            <a:ext cx="7383780" cy="646331"/>
          </a:xfrm>
          <a:prstGeom prst="rect">
            <a:avLst/>
          </a:prstGeom>
          <a:noFill/>
        </p:spPr>
        <p:txBody>
          <a:bodyPr wrap="square" rtlCol="0">
            <a:spAutoFit/>
          </a:bodyPr>
          <a:lstStyle/>
          <a:p>
            <a:r>
              <a:rPr lang="en-US" sz="3600" i="1" dirty="0">
                <a:latin typeface="Chronicle Display Light" pitchFamily="50" charset="0"/>
              </a:rPr>
              <a:t>…and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5" name="TextBox 4"/>
          <p:cNvSpPr txBox="1"/>
          <p:nvPr/>
        </p:nvSpPr>
        <p:spPr>
          <a:xfrm>
            <a:off x="519112" y="2099729"/>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sp>
        <p:nvSpPr>
          <p:cNvPr id="5" name="TextBox 4"/>
          <p:cNvSpPr txBox="1"/>
          <p:nvPr/>
        </p:nvSpPr>
        <p:spPr>
          <a:xfrm>
            <a:off x="423862" y="2249358"/>
            <a:ext cx="8210747" cy="2800767"/>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a:latin typeface="Chronicle Display" pitchFamily="50" charset="0"/>
              </a:rPr>
              <a:t>This goes against the </a:t>
            </a:r>
            <a:r>
              <a:rPr lang="en-GB" sz="1600" b="1" i="1" dirty="0">
                <a:latin typeface="Chronicle Display" pitchFamily="50" charset="0"/>
              </a:rPr>
              <a:t>Open Closed Principle </a:t>
            </a:r>
            <a:r>
              <a:rPr lang="en-GB" sz="1600" dirty="0">
                <a:latin typeface="Chronicle Display" pitchFamily="50" charset="0"/>
              </a:rPr>
              <a:t>because we must modify the class itself to obtain the new behaviour.</a:t>
            </a:r>
          </a:p>
          <a:p>
            <a:endParaRPr lang="en-GB" sz="1600" dirty="0">
              <a:latin typeface="Chronicle Display" pitchFamily="50" charset="0"/>
            </a:endParaRPr>
          </a:p>
          <a:p>
            <a:r>
              <a:rPr lang="en-GB" sz="1600" dirty="0">
                <a:latin typeface="Chronicle Display" pitchFamily="50" charset="0"/>
              </a:rPr>
              <a:t>A better design is to remove the logic to calculate the area from the </a:t>
            </a:r>
            <a:r>
              <a:rPr lang="en-GB" sz="1600" b="1" i="1" dirty="0" err="1">
                <a:latin typeface="Chronicle Display" pitchFamily="50" charset="0"/>
              </a:rPr>
              <a:t>AreaCalculator</a:t>
            </a:r>
            <a:r>
              <a:rPr lang="en-GB" sz="1600" dirty="0">
                <a:latin typeface="Chronicle Display" pitchFamily="50" charset="0"/>
              </a:rPr>
              <a:t> an attach it into the single shape’s classes.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1" name="Picture 10">
            <a:extLst>
              <a:ext uri="{FF2B5EF4-FFF2-40B4-BE49-F238E27FC236}">
                <a16:creationId xmlns:a16="http://schemas.microsoft.com/office/drawing/2014/main" id="{557AADEB-EC75-40AD-9731-C292074D6BEB}"/>
              </a:ext>
            </a:extLst>
          </p:cNvPr>
          <p:cNvPicPr>
            <a:picLocks noChangeAspect="1"/>
          </p:cNvPicPr>
          <p:nvPr/>
        </p:nvPicPr>
        <p:blipFill>
          <a:blip r:embed="rId3"/>
          <a:stretch>
            <a:fillRect/>
          </a:stretch>
        </p:blipFill>
        <p:spPr>
          <a:xfrm>
            <a:off x="2933471" y="3202453"/>
            <a:ext cx="3277057" cy="1895740"/>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9" name="Picture 8">
            <a:extLst>
              <a:ext uri="{FF2B5EF4-FFF2-40B4-BE49-F238E27FC236}">
                <a16:creationId xmlns:a16="http://schemas.microsoft.com/office/drawing/2014/main" id="{4BA23925-5DCF-4E78-9D0D-769A79152714}"/>
              </a:ext>
            </a:extLst>
          </p:cNvPr>
          <p:cNvPicPr>
            <a:picLocks noChangeAspect="1"/>
          </p:cNvPicPr>
          <p:nvPr/>
        </p:nvPicPr>
        <p:blipFill>
          <a:blip r:embed="rId3"/>
          <a:stretch>
            <a:fillRect/>
          </a:stretch>
        </p:blipFill>
        <p:spPr>
          <a:xfrm>
            <a:off x="2581101" y="2645560"/>
            <a:ext cx="3896269" cy="3229426"/>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5" name="TextBox 4"/>
          <p:cNvSpPr txBox="1"/>
          <p:nvPr/>
        </p:nvSpPr>
        <p:spPr>
          <a:xfrm>
            <a:off x="621372" y="2274838"/>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a:latin typeface="Chronicle Display" pitchFamily="50" charset="0"/>
              </a:rPr>
              <a:t>This principle is the base of </a:t>
            </a:r>
            <a:r>
              <a:rPr lang="en-GB" sz="1600" b="1" i="1" dirty="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SOLID</a:t>
            </a:r>
            <a:r>
              <a:rPr lang="en-US" dirty="0"/>
              <a:t> Principles</a:t>
            </a:r>
          </a:p>
          <a:p>
            <a:endParaRPr lang="en-US" dirty="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SOLID</a:t>
            </a:r>
            <a:r>
              <a:rPr lang="en-GB" sz="1600" b="1" dirty="0">
                <a:latin typeface="Chronicle Display" pitchFamily="50" charset="0"/>
              </a:rPr>
              <a:t> </a:t>
            </a:r>
            <a:r>
              <a:rPr lang="en-GB" sz="1600" dirty="0">
                <a:latin typeface="Chronicle Display" pitchFamily="50" charset="0"/>
              </a:rPr>
              <a:t>is an acronym for five </a:t>
            </a:r>
            <a:r>
              <a:rPr lang="en-GB" sz="1600" b="1" dirty="0">
                <a:latin typeface="Chronicle Display" pitchFamily="50" charset="0"/>
              </a:rPr>
              <a:t>OOD</a:t>
            </a:r>
            <a:r>
              <a:rPr lang="en-GB" sz="1600" dirty="0">
                <a:latin typeface="Chronicle Display" pitchFamily="50" charset="0"/>
              </a:rPr>
              <a:t> principles by Robert C. Martin (uncle bob)</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developer in</a:t>
            </a:r>
          </a:p>
          <a:p>
            <a:r>
              <a:rPr lang="en-GB" sz="1600" dirty="0">
                <a:latin typeface="Chronicle Display" pitchFamily="50" charset="0"/>
              </a:rPr>
              <a:t>	</a:t>
            </a:r>
          </a:p>
          <a:p>
            <a:r>
              <a:rPr lang="en-GB" sz="1600" dirty="0">
                <a:latin typeface="Chronicle Display" pitchFamily="50" charset="0"/>
              </a:rPr>
              <a:t>	&gt; easily maintain software</a:t>
            </a:r>
          </a:p>
          <a:p>
            <a:r>
              <a:rPr lang="en-GB" sz="1600" dirty="0">
                <a:latin typeface="Chronicle Display" pitchFamily="50" charset="0"/>
              </a:rPr>
              <a:t>	</a:t>
            </a:r>
          </a:p>
          <a:p>
            <a:r>
              <a:rPr lang="en-GB" sz="1600" dirty="0">
                <a:latin typeface="Chronicle Display" pitchFamily="50" charset="0"/>
              </a:rPr>
              <a:t>	&gt; extend software</a:t>
            </a:r>
          </a:p>
          <a:p>
            <a:endParaRPr lang="en-GB" sz="1600" dirty="0">
              <a:latin typeface="Chronicle Display" pitchFamily="50" charset="0"/>
            </a:endParaRPr>
          </a:p>
          <a:p>
            <a:r>
              <a:rPr lang="en-GB" sz="1600" dirty="0">
                <a:latin typeface="Chronicle Display" pitchFamily="50" charset="0"/>
              </a:rPr>
              <a:t>	&gt; avoid smells</a:t>
            </a:r>
          </a:p>
          <a:p>
            <a:endParaRPr lang="en-GB" sz="1600" dirty="0">
              <a:latin typeface="Chronicle Display" pitchFamily="50" charset="0"/>
            </a:endParaRPr>
          </a:p>
          <a:p>
            <a:r>
              <a:rPr lang="en-GB" sz="1600" dirty="0">
                <a:latin typeface="Chronicle Display" pitchFamily="50" charset="0"/>
              </a:rPr>
              <a:t>	&gt; easily refactor code</a:t>
            </a:r>
          </a:p>
          <a:p>
            <a:endParaRPr lang="en-GB" sz="1600" dirty="0">
              <a:latin typeface="Chronicle Display" pitchFamily="50" charset="0"/>
            </a:endParaRPr>
          </a:p>
          <a:p>
            <a:r>
              <a:rPr lang="en-GB" sz="1600" dirty="0">
                <a:latin typeface="Chronicle Display" pitchFamily="50" charset="0"/>
              </a:rPr>
              <a:t>	&gt; achieve low coupling, high cohesion and string encapsulation</a:t>
            </a:r>
          </a:p>
          <a:p>
            <a:endParaRPr lang="en-GB" sz="1600" dirty="0">
              <a:latin typeface="Chronicle Display" pitchFamily="50" charset="0"/>
            </a:endParaRPr>
          </a:p>
          <a:p>
            <a:r>
              <a:rPr lang="en-GB" sz="1600" dirty="0">
                <a:latin typeface="Chronicle Display" pitchFamily="50" charset="0"/>
              </a:rPr>
              <a:t>	&gt;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sp>
        <p:nvSpPr>
          <p:cNvPr id="5" name="TextBox 4"/>
          <p:cNvSpPr txBox="1"/>
          <p:nvPr/>
        </p:nvSpPr>
        <p:spPr>
          <a:xfrm>
            <a:off x="621372" y="2090172"/>
            <a:ext cx="8210747" cy="2677656"/>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BD90FAF-A5BD-4ECB-ADB7-5BE0F29EDE47}"/>
              </a:ext>
            </a:extLst>
          </p:cNvPr>
          <p:cNvPicPr>
            <a:picLocks noChangeAspect="1"/>
          </p:cNvPicPr>
          <p:nvPr/>
        </p:nvPicPr>
        <p:blipFill>
          <a:blip r:embed="rId3"/>
          <a:stretch>
            <a:fillRect/>
          </a:stretch>
        </p:blipFill>
        <p:spPr>
          <a:xfrm>
            <a:off x="1116795" y="2784526"/>
            <a:ext cx="2210108" cy="1733792"/>
          </a:xfrm>
          <a:prstGeom prst="rect">
            <a:avLst/>
          </a:prstGeom>
        </p:spPr>
      </p:pic>
      <p:pic>
        <p:nvPicPr>
          <p:cNvPr id="4" name="Picture 3">
            <a:extLst>
              <a:ext uri="{FF2B5EF4-FFF2-40B4-BE49-F238E27FC236}">
                <a16:creationId xmlns:a16="http://schemas.microsoft.com/office/drawing/2014/main" id="{3CBA74BB-855A-4FF8-819A-4EB418EC75DA}"/>
              </a:ext>
            </a:extLst>
          </p:cNvPr>
          <p:cNvPicPr>
            <a:picLocks noChangeAspect="1"/>
          </p:cNvPicPr>
          <p:nvPr/>
        </p:nvPicPr>
        <p:blipFill>
          <a:blip r:embed="rId4"/>
          <a:stretch>
            <a:fillRect/>
          </a:stretch>
        </p:blipFill>
        <p:spPr>
          <a:xfrm>
            <a:off x="4572000" y="2775000"/>
            <a:ext cx="2753109" cy="1743318"/>
          </a:xfrm>
          <a:prstGeom prst="rect">
            <a:avLst/>
          </a:prstGeom>
        </p:spPr>
      </p:pic>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5" name="Picture 4">
            <a:extLst>
              <a:ext uri="{FF2B5EF4-FFF2-40B4-BE49-F238E27FC236}">
                <a16:creationId xmlns:a16="http://schemas.microsoft.com/office/drawing/2014/main" id="{8A8BAAF5-AB5A-4430-BC94-210F94813054}"/>
              </a:ext>
            </a:extLst>
          </p:cNvPr>
          <p:cNvPicPr>
            <a:picLocks noChangeAspect="1"/>
          </p:cNvPicPr>
          <p:nvPr/>
        </p:nvPicPr>
        <p:blipFill>
          <a:blip r:embed="rId3"/>
          <a:stretch>
            <a:fillRect/>
          </a:stretch>
        </p:blipFill>
        <p:spPr>
          <a:xfrm>
            <a:off x="2366759" y="2648263"/>
            <a:ext cx="4324954" cy="2896004"/>
          </a:xfrm>
          <a:prstGeom prst="rect">
            <a:avLst/>
          </a:prstGeom>
        </p:spPr>
      </p:pic>
    </p:spTree>
    <p:extLst>
      <p:ext uri="{BB962C8B-B14F-4D97-AF65-F5344CB8AC3E}">
        <p14:creationId xmlns:p14="http://schemas.microsoft.com/office/powerpoint/2010/main" val="4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4" name="Picture 3">
            <a:extLst>
              <a:ext uri="{FF2B5EF4-FFF2-40B4-BE49-F238E27FC236}">
                <a16:creationId xmlns:a16="http://schemas.microsoft.com/office/drawing/2014/main" id="{FBFCC2E9-A5F6-4C3C-831F-F5E4629505E6}"/>
              </a:ext>
            </a:extLst>
          </p:cNvPr>
          <p:cNvPicPr>
            <a:picLocks noChangeAspect="1"/>
          </p:cNvPicPr>
          <p:nvPr/>
        </p:nvPicPr>
        <p:blipFill>
          <a:blip r:embed="rId3"/>
          <a:stretch>
            <a:fillRect/>
          </a:stretch>
        </p:blipFill>
        <p:spPr>
          <a:xfrm>
            <a:off x="526321" y="2132436"/>
            <a:ext cx="3115110" cy="3762900"/>
          </a:xfrm>
          <a:prstGeom prst="rect">
            <a:avLst/>
          </a:prstGeom>
        </p:spPr>
      </p:pic>
      <p:pic>
        <p:nvPicPr>
          <p:cNvPr id="6" name="Picture 5">
            <a:extLst>
              <a:ext uri="{FF2B5EF4-FFF2-40B4-BE49-F238E27FC236}">
                <a16:creationId xmlns:a16="http://schemas.microsoft.com/office/drawing/2014/main" id="{AC49809A-2F12-43A2-8BDC-61466D25054D}"/>
              </a:ext>
            </a:extLst>
          </p:cNvPr>
          <p:cNvPicPr>
            <a:picLocks noChangeAspect="1"/>
          </p:cNvPicPr>
          <p:nvPr/>
        </p:nvPicPr>
        <p:blipFill>
          <a:blip r:embed="rId4"/>
          <a:stretch>
            <a:fillRect/>
          </a:stretch>
        </p:blipFill>
        <p:spPr>
          <a:xfrm>
            <a:off x="4422407" y="2048104"/>
            <a:ext cx="4039164" cy="4096322"/>
          </a:xfrm>
          <a:prstGeom prst="rect">
            <a:avLst/>
          </a:prstGeom>
        </p:spPr>
      </p:pic>
    </p:spTree>
    <p:extLst>
      <p:ext uri="{BB962C8B-B14F-4D97-AF65-F5344CB8AC3E}">
        <p14:creationId xmlns:p14="http://schemas.microsoft.com/office/powerpoint/2010/main" val="406451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8EB224C-873B-4700-A803-6BA66066399E}"/>
              </a:ext>
            </a:extLst>
          </p:cNvPr>
          <p:cNvPicPr>
            <a:picLocks noChangeAspect="1"/>
          </p:cNvPicPr>
          <p:nvPr/>
        </p:nvPicPr>
        <p:blipFill>
          <a:blip r:embed="rId3"/>
          <a:stretch>
            <a:fillRect/>
          </a:stretch>
        </p:blipFill>
        <p:spPr>
          <a:xfrm>
            <a:off x="2942153" y="2067819"/>
            <a:ext cx="3486637" cy="1714739"/>
          </a:xfrm>
          <a:prstGeom prst="rect">
            <a:avLst/>
          </a:prstGeom>
        </p:spPr>
      </p:pic>
      <p:pic>
        <p:nvPicPr>
          <p:cNvPr id="4" name="Picture 3">
            <a:extLst>
              <a:ext uri="{FF2B5EF4-FFF2-40B4-BE49-F238E27FC236}">
                <a16:creationId xmlns:a16="http://schemas.microsoft.com/office/drawing/2014/main" id="{054E2526-A850-4705-9842-EEAB5D8B2EFC}"/>
              </a:ext>
            </a:extLst>
          </p:cNvPr>
          <p:cNvPicPr>
            <a:picLocks noChangeAspect="1"/>
          </p:cNvPicPr>
          <p:nvPr/>
        </p:nvPicPr>
        <p:blipFill>
          <a:blip r:embed="rId4"/>
          <a:stretch>
            <a:fillRect/>
          </a:stretch>
        </p:blipFill>
        <p:spPr>
          <a:xfrm>
            <a:off x="256108" y="3871915"/>
            <a:ext cx="4134427" cy="2753109"/>
          </a:xfrm>
          <a:prstGeom prst="rect">
            <a:avLst/>
          </a:prstGeom>
        </p:spPr>
      </p:pic>
      <p:pic>
        <p:nvPicPr>
          <p:cNvPr id="5" name="Picture 4">
            <a:extLst>
              <a:ext uri="{FF2B5EF4-FFF2-40B4-BE49-F238E27FC236}">
                <a16:creationId xmlns:a16="http://schemas.microsoft.com/office/drawing/2014/main" id="{335B57ED-3D93-4362-80EB-F214DF842526}"/>
              </a:ext>
            </a:extLst>
          </p:cNvPr>
          <p:cNvPicPr>
            <a:picLocks noChangeAspect="1"/>
          </p:cNvPicPr>
          <p:nvPr/>
        </p:nvPicPr>
        <p:blipFill>
          <a:blip r:embed="rId5"/>
          <a:stretch>
            <a:fillRect/>
          </a:stretch>
        </p:blipFill>
        <p:spPr>
          <a:xfrm>
            <a:off x="4414343" y="3871915"/>
            <a:ext cx="4658375" cy="2724530"/>
          </a:xfrm>
          <a:prstGeom prst="rect">
            <a:avLst/>
          </a:prstGeom>
        </p:spPr>
      </p:pic>
    </p:spTree>
    <p:extLst>
      <p:ext uri="{BB962C8B-B14F-4D97-AF65-F5344CB8AC3E}">
        <p14:creationId xmlns:p14="http://schemas.microsoft.com/office/powerpoint/2010/main" val="4031165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9AD109B9-04AE-4575-AEA1-94A4654E9214}"/>
              </a:ext>
            </a:extLst>
          </p:cNvPr>
          <p:cNvPicPr>
            <a:picLocks noChangeAspect="1"/>
          </p:cNvPicPr>
          <p:nvPr/>
        </p:nvPicPr>
        <p:blipFill>
          <a:blip r:embed="rId3"/>
          <a:stretch>
            <a:fillRect/>
          </a:stretch>
        </p:blipFill>
        <p:spPr>
          <a:xfrm>
            <a:off x="1623601" y="1980804"/>
            <a:ext cx="5896798" cy="4277322"/>
          </a:xfrm>
          <a:prstGeom prst="rect">
            <a:avLst/>
          </a:prstGeom>
        </p:spPr>
      </p:pic>
    </p:spTree>
    <p:extLst>
      <p:ext uri="{BB962C8B-B14F-4D97-AF65-F5344CB8AC3E}">
        <p14:creationId xmlns:p14="http://schemas.microsoft.com/office/powerpoint/2010/main" val="201149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5" name="TextBox 4"/>
          <p:cNvSpPr txBox="1"/>
          <p:nvPr/>
        </p:nvSpPr>
        <p:spPr>
          <a:xfrm>
            <a:off x="621372" y="2213282"/>
            <a:ext cx="8210747" cy="2431435"/>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a:latin typeface="Chronicle Display" pitchFamily="50" charset="0"/>
              </a:rPr>
              <a:t>This principle allows for decoupling</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96405"/>
          </a:xfrm>
        </p:spPr>
        <p:txBody>
          <a:bodyPr/>
          <a:lstStyle/>
          <a:p>
            <a:r>
              <a:rPr lang="en-US" dirty="0"/>
              <a:t>SOLID stands for</a:t>
            </a:r>
          </a:p>
          <a:p>
            <a:endParaRPr lang="en-US" dirty="0"/>
          </a:p>
          <a:p>
            <a:endParaRPr lang="en-US" dirty="0"/>
          </a:p>
        </p:txBody>
      </p:sp>
      <p:sp>
        <p:nvSpPr>
          <p:cNvPr id="4" name="TextBox 3">
            <a:extLst>
              <a:ext uri="{FF2B5EF4-FFF2-40B4-BE49-F238E27FC236}">
                <a16:creationId xmlns:a16="http://schemas.microsoft.com/office/drawing/2014/main" id="{63C269EE-161D-48D7-A785-3E2FC7B1A523}"/>
              </a:ext>
            </a:extLst>
          </p:cNvPr>
          <p:cNvSpPr txBox="1"/>
          <p:nvPr/>
        </p:nvSpPr>
        <p:spPr>
          <a:xfrm>
            <a:off x="604635" y="5248144"/>
            <a:ext cx="8210747" cy="707886"/>
          </a:xfrm>
          <a:prstGeom prst="rect">
            <a:avLst/>
          </a:prstGeom>
          <a:noFill/>
        </p:spPr>
        <p:txBody>
          <a:bodyPr wrap="square" rtlCol="0">
            <a:spAutoFit/>
          </a:bodyPr>
          <a:lstStyle/>
          <a:p>
            <a:endParaRPr lang="en-GB" sz="1600" dirty="0">
              <a:latin typeface="Chronicle Display" pitchFamily="50" charset="0"/>
            </a:endParaRPr>
          </a:p>
          <a:p>
            <a:r>
              <a:rPr lang="en-GB" sz="2400" dirty="0">
                <a:latin typeface="Chronicle Display" pitchFamily="50" charset="0"/>
              </a:rPr>
              <a:t>D</a:t>
            </a:r>
            <a:r>
              <a:rPr lang="en-GB" sz="1600" dirty="0">
                <a:latin typeface="Chronicle Display" pitchFamily="50" charset="0"/>
              </a:rPr>
              <a:t>  		DIP		Dependency Inversion Principle</a:t>
            </a:r>
          </a:p>
        </p:txBody>
      </p:sp>
      <p:sp>
        <p:nvSpPr>
          <p:cNvPr id="7" name="TextBox 6">
            <a:extLst>
              <a:ext uri="{FF2B5EF4-FFF2-40B4-BE49-F238E27FC236}">
                <a16:creationId xmlns:a16="http://schemas.microsoft.com/office/drawing/2014/main" id="{8D454E17-CE25-4F9D-B1BD-0BF07E155431}"/>
              </a:ext>
            </a:extLst>
          </p:cNvPr>
          <p:cNvSpPr txBox="1"/>
          <p:nvPr/>
        </p:nvSpPr>
        <p:spPr>
          <a:xfrm>
            <a:off x="604636" y="4651342"/>
            <a:ext cx="8210747" cy="707886"/>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ISP		Interface Segregation Principle</a:t>
            </a:r>
          </a:p>
          <a:p>
            <a:endParaRPr lang="en-GB" sz="1600" dirty="0">
              <a:latin typeface="Chronicle Display" pitchFamily="50" charset="0"/>
            </a:endParaRPr>
          </a:p>
        </p:txBody>
      </p:sp>
      <p:sp>
        <p:nvSpPr>
          <p:cNvPr id="8" name="TextBox 7">
            <a:extLst>
              <a:ext uri="{FF2B5EF4-FFF2-40B4-BE49-F238E27FC236}">
                <a16:creationId xmlns:a16="http://schemas.microsoft.com/office/drawing/2014/main" id="{95AB1476-5DF8-4C63-B8EC-CED20481456E}"/>
              </a:ext>
            </a:extLst>
          </p:cNvPr>
          <p:cNvSpPr txBox="1"/>
          <p:nvPr/>
        </p:nvSpPr>
        <p:spPr>
          <a:xfrm>
            <a:off x="604640" y="3946818"/>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LSP		</a:t>
            </a:r>
            <a:r>
              <a:rPr lang="en-GB" sz="1600" dirty="0" err="1">
                <a:latin typeface="Chronicle Display" pitchFamily="50" charset="0"/>
              </a:rPr>
              <a:t>Liskov</a:t>
            </a:r>
            <a:r>
              <a:rPr lang="en-GB" sz="1600" dirty="0">
                <a:latin typeface="Chronicle Display" pitchFamily="50" charset="0"/>
              </a:rPr>
              <a:t> Substitution Principle</a:t>
            </a:r>
          </a:p>
        </p:txBody>
      </p:sp>
      <p:sp>
        <p:nvSpPr>
          <p:cNvPr id="9" name="TextBox 8">
            <a:extLst>
              <a:ext uri="{FF2B5EF4-FFF2-40B4-BE49-F238E27FC236}">
                <a16:creationId xmlns:a16="http://schemas.microsoft.com/office/drawing/2014/main" id="{B23EA5FF-3ADB-4B1F-8FA4-31188C91A960}"/>
              </a:ext>
            </a:extLst>
          </p:cNvPr>
          <p:cNvSpPr txBox="1"/>
          <p:nvPr/>
        </p:nvSpPr>
        <p:spPr>
          <a:xfrm>
            <a:off x="604637" y="3198167"/>
            <a:ext cx="8210747" cy="461665"/>
          </a:xfrm>
          <a:prstGeom prst="rect">
            <a:avLst/>
          </a:prstGeom>
          <a:noFill/>
        </p:spPr>
        <p:txBody>
          <a:bodyPr wrap="square" rtlCol="0">
            <a:spAutoFit/>
          </a:bodyPr>
          <a:lstStyle/>
          <a:p>
            <a:r>
              <a:rPr lang="en-GB" sz="2400" dirty="0">
                <a:latin typeface="Chronicle Display" pitchFamily="50" charset="0"/>
              </a:rPr>
              <a:t>O</a:t>
            </a:r>
            <a:r>
              <a:rPr lang="en-GB" sz="1600" dirty="0">
                <a:latin typeface="Chronicle Display" pitchFamily="50" charset="0"/>
              </a:rPr>
              <a:t>  		OPC		Open Closed Principle</a:t>
            </a:r>
          </a:p>
        </p:txBody>
      </p:sp>
      <p:sp>
        <p:nvSpPr>
          <p:cNvPr id="10" name="TextBox 9">
            <a:extLst>
              <a:ext uri="{FF2B5EF4-FFF2-40B4-BE49-F238E27FC236}">
                <a16:creationId xmlns:a16="http://schemas.microsoft.com/office/drawing/2014/main" id="{2BF089F7-70D5-485F-A194-CB033597E612}"/>
              </a:ext>
            </a:extLst>
          </p:cNvPr>
          <p:cNvSpPr txBox="1"/>
          <p:nvPr/>
        </p:nvSpPr>
        <p:spPr>
          <a:xfrm>
            <a:off x="604638" y="24679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SRP		Single Responsibility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DIP Dependency Inversion Principle</a:t>
            </a:r>
          </a:p>
          <a:p>
            <a:endParaRPr lang="en-US" dirty="0"/>
          </a:p>
          <a:p>
            <a:endParaRPr lang="en-US" dirty="0"/>
          </a:p>
        </p:txBody>
      </p:sp>
      <p:pic>
        <p:nvPicPr>
          <p:cNvPr id="3" name="Picture 2">
            <a:extLst>
              <a:ext uri="{FF2B5EF4-FFF2-40B4-BE49-F238E27FC236}">
                <a16:creationId xmlns:a16="http://schemas.microsoft.com/office/drawing/2014/main" id="{D386205D-CE29-445F-BCF2-E5672B6C0CD4}"/>
              </a:ext>
            </a:extLst>
          </p:cNvPr>
          <p:cNvPicPr>
            <a:picLocks noChangeAspect="1"/>
          </p:cNvPicPr>
          <p:nvPr/>
        </p:nvPicPr>
        <p:blipFill>
          <a:blip r:embed="rId3"/>
          <a:stretch>
            <a:fillRect/>
          </a:stretch>
        </p:blipFill>
        <p:spPr>
          <a:xfrm>
            <a:off x="2898822" y="2169173"/>
            <a:ext cx="2562583" cy="1381318"/>
          </a:xfrm>
          <a:prstGeom prst="rect">
            <a:avLst/>
          </a:prstGeom>
        </p:spPr>
      </p:pic>
      <p:pic>
        <p:nvPicPr>
          <p:cNvPr id="4" name="Picture 3">
            <a:extLst>
              <a:ext uri="{FF2B5EF4-FFF2-40B4-BE49-F238E27FC236}">
                <a16:creationId xmlns:a16="http://schemas.microsoft.com/office/drawing/2014/main" id="{DB6E735D-D5C2-45DD-9E54-5CAC1880433E}"/>
              </a:ext>
            </a:extLst>
          </p:cNvPr>
          <p:cNvPicPr>
            <a:picLocks noChangeAspect="1"/>
          </p:cNvPicPr>
          <p:nvPr/>
        </p:nvPicPr>
        <p:blipFill>
          <a:blip r:embed="rId4"/>
          <a:stretch>
            <a:fillRect/>
          </a:stretch>
        </p:blipFill>
        <p:spPr>
          <a:xfrm>
            <a:off x="647146" y="3646489"/>
            <a:ext cx="3762900" cy="2743583"/>
          </a:xfrm>
          <a:prstGeom prst="rect">
            <a:avLst/>
          </a:prstGeom>
        </p:spPr>
      </p:pic>
      <p:pic>
        <p:nvPicPr>
          <p:cNvPr id="5" name="Picture 4">
            <a:extLst>
              <a:ext uri="{FF2B5EF4-FFF2-40B4-BE49-F238E27FC236}">
                <a16:creationId xmlns:a16="http://schemas.microsoft.com/office/drawing/2014/main" id="{7A4A4F1E-25F5-4DFB-978F-85F295217420}"/>
              </a:ext>
            </a:extLst>
          </p:cNvPr>
          <p:cNvPicPr>
            <a:picLocks noChangeAspect="1"/>
          </p:cNvPicPr>
          <p:nvPr/>
        </p:nvPicPr>
        <p:blipFill>
          <a:blip r:embed="rId5"/>
          <a:stretch>
            <a:fillRect/>
          </a:stretch>
        </p:blipFill>
        <p:spPr>
          <a:xfrm>
            <a:off x="4547896" y="3646489"/>
            <a:ext cx="4372585" cy="2743583"/>
          </a:xfrm>
          <a:prstGeom prst="rect">
            <a:avLst/>
          </a:prstGeom>
        </p:spPr>
      </p:pic>
    </p:spTree>
    <p:extLst>
      <p:ext uri="{BB962C8B-B14F-4D97-AF65-F5344CB8AC3E}">
        <p14:creationId xmlns:p14="http://schemas.microsoft.com/office/powerpoint/2010/main" val="305467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2339C8CF-74A6-4C2F-BB51-E76C778D8BEA}"/>
              </a:ext>
            </a:extLst>
          </p:cNvPr>
          <p:cNvPicPr>
            <a:picLocks noChangeAspect="1"/>
          </p:cNvPicPr>
          <p:nvPr/>
        </p:nvPicPr>
        <p:blipFill>
          <a:blip r:embed="rId3"/>
          <a:stretch>
            <a:fillRect/>
          </a:stretch>
        </p:blipFill>
        <p:spPr>
          <a:xfrm>
            <a:off x="2080865" y="2491179"/>
            <a:ext cx="4982270" cy="2734057"/>
          </a:xfrm>
          <a:prstGeom prst="rect">
            <a:avLst/>
          </a:prstGeom>
        </p:spPr>
      </p:pic>
    </p:spTree>
    <p:extLst>
      <p:ext uri="{BB962C8B-B14F-4D97-AF65-F5344CB8AC3E}">
        <p14:creationId xmlns:p14="http://schemas.microsoft.com/office/powerpoint/2010/main" val="307388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6BD5F852-8850-400B-B6BA-690EA969F557}"/>
              </a:ext>
            </a:extLst>
          </p:cNvPr>
          <p:cNvPicPr>
            <a:picLocks noChangeAspect="1"/>
          </p:cNvPicPr>
          <p:nvPr/>
        </p:nvPicPr>
        <p:blipFill>
          <a:blip r:embed="rId3"/>
          <a:stretch>
            <a:fillRect/>
          </a:stretch>
        </p:blipFill>
        <p:spPr>
          <a:xfrm>
            <a:off x="1366390" y="2096506"/>
            <a:ext cx="6411220" cy="3934374"/>
          </a:xfrm>
          <a:prstGeom prst="rect">
            <a:avLst/>
          </a:prstGeom>
        </p:spPr>
      </p:pic>
    </p:spTree>
    <p:extLst>
      <p:ext uri="{BB962C8B-B14F-4D97-AF65-F5344CB8AC3E}">
        <p14:creationId xmlns:p14="http://schemas.microsoft.com/office/powerpoint/2010/main" val="1237620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SOLID Principles</a:t>
            </a:r>
          </a:p>
          <a:p>
            <a:endParaRPr lang="en-US" dirty="0"/>
          </a:p>
        </p:txBody>
      </p:sp>
      <p:sp>
        <p:nvSpPr>
          <p:cNvPr id="5" name="TextBox 4"/>
          <p:cNvSpPr txBox="1"/>
          <p:nvPr/>
        </p:nvSpPr>
        <p:spPr>
          <a:xfrm>
            <a:off x="621372" y="1859340"/>
            <a:ext cx="8210747" cy="378565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987290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6564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KISS</a:t>
            </a:r>
          </a:p>
          <a:p>
            <a:endParaRPr lang="en-US" sz="1800" dirty="0"/>
          </a:p>
          <a:p>
            <a:endParaRPr lang="en-US" sz="1800" dirty="0"/>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307330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Keep It Simple Stupid.</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YAGNI</a:t>
            </a:r>
          </a:p>
          <a:p>
            <a:endParaRPr lang="en-US" sz="1800" dirty="0"/>
          </a:p>
          <a:p>
            <a:endParaRPr lang="en-US" sz="1800" dirty="0"/>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33313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You </a:t>
            </a:r>
            <a:r>
              <a:rPr lang="en-GB" sz="2400" b="1" i="1" dirty="0" err="1">
                <a:latin typeface="Chronicle Display" pitchFamily="50" charset="0"/>
              </a:rPr>
              <a:t>Aint</a:t>
            </a:r>
            <a:r>
              <a:rPr lang="en-GB" sz="2400" b="1" i="1" dirty="0">
                <a:latin typeface="Chronicle Display" pitchFamily="50" charset="0"/>
              </a:rPr>
              <a:t> </a:t>
            </a:r>
            <a:r>
              <a:rPr lang="en-GB" sz="2400" b="1" i="1" dirty="0" err="1">
                <a:latin typeface="Chronicle Display" pitchFamily="50" charset="0"/>
              </a:rPr>
              <a:t>Gonna</a:t>
            </a:r>
            <a:r>
              <a:rPr lang="en-GB" sz="2400" b="1" i="1" dirty="0">
                <a:latin typeface="Chronicle Display" pitchFamily="50" charset="0"/>
              </a:rPr>
              <a:t> Need It.</a:t>
            </a:r>
          </a:p>
          <a:p>
            <a:endParaRPr lang="en-GB" sz="1600" b="1" i="1" dirty="0">
              <a:latin typeface="Chronicle Display" pitchFamily="50" charset="0"/>
            </a:endParaRPr>
          </a:p>
          <a:p>
            <a:r>
              <a:rPr lang="en-GB" sz="1600" dirty="0">
                <a:latin typeface="Chronicle Display" pitchFamily="50" charset="0"/>
              </a:rPr>
              <a:t>If you don’t need it don’t do it</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Principles for </a:t>
            </a:r>
            <a:r>
              <a:rPr lang="en-US" dirty="0" err="1"/>
              <a:t>uServices</a:t>
            </a:r>
            <a:r>
              <a:rPr lang="en-US" dirty="0"/>
              <a:t> Design</a:t>
            </a:r>
          </a:p>
          <a:p>
            <a:endParaRPr lang="en-US" dirty="0"/>
          </a:p>
        </p:txBody>
      </p:sp>
      <p:sp>
        <p:nvSpPr>
          <p:cNvPr id="5" name="TextBox 4"/>
          <p:cNvSpPr txBox="1"/>
          <p:nvPr/>
        </p:nvSpPr>
        <p:spPr>
          <a:xfrm>
            <a:off x="621372" y="2536911"/>
            <a:ext cx="8210747" cy="193899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IDEALS</a:t>
            </a:r>
            <a:r>
              <a:rPr lang="en-GB" sz="1600" b="1" dirty="0">
                <a:latin typeface="Chronicle Display" pitchFamily="50" charset="0"/>
              </a:rPr>
              <a:t> </a:t>
            </a:r>
            <a:r>
              <a:rPr lang="en-GB" sz="1600" dirty="0">
                <a:latin typeface="Chronicle Display" pitchFamily="50" charset="0"/>
              </a:rPr>
              <a:t>is an acronym for six microservices principles design</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us to design a modern service-based systems (SOA)</a:t>
            </a:r>
          </a:p>
          <a:p>
            <a:endParaRPr lang="en-GB" sz="1600" dirty="0">
              <a:latin typeface="Chronicle Display" pitchFamily="50" charset="0"/>
            </a:endParaRPr>
          </a:p>
        </p:txBody>
      </p:sp>
    </p:spTree>
    <p:extLst>
      <p:ext uri="{BB962C8B-B14F-4D97-AF65-F5344CB8AC3E}">
        <p14:creationId xmlns:p14="http://schemas.microsoft.com/office/powerpoint/2010/main" val="2293084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IDEALS</a:t>
            </a:r>
            <a:r>
              <a:rPr lang="en-US" dirty="0"/>
              <a:t> stands for</a:t>
            </a:r>
          </a:p>
          <a:p>
            <a:endParaRPr lang="en-US" dirty="0"/>
          </a:p>
          <a:p>
            <a:endParaRPr lang="en-US" dirty="0"/>
          </a:p>
        </p:txBody>
      </p:sp>
      <p:sp>
        <p:nvSpPr>
          <p:cNvPr id="5" name="TextBox 4"/>
          <p:cNvSpPr txBox="1"/>
          <p:nvPr/>
        </p:nvSpPr>
        <p:spPr>
          <a:xfrm>
            <a:off x="604640" y="2590250"/>
            <a:ext cx="8210747" cy="461665"/>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Interface Segregation Principle</a:t>
            </a:r>
          </a:p>
        </p:txBody>
      </p:sp>
      <p:sp>
        <p:nvSpPr>
          <p:cNvPr id="6" name="TextBox 5">
            <a:extLst>
              <a:ext uri="{FF2B5EF4-FFF2-40B4-BE49-F238E27FC236}">
                <a16:creationId xmlns:a16="http://schemas.microsoft.com/office/drawing/2014/main" id="{0AFD5180-7BA6-4F8A-9B37-6EBFDCF70768}"/>
              </a:ext>
            </a:extLst>
          </p:cNvPr>
          <p:cNvSpPr txBox="1"/>
          <p:nvPr/>
        </p:nvSpPr>
        <p:spPr>
          <a:xfrm>
            <a:off x="604640" y="53558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Single responsibility Principle</a:t>
            </a:r>
          </a:p>
        </p:txBody>
      </p:sp>
      <p:sp>
        <p:nvSpPr>
          <p:cNvPr id="7" name="TextBox 6">
            <a:extLst>
              <a:ext uri="{FF2B5EF4-FFF2-40B4-BE49-F238E27FC236}">
                <a16:creationId xmlns:a16="http://schemas.microsoft.com/office/drawing/2014/main" id="{B0223A12-D9DF-4594-A680-470005F4EDC7}"/>
              </a:ext>
            </a:extLst>
          </p:cNvPr>
          <p:cNvSpPr txBox="1"/>
          <p:nvPr/>
        </p:nvSpPr>
        <p:spPr>
          <a:xfrm>
            <a:off x="604637" y="4802317"/>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Loose coupling Principle</a:t>
            </a:r>
          </a:p>
        </p:txBody>
      </p:sp>
      <p:sp>
        <p:nvSpPr>
          <p:cNvPr id="8" name="TextBox 7">
            <a:extLst>
              <a:ext uri="{FF2B5EF4-FFF2-40B4-BE49-F238E27FC236}">
                <a16:creationId xmlns:a16="http://schemas.microsoft.com/office/drawing/2014/main" id="{93C6CA08-8BB1-4C26-8EDB-8AC0708B67F0}"/>
              </a:ext>
            </a:extLst>
          </p:cNvPr>
          <p:cNvSpPr txBox="1"/>
          <p:nvPr/>
        </p:nvSpPr>
        <p:spPr>
          <a:xfrm>
            <a:off x="604640" y="4248739"/>
            <a:ext cx="8210747" cy="461665"/>
          </a:xfrm>
          <a:prstGeom prst="rect">
            <a:avLst/>
          </a:prstGeom>
          <a:noFill/>
        </p:spPr>
        <p:txBody>
          <a:bodyPr wrap="square" rtlCol="0">
            <a:spAutoFit/>
          </a:bodyPr>
          <a:lstStyle/>
          <a:p>
            <a:r>
              <a:rPr lang="en-GB" sz="2400" dirty="0">
                <a:latin typeface="Chronicle Display" pitchFamily="50" charset="0"/>
              </a:rPr>
              <a:t>A</a:t>
            </a:r>
            <a:r>
              <a:rPr lang="en-GB" sz="1600" dirty="0">
                <a:latin typeface="Chronicle Display" pitchFamily="50" charset="0"/>
              </a:rPr>
              <a:t>		</a:t>
            </a:r>
            <a:r>
              <a:rPr lang="en-GB" sz="1600" dirty="0" err="1">
                <a:latin typeface="Chronicle Display" pitchFamily="50" charset="0"/>
              </a:rPr>
              <a:t>Availabilty</a:t>
            </a:r>
            <a:r>
              <a:rPr lang="en-GB" sz="1600" dirty="0">
                <a:latin typeface="Chronicle Display" pitchFamily="50" charset="0"/>
              </a:rPr>
              <a:t> over Consistency Principle</a:t>
            </a:r>
          </a:p>
        </p:txBody>
      </p:sp>
      <p:sp>
        <p:nvSpPr>
          <p:cNvPr id="9" name="TextBox 8">
            <a:extLst>
              <a:ext uri="{FF2B5EF4-FFF2-40B4-BE49-F238E27FC236}">
                <a16:creationId xmlns:a16="http://schemas.microsoft.com/office/drawing/2014/main" id="{9575A0BC-A48B-456E-9A63-1D83206A00FC}"/>
              </a:ext>
            </a:extLst>
          </p:cNvPr>
          <p:cNvSpPr txBox="1"/>
          <p:nvPr/>
        </p:nvSpPr>
        <p:spPr>
          <a:xfrm>
            <a:off x="604640" y="3695161"/>
            <a:ext cx="8210747" cy="461665"/>
          </a:xfrm>
          <a:prstGeom prst="rect">
            <a:avLst/>
          </a:prstGeom>
          <a:noFill/>
        </p:spPr>
        <p:txBody>
          <a:bodyPr wrap="square" rtlCol="0">
            <a:spAutoFit/>
          </a:bodyPr>
          <a:lstStyle/>
          <a:p>
            <a:r>
              <a:rPr lang="en-GB" sz="2400" dirty="0">
                <a:latin typeface="Chronicle Display" pitchFamily="50" charset="0"/>
              </a:rPr>
              <a:t>E</a:t>
            </a:r>
            <a:r>
              <a:rPr lang="en-GB" sz="1600" dirty="0">
                <a:latin typeface="Chronicle Display" pitchFamily="50" charset="0"/>
              </a:rPr>
              <a:t> 		Event-Driven Principle</a:t>
            </a:r>
          </a:p>
        </p:txBody>
      </p:sp>
      <p:sp>
        <p:nvSpPr>
          <p:cNvPr id="10" name="TextBox 9">
            <a:extLst>
              <a:ext uri="{FF2B5EF4-FFF2-40B4-BE49-F238E27FC236}">
                <a16:creationId xmlns:a16="http://schemas.microsoft.com/office/drawing/2014/main" id="{E4909CD9-1099-4ACA-B786-767C66B54770}"/>
              </a:ext>
            </a:extLst>
          </p:cNvPr>
          <p:cNvSpPr txBox="1"/>
          <p:nvPr/>
        </p:nvSpPr>
        <p:spPr>
          <a:xfrm>
            <a:off x="604636" y="3140725"/>
            <a:ext cx="8210747" cy="461665"/>
          </a:xfrm>
          <a:prstGeom prst="rect">
            <a:avLst/>
          </a:prstGeom>
          <a:noFill/>
        </p:spPr>
        <p:txBody>
          <a:bodyPr wrap="square" rtlCol="0">
            <a:spAutoFit/>
          </a:bodyPr>
          <a:lstStyle/>
          <a:p>
            <a:r>
              <a:rPr lang="en-GB" sz="2400" dirty="0">
                <a:latin typeface="Chronicle Display" pitchFamily="50" charset="0"/>
              </a:rPr>
              <a:t>D</a:t>
            </a:r>
            <a:r>
              <a:rPr lang="en-GB" sz="1600" dirty="0">
                <a:latin typeface="Chronicle Display" pitchFamily="50" charset="0"/>
              </a:rPr>
              <a:t>  		</a:t>
            </a:r>
            <a:r>
              <a:rPr lang="en-GB" sz="1600" dirty="0" err="1">
                <a:latin typeface="Chronicle Display" pitchFamily="50" charset="0"/>
              </a:rPr>
              <a:t>Deployability</a:t>
            </a:r>
            <a:r>
              <a:rPr lang="en-GB" sz="1600" dirty="0">
                <a:latin typeface="Chronicle Display" pitchFamily="50" charset="0"/>
              </a:rPr>
              <a:t> Principle</a:t>
            </a:r>
          </a:p>
        </p:txBody>
      </p:sp>
    </p:spTree>
    <p:extLst>
      <p:ext uri="{BB962C8B-B14F-4D97-AF65-F5344CB8AC3E}">
        <p14:creationId xmlns:p14="http://schemas.microsoft.com/office/powerpoint/2010/main" val="135448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latin typeface="+mj-lt"/>
              </a:rPr>
              <a:t>Interface Segregation Principle</a:t>
            </a:r>
          </a:p>
          <a:p>
            <a:endParaRPr lang="en-US" dirty="0"/>
          </a:p>
          <a:p>
            <a:endParaRPr lang="en-US" dirty="0"/>
          </a:p>
        </p:txBody>
      </p:sp>
      <p:sp>
        <p:nvSpPr>
          <p:cNvPr id="5" name="TextBox 4">
            <a:extLst>
              <a:ext uri="{FF2B5EF4-FFF2-40B4-BE49-F238E27FC236}">
                <a16:creationId xmlns:a16="http://schemas.microsoft.com/office/drawing/2014/main" id="{0649C76A-653B-4936-A74E-66DFC4B23D52}"/>
              </a:ext>
            </a:extLst>
          </p:cNvPr>
          <p:cNvSpPr txBox="1"/>
          <p:nvPr/>
        </p:nvSpPr>
        <p:spPr>
          <a:xfrm>
            <a:off x="328613" y="2359417"/>
            <a:ext cx="8210747" cy="584775"/>
          </a:xfrm>
          <a:prstGeom prst="rect">
            <a:avLst/>
          </a:prstGeom>
          <a:noFill/>
        </p:spPr>
        <p:txBody>
          <a:bodyPr wrap="square" rtlCol="0">
            <a:spAutoFit/>
          </a:bodyPr>
          <a:lstStyle/>
          <a:p>
            <a:r>
              <a:rPr lang="en-GB" sz="1600" dirty="0"/>
              <a:t>As we saw in OOD interface segregation principle admonish to use class implementing “fat” interfaces</a:t>
            </a:r>
          </a:p>
        </p:txBody>
      </p:sp>
      <p:sp>
        <p:nvSpPr>
          <p:cNvPr id="6" name="TextBox 5">
            <a:extLst>
              <a:ext uri="{FF2B5EF4-FFF2-40B4-BE49-F238E27FC236}">
                <a16:creationId xmlns:a16="http://schemas.microsoft.com/office/drawing/2014/main" id="{DEE95456-91F2-439B-8C12-F1FA4A1A8525}"/>
              </a:ext>
            </a:extLst>
          </p:cNvPr>
          <p:cNvSpPr txBox="1"/>
          <p:nvPr/>
        </p:nvSpPr>
        <p:spPr>
          <a:xfrm>
            <a:off x="328613" y="3136612"/>
            <a:ext cx="8210747" cy="584775"/>
          </a:xfrm>
          <a:prstGeom prst="rect">
            <a:avLst/>
          </a:prstGeom>
          <a:noFill/>
        </p:spPr>
        <p:txBody>
          <a:bodyPr wrap="square" rtlCol="0">
            <a:spAutoFit/>
          </a:bodyPr>
          <a:lstStyle/>
          <a:p>
            <a:r>
              <a:rPr lang="en-GB" sz="1600" dirty="0"/>
              <a:t>Instead of a class interface with all possible methods client might needs, separate into granular interface for the clients specific needs</a:t>
            </a:r>
          </a:p>
        </p:txBody>
      </p:sp>
      <p:sp>
        <p:nvSpPr>
          <p:cNvPr id="7" name="TextBox 6">
            <a:extLst>
              <a:ext uri="{FF2B5EF4-FFF2-40B4-BE49-F238E27FC236}">
                <a16:creationId xmlns:a16="http://schemas.microsoft.com/office/drawing/2014/main" id="{4D1F56C7-8B39-4225-A837-A294AD9613D4}"/>
              </a:ext>
            </a:extLst>
          </p:cNvPr>
          <p:cNvSpPr txBox="1"/>
          <p:nvPr/>
        </p:nvSpPr>
        <p:spPr>
          <a:xfrm>
            <a:off x="328612" y="3913807"/>
            <a:ext cx="8210747" cy="584775"/>
          </a:xfrm>
          <a:prstGeom prst="rect">
            <a:avLst/>
          </a:prstGeom>
          <a:noFill/>
        </p:spPr>
        <p:txBody>
          <a:bodyPr wrap="square" rtlCol="0">
            <a:spAutoFit/>
          </a:bodyPr>
          <a:lstStyle/>
          <a:p>
            <a:r>
              <a:rPr lang="en-GB" sz="1600" dirty="0"/>
              <a:t>In the era of microservices there are a multitude of client (frontend) to the same service logic; that’s the main motivation to apply interface segregation for each possible client with its needs</a:t>
            </a:r>
          </a:p>
        </p:txBody>
      </p:sp>
      <p:sp>
        <p:nvSpPr>
          <p:cNvPr id="8" name="TextBox 7">
            <a:extLst>
              <a:ext uri="{FF2B5EF4-FFF2-40B4-BE49-F238E27FC236}">
                <a16:creationId xmlns:a16="http://schemas.microsoft.com/office/drawing/2014/main" id="{A3B5B226-45B4-4ED4-99B8-EA815AFC504C}"/>
              </a:ext>
            </a:extLst>
          </p:cNvPr>
          <p:cNvSpPr txBox="1"/>
          <p:nvPr/>
        </p:nvSpPr>
        <p:spPr>
          <a:xfrm>
            <a:off x="328611" y="4691002"/>
            <a:ext cx="8210747" cy="584775"/>
          </a:xfrm>
          <a:prstGeom prst="rect">
            <a:avLst/>
          </a:prstGeom>
          <a:noFill/>
        </p:spPr>
        <p:txBody>
          <a:bodyPr wrap="square" rtlCol="0">
            <a:spAutoFit/>
          </a:bodyPr>
          <a:lstStyle/>
          <a:p>
            <a:r>
              <a:rPr lang="en-US" sz="1600" dirty="0"/>
              <a:t>The goal of interface segregation for microservices is that each type of frontend sees the service contract that best suits its needs</a:t>
            </a:r>
            <a:endParaRPr lang="en-GB" sz="1600" dirty="0">
              <a:latin typeface="Chronicle Display" pitchFamily="50" charset="0"/>
            </a:endParaRPr>
          </a:p>
        </p:txBody>
      </p:sp>
      <p:sp>
        <p:nvSpPr>
          <p:cNvPr id="9" name="TextBox 8">
            <a:extLst>
              <a:ext uri="{FF2B5EF4-FFF2-40B4-BE49-F238E27FC236}">
                <a16:creationId xmlns:a16="http://schemas.microsoft.com/office/drawing/2014/main" id="{E9B13102-124D-4A0B-A300-71EA0056CCF3}"/>
              </a:ext>
            </a:extLst>
          </p:cNvPr>
          <p:cNvSpPr txBox="1"/>
          <p:nvPr/>
        </p:nvSpPr>
        <p:spPr>
          <a:xfrm>
            <a:off x="328613" y="5486565"/>
            <a:ext cx="8210747" cy="338554"/>
          </a:xfrm>
          <a:prstGeom prst="rect">
            <a:avLst/>
          </a:prstGeom>
          <a:noFill/>
        </p:spPr>
        <p:txBody>
          <a:bodyPr wrap="square" rtlCol="0">
            <a:spAutoFit/>
          </a:bodyPr>
          <a:lstStyle/>
          <a:p>
            <a:r>
              <a:rPr lang="en-US" sz="1600" dirty="0"/>
              <a:t>We can reach the goal using the API Gateway pattern or in alternative the BFF pattern</a:t>
            </a:r>
            <a:endParaRPr lang="en-GB" sz="1600" dirty="0">
              <a:latin typeface="Chronicle Display" pitchFamily="50" charset="0"/>
            </a:endParaRPr>
          </a:p>
        </p:txBody>
      </p:sp>
    </p:spTree>
    <p:extLst>
      <p:ext uri="{BB962C8B-B14F-4D97-AF65-F5344CB8AC3E}">
        <p14:creationId xmlns:p14="http://schemas.microsoft.com/office/powerpoint/2010/main" val="1558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t>Interface Segregation Principle</a:t>
            </a:r>
          </a:p>
          <a:p>
            <a:endParaRPr lang="en-US" dirty="0"/>
          </a:p>
          <a:p>
            <a:endParaRPr lang="en-US" dirty="0"/>
          </a:p>
        </p:txBody>
      </p:sp>
      <p:sp>
        <p:nvSpPr>
          <p:cNvPr id="3" name="Rectangle 2">
            <a:extLst>
              <a:ext uri="{FF2B5EF4-FFF2-40B4-BE49-F238E27FC236}">
                <a16:creationId xmlns:a16="http://schemas.microsoft.com/office/drawing/2014/main" id="{8C871F0E-693A-4A6A-9DC6-58ACB9CDCCC1}"/>
              </a:ext>
            </a:extLst>
          </p:cNvPr>
          <p:cNvSpPr/>
          <p:nvPr/>
        </p:nvSpPr>
        <p:spPr>
          <a:xfrm>
            <a:off x="909738" y="2020513"/>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Desktop Web</a:t>
            </a:r>
          </a:p>
        </p:txBody>
      </p:sp>
      <p:sp>
        <p:nvSpPr>
          <p:cNvPr id="8" name="Rectangle 7">
            <a:extLst>
              <a:ext uri="{FF2B5EF4-FFF2-40B4-BE49-F238E27FC236}">
                <a16:creationId xmlns:a16="http://schemas.microsoft.com/office/drawing/2014/main" id="{4E9C25D7-8DD2-443B-B5B7-43AF1A8D0FB1}"/>
              </a:ext>
            </a:extLst>
          </p:cNvPr>
          <p:cNvSpPr/>
          <p:nvPr/>
        </p:nvSpPr>
        <p:spPr>
          <a:xfrm>
            <a:off x="909738" y="2816337"/>
            <a:ext cx="1110343" cy="690465"/>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Mobile Web</a:t>
            </a:r>
          </a:p>
        </p:txBody>
      </p:sp>
      <p:sp>
        <p:nvSpPr>
          <p:cNvPr id="9" name="Rectangle 8">
            <a:extLst>
              <a:ext uri="{FF2B5EF4-FFF2-40B4-BE49-F238E27FC236}">
                <a16:creationId xmlns:a16="http://schemas.microsoft.com/office/drawing/2014/main" id="{A8B84411-7AEA-40C7-8FD3-2AAA3E2783F1}"/>
              </a:ext>
            </a:extLst>
          </p:cNvPr>
          <p:cNvSpPr/>
          <p:nvPr/>
        </p:nvSpPr>
        <p:spPr>
          <a:xfrm>
            <a:off x="895736" y="3883621"/>
            <a:ext cx="1110343" cy="6904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Android</a:t>
            </a:r>
          </a:p>
        </p:txBody>
      </p:sp>
      <p:sp>
        <p:nvSpPr>
          <p:cNvPr id="10" name="Rectangle 9">
            <a:extLst>
              <a:ext uri="{FF2B5EF4-FFF2-40B4-BE49-F238E27FC236}">
                <a16:creationId xmlns:a16="http://schemas.microsoft.com/office/drawing/2014/main" id="{B58A11F2-5F26-4DCA-B1C8-7D39B33A9019}"/>
              </a:ext>
            </a:extLst>
          </p:cNvPr>
          <p:cNvSpPr/>
          <p:nvPr/>
        </p:nvSpPr>
        <p:spPr>
          <a:xfrm>
            <a:off x="895736" y="4686053"/>
            <a:ext cx="1110343" cy="690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iOS</a:t>
            </a:r>
          </a:p>
        </p:txBody>
      </p:sp>
      <p:sp>
        <p:nvSpPr>
          <p:cNvPr id="11" name="Rectangle 10">
            <a:extLst>
              <a:ext uri="{FF2B5EF4-FFF2-40B4-BE49-F238E27FC236}">
                <a16:creationId xmlns:a16="http://schemas.microsoft.com/office/drawing/2014/main" id="{AFEF2AF2-B510-4230-9435-D43D0BA58FB2}"/>
              </a:ext>
            </a:extLst>
          </p:cNvPr>
          <p:cNvSpPr/>
          <p:nvPr/>
        </p:nvSpPr>
        <p:spPr>
          <a:xfrm>
            <a:off x="881734" y="5803930"/>
            <a:ext cx="1110343" cy="6904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t-IT" dirty="0"/>
              <a:t>3° Party</a:t>
            </a:r>
          </a:p>
        </p:txBody>
      </p:sp>
      <p:sp>
        <p:nvSpPr>
          <p:cNvPr id="4" name="Rectangle: Rounded Corners 3">
            <a:extLst>
              <a:ext uri="{FF2B5EF4-FFF2-40B4-BE49-F238E27FC236}">
                <a16:creationId xmlns:a16="http://schemas.microsoft.com/office/drawing/2014/main" id="{61E8C97A-33FF-46ED-B778-03691E86FFED}"/>
              </a:ext>
            </a:extLst>
          </p:cNvPr>
          <p:cNvSpPr/>
          <p:nvPr/>
        </p:nvSpPr>
        <p:spPr>
          <a:xfrm>
            <a:off x="3353578" y="2062065"/>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Web Apps</a:t>
            </a:r>
          </a:p>
        </p:txBody>
      </p:sp>
      <p:sp>
        <p:nvSpPr>
          <p:cNvPr id="13" name="Rectangle: Rounded Corners 12">
            <a:extLst>
              <a:ext uri="{FF2B5EF4-FFF2-40B4-BE49-F238E27FC236}">
                <a16:creationId xmlns:a16="http://schemas.microsoft.com/office/drawing/2014/main" id="{E9AF20B5-3E7F-4E0C-A87B-D1DDCDD15E05}"/>
              </a:ext>
            </a:extLst>
          </p:cNvPr>
          <p:cNvSpPr/>
          <p:nvPr/>
        </p:nvSpPr>
        <p:spPr>
          <a:xfrm>
            <a:off x="3353578" y="5440328"/>
            <a:ext cx="1520890" cy="1243694"/>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Public API</a:t>
            </a:r>
          </a:p>
        </p:txBody>
      </p:sp>
      <p:sp>
        <p:nvSpPr>
          <p:cNvPr id="14" name="Rectangle: Rounded Corners 13">
            <a:extLst>
              <a:ext uri="{FF2B5EF4-FFF2-40B4-BE49-F238E27FC236}">
                <a16:creationId xmlns:a16="http://schemas.microsoft.com/office/drawing/2014/main" id="{B5207ADC-CDD0-4823-B827-46328C4E4EFA}"/>
              </a:ext>
            </a:extLst>
          </p:cNvPr>
          <p:cNvSpPr/>
          <p:nvPr/>
        </p:nvSpPr>
        <p:spPr>
          <a:xfrm>
            <a:off x="3353578" y="3751196"/>
            <a:ext cx="1520890" cy="1243694"/>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Mobile Apps</a:t>
            </a:r>
          </a:p>
        </p:txBody>
      </p:sp>
      <p:sp>
        <p:nvSpPr>
          <p:cNvPr id="15" name="Oval 14">
            <a:extLst>
              <a:ext uri="{FF2B5EF4-FFF2-40B4-BE49-F238E27FC236}">
                <a16:creationId xmlns:a16="http://schemas.microsoft.com/office/drawing/2014/main" id="{8FD3EC83-F1C4-43FC-85B5-87D9019C494E}"/>
              </a:ext>
            </a:extLst>
          </p:cNvPr>
          <p:cNvSpPr/>
          <p:nvPr/>
        </p:nvSpPr>
        <p:spPr>
          <a:xfrm>
            <a:off x="6699379" y="3600399"/>
            <a:ext cx="1800808" cy="15085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SVC</a:t>
            </a:r>
          </a:p>
        </p:txBody>
      </p:sp>
      <p:cxnSp>
        <p:nvCxnSpPr>
          <p:cNvPr id="17" name="Straight Arrow Connector 16">
            <a:extLst>
              <a:ext uri="{FF2B5EF4-FFF2-40B4-BE49-F238E27FC236}">
                <a16:creationId xmlns:a16="http://schemas.microsoft.com/office/drawing/2014/main" id="{D7A7F9B8-3094-48DC-A4CE-CA7252981EF7}"/>
              </a:ext>
            </a:extLst>
          </p:cNvPr>
          <p:cNvCxnSpPr>
            <a:stCxn id="3" idx="3"/>
            <a:endCxn id="4" idx="1"/>
          </p:cNvCxnSpPr>
          <p:nvPr/>
        </p:nvCxnSpPr>
        <p:spPr>
          <a:xfrm>
            <a:off x="2020081" y="2365746"/>
            <a:ext cx="1333497" cy="3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C62D5E6-D892-4A73-AF5D-C8E33CDE25F1}"/>
              </a:ext>
            </a:extLst>
          </p:cNvPr>
          <p:cNvCxnSpPr>
            <a:cxnSpLocks/>
            <a:stCxn id="8" idx="3"/>
            <a:endCxn id="4" idx="1"/>
          </p:cNvCxnSpPr>
          <p:nvPr/>
        </p:nvCxnSpPr>
        <p:spPr>
          <a:xfrm flipV="1">
            <a:off x="2020081" y="2683912"/>
            <a:ext cx="1333497" cy="477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F860207C-37FD-46FC-9708-835AFD9DF0C6}"/>
              </a:ext>
            </a:extLst>
          </p:cNvPr>
          <p:cNvCxnSpPr>
            <a:cxnSpLocks/>
            <a:stCxn id="9" idx="3"/>
            <a:endCxn id="14" idx="1"/>
          </p:cNvCxnSpPr>
          <p:nvPr/>
        </p:nvCxnSpPr>
        <p:spPr>
          <a:xfrm>
            <a:off x="2006079" y="4228854"/>
            <a:ext cx="1347499" cy="1441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E3D44B4-7F76-4B19-BA8D-CCEFF3DE783E}"/>
              </a:ext>
            </a:extLst>
          </p:cNvPr>
          <p:cNvCxnSpPr>
            <a:cxnSpLocks/>
            <a:stCxn id="10" idx="3"/>
            <a:endCxn id="14" idx="1"/>
          </p:cNvCxnSpPr>
          <p:nvPr/>
        </p:nvCxnSpPr>
        <p:spPr>
          <a:xfrm flipV="1">
            <a:off x="2006079" y="4373043"/>
            <a:ext cx="1347499" cy="6582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2142D1C1-CABD-403D-A907-AFAFFF6ECAD4}"/>
              </a:ext>
            </a:extLst>
          </p:cNvPr>
          <p:cNvCxnSpPr>
            <a:cxnSpLocks/>
            <a:stCxn id="11" idx="3"/>
            <a:endCxn id="13" idx="1"/>
          </p:cNvCxnSpPr>
          <p:nvPr/>
        </p:nvCxnSpPr>
        <p:spPr>
          <a:xfrm flipV="1">
            <a:off x="1992077" y="6062175"/>
            <a:ext cx="1361501" cy="86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EEE9540E-D928-4764-B0BD-F1C191155D31}"/>
              </a:ext>
            </a:extLst>
          </p:cNvPr>
          <p:cNvCxnSpPr>
            <a:cxnSpLocks/>
            <a:endCxn id="15" idx="1"/>
          </p:cNvCxnSpPr>
          <p:nvPr/>
        </p:nvCxnSpPr>
        <p:spPr>
          <a:xfrm>
            <a:off x="4874468" y="2710978"/>
            <a:ext cx="2088633" cy="11103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735F16B8-5BB7-44FC-A8A4-95B8F5E200F2}"/>
              </a:ext>
            </a:extLst>
          </p:cNvPr>
          <p:cNvCxnSpPr>
            <a:cxnSpLocks/>
            <a:stCxn id="14" idx="3"/>
            <a:endCxn id="15" idx="2"/>
          </p:cNvCxnSpPr>
          <p:nvPr/>
        </p:nvCxnSpPr>
        <p:spPr>
          <a:xfrm flipV="1">
            <a:off x="4874468" y="4354673"/>
            <a:ext cx="1824911" cy="183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F284597-9800-42EF-8C93-07095DEF53D2}"/>
              </a:ext>
            </a:extLst>
          </p:cNvPr>
          <p:cNvCxnSpPr>
            <a:cxnSpLocks/>
            <a:stCxn id="13" idx="3"/>
            <a:endCxn id="15" idx="3"/>
          </p:cNvCxnSpPr>
          <p:nvPr/>
        </p:nvCxnSpPr>
        <p:spPr>
          <a:xfrm flipV="1">
            <a:off x="4874468" y="4888024"/>
            <a:ext cx="2088633" cy="1174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907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1500"/>
                            </p:stCondLst>
                            <p:childTnLst>
                              <p:par>
                                <p:cTn id="61" presetID="10" presetClass="entr" presetSubtype="0"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4"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sp>
        <p:nvSpPr>
          <p:cNvPr id="5" name="TextBox 4"/>
          <p:cNvSpPr txBox="1"/>
          <p:nvPr/>
        </p:nvSpPr>
        <p:spPr>
          <a:xfrm>
            <a:off x="519112" y="2149605"/>
            <a:ext cx="8210747" cy="2800767"/>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If a class has more then one responsibility, then the responsibilities become coupled. Changes to one responsibility may inhibit the class ability to meet the others.</a:t>
            </a:r>
          </a:p>
          <a:p>
            <a:endParaRPr lang="en-GB" sz="1600" dirty="0">
              <a:latin typeface="Chronicle Display" pitchFamily="50" charset="0"/>
            </a:endParaRPr>
          </a:p>
          <a:p>
            <a:r>
              <a:rPr lang="en-GB" sz="1600" dirty="0">
                <a:latin typeface="Chronicle Display" pitchFamily="50" charset="0"/>
              </a:rPr>
              <a:t>The hardest thing is to detect the responsibilities of a class according with the reason to change</a:t>
            </a:r>
          </a:p>
          <a:p>
            <a:endParaRPr lang="en-GB" sz="1600" dirty="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613" y="2909916"/>
            <a:ext cx="8210747" cy="369332"/>
          </a:xfrm>
          <a:prstGeom prst="rect">
            <a:avLst/>
          </a:prstGeom>
          <a:noFill/>
        </p:spPr>
        <p:txBody>
          <a:bodyPr wrap="square" rtlCol="0">
            <a:spAutoFit/>
          </a:bodyPr>
          <a:lstStyle/>
          <a:p>
            <a:r>
              <a:rPr lang="en-GB" dirty="0" err="1"/>
              <a:t>Deployability</a:t>
            </a:r>
            <a:r>
              <a:rPr lang="en-GB" sz="1600" dirty="0"/>
              <a:t> is ON YOU</a:t>
            </a:r>
          </a:p>
        </p:txBody>
      </p:sp>
      <p:sp>
        <p:nvSpPr>
          <p:cNvPr id="4" name="TextBox 3">
            <a:extLst>
              <a:ext uri="{FF2B5EF4-FFF2-40B4-BE49-F238E27FC236}">
                <a16:creationId xmlns:a16="http://schemas.microsoft.com/office/drawing/2014/main" id="{857363D9-B9C0-4C6B-933A-50A8AE974E64}"/>
              </a:ext>
            </a:extLst>
          </p:cNvPr>
          <p:cNvSpPr txBox="1"/>
          <p:nvPr/>
        </p:nvSpPr>
        <p:spPr>
          <a:xfrm>
            <a:off x="328613" y="3459193"/>
            <a:ext cx="8210747" cy="646331"/>
          </a:xfrm>
          <a:prstGeom prst="rect">
            <a:avLst/>
          </a:prstGeom>
          <a:noFill/>
        </p:spPr>
        <p:txBody>
          <a:bodyPr wrap="square" rtlCol="0">
            <a:spAutoFit/>
          </a:bodyPr>
          <a:lstStyle/>
          <a:p>
            <a:r>
              <a:rPr lang="en-US" dirty="0"/>
              <a:t>For microservice developers, there are critical design decisions that go beyond the software design as module, dependencies, patterns, etc.</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12" y="4316247"/>
            <a:ext cx="8210747" cy="646331"/>
          </a:xfrm>
          <a:prstGeom prst="rect">
            <a:avLst/>
          </a:prstGeom>
          <a:noFill/>
        </p:spPr>
        <p:txBody>
          <a:bodyPr wrap="square" rtlCol="0">
            <a:spAutoFit/>
          </a:bodyPr>
          <a:lstStyle/>
          <a:p>
            <a:r>
              <a:rPr lang="en-US" dirty="0"/>
              <a:t>The realm of technology and design decisions that here we’re calling </a:t>
            </a:r>
            <a:r>
              <a:rPr lang="en-US" b="1" i="1" dirty="0"/>
              <a:t>"</a:t>
            </a:r>
            <a:r>
              <a:rPr lang="en-US" b="1" i="1" dirty="0" err="1"/>
              <a:t>deployability</a:t>
            </a:r>
            <a:r>
              <a:rPr lang="en-US" b="1" i="1" dirty="0"/>
              <a:t>"</a:t>
            </a:r>
            <a:r>
              <a:rPr lang="en-US" dirty="0"/>
              <a:t> has become critical to the success of microservices</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12" y="5173301"/>
            <a:ext cx="8210747" cy="646331"/>
          </a:xfrm>
          <a:prstGeom prst="rect">
            <a:avLst/>
          </a:prstGeom>
          <a:noFill/>
        </p:spPr>
        <p:txBody>
          <a:bodyPr wrap="square" rtlCol="0">
            <a:spAutoFit/>
          </a:bodyPr>
          <a:lstStyle/>
          <a:p>
            <a:r>
              <a:rPr lang="en-US" dirty="0"/>
              <a:t>The main reason is the simple fact that microservices dramatically increases the number of deployment units</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329861"/>
            <a:ext cx="8210747" cy="369332"/>
          </a:xfrm>
          <a:prstGeom prst="rect">
            <a:avLst/>
          </a:prstGeom>
          <a:noFill/>
        </p:spPr>
        <p:txBody>
          <a:bodyPr wrap="square" rtlCol="0">
            <a:spAutoFit/>
          </a:bodyPr>
          <a:lstStyle/>
          <a:p>
            <a:r>
              <a:rPr lang="en-GB" dirty="0"/>
              <a:t>One of the most important key for a success microservice architecture</a:t>
            </a:r>
          </a:p>
        </p:txBody>
      </p:sp>
    </p:spTree>
    <p:extLst>
      <p:ext uri="{BB962C8B-B14F-4D97-AF65-F5344CB8AC3E}">
        <p14:creationId xmlns:p14="http://schemas.microsoft.com/office/powerpoint/2010/main" val="224930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614" y="3438859"/>
            <a:ext cx="8210747" cy="646331"/>
          </a:xfrm>
          <a:prstGeom prst="rect">
            <a:avLst/>
          </a:prstGeom>
          <a:noFill/>
        </p:spPr>
        <p:txBody>
          <a:bodyPr wrap="square" rtlCol="0">
            <a:spAutoFit/>
          </a:bodyPr>
          <a:lstStyle/>
          <a:p>
            <a:r>
              <a:rPr lang="en-US" b="1" dirty="0"/>
              <a:t>Scaling microservices in and out</a:t>
            </a:r>
            <a:r>
              <a:rPr lang="en-US" dirty="0"/>
              <a:t>, or migrating them from one runtime environment to another</a:t>
            </a:r>
            <a:endParaRPr lang="en-GB" sz="1600" dirty="0"/>
          </a:p>
        </p:txBody>
      </p:sp>
      <p:sp>
        <p:nvSpPr>
          <p:cNvPr id="4" name="TextBox 3">
            <a:extLst>
              <a:ext uri="{FF2B5EF4-FFF2-40B4-BE49-F238E27FC236}">
                <a16:creationId xmlns:a16="http://schemas.microsoft.com/office/drawing/2014/main" id="{857363D9-B9C0-4C6B-933A-50A8AE974E64}"/>
              </a:ext>
            </a:extLst>
          </p:cNvPr>
          <p:cNvSpPr txBox="1"/>
          <p:nvPr/>
        </p:nvSpPr>
        <p:spPr>
          <a:xfrm>
            <a:off x="328610" y="4125075"/>
            <a:ext cx="8210747" cy="369332"/>
          </a:xfrm>
          <a:prstGeom prst="rect">
            <a:avLst/>
          </a:prstGeom>
          <a:noFill/>
        </p:spPr>
        <p:txBody>
          <a:bodyPr wrap="square" rtlCol="0">
            <a:spAutoFit/>
          </a:bodyPr>
          <a:lstStyle/>
          <a:p>
            <a:r>
              <a:rPr lang="en-US" dirty="0"/>
              <a:t>Expediting the </a:t>
            </a:r>
            <a:r>
              <a:rPr lang="en-US" b="1" dirty="0"/>
              <a:t>commit + build + test + deploy</a:t>
            </a:r>
            <a:r>
              <a:rPr lang="en-US" dirty="0"/>
              <a:t> process.</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09" y="4534292"/>
            <a:ext cx="8210747" cy="369332"/>
          </a:xfrm>
          <a:prstGeom prst="rect">
            <a:avLst/>
          </a:prstGeom>
          <a:noFill/>
        </p:spPr>
        <p:txBody>
          <a:bodyPr wrap="square" rtlCol="0">
            <a:spAutoFit/>
          </a:bodyPr>
          <a:lstStyle/>
          <a:p>
            <a:r>
              <a:rPr lang="en-US" b="1" dirty="0"/>
              <a:t>Minimizing downtime </a:t>
            </a:r>
            <a:r>
              <a:rPr lang="en-US" dirty="0"/>
              <a:t>for replacing the current version.</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08" y="4943509"/>
            <a:ext cx="8210747" cy="369332"/>
          </a:xfrm>
          <a:prstGeom prst="rect">
            <a:avLst/>
          </a:prstGeom>
          <a:noFill/>
        </p:spPr>
        <p:txBody>
          <a:bodyPr wrap="square" rtlCol="0">
            <a:spAutoFit/>
          </a:bodyPr>
          <a:lstStyle/>
          <a:p>
            <a:r>
              <a:rPr lang="en-US" b="1" dirty="0"/>
              <a:t>Synchronizing version </a:t>
            </a:r>
            <a:r>
              <a:rPr lang="en-US" dirty="0"/>
              <a:t>changes of related software.</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646331"/>
          </a:xfrm>
          <a:prstGeom prst="rect">
            <a:avLst/>
          </a:prstGeom>
          <a:noFill/>
        </p:spPr>
        <p:txBody>
          <a:bodyPr wrap="square" rtlCol="0">
            <a:spAutoFit/>
          </a:bodyPr>
          <a:lstStyle/>
          <a:p>
            <a:r>
              <a:rPr lang="en-US" b="1" dirty="0"/>
              <a:t>Configuring the runtime infrastructure</a:t>
            </a:r>
            <a:r>
              <a:rPr lang="en-US" dirty="0"/>
              <a:t>, which includes containers, pods, clusters, persistence, security, and networking</a:t>
            </a:r>
            <a:endParaRPr lang="en-GB"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err="1"/>
              <a:t>Deployability</a:t>
            </a:r>
            <a:r>
              <a:rPr lang="en-GB" sz="2800" dirty="0"/>
              <a:t> involves… </a:t>
            </a:r>
          </a:p>
        </p:txBody>
      </p:sp>
      <p:sp>
        <p:nvSpPr>
          <p:cNvPr id="9" name="TextBox 8">
            <a:extLst>
              <a:ext uri="{FF2B5EF4-FFF2-40B4-BE49-F238E27FC236}">
                <a16:creationId xmlns:a16="http://schemas.microsoft.com/office/drawing/2014/main" id="{D0D200AC-9042-41C6-BB13-145D4D0CCBEB}"/>
              </a:ext>
            </a:extLst>
          </p:cNvPr>
          <p:cNvSpPr txBox="1"/>
          <p:nvPr/>
        </p:nvSpPr>
        <p:spPr>
          <a:xfrm>
            <a:off x="328614" y="5353886"/>
            <a:ext cx="8210747" cy="369332"/>
          </a:xfrm>
          <a:prstGeom prst="rect">
            <a:avLst/>
          </a:prstGeom>
          <a:noFill/>
        </p:spPr>
        <p:txBody>
          <a:bodyPr wrap="square" rtlCol="0">
            <a:spAutoFit/>
          </a:bodyPr>
          <a:lstStyle/>
          <a:p>
            <a:r>
              <a:rPr lang="en-US" b="1" dirty="0"/>
              <a:t>Monitoring the health </a:t>
            </a:r>
            <a:r>
              <a:rPr lang="en-US" dirty="0"/>
              <a:t>of the microservices to quickly identify and remedy faults.</a:t>
            </a:r>
            <a:endParaRPr lang="en-GB" sz="1600" dirty="0"/>
          </a:p>
        </p:txBody>
      </p:sp>
    </p:spTree>
    <p:extLst>
      <p:ext uri="{BB962C8B-B14F-4D97-AF65-F5344CB8AC3E}">
        <p14:creationId xmlns:p14="http://schemas.microsoft.com/office/powerpoint/2010/main" val="302938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599" y="3351238"/>
            <a:ext cx="8210747" cy="369332"/>
          </a:xfrm>
          <a:prstGeom prst="rect">
            <a:avLst/>
          </a:prstGeom>
          <a:noFill/>
        </p:spPr>
        <p:txBody>
          <a:bodyPr wrap="square" rtlCol="0">
            <a:spAutoFit/>
          </a:bodyPr>
          <a:lstStyle/>
          <a:p>
            <a:r>
              <a:rPr lang="it-IT" b="1" dirty="0" err="1"/>
              <a:t>Containerization</a:t>
            </a:r>
            <a:r>
              <a:rPr lang="it-IT" b="1" dirty="0"/>
              <a:t> and container </a:t>
            </a:r>
            <a:r>
              <a:rPr lang="it-IT" b="1" dirty="0" err="1"/>
              <a:t>orchestration</a:t>
            </a:r>
            <a:r>
              <a:rPr lang="it-IT" b="1" dirty="0"/>
              <a:t> </a:t>
            </a:r>
            <a:r>
              <a:rPr lang="it-IT" dirty="0"/>
              <a:t>(CRI, K8s)</a:t>
            </a:r>
            <a:endParaRPr lang="en-GB" sz="1600" dirty="0"/>
          </a:p>
        </p:txBody>
      </p:sp>
      <p:sp>
        <p:nvSpPr>
          <p:cNvPr id="4" name="TextBox 3">
            <a:extLst>
              <a:ext uri="{FF2B5EF4-FFF2-40B4-BE49-F238E27FC236}">
                <a16:creationId xmlns:a16="http://schemas.microsoft.com/office/drawing/2014/main" id="{857363D9-B9C0-4C6B-933A-50A8AE974E64}"/>
              </a:ext>
            </a:extLst>
          </p:cNvPr>
          <p:cNvSpPr txBox="1"/>
          <p:nvPr/>
        </p:nvSpPr>
        <p:spPr>
          <a:xfrm>
            <a:off x="328606" y="3700806"/>
            <a:ext cx="8210747" cy="369332"/>
          </a:xfrm>
          <a:prstGeom prst="rect">
            <a:avLst/>
          </a:prstGeom>
          <a:noFill/>
        </p:spPr>
        <p:txBody>
          <a:bodyPr wrap="square" rtlCol="0">
            <a:spAutoFit/>
          </a:bodyPr>
          <a:lstStyle/>
          <a:p>
            <a:r>
              <a:rPr lang="it-IT" b="1" dirty="0"/>
              <a:t>Service mesh </a:t>
            </a:r>
            <a:r>
              <a:rPr lang="it-IT" dirty="0"/>
              <a:t>(</a:t>
            </a:r>
            <a:r>
              <a:rPr lang="en-US" dirty="0" err="1"/>
              <a:t>Istio</a:t>
            </a:r>
            <a:r>
              <a:rPr lang="en-US" dirty="0"/>
              <a:t>, </a:t>
            </a:r>
            <a:r>
              <a:rPr lang="en-US" dirty="0" err="1"/>
              <a:t>Linkerd</a:t>
            </a:r>
            <a:r>
              <a:rPr lang="en-US" dirty="0"/>
              <a:t>, and Consul Connect</a:t>
            </a:r>
            <a:r>
              <a:rPr lang="it-IT" dirty="0"/>
              <a:t>)</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03" y="4050374"/>
            <a:ext cx="8210747" cy="369332"/>
          </a:xfrm>
          <a:prstGeom prst="rect">
            <a:avLst/>
          </a:prstGeom>
          <a:noFill/>
        </p:spPr>
        <p:txBody>
          <a:bodyPr wrap="square" rtlCol="0">
            <a:spAutoFit/>
          </a:bodyPr>
          <a:lstStyle/>
          <a:p>
            <a:r>
              <a:rPr lang="it-IT" b="1" dirty="0"/>
              <a:t>API gateway </a:t>
            </a:r>
            <a:r>
              <a:rPr lang="it-IT" dirty="0"/>
              <a:t>(</a:t>
            </a:r>
            <a:r>
              <a:rPr lang="en-US" dirty="0"/>
              <a:t>Kong, </a:t>
            </a:r>
            <a:r>
              <a:rPr lang="en-US" dirty="0" err="1"/>
              <a:t>Apiman</a:t>
            </a:r>
            <a:r>
              <a:rPr lang="en-US" dirty="0"/>
              <a:t>, WSO2 API Manager, Apigee, and Amazon API Gateway</a:t>
            </a:r>
            <a:r>
              <a:rPr lang="it-IT" dirty="0"/>
              <a:t>)</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02" y="4399942"/>
            <a:ext cx="8210747" cy="369332"/>
          </a:xfrm>
          <a:prstGeom prst="rect">
            <a:avLst/>
          </a:prstGeom>
          <a:noFill/>
        </p:spPr>
        <p:txBody>
          <a:bodyPr wrap="square" rtlCol="0">
            <a:spAutoFit/>
          </a:bodyPr>
          <a:lstStyle/>
          <a:p>
            <a:r>
              <a:rPr lang="it-IT" b="1" dirty="0" err="1"/>
              <a:t>Serverless</a:t>
            </a:r>
            <a:r>
              <a:rPr lang="it-IT" b="1" dirty="0"/>
              <a:t> </a:t>
            </a:r>
            <a:r>
              <a:rPr lang="it-IT" b="1" dirty="0" err="1"/>
              <a:t>architecture</a:t>
            </a:r>
            <a:r>
              <a:rPr lang="it-IT" dirty="0"/>
              <a:t> (</a:t>
            </a:r>
            <a:r>
              <a:rPr lang="en-US" dirty="0" err="1"/>
              <a:t>Knative</a:t>
            </a:r>
            <a:r>
              <a:rPr lang="en-US" dirty="0"/>
              <a:t>, AWS Lambda, Az Functions, GC Functions </a:t>
            </a:r>
            <a:r>
              <a:rPr lang="it-IT" dirty="0"/>
              <a:t>)</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369332"/>
          </a:xfrm>
          <a:prstGeom prst="rect">
            <a:avLst/>
          </a:prstGeom>
          <a:noFill/>
        </p:spPr>
        <p:txBody>
          <a:bodyPr wrap="square" rtlCol="0">
            <a:spAutoFit/>
          </a:bodyPr>
          <a:lstStyle/>
          <a:p>
            <a:r>
              <a:rPr lang="en-US" b="1" i="1" dirty="0"/>
              <a:t>Automation is the key to effective </a:t>
            </a:r>
            <a:r>
              <a:rPr lang="en-US" b="1" i="1" dirty="0" err="1"/>
              <a:t>deployability</a:t>
            </a:r>
            <a:endParaRPr lang="en-GB" b="1" i="1"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t>Achieving good </a:t>
            </a:r>
            <a:r>
              <a:rPr lang="en-GB" sz="2800" dirty="0" err="1"/>
              <a:t>deployability</a:t>
            </a:r>
            <a:endParaRPr lang="en-GB" sz="2800" dirty="0"/>
          </a:p>
        </p:txBody>
      </p:sp>
      <p:sp>
        <p:nvSpPr>
          <p:cNvPr id="9" name="TextBox 8">
            <a:extLst>
              <a:ext uri="{FF2B5EF4-FFF2-40B4-BE49-F238E27FC236}">
                <a16:creationId xmlns:a16="http://schemas.microsoft.com/office/drawing/2014/main" id="{D0D200AC-9042-41C6-BB13-145D4D0CCBEB}"/>
              </a:ext>
            </a:extLst>
          </p:cNvPr>
          <p:cNvSpPr txBox="1"/>
          <p:nvPr/>
        </p:nvSpPr>
        <p:spPr>
          <a:xfrm>
            <a:off x="328598" y="4749510"/>
            <a:ext cx="8210747" cy="369332"/>
          </a:xfrm>
          <a:prstGeom prst="rect">
            <a:avLst/>
          </a:prstGeom>
          <a:noFill/>
        </p:spPr>
        <p:txBody>
          <a:bodyPr wrap="square" rtlCol="0">
            <a:spAutoFit/>
          </a:bodyPr>
          <a:lstStyle/>
          <a:p>
            <a:r>
              <a:rPr lang="it-IT" b="1" dirty="0"/>
              <a:t>Monitoring </a:t>
            </a:r>
            <a:r>
              <a:rPr lang="it-IT" b="1" dirty="0" err="1"/>
              <a:t>tools</a:t>
            </a:r>
            <a:r>
              <a:rPr lang="it-IT" b="1" dirty="0"/>
              <a:t> </a:t>
            </a:r>
            <a:r>
              <a:rPr lang="it-IT" dirty="0"/>
              <a:t>(</a:t>
            </a:r>
            <a:r>
              <a:rPr lang="en-US" dirty="0"/>
              <a:t>CloudWatch, Datadog, Prometheus, and Grafana</a:t>
            </a:r>
            <a:r>
              <a:rPr lang="it-IT" dirty="0"/>
              <a:t>)</a:t>
            </a:r>
            <a:endParaRPr lang="en-GB" sz="1600" dirty="0"/>
          </a:p>
        </p:txBody>
      </p:sp>
      <p:sp>
        <p:nvSpPr>
          <p:cNvPr id="10" name="TextBox 9">
            <a:extLst>
              <a:ext uri="{FF2B5EF4-FFF2-40B4-BE49-F238E27FC236}">
                <a16:creationId xmlns:a16="http://schemas.microsoft.com/office/drawing/2014/main" id="{51984599-3C7C-4086-803F-05BF88FE3CC7}"/>
              </a:ext>
            </a:extLst>
          </p:cNvPr>
          <p:cNvSpPr txBox="1"/>
          <p:nvPr/>
        </p:nvSpPr>
        <p:spPr>
          <a:xfrm>
            <a:off x="328594" y="5118842"/>
            <a:ext cx="8210747" cy="369332"/>
          </a:xfrm>
          <a:prstGeom prst="rect">
            <a:avLst/>
          </a:prstGeom>
          <a:noFill/>
        </p:spPr>
        <p:txBody>
          <a:bodyPr wrap="square" rtlCol="0">
            <a:spAutoFit/>
          </a:bodyPr>
          <a:lstStyle/>
          <a:p>
            <a:r>
              <a:rPr lang="it-IT" b="1" dirty="0"/>
              <a:t>Log </a:t>
            </a:r>
            <a:r>
              <a:rPr lang="it-IT" b="1" dirty="0" err="1"/>
              <a:t>consolidation</a:t>
            </a:r>
            <a:r>
              <a:rPr lang="it-IT" b="1" dirty="0"/>
              <a:t> </a:t>
            </a:r>
            <a:r>
              <a:rPr lang="it-IT" b="1" dirty="0" err="1"/>
              <a:t>tools</a:t>
            </a:r>
            <a:r>
              <a:rPr lang="it-IT" b="1" dirty="0"/>
              <a:t> </a:t>
            </a:r>
            <a:r>
              <a:rPr lang="it-IT" dirty="0"/>
              <a:t>(</a:t>
            </a:r>
            <a:r>
              <a:rPr lang="en-US" dirty="0" err="1"/>
              <a:t>Fluentd</a:t>
            </a:r>
            <a:r>
              <a:rPr lang="en-US" dirty="0"/>
              <a:t>, </a:t>
            </a:r>
            <a:r>
              <a:rPr lang="en-US" dirty="0" err="1"/>
              <a:t>Graylog</a:t>
            </a:r>
            <a:r>
              <a:rPr lang="en-US" dirty="0"/>
              <a:t>, Splunk, and ELK</a:t>
            </a:r>
            <a:r>
              <a:rPr lang="it-IT" dirty="0"/>
              <a:t>)</a:t>
            </a:r>
            <a:endParaRPr lang="en-GB" sz="1600" dirty="0"/>
          </a:p>
        </p:txBody>
      </p:sp>
      <p:sp>
        <p:nvSpPr>
          <p:cNvPr id="11" name="TextBox 10">
            <a:extLst>
              <a:ext uri="{FF2B5EF4-FFF2-40B4-BE49-F238E27FC236}">
                <a16:creationId xmlns:a16="http://schemas.microsoft.com/office/drawing/2014/main" id="{E5CEF9E3-776D-48A0-8A79-F84B7122CDB9}"/>
              </a:ext>
            </a:extLst>
          </p:cNvPr>
          <p:cNvSpPr txBox="1"/>
          <p:nvPr/>
        </p:nvSpPr>
        <p:spPr>
          <a:xfrm>
            <a:off x="328590" y="5468410"/>
            <a:ext cx="8210747" cy="369332"/>
          </a:xfrm>
          <a:prstGeom prst="rect">
            <a:avLst/>
          </a:prstGeom>
          <a:noFill/>
        </p:spPr>
        <p:txBody>
          <a:bodyPr wrap="square" rtlCol="0">
            <a:spAutoFit/>
          </a:bodyPr>
          <a:lstStyle/>
          <a:p>
            <a:r>
              <a:rPr lang="it-IT" b="1" dirty="0" err="1"/>
              <a:t>Tracing</a:t>
            </a:r>
            <a:r>
              <a:rPr lang="it-IT" b="1" dirty="0"/>
              <a:t> </a:t>
            </a:r>
            <a:r>
              <a:rPr lang="it-IT" b="1" dirty="0" err="1"/>
              <a:t>tools</a:t>
            </a:r>
            <a:r>
              <a:rPr lang="it-IT" b="1" dirty="0"/>
              <a:t> </a:t>
            </a:r>
            <a:r>
              <a:rPr lang="it-IT" dirty="0"/>
              <a:t>(</a:t>
            </a:r>
            <a:r>
              <a:rPr lang="en-US" dirty="0" err="1"/>
              <a:t>Zipkin</a:t>
            </a:r>
            <a:r>
              <a:rPr lang="en-US" dirty="0"/>
              <a:t>, Jaeger, and AWS X-Ray</a:t>
            </a:r>
            <a:r>
              <a:rPr lang="it-IT" dirty="0"/>
              <a:t>)</a:t>
            </a:r>
            <a:endParaRPr lang="en-GB" sz="1600" dirty="0"/>
          </a:p>
        </p:txBody>
      </p:sp>
    </p:spTree>
    <p:extLst>
      <p:ext uri="{BB962C8B-B14F-4D97-AF65-F5344CB8AC3E}">
        <p14:creationId xmlns:p14="http://schemas.microsoft.com/office/powerpoint/2010/main" val="17393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P spid="10"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t>Achieving good </a:t>
            </a:r>
            <a:r>
              <a:rPr lang="en-GB" sz="2800" dirty="0" err="1"/>
              <a:t>deployability</a:t>
            </a:r>
            <a:endParaRPr lang="en-GB" sz="2800" dirty="0"/>
          </a:p>
        </p:txBody>
      </p:sp>
      <p:sp>
        <p:nvSpPr>
          <p:cNvPr id="12" name="TextBox 11">
            <a:extLst>
              <a:ext uri="{FF2B5EF4-FFF2-40B4-BE49-F238E27FC236}">
                <a16:creationId xmlns:a16="http://schemas.microsoft.com/office/drawing/2014/main" id="{AC2BF59B-05EE-430E-842A-191E2A439474}"/>
              </a:ext>
            </a:extLst>
          </p:cNvPr>
          <p:cNvSpPr txBox="1"/>
          <p:nvPr/>
        </p:nvSpPr>
        <p:spPr>
          <a:xfrm>
            <a:off x="328609" y="2940950"/>
            <a:ext cx="8210747" cy="369332"/>
          </a:xfrm>
          <a:prstGeom prst="rect">
            <a:avLst/>
          </a:prstGeom>
          <a:noFill/>
        </p:spPr>
        <p:txBody>
          <a:bodyPr wrap="square" rtlCol="0">
            <a:spAutoFit/>
          </a:bodyPr>
          <a:lstStyle/>
          <a:p>
            <a:r>
              <a:rPr lang="it-IT" b="1" dirty="0" err="1"/>
              <a:t>DevOps</a:t>
            </a:r>
            <a:endParaRPr lang="en-GB" sz="1600" dirty="0"/>
          </a:p>
        </p:txBody>
      </p:sp>
      <p:sp>
        <p:nvSpPr>
          <p:cNvPr id="13" name="TextBox 12">
            <a:extLst>
              <a:ext uri="{FF2B5EF4-FFF2-40B4-BE49-F238E27FC236}">
                <a16:creationId xmlns:a16="http://schemas.microsoft.com/office/drawing/2014/main" id="{FFFFAB45-0AF5-47E5-A923-40F765F0A0AB}"/>
              </a:ext>
            </a:extLst>
          </p:cNvPr>
          <p:cNvSpPr txBox="1"/>
          <p:nvPr/>
        </p:nvSpPr>
        <p:spPr>
          <a:xfrm>
            <a:off x="328609" y="3364180"/>
            <a:ext cx="8210747" cy="369332"/>
          </a:xfrm>
          <a:prstGeom prst="rect">
            <a:avLst/>
          </a:prstGeom>
          <a:noFill/>
        </p:spPr>
        <p:txBody>
          <a:bodyPr wrap="square" rtlCol="0">
            <a:spAutoFit/>
          </a:bodyPr>
          <a:lstStyle/>
          <a:p>
            <a:r>
              <a:rPr lang="en-US" b="1" dirty="0"/>
              <a:t>Blue-green deployment and canary releasing</a:t>
            </a:r>
            <a:endParaRPr lang="en-GB" sz="1600" dirty="0"/>
          </a:p>
        </p:txBody>
      </p:sp>
      <p:sp>
        <p:nvSpPr>
          <p:cNvPr id="14" name="TextBox 13">
            <a:extLst>
              <a:ext uri="{FF2B5EF4-FFF2-40B4-BE49-F238E27FC236}">
                <a16:creationId xmlns:a16="http://schemas.microsoft.com/office/drawing/2014/main" id="{C4CA6EEE-5F2F-49FA-AB74-0EE9F4BFA6A2}"/>
              </a:ext>
            </a:extLst>
          </p:cNvPr>
          <p:cNvSpPr txBox="1"/>
          <p:nvPr/>
        </p:nvSpPr>
        <p:spPr>
          <a:xfrm>
            <a:off x="328613" y="3753387"/>
            <a:ext cx="8210747" cy="369332"/>
          </a:xfrm>
          <a:prstGeom prst="rect">
            <a:avLst/>
          </a:prstGeom>
          <a:noFill/>
        </p:spPr>
        <p:txBody>
          <a:bodyPr wrap="square" rtlCol="0">
            <a:spAutoFit/>
          </a:bodyPr>
          <a:lstStyle/>
          <a:p>
            <a:r>
              <a:rPr lang="it-IT" b="1" dirty="0" err="1"/>
              <a:t>Infrastructure</a:t>
            </a:r>
            <a:r>
              <a:rPr lang="it-IT" b="1" dirty="0"/>
              <a:t> </a:t>
            </a:r>
            <a:r>
              <a:rPr lang="it-IT" b="1" dirty="0" err="1"/>
              <a:t>as</a:t>
            </a:r>
            <a:r>
              <a:rPr lang="it-IT" b="1" dirty="0"/>
              <a:t> Code (</a:t>
            </a:r>
            <a:r>
              <a:rPr lang="it-IT" b="1" dirty="0" err="1"/>
              <a:t>IaC</a:t>
            </a:r>
            <a:r>
              <a:rPr lang="it-IT" b="1" dirty="0"/>
              <a:t>) </a:t>
            </a:r>
            <a:r>
              <a:rPr lang="it-IT" sz="1600" dirty="0"/>
              <a:t>(</a:t>
            </a:r>
            <a:r>
              <a:rPr lang="it-IT" sz="1600" dirty="0" err="1"/>
              <a:t>Terraform</a:t>
            </a:r>
            <a:r>
              <a:rPr lang="it-IT" sz="1600" dirty="0"/>
              <a:t>, </a:t>
            </a:r>
            <a:r>
              <a:rPr lang="it-IT" sz="1600" dirty="0" err="1"/>
              <a:t>Pulumi</a:t>
            </a:r>
            <a:r>
              <a:rPr lang="it-IT" sz="1600" dirty="0"/>
              <a:t>, AWS CDK)</a:t>
            </a:r>
            <a:endParaRPr lang="en-GB" sz="1600" dirty="0"/>
          </a:p>
        </p:txBody>
      </p:sp>
      <p:sp>
        <p:nvSpPr>
          <p:cNvPr id="15" name="TextBox 14">
            <a:extLst>
              <a:ext uri="{FF2B5EF4-FFF2-40B4-BE49-F238E27FC236}">
                <a16:creationId xmlns:a16="http://schemas.microsoft.com/office/drawing/2014/main" id="{5B9B290B-F5C8-407A-941C-C8F791433767}"/>
              </a:ext>
            </a:extLst>
          </p:cNvPr>
          <p:cNvSpPr txBox="1"/>
          <p:nvPr/>
        </p:nvSpPr>
        <p:spPr>
          <a:xfrm>
            <a:off x="328613" y="4142594"/>
            <a:ext cx="8210747" cy="369332"/>
          </a:xfrm>
          <a:prstGeom prst="rect">
            <a:avLst/>
          </a:prstGeom>
          <a:noFill/>
        </p:spPr>
        <p:txBody>
          <a:bodyPr wrap="square" rtlCol="0">
            <a:spAutoFit/>
          </a:bodyPr>
          <a:lstStyle/>
          <a:p>
            <a:r>
              <a:rPr lang="it-IT" b="1" dirty="0" err="1"/>
              <a:t>Continuous</a:t>
            </a:r>
            <a:r>
              <a:rPr lang="it-IT" b="1" dirty="0"/>
              <a:t> delivery</a:t>
            </a:r>
            <a:endParaRPr lang="en-GB" sz="1600" dirty="0"/>
          </a:p>
        </p:txBody>
      </p:sp>
      <p:sp>
        <p:nvSpPr>
          <p:cNvPr id="16" name="TextBox 15">
            <a:extLst>
              <a:ext uri="{FF2B5EF4-FFF2-40B4-BE49-F238E27FC236}">
                <a16:creationId xmlns:a16="http://schemas.microsoft.com/office/drawing/2014/main" id="{5C6C105A-9862-49A3-9E3D-CDC2C3998375}"/>
              </a:ext>
            </a:extLst>
          </p:cNvPr>
          <p:cNvSpPr txBox="1"/>
          <p:nvPr/>
        </p:nvSpPr>
        <p:spPr>
          <a:xfrm>
            <a:off x="328608" y="4897782"/>
            <a:ext cx="8210747" cy="369332"/>
          </a:xfrm>
          <a:prstGeom prst="rect">
            <a:avLst/>
          </a:prstGeom>
          <a:noFill/>
        </p:spPr>
        <p:txBody>
          <a:bodyPr wrap="square" rtlCol="0">
            <a:spAutoFit/>
          </a:bodyPr>
          <a:lstStyle/>
          <a:p>
            <a:r>
              <a:rPr lang="it-IT" b="1" dirty="0" err="1"/>
              <a:t>Externalized</a:t>
            </a:r>
            <a:r>
              <a:rPr lang="it-IT" b="1" dirty="0"/>
              <a:t> </a:t>
            </a:r>
            <a:r>
              <a:rPr lang="it-IT" b="1" dirty="0" err="1"/>
              <a:t>configuration</a:t>
            </a:r>
            <a:endParaRPr lang="en-GB" sz="1600" dirty="0"/>
          </a:p>
        </p:txBody>
      </p:sp>
      <p:sp>
        <p:nvSpPr>
          <p:cNvPr id="17" name="TextBox 16">
            <a:extLst>
              <a:ext uri="{FF2B5EF4-FFF2-40B4-BE49-F238E27FC236}">
                <a16:creationId xmlns:a16="http://schemas.microsoft.com/office/drawing/2014/main" id="{5A8A7F90-D021-4172-A690-8F07F293DBAD}"/>
              </a:ext>
            </a:extLst>
          </p:cNvPr>
          <p:cNvSpPr txBox="1"/>
          <p:nvPr/>
        </p:nvSpPr>
        <p:spPr>
          <a:xfrm>
            <a:off x="328613" y="4508575"/>
            <a:ext cx="8210747" cy="369332"/>
          </a:xfrm>
          <a:prstGeom prst="rect">
            <a:avLst/>
          </a:prstGeom>
          <a:noFill/>
        </p:spPr>
        <p:txBody>
          <a:bodyPr wrap="square" rtlCol="0">
            <a:spAutoFit/>
          </a:bodyPr>
          <a:lstStyle/>
          <a:p>
            <a:r>
              <a:rPr lang="it-IT" b="1" dirty="0"/>
              <a:t>Progressive delivery </a:t>
            </a:r>
            <a:r>
              <a:rPr lang="it-IT" dirty="0"/>
              <a:t>(</a:t>
            </a:r>
            <a:r>
              <a:rPr lang="it-IT" dirty="0" err="1"/>
              <a:t>GitOps</a:t>
            </a:r>
            <a:r>
              <a:rPr lang="it-IT" dirty="0"/>
              <a:t>, </a:t>
            </a:r>
            <a:r>
              <a:rPr lang="it-IT" dirty="0" err="1"/>
              <a:t>Flux</a:t>
            </a:r>
            <a:r>
              <a:rPr lang="it-IT" dirty="0"/>
              <a:t>, </a:t>
            </a:r>
            <a:r>
              <a:rPr lang="it-IT" dirty="0" err="1"/>
              <a:t>Flagger</a:t>
            </a:r>
            <a:r>
              <a:rPr lang="it-IT" dirty="0"/>
              <a:t>)</a:t>
            </a:r>
            <a:endParaRPr lang="en-GB" sz="1600" dirty="0"/>
          </a:p>
        </p:txBody>
      </p:sp>
    </p:spTree>
    <p:extLst>
      <p:ext uri="{BB962C8B-B14F-4D97-AF65-F5344CB8AC3E}">
        <p14:creationId xmlns:p14="http://schemas.microsoft.com/office/powerpoint/2010/main" val="334270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t>CI/CD Push</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8" name="Picture 17">
            <a:extLst>
              <a:ext uri="{FF2B5EF4-FFF2-40B4-BE49-F238E27FC236}">
                <a16:creationId xmlns:a16="http://schemas.microsoft.com/office/drawing/2014/main" id="{DD24B6D0-0FFC-40B8-974A-E1595867DBC7}"/>
              </a:ext>
            </a:extLst>
          </p:cNvPr>
          <p:cNvPicPr>
            <a:picLocks noChangeAspect="1"/>
          </p:cNvPicPr>
          <p:nvPr/>
        </p:nvPicPr>
        <p:blipFill>
          <a:blip r:embed="rId6"/>
          <a:stretch>
            <a:fillRect/>
          </a:stretch>
        </p:blipFill>
        <p:spPr>
          <a:xfrm>
            <a:off x="4681350" y="4088250"/>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953392" y="4111244"/>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9" name="Straight Arrow Connector 28">
            <a:extLst>
              <a:ext uri="{FF2B5EF4-FFF2-40B4-BE49-F238E27FC236}">
                <a16:creationId xmlns:a16="http://schemas.microsoft.com/office/drawing/2014/main" id="{1F025491-1681-4596-B433-ED1D40D682BA}"/>
              </a:ext>
            </a:extLst>
          </p:cNvPr>
          <p:cNvCxnSpPr>
            <a:cxnSpLocks/>
            <a:stCxn id="9" idx="3"/>
            <a:endCxn id="18" idx="1"/>
          </p:cNvCxnSpPr>
          <p:nvPr/>
        </p:nvCxnSpPr>
        <p:spPr>
          <a:xfrm flipV="1">
            <a:off x="4239996" y="4436038"/>
            <a:ext cx="441354" cy="62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9" name="Straight Arrow Connector 38">
            <a:extLst>
              <a:ext uri="{FF2B5EF4-FFF2-40B4-BE49-F238E27FC236}">
                <a16:creationId xmlns:a16="http://schemas.microsoft.com/office/drawing/2014/main" id="{1A76A7FB-D933-4979-B7B9-7FD0D967E725}"/>
              </a:ext>
            </a:extLst>
          </p:cNvPr>
          <p:cNvCxnSpPr>
            <a:cxnSpLocks/>
            <a:stCxn id="18" idx="3"/>
            <a:endCxn id="10" idx="1"/>
          </p:cNvCxnSpPr>
          <p:nvPr/>
        </p:nvCxnSpPr>
        <p:spPr>
          <a:xfrm>
            <a:off x="6484968" y="4436038"/>
            <a:ext cx="468424" cy="14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73799" y="2269957"/>
            <a:ext cx="1028375" cy="2654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stCxn id="18" idx="2"/>
            <a:endCxn id="54" idx="3"/>
          </p:cNvCxnSpPr>
          <p:nvPr/>
        </p:nvCxnSpPr>
        <p:spPr>
          <a:xfrm rot="5400000">
            <a:off x="3260559" y="3380107"/>
            <a:ext cx="918882" cy="372631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0" name="TextBox 69">
            <a:extLst>
              <a:ext uri="{FF2B5EF4-FFF2-40B4-BE49-F238E27FC236}">
                <a16:creationId xmlns:a16="http://schemas.microsoft.com/office/drawing/2014/main" id="{A8A3D390-B92A-4856-9B6D-9D094973A69E}"/>
              </a:ext>
            </a:extLst>
          </p:cNvPr>
          <p:cNvSpPr txBox="1"/>
          <p:nvPr/>
        </p:nvSpPr>
        <p:spPr>
          <a:xfrm>
            <a:off x="5384459" y="4260969"/>
            <a:ext cx="842282" cy="369332"/>
          </a:xfrm>
          <a:prstGeom prst="rect">
            <a:avLst/>
          </a:prstGeom>
          <a:noFill/>
        </p:spPr>
        <p:txBody>
          <a:bodyPr wrap="none" rtlCol="0">
            <a:spAutoFit/>
          </a:bodyPr>
          <a:lstStyle/>
          <a:p>
            <a:r>
              <a:rPr lang="it-IT" dirty="0" err="1"/>
              <a:t>Deploy</a:t>
            </a:r>
            <a:endParaRPr lang="it-IT" dirty="0"/>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5" name="Callout: Bent Line 74">
            <a:extLst>
              <a:ext uri="{FF2B5EF4-FFF2-40B4-BE49-F238E27FC236}">
                <a16:creationId xmlns:a16="http://schemas.microsoft.com/office/drawing/2014/main" id="{BE6D9DDE-5E3D-48AB-BBA2-7C598223B901}"/>
              </a:ext>
            </a:extLst>
          </p:cNvPr>
          <p:cNvSpPr/>
          <p:nvPr/>
        </p:nvSpPr>
        <p:spPr>
          <a:xfrm>
            <a:off x="7061645" y="5237545"/>
            <a:ext cx="914400" cy="685542"/>
          </a:xfrm>
          <a:prstGeom prst="borderCallout2">
            <a:avLst>
              <a:gd name="adj1" fmla="val 47357"/>
              <a:gd name="adj2" fmla="val -1666"/>
              <a:gd name="adj3" fmla="val 47358"/>
              <a:gd name="adj4" fmla="val -22500"/>
              <a:gd name="adj5" fmla="val -100142"/>
              <a:gd name="adj6" fmla="val -4083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Scripts</a:t>
            </a:r>
          </a:p>
          <a:p>
            <a:pPr algn="ctr"/>
            <a:r>
              <a:rPr lang="it-IT" sz="1200" dirty="0" err="1"/>
              <a:t>Helm</a:t>
            </a:r>
            <a:endParaRPr lang="it-IT" sz="1200" dirty="0"/>
          </a:p>
          <a:p>
            <a:pPr algn="ctr"/>
            <a:r>
              <a:rPr lang="it-IT" sz="1200" dirty="0" err="1"/>
              <a:t>kubectl</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Tree>
    <p:extLst>
      <p:ext uri="{BB962C8B-B14F-4D97-AF65-F5344CB8AC3E}">
        <p14:creationId xmlns:p14="http://schemas.microsoft.com/office/powerpoint/2010/main" val="3042618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t>CI/CD Pull (</a:t>
            </a:r>
            <a:r>
              <a:rPr lang="en-GB" sz="2800" dirty="0" err="1"/>
              <a:t>GitOps</a:t>
            </a:r>
            <a:r>
              <a:rPr lang="en-GB" sz="2800" dirty="0"/>
              <a:t>)</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863570" y="4118391"/>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25314" y="2318441"/>
            <a:ext cx="1035522" cy="256437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cxnSpLocks/>
            <a:stCxn id="13" idx="2"/>
            <a:endCxn id="54" idx="3"/>
          </p:cNvCxnSpPr>
          <p:nvPr/>
        </p:nvCxnSpPr>
        <p:spPr>
          <a:xfrm rot="5400000">
            <a:off x="3485586" y="3226427"/>
            <a:ext cx="847536" cy="410502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
        <p:nvSpPr>
          <p:cNvPr id="4" name="Rectangle: Rounded Corners 3">
            <a:extLst>
              <a:ext uri="{FF2B5EF4-FFF2-40B4-BE49-F238E27FC236}">
                <a16:creationId xmlns:a16="http://schemas.microsoft.com/office/drawing/2014/main" id="{6A483C46-CF31-4C26-B741-BBF6777EC4CD}"/>
              </a:ext>
            </a:extLst>
          </p:cNvPr>
          <p:cNvSpPr/>
          <p:nvPr/>
        </p:nvSpPr>
        <p:spPr>
          <a:xfrm>
            <a:off x="5434869" y="3638797"/>
            <a:ext cx="3488151" cy="167211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pic>
        <p:nvPicPr>
          <p:cNvPr id="13" name="Picture 12">
            <a:extLst>
              <a:ext uri="{FF2B5EF4-FFF2-40B4-BE49-F238E27FC236}">
                <a16:creationId xmlns:a16="http://schemas.microsoft.com/office/drawing/2014/main" id="{D98297BE-0239-4E34-BAB9-9FDA507DC22E}"/>
              </a:ext>
            </a:extLst>
          </p:cNvPr>
          <p:cNvPicPr>
            <a:picLocks noChangeAspect="1"/>
          </p:cNvPicPr>
          <p:nvPr/>
        </p:nvPicPr>
        <p:blipFill>
          <a:blip r:embed="rId8"/>
          <a:stretch>
            <a:fillRect/>
          </a:stretch>
        </p:blipFill>
        <p:spPr>
          <a:xfrm>
            <a:off x="5570606" y="4068256"/>
            <a:ext cx="782519" cy="786915"/>
          </a:xfrm>
          <a:prstGeom prst="rect">
            <a:avLst/>
          </a:prstGeom>
        </p:spPr>
      </p:pic>
      <p:sp>
        <p:nvSpPr>
          <p:cNvPr id="31" name="Callout: Bent Line 30">
            <a:extLst>
              <a:ext uri="{FF2B5EF4-FFF2-40B4-BE49-F238E27FC236}">
                <a16:creationId xmlns:a16="http://schemas.microsoft.com/office/drawing/2014/main" id="{B638BC96-A5FB-4AC8-A2BC-04E197F361DF}"/>
              </a:ext>
            </a:extLst>
          </p:cNvPr>
          <p:cNvSpPr/>
          <p:nvPr/>
        </p:nvSpPr>
        <p:spPr>
          <a:xfrm>
            <a:off x="7368064" y="5989591"/>
            <a:ext cx="914400" cy="403591"/>
          </a:xfrm>
          <a:prstGeom prst="borderCallout2">
            <a:avLst>
              <a:gd name="adj1" fmla="val 47357"/>
              <a:gd name="adj2" fmla="val -1666"/>
              <a:gd name="adj3" fmla="val 47358"/>
              <a:gd name="adj4" fmla="val -22500"/>
              <a:gd name="adj5" fmla="val -281046"/>
              <a:gd name="adj6" fmla="val -1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Operator</a:t>
            </a:r>
          </a:p>
        </p:txBody>
      </p:sp>
      <p:cxnSp>
        <p:nvCxnSpPr>
          <p:cNvPr id="33" name="Connector: Elbow 32">
            <a:extLst>
              <a:ext uri="{FF2B5EF4-FFF2-40B4-BE49-F238E27FC236}">
                <a16:creationId xmlns:a16="http://schemas.microsoft.com/office/drawing/2014/main" id="{EE48F134-5479-4201-BBD3-96F44E037AFB}"/>
              </a:ext>
            </a:extLst>
          </p:cNvPr>
          <p:cNvCxnSpPr>
            <a:cxnSpLocks/>
            <a:stCxn id="13" idx="3"/>
            <a:endCxn id="10" idx="1"/>
          </p:cNvCxnSpPr>
          <p:nvPr/>
        </p:nvCxnSpPr>
        <p:spPr>
          <a:xfrm flipV="1">
            <a:off x="6353125" y="4457674"/>
            <a:ext cx="510445" cy="404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463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19525"/>
          </a:xfrm>
        </p:spPr>
        <p:txBody>
          <a:bodyPr/>
          <a:lstStyle/>
          <a:p>
            <a:r>
              <a:rPr lang="en-US" dirty="0"/>
              <a:t>Event-Driven</a:t>
            </a:r>
          </a:p>
        </p:txBody>
      </p:sp>
      <p:sp>
        <p:nvSpPr>
          <p:cNvPr id="3" name="TextBox 2">
            <a:extLst>
              <a:ext uri="{FF2B5EF4-FFF2-40B4-BE49-F238E27FC236}">
                <a16:creationId xmlns:a16="http://schemas.microsoft.com/office/drawing/2014/main" id="{2457306B-AA66-4A6F-A8EB-0D3827C888F8}"/>
              </a:ext>
            </a:extLst>
          </p:cNvPr>
          <p:cNvSpPr txBox="1"/>
          <p:nvPr/>
        </p:nvSpPr>
        <p:spPr>
          <a:xfrm>
            <a:off x="328613" y="2359417"/>
            <a:ext cx="8210747" cy="338554"/>
          </a:xfrm>
          <a:prstGeom prst="rect">
            <a:avLst/>
          </a:prstGeom>
          <a:noFill/>
        </p:spPr>
        <p:txBody>
          <a:bodyPr wrap="square" rtlCol="0">
            <a:spAutoFit/>
          </a:bodyPr>
          <a:lstStyle/>
          <a:p>
            <a:r>
              <a:rPr lang="en-GB" sz="1600" dirty="0"/>
              <a:t>Microservices are typically activated using one of these connectors</a:t>
            </a:r>
          </a:p>
        </p:txBody>
      </p:sp>
      <p:sp>
        <p:nvSpPr>
          <p:cNvPr id="4" name="TextBox 3">
            <a:extLst>
              <a:ext uri="{FF2B5EF4-FFF2-40B4-BE49-F238E27FC236}">
                <a16:creationId xmlns:a16="http://schemas.microsoft.com/office/drawing/2014/main" id="{6E9E41E6-FADC-4EDE-88B2-419F28151A29}"/>
              </a:ext>
            </a:extLst>
          </p:cNvPr>
          <p:cNvSpPr txBox="1"/>
          <p:nvPr/>
        </p:nvSpPr>
        <p:spPr>
          <a:xfrm>
            <a:off x="783294" y="3099376"/>
            <a:ext cx="8210747" cy="338554"/>
          </a:xfrm>
          <a:prstGeom prst="rect">
            <a:avLst/>
          </a:prstGeom>
          <a:noFill/>
        </p:spPr>
        <p:txBody>
          <a:bodyPr wrap="square" rtlCol="0">
            <a:spAutoFit/>
          </a:bodyPr>
          <a:lstStyle/>
          <a:p>
            <a:r>
              <a:rPr lang="en-GB" sz="1600" b="1" dirty="0"/>
              <a:t>HTTP call </a:t>
            </a:r>
            <a:r>
              <a:rPr lang="en-GB" sz="1600" dirty="0"/>
              <a:t>(REST service)</a:t>
            </a:r>
          </a:p>
        </p:txBody>
      </p:sp>
      <p:sp>
        <p:nvSpPr>
          <p:cNvPr id="5" name="TextBox 4">
            <a:extLst>
              <a:ext uri="{FF2B5EF4-FFF2-40B4-BE49-F238E27FC236}">
                <a16:creationId xmlns:a16="http://schemas.microsoft.com/office/drawing/2014/main" id="{09C5E7B5-2D60-4664-A19F-3D38A21BBD80}"/>
              </a:ext>
            </a:extLst>
          </p:cNvPr>
          <p:cNvSpPr txBox="1"/>
          <p:nvPr/>
        </p:nvSpPr>
        <p:spPr>
          <a:xfrm>
            <a:off x="783293" y="3591073"/>
            <a:ext cx="8210747" cy="338554"/>
          </a:xfrm>
          <a:prstGeom prst="rect">
            <a:avLst/>
          </a:prstGeom>
          <a:noFill/>
        </p:spPr>
        <p:txBody>
          <a:bodyPr wrap="square" rtlCol="0">
            <a:spAutoFit/>
          </a:bodyPr>
          <a:lstStyle/>
          <a:p>
            <a:r>
              <a:rPr lang="en-GB" sz="1600" b="1" dirty="0"/>
              <a:t>RPC-Like call</a:t>
            </a:r>
            <a:r>
              <a:rPr lang="en-GB" sz="1600" dirty="0"/>
              <a:t> (</a:t>
            </a:r>
            <a:r>
              <a:rPr lang="en-GB" sz="1600" dirty="0" err="1"/>
              <a:t>gRPC</a:t>
            </a:r>
            <a:r>
              <a:rPr lang="en-GB" sz="1600" dirty="0"/>
              <a:t> service)</a:t>
            </a:r>
          </a:p>
        </p:txBody>
      </p:sp>
      <p:sp>
        <p:nvSpPr>
          <p:cNvPr id="6" name="TextBox 5">
            <a:extLst>
              <a:ext uri="{FF2B5EF4-FFF2-40B4-BE49-F238E27FC236}">
                <a16:creationId xmlns:a16="http://schemas.microsoft.com/office/drawing/2014/main" id="{5E633C8D-B83C-4199-B86D-3B304135ECB8}"/>
              </a:ext>
            </a:extLst>
          </p:cNvPr>
          <p:cNvSpPr txBox="1"/>
          <p:nvPr/>
        </p:nvSpPr>
        <p:spPr>
          <a:xfrm>
            <a:off x="783294" y="4082770"/>
            <a:ext cx="8210747" cy="338554"/>
          </a:xfrm>
          <a:prstGeom prst="rect">
            <a:avLst/>
          </a:prstGeom>
          <a:noFill/>
        </p:spPr>
        <p:txBody>
          <a:bodyPr wrap="square" rtlCol="0">
            <a:spAutoFit/>
          </a:bodyPr>
          <a:lstStyle/>
          <a:p>
            <a:r>
              <a:rPr lang="en-GB" sz="1600" b="1" dirty="0"/>
              <a:t>Asynchronous messages </a:t>
            </a:r>
            <a:r>
              <a:rPr lang="en-GB" sz="1600" dirty="0"/>
              <a:t>using message broken</a:t>
            </a:r>
          </a:p>
        </p:txBody>
      </p:sp>
      <p:sp>
        <p:nvSpPr>
          <p:cNvPr id="7" name="TextBox 6">
            <a:extLst>
              <a:ext uri="{FF2B5EF4-FFF2-40B4-BE49-F238E27FC236}">
                <a16:creationId xmlns:a16="http://schemas.microsoft.com/office/drawing/2014/main" id="{ECEA8909-E8A8-410B-A7A7-072443361BC4}"/>
              </a:ext>
            </a:extLst>
          </p:cNvPr>
          <p:cNvSpPr txBox="1"/>
          <p:nvPr/>
        </p:nvSpPr>
        <p:spPr>
          <a:xfrm>
            <a:off x="519112" y="4643280"/>
            <a:ext cx="8210747" cy="584775"/>
          </a:xfrm>
          <a:prstGeom prst="rect">
            <a:avLst/>
          </a:prstGeom>
          <a:noFill/>
        </p:spPr>
        <p:txBody>
          <a:bodyPr wrap="square" rtlCol="0">
            <a:spAutoFit/>
          </a:bodyPr>
          <a:lstStyle/>
          <a:p>
            <a:r>
              <a:rPr lang="en-GB" sz="1600" dirty="0"/>
              <a:t>Using Event-Driven architecture we improve scalability and throughput leveraging on Asynchronous communication</a:t>
            </a:r>
          </a:p>
        </p:txBody>
      </p:sp>
      <p:sp>
        <p:nvSpPr>
          <p:cNvPr id="8" name="TextBox 7">
            <a:extLst>
              <a:ext uri="{FF2B5EF4-FFF2-40B4-BE49-F238E27FC236}">
                <a16:creationId xmlns:a16="http://schemas.microsoft.com/office/drawing/2014/main" id="{FEBB2BD7-D3BD-4FC5-B4AE-B0BF1DA0B631}"/>
              </a:ext>
            </a:extLst>
          </p:cNvPr>
          <p:cNvSpPr txBox="1"/>
          <p:nvPr/>
        </p:nvSpPr>
        <p:spPr>
          <a:xfrm>
            <a:off x="519112" y="5217191"/>
            <a:ext cx="8210747" cy="584775"/>
          </a:xfrm>
          <a:prstGeom prst="rect">
            <a:avLst/>
          </a:prstGeom>
          <a:noFill/>
        </p:spPr>
        <p:txBody>
          <a:bodyPr wrap="square" rtlCol="0">
            <a:spAutoFit/>
          </a:bodyPr>
          <a:lstStyle/>
          <a:p>
            <a:r>
              <a:rPr lang="en-GB" sz="1600" dirty="0"/>
              <a:t>Using Event-Driven also promotes loose-coupling since message senders and receivers are independent</a:t>
            </a:r>
          </a:p>
        </p:txBody>
      </p:sp>
      <p:sp>
        <p:nvSpPr>
          <p:cNvPr id="9" name="TextBox 8">
            <a:extLst>
              <a:ext uri="{FF2B5EF4-FFF2-40B4-BE49-F238E27FC236}">
                <a16:creationId xmlns:a16="http://schemas.microsoft.com/office/drawing/2014/main" id="{B5B7A6E2-6100-45AC-8BE4-854FEE107752}"/>
              </a:ext>
            </a:extLst>
          </p:cNvPr>
          <p:cNvSpPr txBox="1"/>
          <p:nvPr/>
        </p:nvSpPr>
        <p:spPr>
          <a:xfrm>
            <a:off x="519111" y="5778953"/>
            <a:ext cx="8210747" cy="584775"/>
          </a:xfrm>
          <a:prstGeom prst="rect">
            <a:avLst/>
          </a:prstGeom>
          <a:noFill/>
        </p:spPr>
        <p:txBody>
          <a:bodyPr wrap="square" rtlCol="0">
            <a:spAutoFit/>
          </a:bodyPr>
          <a:lstStyle/>
          <a:p>
            <a:r>
              <a:rPr lang="en-GB" sz="1600" dirty="0"/>
              <a:t>Using Event-Driven also improve reliability because message could be stored in the queue if some service fails</a:t>
            </a:r>
          </a:p>
        </p:txBody>
      </p:sp>
    </p:spTree>
    <p:extLst>
      <p:ext uri="{BB962C8B-B14F-4D97-AF65-F5344CB8AC3E}">
        <p14:creationId xmlns:p14="http://schemas.microsoft.com/office/powerpoint/2010/main" val="224255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t>Availability over Consistency</a:t>
            </a:r>
          </a:p>
        </p:txBody>
      </p:sp>
      <p:sp>
        <p:nvSpPr>
          <p:cNvPr id="3" name="TextBox 2">
            <a:extLst>
              <a:ext uri="{FF2B5EF4-FFF2-40B4-BE49-F238E27FC236}">
                <a16:creationId xmlns:a16="http://schemas.microsoft.com/office/drawing/2014/main" id="{647886CA-AD8B-4217-A687-4BE0AA037954}"/>
              </a:ext>
            </a:extLst>
          </p:cNvPr>
          <p:cNvSpPr txBox="1"/>
          <p:nvPr/>
        </p:nvSpPr>
        <p:spPr>
          <a:xfrm>
            <a:off x="423862" y="2247703"/>
            <a:ext cx="8210747" cy="400110"/>
          </a:xfrm>
          <a:prstGeom prst="rect">
            <a:avLst/>
          </a:prstGeom>
          <a:noFill/>
        </p:spPr>
        <p:txBody>
          <a:bodyPr wrap="square" rtlCol="0">
            <a:spAutoFit/>
          </a:bodyPr>
          <a:lstStyle/>
          <a:p>
            <a:r>
              <a:rPr lang="en-US" sz="2000" b="1" i="1" dirty="0"/>
              <a:t>CAP Theorem</a:t>
            </a:r>
            <a:endParaRPr lang="en-GB" sz="2000" b="1" i="1" dirty="0"/>
          </a:p>
        </p:txBody>
      </p:sp>
      <p:pic>
        <p:nvPicPr>
          <p:cNvPr id="1026" name="Picture 2" descr="BlingTechs: CAP THEOREM">
            <a:extLst>
              <a:ext uri="{FF2B5EF4-FFF2-40B4-BE49-F238E27FC236}">
                <a16:creationId xmlns:a16="http://schemas.microsoft.com/office/drawing/2014/main" id="{87EA086C-1088-445C-B186-474521F93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288" y="2247703"/>
            <a:ext cx="4240436" cy="40990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6BF60B-E17D-4152-AF56-B9C0BB7C11D9}"/>
              </a:ext>
            </a:extLst>
          </p:cNvPr>
          <p:cNvSpPr txBox="1"/>
          <p:nvPr/>
        </p:nvSpPr>
        <p:spPr>
          <a:xfrm>
            <a:off x="423863" y="3074272"/>
            <a:ext cx="3097712" cy="1323439"/>
          </a:xfrm>
          <a:prstGeom prst="rect">
            <a:avLst/>
          </a:prstGeom>
          <a:noFill/>
        </p:spPr>
        <p:txBody>
          <a:bodyPr wrap="square" rtlCol="0">
            <a:spAutoFit/>
          </a:bodyPr>
          <a:lstStyle/>
          <a:p>
            <a:r>
              <a:rPr lang="en-GB" sz="1600" b="1" i="1" dirty="0"/>
              <a:t>“It’s not possible for a distributed data store to simultaneously provide more than two features between Consistency, Availability and Partition tolerance”</a:t>
            </a:r>
          </a:p>
        </p:txBody>
      </p:sp>
    </p:spTree>
    <p:extLst>
      <p:ext uri="{BB962C8B-B14F-4D97-AF65-F5344CB8AC3E}">
        <p14:creationId xmlns:p14="http://schemas.microsoft.com/office/powerpoint/2010/main" val="359085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t>Availability over Consistency</a:t>
            </a:r>
          </a:p>
        </p:txBody>
      </p:sp>
      <p:sp>
        <p:nvSpPr>
          <p:cNvPr id="3" name="TextBox 2">
            <a:extLst>
              <a:ext uri="{FF2B5EF4-FFF2-40B4-BE49-F238E27FC236}">
                <a16:creationId xmlns:a16="http://schemas.microsoft.com/office/drawing/2014/main" id="{647886CA-AD8B-4217-A687-4BE0AA037954}"/>
              </a:ext>
            </a:extLst>
          </p:cNvPr>
          <p:cNvSpPr txBox="1"/>
          <p:nvPr/>
        </p:nvSpPr>
        <p:spPr>
          <a:xfrm>
            <a:off x="423862" y="2247703"/>
            <a:ext cx="8210747" cy="338554"/>
          </a:xfrm>
          <a:prstGeom prst="rect">
            <a:avLst/>
          </a:prstGeom>
          <a:noFill/>
        </p:spPr>
        <p:txBody>
          <a:bodyPr wrap="square" rtlCol="0">
            <a:spAutoFit/>
          </a:bodyPr>
          <a:lstStyle/>
          <a:p>
            <a:r>
              <a:rPr lang="en-US" sz="1600" dirty="0"/>
              <a:t>The CAP Theorem gives you two options: </a:t>
            </a:r>
            <a:r>
              <a:rPr lang="en-US" sz="1600" b="1" dirty="0"/>
              <a:t>availability XOR consistency</a:t>
            </a:r>
            <a:endParaRPr lang="en-GB" sz="1600" b="1" dirty="0"/>
          </a:p>
        </p:txBody>
      </p:sp>
      <p:sp>
        <p:nvSpPr>
          <p:cNvPr id="6" name="TextBox 5">
            <a:extLst>
              <a:ext uri="{FF2B5EF4-FFF2-40B4-BE49-F238E27FC236}">
                <a16:creationId xmlns:a16="http://schemas.microsoft.com/office/drawing/2014/main" id="{CF978CE5-93C7-4236-B957-9AB892CE3538}"/>
              </a:ext>
            </a:extLst>
          </p:cNvPr>
          <p:cNvSpPr txBox="1"/>
          <p:nvPr/>
        </p:nvSpPr>
        <p:spPr>
          <a:xfrm>
            <a:off x="423862" y="2754024"/>
            <a:ext cx="8210747" cy="338554"/>
          </a:xfrm>
          <a:prstGeom prst="rect">
            <a:avLst/>
          </a:prstGeom>
          <a:noFill/>
        </p:spPr>
        <p:txBody>
          <a:bodyPr wrap="square" rtlCol="0">
            <a:spAutoFit/>
          </a:bodyPr>
          <a:lstStyle/>
          <a:p>
            <a:r>
              <a:rPr lang="en-US" sz="1600" dirty="0"/>
              <a:t>For microservices, the main strategy that enables the availability choice is </a:t>
            </a:r>
            <a:r>
              <a:rPr lang="en-US" sz="1600" b="1" dirty="0"/>
              <a:t>data replication</a:t>
            </a:r>
            <a:endParaRPr lang="en-GB" sz="1600" b="1" dirty="0"/>
          </a:p>
        </p:txBody>
      </p:sp>
      <p:sp>
        <p:nvSpPr>
          <p:cNvPr id="7" name="TextBox 6">
            <a:extLst>
              <a:ext uri="{FF2B5EF4-FFF2-40B4-BE49-F238E27FC236}">
                <a16:creationId xmlns:a16="http://schemas.microsoft.com/office/drawing/2014/main" id="{7D232326-BB19-4432-9B2A-47594D3FBE80}"/>
              </a:ext>
            </a:extLst>
          </p:cNvPr>
          <p:cNvSpPr txBox="1"/>
          <p:nvPr/>
        </p:nvSpPr>
        <p:spPr>
          <a:xfrm>
            <a:off x="1360933" y="3473035"/>
            <a:ext cx="7273676" cy="338554"/>
          </a:xfrm>
          <a:prstGeom prst="rect">
            <a:avLst/>
          </a:prstGeom>
          <a:noFill/>
        </p:spPr>
        <p:txBody>
          <a:bodyPr wrap="square" rtlCol="0">
            <a:spAutoFit/>
          </a:bodyPr>
          <a:lstStyle/>
          <a:p>
            <a:r>
              <a:rPr lang="en-US" sz="1600" b="1" i="1" dirty="0"/>
              <a:t>Service Data Replications pattern</a:t>
            </a:r>
            <a:endParaRPr lang="en-GB" sz="1600" b="1" i="1" dirty="0"/>
          </a:p>
        </p:txBody>
      </p:sp>
      <p:sp>
        <p:nvSpPr>
          <p:cNvPr id="8" name="TextBox 7">
            <a:extLst>
              <a:ext uri="{FF2B5EF4-FFF2-40B4-BE49-F238E27FC236}">
                <a16:creationId xmlns:a16="http://schemas.microsoft.com/office/drawing/2014/main" id="{4F8039B8-83AD-4A0A-B67E-7D27373E6FDF}"/>
              </a:ext>
            </a:extLst>
          </p:cNvPr>
          <p:cNvSpPr txBox="1"/>
          <p:nvPr/>
        </p:nvSpPr>
        <p:spPr>
          <a:xfrm>
            <a:off x="1360933" y="4022769"/>
            <a:ext cx="7273676" cy="338554"/>
          </a:xfrm>
          <a:prstGeom prst="rect">
            <a:avLst/>
          </a:prstGeom>
          <a:noFill/>
        </p:spPr>
        <p:txBody>
          <a:bodyPr wrap="square" rtlCol="0">
            <a:spAutoFit/>
          </a:bodyPr>
          <a:lstStyle/>
          <a:p>
            <a:r>
              <a:rPr lang="en-US" sz="1600" b="1" i="1" dirty="0"/>
              <a:t>Command Query Responsibility Segregation CQRS pattern</a:t>
            </a:r>
            <a:endParaRPr lang="en-GB" sz="1600" b="1" i="1" dirty="0"/>
          </a:p>
        </p:txBody>
      </p:sp>
      <p:sp>
        <p:nvSpPr>
          <p:cNvPr id="9" name="TextBox 8">
            <a:extLst>
              <a:ext uri="{FF2B5EF4-FFF2-40B4-BE49-F238E27FC236}">
                <a16:creationId xmlns:a16="http://schemas.microsoft.com/office/drawing/2014/main" id="{F0E22410-5BFF-4F7F-AD53-AA75D6772463}"/>
              </a:ext>
            </a:extLst>
          </p:cNvPr>
          <p:cNvSpPr txBox="1"/>
          <p:nvPr/>
        </p:nvSpPr>
        <p:spPr>
          <a:xfrm>
            <a:off x="1360933" y="4572503"/>
            <a:ext cx="7273676" cy="338554"/>
          </a:xfrm>
          <a:prstGeom prst="rect">
            <a:avLst/>
          </a:prstGeom>
          <a:noFill/>
        </p:spPr>
        <p:txBody>
          <a:bodyPr wrap="square" rtlCol="0">
            <a:spAutoFit/>
          </a:bodyPr>
          <a:lstStyle/>
          <a:p>
            <a:r>
              <a:rPr lang="en-US" sz="1600" b="1" i="1" dirty="0"/>
              <a:t>Event Sourcing pattern</a:t>
            </a:r>
            <a:endParaRPr lang="en-GB" sz="1600" b="1" i="1" dirty="0"/>
          </a:p>
        </p:txBody>
      </p:sp>
    </p:spTree>
    <p:extLst>
      <p:ext uri="{BB962C8B-B14F-4D97-AF65-F5344CB8AC3E}">
        <p14:creationId xmlns:p14="http://schemas.microsoft.com/office/powerpoint/2010/main" val="83546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t>Availability over Consistency</a:t>
            </a:r>
          </a:p>
        </p:txBody>
      </p:sp>
      <p:sp>
        <p:nvSpPr>
          <p:cNvPr id="10" name="Rectangle 9">
            <a:extLst>
              <a:ext uri="{FF2B5EF4-FFF2-40B4-BE49-F238E27FC236}">
                <a16:creationId xmlns:a16="http://schemas.microsoft.com/office/drawing/2014/main" id="{C7C16F0E-1DA7-4C26-8AE0-9B062E1C9361}"/>
              </a:ext>
            </a:extLst>
          </p:cNvPr>
          <p:cNvSpPr/>
          <p:nvPr/>
        </p:nvSpPr>
        <p:spPr>
          <a:xfrm>
            <a:off x="671123" y="3819085"/>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Client App</a:t>
            </a:r>
          </a:p>
        </p:txBody>
      </p:sp>
      <p:sp>
        <p:nvSpPr>
          <p:cNvPr id="11" name="Oval 10">
            <a:extLst>
              <a:ext uri="{FF2B5EF4-FFF2-40B4-BE49-F238E27FC236}">
                <a16:creationId xmlns:a16="http://schemas.microsoft.com/office/drawing/2014/main" id="{A6F4AE5D-C9CE-401B-89BC-5FAE209C9A35}"/>
              </a:ext>
            </a:extLst>
          </p:cNvPr>
          <p:cNvSpPr/>
          <p:nvPr/>
        </p:nvSpPr>
        <p:spPr>
          <a:xfrm>
            <a:off x="3124906" y="2219853"/>
            <a:ext cx="1447094" cy="12091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REST service/ Query</a:t>
            </a:r>
          </a:p>
        </p:txBody>
      </p:sp>
      <p:sp>
        <p:nvSpPr>
          <p:cNvPr id="12" name="Oval 11">
            <a:extLst>
              <a:ext uri="{FF2B5EF4-FFF2-40B4-BE49-F238E27FC236}">
                <a16:creationId xmlns:a16="http://schemas.microsoft.com/office/drawing/2014/main" id="{F1E11EEB-84C1-4E1E-8B09-C84D2E536D7B}"/>
              </a:ext>
            </a:extLst>
          </p:cNvPr>
          <p:cNvSpPr/>
          <p:nvPr/>
        </p:nvSpPr>
        <p:spPr>
          <a:xfrm>
            <a:off x="3082142" y="4977606"/>
            <a:ext cx="1447094" cy="12091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REST service/ </a:t>
            </a:r>
            <a:r>
              <a:rPr lang="it-IT" dirty="0" err="1">
                <a:ln w="0"/>
                <a:solidFill>
                  <a:schemeClr val="tx1"/>
                </a:solidFill>
                <a:effectLst>
                  <a:outerShdw blurRad="38100" dist="19050" dir="2700000" algn="tl" rotWithShape="0">
                    <a:schemeClr val="dk1">
                      <a:alpha val="40000"/>
                    </a:schemeClr>
                  </a:outerShdw>
                </a:effectLst>
              </a:rPr>
              <a:t>Cmd</a:t>
            </a:r>
            <a:endParaRPr lang="it-IT" dirty="0">
              <a:ln w="0"/>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CE8B0633-7818-4B53-B60D-57F957B8CD13}"/>
              </a:ext>
            </a:extLst>
          </p:cNvPr>
          <p:cNvSpPr/>
          <p:nvPr/>
        </p:nvSpPr>
        <p:spPr>
          <a:xfrm>
            <a:off x="5771825" y="5240233"/>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Master data store</a:t>
            </a:r>
          </a:p>
        </p:txBody>
      </p:sp>
      <p:sp>
        <p:nvSpPr>
          <p:cNvPr id="14" name="Rectangle: Rounded Corners 13">
            <a:extLst>
              <a:ext uri="{FF2B5EF4-FFF2-40B4-BE49-F238E27FC236}">
                <a16:creationId xmlns:a16="http://schemas.microsoft.com/office/drawing/2014/main" id="{8FCC7B59-65CD-4353-9021-DE753173AA9B}"/>
              </a:ext>
            </a:extLst>
          </p:cNvPr>
          <p:cNvSpPr/>
          <p:nvPr/>
        </p:nvSpPr>
        <p:spPr>
          <a:xfrm>
            <a:off x="5771825" y="2049139"/>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Query data store</a:t>
            </a:r>
          </a:p>
        </p:txBody>
      </p:sp>
      <p:sp>
        <p:nvSpPr>
          <p:cNvPr id="15" name="Rectangle: Rounded Corners 14">
            <a:extLst>
              <a:ext uri="{FF2B5EF4-FFF2-40B4-BE49-F238E27FC236}">
                <a16:creationId xmlns:a16="http://schemas.microsoft.com/office/drawing/2014/main" id="{6380BDC6-4994-4B91-8474-4F74AA51B757}"/>
              </a:ext>
            </a:extLst>
          </p:cNvPr>
          <p:cNvSpPr/>
          <p:nvPr/>
        </p:nvSpPr>
        <p:spPr>
          <a:xfrm>
            <a:off x="7496755" y="3756775"/>
            <a:ext cx="1322912" cy="1007648"/>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Replication</a:t>
            </a:r>
          </a:p>
        </p:txBody>
      </p:sp>
      <p:cxnSp>
        <p:nvCxnSpPr>
          <p:cNvPr id="5" name="Straight Arrow Connector 4">
            <a:extLst>
              <a:ext uri="{FF2B5EF4-FFF2-40B4-BE49-F238E27FC236}">
                <a16:creationId xmlns:a16="http://schemas.microsoft.com/office/drawing/2014/main" id="{95D90304-2D09-4BDB-9655-587F0969C745}"/>
              </a:ext>
            </a:extLst>
          </p:cNvPr>
          <p:cNvCxnSpPr>
            <a:cxnSpLocks/>
            <a:stCxn id="10" idx="3"/>
            <a:endCxn id="12" idx="2"/>
          </p:cNvCxnSpPr>
          <p:nvPr/>
        </p:nvCxnSpPr>
        <p:spPr>
          <a:xfrm>
            <a:off x="1781466" y="4164318"/>
            <a:ext cx="1300676" cy="14178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9E8451C-1937-48CE-8387-DD845F29160C}"/>
              </a:ext>
            </a:extLst>
          </p:cNvPr>
          <p:cNvCxnSpPr>
            <a:cxnSpLocks/>
            <a:stCxn id="12" idx="6"/>
            <a:endCxn id="13" idx="1"/>
          </p:cNvCxnSpPr>
          <p:nvPr/>
        </p:nvCxnSpPr>
        <p:spPr>
          <a:xfrm>
            <a:off x="4529236" y="5582180"/>
            <a:ext cx="1242589" cy="2799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C72A41B1-0FCA-4CA9-B23B-7787F6C93C00}"/>
              </a:ext>
            </a:extLst>
          </p:cNvPr>
          <p:cNvCxnSpPr>
            <a:cxnSpLocks/>
            <a:stCxn id="13" idx="3"/>
            <a:endCxn id="15" idx="2"/>
          </p:cNvCxnSpPr>
          <p:nvPr/>
        </p:nvCxnSpPr>
        <p:spPr>
          <a:xfrm flipV="1">
            <a:off x="7292715" y="4764423"/>
            <a:ext cx="865496" cy="109765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EC278F59-056C-4FC9-8B08-A65A2BC13AA0}"/>
              </a:ext>
            </a:extLst>
          </p:cNvPr>
          <p:cNvCxnSpPr>
            <a:cxnSpLocks/>
            <a:stCxn id="15" idx="0"/>
            <a:endCxn id="14" idx="3"/>
          </p:cNvCxnSpPr>
          <p:nvPr/>
        </p:nvCxnSpPr>
        <p:spPr>
          <a:xfrm flipH="1" flipV="1">
            <a:off x="7292715" y="2670986"/>
            <a:ext cx="865496" cy="108578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Straight Arrow Connector 27">
            <a:extLst>
              <a:ext uri="{FF2B5EF4-FFF2-40B4-BE49-F238E27FC236}">
                <a16:creationId xmlns:a16="http://schemas.microsoft.com/office/drawing/2014/main" id="{A987F837-C56F-4AE7-A092-E9B4D63B0463}"/>
              </a:ext>
            </a:extLst>
          </p:cNvPr>
          <p:cNvCxnSpPr>
            <a:cxnSpLocks/>
            <a:stCxn id="14" idx="1"/>
            <a:endCxn id="11" idx="6"/>
          </p:cNvCxnSpPr>
          <p:nvPr/>
        </p:nvCxnSpPr>
        <p:spPr>
          <a:xfrm flipH="1">
            <a:off x="4572000" y="2670986"/>
            <a:ext cx="1199825" cy="15344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a:extLst>
              <a:ext uri="{FF2B5EF4-FFF2-40B4-BE49-F238E27FC236}">
                <a16:creationId xmlns:a16="http://schemas.microsoft.com/office/drawing/2014/main" id="{1D700850-A401-41E4-BCC2-89AAA85BCE7A}"/>
              </a:ext>
            </a:extLst>
          </p:cNvPr>
          <p:cNvCxnSpPr>
            <a:cxnSpLocks/>
            <a:stCxn id="10" idx="3"/>
            <a:endCxn id="11" idx="2"/>
          </p:cNvCxnSpPr>
          <p:nvPr/>
        </p:nvCxnSpPr>
        <p:spPr>
          <a:xfrm flipV="1">
            <a:off x="1781466" y="2824427"/>
            <a:ext cx="1343440" cy="1339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allout: Bent Line 36">
            <a:extLst>
              <a:ext uri="{FF2B5EF4-FFF2-40B4-BE49-F238E27FC236}">
                <a16:creationId xmlns:a16="http://schemas.microsoft.com/office/drawing/2014/main" id="{D87F08E9-E24D-4B29-957C-5F6AB9D6F6BC}"/>
              </a:ext>
            </a:extLst>
          </p:cNvPr>
          <p:cNvSpPr/>
          <p:nvPr/>
        </p:nvSpPr>
        <p:spPr>
          <a:xfrm>
            <a:off x="1382353" y="5783162"/>
            <a:ext cx="914400" cy="403591"/>
          </a:xfrm>
          <a:prstGeom prst="borderCallout2">
            <a:avLst>
              <a:gd name="adj1" fmla="val -14434"/>
              <a:gd name="adj2" fmla="val 53706"/>
              <a:gd name="adj3" fmla="val -72479"/>
              <a:gd name="adj4" fmla="val 94856"/>
              <a:gd name="adj5" fmla="val -194088"/>
              <a:gd name="adj6" fmla="val 11050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Command</a:t>
            </a:r>
            <a:r>
              <a:rPr lang="it-IT" sz="1200" dirty="0"/>
              <a:t> operations</a:t>
            </a:r>
          </a:p>
        </p:txBody>
      </p:sp>
      <p:sp>
        <p:nvSpPr>
          <p:cNvPr id="38" name="Callout: Bent Line 37">
            <a:extLst>
              <a:ext uri="{FF2B5EF4-FFF2-40B4-BE49-F238E27FC236}">
                <a16:creationId xmlns:a16="http://schemas.microsoft.com/office/drawing/2014/main" id="{10E32319-419C-46B5-99EF-639C7232AE6F}"/>
              </a:ext>
            </a:extLst>
          </p:cNvPr>
          <p:cNvSpPr/>
          <p:nvPr/>
        </p:nvSpPr>
        <p:spPr>
          <a:xfrm>
            <a:off x="1324266" y="2371230"/>
            <a:ext cx="914400" cy="403591"/>
          </a:xfrm>
          <a:prstGeom prst="borderCallout2">
            <a:avLst>
              <a:gd name="adj1" fmla="val 124127"/>
              <a:gd name="adj2" fmla="val 50400"/>
              <a:gd name="adj3" fmla="val 167194"/>
              <a:gd name="adj4" fmla="val 60972"/>
              <a:gd name="adj5" fmla="val 244064"/>
              <a:gd name="adj6" fmla="val 12537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Query operations</a:t>
            </a:r>
          </a:p>
        </p:txBody>
      </p:sp>
    </p:spTree>
    <p:extLst>
      <p:ext uri="{BB962C8B-B14F-4D97-AF65-F5344CB8AC3E}">
        <p14:creationId xmlns:p14="http://schemas.microsoft.com/office/powerpoint/2010/main" val="212530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584775"/>
          </a:xfrm>
          <a:prstGeom prst="rect">
            <a:avLst/>
          </a:prstGeom>
          <a:noFill/>
        </p:spPr>
        <p:txBody>
          <a:bodyPr wrap="square" rtlCol="0">
            <a:spAutoFit/>
          </a:bodyPr>
          <a:lstStyle/>
          <a:p>
            <a:r>
              <a:rPr lang="en-US" sz="1600" dirty="0"/>
              <a:t>In software engineering, coupling refers to the degree of interdependence between two software elements</a:t>
            </a:r>
            <a:endParaRPr lang="en-GB" sz="1600" dirty="0"/>
          </a:p>
        </p:txBody>
      </p:sp>
      <p:sp>
        <p:nvSpPr>
          <p:cNvPr id="4" name="TextBox 3">
            <a:extLst>
              <a:ext uri="{FF2B5EF4-FFF2-40B4-BE49-F238E27FC236}">
                <a16:creationId xmlns:a16="http://schemas.microsoft.com/office/drawing/2014/main" id="{D996103C-F74C-49B6-9E4E-D1A26E5EA63B}"/>
              </a:ext>
            </a:extLst>
          </p:cNvPr>
          <p:cNvSpPr txBox="1"/>
          <p:nvPr/>
        </p:nvSpPr>
        <p:spPr>
          <a:xfrm>
            <a:off x="423858" y="3420392"/>
            <a:ext cx="8210747" cy="338554"/>
          </a:xfrm>
          <a:prstGeom prst="rect">
            <a:avLst/>
          </a:prstGeom>
          <a:noFill/>
        </p:spPr>
        <p:txBody>
          <a:bodyPr wrap="square" rtlCol="0">
            <a:spAutoFit/>
          </a:bodyPr>
          <a:lstStyle/>
          <a:p>
            <a:r>
              <a:rPr lang="en-US" sz="1600" dirty="0"/>
              <a:t>Services exposes its functionality through the service contract (json, proto, xml) </a:t>
            </a:r>
            <a:endParaRPr lang="en-GB" sz="1600" dirty="0"/>
          </a:p>
        </p:txBody>
      </p:sp>
      <p:sp>
        <p:nvSpPr>
          <p:cNvPr id="5" name="TextBox 4">
            <a:extLst>
              <a:ext uri="{FF2B5EF4-FFF2-40B4-BE49-F238E27FC236}">
                <a16:creationId xmlns:a16="http://schemas.microsoft.com/office/drawing/2014/main" id="{27F1C816-024C-4E94-AEC0-31C7E79EC846}"/>
              </a:ext>
            </a:extLst>
          </p:cNvPr>
          <p:cNvSpPr txBox="1"/>
          <p:nvPr/>
        </p:nvSpPr>
        <p:spPr>
          <a:xfrm>
            <a:off x="423857" y="3807126"/>
            <a:ext cx="8210747" cy="338554"/>
          </a:xfrm>
          <a:prstGeom prst="rect">
            <a:avLst/>
          </a:prstGeom>
          <a:noFill/>
        </p:spPr>
        <p:txBody>
          <a:bodyPr wrap="square" rtlCol="0">
            <a:spAutoFit/>
          </a:bodyPr>
          <a:lstStyle/>
          <a:p>
            <a:r>
              <a:rPr lang="en-US" sz="1600" dirty="0"/>
              <a:t>The contract should not be tightly coupled to implementation details or a specific technology</a:t>
            </a:r>
            <a:endParaRPr lang="en-GB" sz="1600" dirty="0"/>
          </a:p>
        </p:txBody>
      </p:sp>
      <p:sp>
        <p:nvSpPr>
          <p:cNvPr id="6" name="TextBox 5">
            <a:extLst>
              <a:ext uri="{FF2B5EF4-FFF2-40B4-BE49-F238E27FC236}">
                <a16:creationId xmlns:a16="http://schemas.microsoft.com/office/drawing/2014/main" id="{09577634-28EC-46FB-B7BB-2B9433E8F710}"/>
              </a:ext>
            </a:extLst>
          </p:cNvPr>
          <p:cNvSpPr txBox="1"/>
          <p:nvPr/>
        </p:nvSpPr>
        <p:spPr>
          <a:xfrm>
            <a:off x="423859" y="3031717"/>
            <a:ext cx="8210747" cy="369332"/>
          </a:xfrm>
          <a:prstGeom prst="rect">
            <a:avLst/>
          </a:prstGeom>
          <a:noFill/>
        </p:spPr>
        <p:txBody>
          <a:bodyPr wrap="square" rtlCol="0">
            <a:spAutoFit/>
          </a:bodyPr>
          <a:lstStyle/>
          <a:p>
            <a:r>
              <a:rPr lang="it-IT" b="1" i="1" dirty="0" err="1"/>
              <a:t>Afferent</a:t>
            </a:r>
            <a:r>
              <a:rPr lang="it-IT" b="1" i="1" dirty="0"/>
              <a:t> </a:t>
            </a:r>
            <a:r>
              <a:rPr lang="it-IT" b="1" i="1" dirty="0" err="1"/>
              <a:t>coupling</a:t>
            </a:r>
            <a:r>
              <a:rPr lang="it-IT" b="1" dirty="0"/>
              <a:t> </a:t>
            </a:r>
            <a:endParaRPr lang="en-GB" sz="1600" b="1" dirty="0"/>
          </a:p>
        </p:txBody>
      </p:sp>
      <p:sp>
        <p:nvSpPr>
          <p:cNvPr id="8" name="TextBox 7">
            <a:extLst>
              <a:ext uri="{FF2B5EF4-FFF2-40B4-BE49-F238E27FC236}">
                <a16:creationId xmlns:a16="http://schemas.microsoft.com/office/drawing/2014/main" id="{C85C853B-3606-4F01-B035-B05CBBC30DD9}"/>
              </a:ext>
            </a:extLst>
          </p:cNvPr>
          <p:cNvSpPr txBox="1"/>
          <p:nvPr/>
        </p:nvSpPr>
        <p:spPr>
          <a:xfrm>
            <a:off x="423856" y="4427235"/>
            <a:ext cx="8210747" cy="369332"/>
          </a:xfrm>
          <a:prstGeom prst="rect">
            <a:avLst/>
          </a:prstGeom>
          <a:noFill/>
        </p:spPr>
        <p:txBody>
          <a:bodyPr wrap="square" rtlCol="0">
            <a:spAutoFit/>
          </a:bodyPr>
          <a:lstStyle/>
          <a:p>
            <a:r>
              <a:rPr lang="it-IT" b="1" i="1" dirty="0" err="1"/>
              <a:t>Efferent</a:t>
            </a:r>
            <a:r>
              <a:rPr lang="it-IT" b="1" i="1" dirty="0"/>
              <a:t> </a:t>
            </a:r>
            <a:r>
              <a:rPr lang="it-IT" b="1" i="1" dirty="0" err="1"/>
              <a:t>coupling</a:t>
            </a:r>
            <a:r>
              <a:rPr lang="it-IT" b="1" dirty="0"/>
              <a:t> </a:t>
            </a:r>
            <a:endParaRPr lang="en-GB" sz="1600" b="1" dirty="0"/>
          </a:p>
        </p:txBody>
      </p:sp>
      <p:sp>
        <p:nvSpPr>
          <p:cNvPr id="9" name="TextBox 8">
            <a:extLst>
              <a:ext uri="{FF2B5EF4-FFF2-40B4-BE49-F238E27FC236}">
                <a16:creationId xmlns:a16="http://schemas.microsoft.com/office/drawing/2014/main" id="{CCC2D28F-A5F1-4889-8117-6C60E2611D6A}"/>
              </a:ext>
            </a:extLst>
          </p:cNvPr>
          <p:cNvSpPr txBox="1"/>
          <p:nvPr/>
        </p:nvSpPr>
        <p:spPr>
          <a:xfrm>
            <a:off x="423862" y="4845007"/>
            <a:ext cx="8210747" cy="338554"/>
          </a:xfrm>
          <a:prstGeom prst="rect">
            <a:avLst/>
          </a:prstGeom>
          <a:noFill/>
        </p:spPr>
        <p:txBody>
          <a:bodyPr wrap="square" rtlCol="0">
            <a:spAutoFit/>
          </a:bodyPr>
          <a:lstStyle/>
          <a:p>
            <a:r>
              <a:rPr lang="en-US" sz="1600" dirty="0"/>
              <a:t>Services often need to interact each other</a:t>
            </a:r>
            <a:endParaRPr lang="en-GB" sz="1600" dirty="0"/>
          </a:p>
        </p:txBody>
      </p:sp>
      <p:sp>
        <p:nvSpPr>
          <p:cNvPr id="10" name="TextBox 9">
            <a:extLst>
              <a:ext uri="{FF2B5EF4-FFF2-40B4-BE49-F238E27FC236}">
                <a16:creationId xmlns:a16="http://schemas.microsoft.com/office/drawing/2014/main" id="{E782462A-B5CC-4979-AC8B-0D070236D342}"/>
              </a:ext>
            </a:extLst>
          </p:cNvPr>
          <p:cNvSpPr txBox="1"/>
          <p:nvPr/>
        </p:nvSpPr>
        <p:spPr>
          <a:xfrm>
            <a:off x="423855" y="5183561"/>
            <a:ext cx="8210747" cy="338554"/>
          </a:xfrm>
          <a:prstGeom prst="rect">
            <a:avLst/>
          </a:prstGeom>
          <a:noFill/>
        </p:spPr>
        <p:txBody>
          <a:bodyPr wrap="square" rtlCol="0">
            <a:spAutoFit/>
          </a:bodyPr>
          <a:lstStyle/>
          <a:p>
            <a:r>
              <a:rPr lang="en-US" sz="1600" dirty="0"/>
              <a:t>The interaction establishes runtime dependencies that directly impact the service autonomy</a:t>
            </a:r>
            <a:endParaRPr lang="en-GB" sz="1600" dirty="0"/>
          </a:p>
        </p:txBody>
      </p:sp>
    </p:spTree>
    <p:extLst>
      <p:ext uri="{BB962C8B-B14F-4D97-AF65-F5344CB8AC3E}">
        <p14:creationId xmlns:p14="http://schemas.microsoft.com/office/powerpoint/2010/main" val="402791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338554"/>
          </a:xfrm>
          <a:prstGeom prst="rect">
            <a:avLst/>
          </a:prstGeom>
          <a:noFill/>
        </p:spPr>
        <p:txBody>
          <a:bodyPr wrap="square" rtlCol="0">
            <a:spAutoFit/>
          </a:bodyPr>
          <a:lstStyle/>
          <a:p>
            <a:r>
              <a:rPr lang="en-US" sz="1600" dirty="0"/>
              <a:t>There are some strategies to promote </a:t>
            </a:r>
            <a:r>
              <a:rPr lang="en-US" sz="1600" b="1" i="1" dirty="0"/>
              <a:t>Afferent</a:t>
            </a:r>
            <a:r>
              <a:rPr lang="en-US" sz="1600" dirty="0"/>
              <a:t> and </a:t>
            </a:r>
            <a:r>
              <a:rPr lang="en-US" sz="1600" b="1" i="1" dirty="0"/>
              <a:t>Efferent</a:t>
            </a:r>
            <a:r>
              <a:rPr lang="en-US" sz="1600" dirty="0"/>
              <a:t> loose coupling</a:t>
            </a:r>
            <a:endParaRPr lang="en-GB" sz="1600" dirty="0"/>
          </a:p>
        </p:txBody>
      </p:sp>
      <p:sp>
        <p:nvSpPr>
          <p:cNvPr id="11" name="TextBox 10">
            <a:extLst>
              <a:ext uri="{FF2B5EF4-FFF2-40B4-BE49-F238E27FC236}">
                <a16:creationId xmlns:a16="http://schemas.microsoft.com/office/drawing/2014/main" id="{6E2AA6D5-17B1-49AA-9348-810F97736A24}"/>
              </a:ext>
            </a:extLst>
          </p:cNvPr>
          <p:cNvSpPr txBox="1"/>
          <p:nvPr/>
        </p:nvSpPr>
        <p:spPr>
          <a:xfrm>
            <a:off x="423859" y="3084989"/>
            <a:ext cx="8210747" cy="369332"/>
          </a:xfrm>
          <a:prstGeom prst="rect">
            <a:avLst/>
          </a:prstGeom>
          <a:noFill/>
        </p:spPr>
        <p:txBody>
          <a:bodyPr wrap="square" rtlCol="0">
            <a:spAutoFit/>
          </a:bodyPr>
          <a:lstStyle/>
          <a:p>
            <a:r>
              <a:rPr lang="it-IT" b="1" i="1" dirty="0" err="1"/>
              <a:t>Point-to-point</a:t>
            </a:r>
            <a:r>
              <a:rPr lang="it-IT" b="1" i="1" dirty="0"/>
              <a:t> and </a:t>
            </a:r>
            <a:r>
              <a:rPr lang="it-IT" b="1" i="1" dirty="0" err="1"/>
              <a:t>publish-subscribe</a:t>
            </a:r>
            <a:r>
              <a:rPr lang="it-IT" b="1" i="1" dirty="0"/>
              <a:t> </a:t>
            </a:r>
            <a:r>
              <a:rPr lang="it-IT" sz="1400" dirty="0"/>
              <a:t>(</a:t>
            </a:r>
            <a:r>
              <a:rPr lang="it-IT" sz="1400" dirty="0" err="1"/>
              <a:t>message-driven</a:t>
            </a:r>
            <a:r>
              <a:rPr lang="it-IT" sz="1400" dirty="0"/>
              <a:t> pattern to </a:t>
            </a:r>
            <a:r>
              <a:rPr lang="it-IT" sz="1400" dirty="0" err="1"/>
              <a:t>decouple</a:t>
            </a:r>
            <a:r>
              <a:rPr lang="it-IT" sz="1400" dirty="0"/>
              <a:t> </a:t>
            </a:r>
            <a:r>
              <a:rPr lang="it-IT" sz="1400" dirty="0" err="1"/>
              <a:t>senders</a:t>
            </a:r>
            <a:r>
              <a:rPr lang="it-IT" sz="1400" dirty="0"/>
              <a:t> and receivers)</a:t>
            </a:r>
            <a:endParaRPr lang="en-GB" sz="1400" b="1" dirty="0"/>
          </a:p>
        </p:txBody>
      </p:sp>
      <p:sp>
        <p:nvSpPr>
          <p:cNvPr id="12" name="TextBox 11">
            <a:extLst>
              <a:ext uri="{FF2B5EF4-FFF2-40B4-BE49-F238E27FC236}">
                <a16:creationId xmlns:a16="http://schemas.microsoft.com/office/drawing/2014/main" id="{4BED8671-ADBE-436E-8B6E-2177F9FC1F02}"/>
              </a:ext>
            </a:extLst>
          </p:cNvPr>
          <p:cNvSpPr txBox="1"/>
          <p:nvPr/>
        </p:nvSpPr>
        <p:spPr>
          <a:xfrm>
            <a:off x="423862" y="3539057"/>
            <a:ext cx="8210747" cy="369332"/>
          </a:xfrm>
          <a:prstGeom prst="rect">
            <a:avLst/>
          </a:prstGeom>
          <a:noFill/>
        </p:spPr>
        <p:txBody>
          <a:bodyPr wrap="square" rtlCol="0">
            <a:spAutoFit/>
          </a:bodyPr>
          <a:lstStyle/>
          <a:p>
            <a:r>
              <a:rPr lang="it-IT" b="1" i="1" dirty="0"/>
              <a:t>API gateway and BFF </a:t>
            </a:r>
            <a:r>
              <a:rPr lang="it-IT" sz="1400" dirty="0"/>
              <a:t>(</a:t>
            </a:r>
            <a:r>
              <a:rPr lang="it-IT" sz="1400" dirty="0" err="1"/>
              <a:t>intermediary</a:t>
            </a:r>
            <a:r>
              <a:rPr lang="it-IT" sz="1400" dirty="0"/>
              <a:t> component to deals with contract </a:t>
            </a:r>
            <a:r>
              <a:rPr lang="it-IT" sz="1400" dirty="0" err="1"/>
              <a:t>between</a:t>
            </a:r>
            <a:r>
              <a:rPr lang="it-IT" sz="1400" dirty="0"/>
              <a:t> clients and </a:t>
            </a:r>
            <a:r>
              <a:rPr lang="it-IT" sz="1400" dirty="0" err="1"/>
              <a:t>services</a:t>
            </a:r>
            <a:r>
              <a:rPr lang="it-IT" sz="1400" dirty="0"/>
              <a:t>)</a:t>
            </a:r>
            <a:endParaRPr lang="en-GB" sz="1400" b="1" dirty="0"/>
          </a:p>
        </p:txBody>
      </p:sp>
      <p:sp>
        <p:nvSpPr>
          <p:cNvPr id="13" name="TextBox 12">
            <a:extLst>
              <a:ext uri="{FF2B5EF4-FFF2-40B4-BE49-F238E27FC236}">
                <a16:creationId xmlns:a16="http://schemas.microsoft.com/office/drawing/2014/main" id="{523BB7BB-AA00-495C-ABB8-FA0EFFD320F6}"/>
              </a:ext>
            </a:extLst>
          </p:cNvPr>
          <p:cNvSpPr txBox="1"/>
          <p:nvPr/>
        </p:nvSpPr>
        <p:spPr>
          <a:xfrm>
            <a:off x="423858" y="3993125"/>
            <a:ext cx="8210747" cy="369332"/>
          </a:xfrm>
          <a:prstGeom prst="rect">
            <a:avLst/>
          </a:prstGeom>
          <a:noFill/>
        </p:spPr>
        <p:txBody>
          <a:bodyPr wrap="square" rtlCol="0">
            <a:spAutoFit/>
          </a:bodyPr>
          <a:lstStyle/>
          <a:p>
            <a:r>
              <a:rPr lang="it-IT" b="1" i="1" dirty="0"/>
              <a:t>Contract-first design </a:t>
            </a:r>
            <a:r>
              <a:rPr lang="it-IT" sz="1400" dirty="0"/>
              <a:t>(</a:t>
            </a:r>
            <a:r>
              <a:rPr lang="it-IT" sz="1400" dirty="0" err="1"/>
              <a:t>designing</a:t>
            </a:r>
            <a:r>
              <a:rPr lang="it-IT" sz="1400" dirty="0"/>
              <a:t> the contract </a:t>
            </a:r>
            <a:r>
              <a:rPr lang="it-IT" sz="1400" dirty="0" err="1"/>
              <a:t>independently</a:t>
            </a:r>
            <a:r>
              <a:rPr lang="it-IT" sz="1400" dirty="0"/>
              <a:t> of </a:t>
            </a:r>
            <a:r>
              <a:rPr lang="it-IT" sz="1400" dirty="0" err="1"/>
              <a:t>any</a:t>
            </a:r>
            <a:r>
              <a:rPr lang="it-IT" sz="1400" dirty="0"/>
              <a:t> </a:t>
            </a:r>
            <a:r>
              <a:rPr lang="it-IT" sz="1400" dirty="0" err="1"/>
              <a:t>existing</a:t>
            </a:r>
            <a:r>
              <a:rPr lang="it-IT" sz="1400" dirty="0"/>
              <a:t> code)</a:t>
            </a:r>
            <a:endParaRPr lang="en-GB" sz="1400" b="1" dirty="0"/>
          </a:p>
        </p:txBody>
      </p:sp>
      <p:sp>
        <p:nvSpPr>
          <p:cNvPr id="14" name="TextBox 13">
            <a:extLst>
              <a:ext uri="{FF2B5EF4-FFF2-40B4-BE49-F238E27FC236}">
                <a16:creationId xmlns:a16="http://schemas.microsoft.com/office/drawing/2014/main" id="{B0B6AEE2-CE2A-4BF9-BD93-BDA6B39327E8}"/>
              </a:ext>
            </a:extLst>
          </p:cNvPr>
          <p:cNvSpPr txBox="1"/>
          <p:nvPr/>
        </p:nvSpPr>
        <p:spPr>
          <a:xfrm>
            <a:off x="423857" y="4441691"/>
            <a:ext cx="8210747" cy="369332"/>
          </a:xfrm>
          <a:prstGeom prst="rect">
            <a:avLst/>
          </a:prstGeom>
          <a:noFill/>
        </p:spPr>
        <p:txBody>
          <a:bodyPr wrap="square" rtlCol="0">
            <a:spAutoFit/>
          </a:bodyPr>
          <a:lstStyle/>
          <a:p>
            <a:r>
              <a:rPr lang="it-IT" b="1" i="1" dirty="0" err="1"/>
              <a:t>Hypermedia</a:t>
            </a:r>
            <a:r>
              <a:rPr lang="it-IT" b="1" i="1" dirty="0"/>
              <a:t> </a:t>
            </a:r>
            <a:r>
              <a:rPr lang="it-IT" sz="1400" dirty="0"/>
              <a:t>(</a:t>
            </a:r>
            <a:r>
              <a:rPr lang="it-IT" sz="1400" b="1" i="1" dirty="0" err="1"/>
              <a:t>hateoas</a:t>
            </a:r>
            <a:r>
              <a:rPr lang="it-IT" sz="1400" dirty="0"/>
              <a:t> to help clients to be more </a:t>
            </a:r>
            <a:r>
              <a:rPr lang="it-IT" sz="1400" dirty="0" err="1"/>
              <a:t>independend</a:t>
            </a:r>
            <a:r>
              <a:rPr lang="it-IT" sz="1400" dirty="0"/>
              <a:t> of service endpoint)</a:t>
            </a:r>
            <a:endParaRPr lang="en-GB" sz="1400" b="1" dirty="0"/>
          </a:p>
        </p:txBody>
      </p:sp>
      <p:sp>
        <p:nvSpPr>
          <p:cNvPr id="15" name="TextBox 14">
            <a:extLst>
              <a:ext uri="{FF2B5EF4-FFF2-40B4-BE49-F238E27FC236}">
                <a16:creationId xmlns:a16="http://schemas.microsoft.com/office/drawing/2014/main" id="{61418826-9FC3-4DB2-A70B-1BF92016EAB8}"/>
              </a:ext>
            </a:extLst>
          </p:cNvPr>
          <p:cNvSpPr txBox="1"/>
          <p:nvPr/>
        </p:nvSpPr>
        <p:spPr>
          <a:xfrm>
            <a:off x="423862" y="4890257"/>
            <a:ext cx="8210747" cy="369332"/>
          </a:xfrm>
          <a:prstGeom prst="rect">
            <a:avLst/>
          </a:prstGeom>
          <a:noFill/>
        </p:spPr>
        <p:txBody>
          <a:bodyPr wrap="square" rtlCol="0">
            <a:spAutoFit/>
          </a:bodyPr>
          <a:lstStyle/>
          <a:p>
            <a:r>
              <a:rPr lang="it-IT" b="1" i="1" dirty="0"/>
              <a:t>Adapter/Wrapper </a:t>
            </a:r>
            <a:r>
              <a:rPr lang="it-IT" b="1" i="1" dirty="0" err="1"/>
              <a:t>patterns</a:t>
            </a:r>
            <a:r>
              <a:rPr lang="it-IT" b="1" i="1" dirty="0"/>
              <a:t> </a:t>
            </a:r>
            <a:r>
              <a:rPr lang="it-IT" sz="1400" dirty="0"/>
              <a:t>(code </a:t>
            </a:r>
            <a:r>
              <a:rPr lang="it-IT" sz="1400" dirty="0" err="1"/>
              <a:t>is</a:t>
            </a:r>
            <a:r>
              <a:rPr lang="it-IT" sz="1400" dirty="0"/>
              <a:t> </a:t>
            </a:r>
            <a:r>
              <a:rPr lang="it-IT" sz="1400" dirty="0" err="1"/>
              <a:t>not</a:t>
            </a:r>
            <a:r>
              <a:rPr lang="it-IT" sz="1400" dirty="0"/>
              <a:t> </a:t>
            </a:r>
            <a:r>
              <a:rPr lang="it-IT" sz="1400" dirty="0" err="1"/>
              <a:t>dependend</a:t>
            </a:r>
            <a:r>
              <a:rPr lang="it-IT" sz="1400" dirty="0"/>
              <a:t> from concrete implementation)</a:t>
            </a:r>
            <a:endParaRPr lang="en-GB" sz="1400" b="1" dirty="0"/>
          </a:p>
        </p:txBody>
      </p:sp>
      <p:sp>
        <p:nvSpPr>
          <p:cNvPr id="16" name="TextBox 15">
            <a:extLst>
              <a:ext uri="{FF2B5EF4-FFF2-40B4-BE49-F238E27FC236}">
                <a16:creationId xmlns:a16="http://schemas.microsoft.com/office/drawing/2014/main" id="{8994139B-29CB-48FE-8F01-059DCF8D38A1}"/>
              </a:ext>
            </a:extLst>
          </p:cNvPr>
          <p:cNvSpPr txBox="1"/>
          <p:nvPr/>
        </p:nvSpPr>
        <p:spPr>
          <a:xfrm>
            <a:off x="423862" y="5346281"/>
            <a:ext cx="8210747" cy="369332"/>
          </a:xfrm>
          <a:prstGeom prst="rect">
            <a:avLst/>
          </a:prstGeom>
          <a:noFill/>
        </p:spPr>
        <p:txBody>
          <a:bodyPr wrap="square" rtlCol="0">
            <a:spAutoFit/>
          </a:bodyPr>
          <a:lstStyle/>
          <a:p>
            <a:r>
              <a:rPr lang="it-IT" b="1" i="1" dirty="0"/>
              <a:t>Database per </a:t>
            </a:r>
            <a:r>
              <a:rPr lang="it-IT" b="1" i="1" dirty="0" err="1"/>
              <a:t>Microsertvice</a:t>
            </a:r>
            <a:r>
              <a:rPr lang="it-IT" b="1" i="1" dirty="0"/>
              <a:t> pattern </a:t>
            </a:r>
            <a:r>
              <a:rPr lang="it-IT" sz="1400" dirty="0"/>
              <a:t>(to </a:t>
            </a:r>
            <a:r>
              <a:rPr lang="it-IT" sz="1400" dirty="0" err="1"/>
              <a:t>avoid</a:t>
            </a:r>
            <a:r>
              <a:rPr lang="it-IT" sz="1400" dirty="0"/>
              <a:t> direct </a:t>
            </a:r>
            <a:r>
              <a:rPr lang="it-IT" sz="1400" dirty="0" err="1"/>
              <a:t>coupling</a:t>
            </a:r>
            <a:r>
              <a:rPr lang="it-IT" sz="1400" dirty="0"/>
              <a:t> to </a:t>
            </a:r>
            <a:r>
              <a:rPr lang="it-IT" sz="1400" dirty="0" err="1"/>
              <a:t>shared</a:t>
            </a:r>
            <a:r>
              <a:rPr lang="it-IT" sz="1400" dirty="0"/>
              <a:t> </a:t>
            </a:r>
            <a:r>
              <a:rPr lang="it-IT" sz="1400" dirty="0" err="1"/>
              <a:t>databases</a:t>
            </a:r>
            <a:r>
              <a:rPr lang="it-IT" sz="1400" dirty="0"/>
              <a:t>)</a:t>
            </a:r>
            <a:endParaRPr lang="en-GB" sz="1400" b="1" dirty="0"/>
          </a:p>
        </p:txBody>
      </p:sp>
    </p:spTree>
    <p:extLst>
      <p:ext uri="{BB962C8B-B14F-4D97-AF65-F5344CB8AC3E}">
        <p14:creationId xmlns:p14="http://schemas.microsoft.com/office/powerpoint/2010/main" val="58087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Single Responsibility</a:t>
            </a:r>
          </a:p>
          <a:p>
            <a:endParaRPr lang="en-US" dirty="0"/>
          </a:p>
        </p:txBody>
      </p:sp>
      <p:sp>
        <p:nvSpPr>
          <p:cNvPr id="3" name="TextBox 2">
            <a:extLst>
              <a:ext uri="{FF2B5EF4-FFF2-40B4-BE49-F238E27FC236}">
                <a16:creationId xmlns:a16="http://schemas.microsoft.com/office/drawing/2014/main" id="{783286F2-3305-4443-93FE-33C7694E04E7}"/>
              </a:ext>
            </a:extLst>
          </p:cNvPr>
          <p:cNvSpPr txBox="1"/>
          <p:nvPr/>
        </p:nvSpPr>
        <p:spPr>
          <a:xfrm>
            <a:off x="328613" y="2064791"/>
            <a:ext cx="8210747" cy="584775"/>
          </a:xfrm>
          <a:prstGeom prst="rect">
            <a:avLst/>
          </a:prstGeom>
          <a:noFill/>
        </p:spPr>
        <p:txBody>
          <a:bodyPr wrap="square" rtlCol="0">
            <a:spAutoFit/>
          </a:bodyPr>
          <a:lstStyle/>
          <a:p>
            <a:r>
              <a:rPr lang="en-GB" sz="1600" b="1" dirty="0"/>
              <a:t>SRP </a:t>
            </a:r>
            <a:r>
              <a:rPr lang="en-GB" sz="1600" dirty="0"/>
              <a:t>has we know from OOD is about having cohesive functionality giving one responsibility to a class</a:t>
            </a:r>
            <a:endParaRPr lang="en-GB" sz="1600" b="1" dirty="0"/>
          </a:p>
        </p:txBody>
      </p:sp>
      <p:sp>
        <p:nvSpPr>
          <p:cNvPr id="4" name="TextBox 3">
            <a:extLst>
              <a:ext uri="{FF2B5EF4-FFF2-40B4-BE49-F238E27FC236}">
                <a16:creationId xmlns:a16="http://schemas.microsoft.com/office/drawing/2014/main" id="{B2D605F2-C84A-4C24-A154-091C3FDB83AA}"/>
              </a:ext>
            </a:extLst>
          </p:cNvPr>
          <p:cNvSpPr txBox="1"/>
          <p:nvPr/>
        </p:nvSpPr>
        <p:spPr>
          <a:xfrm>
            <a:off x="328613" y="2649566"/>
            <a:ext cx="8210747" cy="584775"/>
          </a:xfrm>
          <a:prstGeom prst="rect">
            <a:avLst/>
          </a:prstGeom>
          <a:noFill/>
        </p:spPr>
        <p:txBody>
          <a:bodyPr wrap="square" rtlCol="0">
            <a:spAutoFit/>
          </a:bodyPr>
          <a:lstStyle/>
          <a:p>
            <a:r>
              <a:rPr lang="en-US" sz="1600" dirty="0"/>
              <a:t>The notion of single responsibility can be extended to the cohesiveness of services within a microservice</a:t>
            </a:r>
            <a:endParaRPr lang="en-GB" sz="1600" b="1" dirty="0"/>
          </a:p>
        </p:txBody>
      </p:sp>
      <p:sp>
        <p:nvSpPr>
          <p:cNvPr id="5" name="TextBox 4">
            <a:extLst>
              <a:ext uri="{FF2B5EF4-FFF2-40B4-BE49-F238E27FC236}">
                <a16:creationId xmlns:a16="http://schemas.microsoft.com/office/drawing/2014/main" id="{BA66D40A-9112-43DD-9217-9A54345FD6F3}"/>
              </a:ext>
            </a:extLst>
          </p:cNvPr>
          <p:cNvSpPr txBox="1"/>
          <p:nvPr/>
        </p:nvSpPr>
        <p:spPr>
          <a:xfrm>
            <a:off x="328613" y="3256946"/>
            <a:ext cx="8210747" cy="584775"/>
          </a:xfrm>
          <a:prstGeom prst="rect">
            <a:avLst/>
          </a:prstGeom>
          <a:noFill/>
        </p:spPr>
        <p:txBody>
          <a:bodyPr wrap="square" rtlCol="0">
            <a:spAutoFit/>
          </a:bodyPr>
          <a:lstStyle/>
          <a:p>
            <a:r>
              <a:rPr lang="en-US" sz="1600" dirty="0"/>
              <a:t>An important aspect of maturity in microservice design is the ability to create microservices that are not too coarse- or too fine-grained</a:t>
            </a:r>
            <a:endParaRPr lang="en-GB" sz="1600" b="1" dirty="0"/>
          </a:p>
        </p:txBody>
      </p:sp>
      <p:sp>
        <p:nvSpPr>
          <p:cNvPr id="6" name="TextBox 5">
            <a:extLst>
              <a:ext uri="{FF2B5EF4-FFF2-40B4-BE49-F238E27FC236}">
                <a16:creationId xmlns:a16="http://schemas.microsoft.com/office/drawing/2014/main" id="{00C0D6D4-4503-4922-ABD2-101F77FE016C}"/>
              </a:ext>
            </a:extLst>
          </p:cNvPr>
          <p:cNvSpPr txBox="1"/>
          <p:nvPr/>
        </p:nvSpPr>
        <p:spPr>
          <a:xfrm>
            <a:off x="328613" y="3864326"/>
            <a:ext cx="8210747" cy="584775"/>
          </a:xfrm>
          <a:prstGeom prst="rect">
            <a:avLst/>
          </a:prstGeom>
          <a:noFill/>
        </p:spPr>
        <p:txBody>
          <a:bodyPr wrap="square" rtlCol="0">
            <a:spAutoFit/>
          </a:bodyPr>
          <a:lstStyle/>
          <a:p>
            <a:r>
              <a:rPr lang="en-US" sz="1600" dirty="0"/>
              <a:t>An approach that has become popular in the industry to drive the scope of microservices is to follow </a:t>
            </a:r>
            <a:r>
              <a:rPr lang="en-US" sz="1600" u="sng" dirty="0">
                <a:hlinkClick r:id="rId3"/>
              </a:rPr>
              <a:t>Domain-Driven Design (DDD)</a:t>
            </a:r>
            <a:r>
              <a:rPr lang="en-US" sz="1600" dirty="0"/>
              <a:t> precepts</a:t>
            </a:r>
            <a:endParaRPr lang="en-GB" sz="1600" b="1" dirty="0"/>
          </a:p>
        </p:txBody>
      </p:sp>
    </p:spTree>
    <p:extLst>
      <p:ext uri="{BB962C8B-B14F-4D97-AF65-F5344CB8AC3E}">
        <p14:creationId xmlns:p14="http://schemas.microsoft.com/office/powerpoint/2010/main" val="80491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IDEALS Principles</a:t>
            </a:r>
          </a:p>
          <a:p>
            <a:endParaRPr lang="en-US" dirty="0"/>
          </a:p>
        </p:txBody>
      </p:sp>
      <p:sp>
        <p:nvSpPr>
          <p:cNvPr id="5" name="TextBox 4"/>
          <p:cNvSpPr txBox="1"/>
          <p:nvPr/>
        </p:nvSpPr>
        <p:spPr>
          <a:xfrm>
            <a:off x="621372" y="1859340"/>
            <a:ext cx="8210747" cy="2554545"/>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https://www.infoq.com/articles/microservices-design-ideals/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37191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sp>
        <p:nvSpPr>
          <p:cNvPr id="5" name="TextBox 4"/>
          <p:cNvSpPr txBox="1"/>
          <p:nvPr/>
        </p:nvSpPr>
        <p:spPr>
          <a:xfrm>
            <a:off x="604640" y="1905506"/>
            <a:ext cx="8210747" cy="3046988"/>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the example code the </a:t>
            </a:r>
            <a:r>
              <a:rPr lang="en-GB" sz="1600" b="1" i="1" dirty="0" err="1">
                <a:latin typeface="Chronicle Display" pitchFamily="50" charset="0"/>
              </a:rPr>
              <a:t>AreaCalculator</a:t>
            </a:r>
            <a:r>
              <a:rPr lang="en-GB" sz="1600" dirty="0">
                <a:latin typeface="Chronicle Display" pitchFamily="50" charset="0"/>
              </a:rPr>
              <a:t> has both the logic to calculate area and formatting the output data, so it has two responsibilities.</a:t>
            </a:r>
          </a:p>
          <a:p>
            <a:endParaRPr lang="en-GB" sz="1600" dirty="0">
              <a:latin typeface="Chronicle Display" pitchFamily="50" charset="0"/>
            </a:endParaRPr>
          </a:p>
          <a:p>
            <a:r>
              <a:rPr lang="en-GB" sz="1600" dirty="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a:latin typeface="Chronicle Display" pitchFamily="50" charset="0"/>
              </a:rPr>
              <a:t>We could add a new class called </a:t>
            </a:r>
            <a:r>
              <a:rPr lang="en-GB" sz="1600" b="1" i="1" u="sng" dirty="0" err="1">
                <a:latin typeface="Chronicle Display" pitchFamily="50" charset="0"/>
              </a:rPr>
              <a:t>AreaCalculatorOutput</a:t>
            </a:r>
            <a:r>
              <a:rPr lang="en-GB" sz="1600" dirty="0">
                <a:latin typeface="Chronicle Display" pitchFamily="50" charset="0"/>
              </a:rPr>
              <a:t> that has the responsibility to format the output data coming from the </a:t>
            </a:r>
            <a:r>
              <a:rPr lang="en-GB" sz="1600" b="1" i="1" dirty="0" err="1">
                <a:latin typeface="Chronicle Display" pitchFamily="50" charset="0"/>
              </a:rPr>
              <a:t>AreaCalculator</a:t>
            </a:r>
            <a:endParaRPr lang="en-GB" sz="1600" b="1" i="1" dirty="0">
              <a:latin typeface="Chronicle Display" pitchFamily="50" charset="0"/>
            </a:endParaRPr>
          </a:p>
          <a:p>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
        <p:nvSpPr>
          <p:cNvPr id="9" name="Rectangle: Rounded Corners 8">
            <a:extLst>
              <a:ext uri="{FF2B5EF4-FFF2-40B4-BE49-F238E27FC236}">
                <a16:creationId xmlns:a16="http://schemas.microsoft.com/office/drawing/2014/main" id="{42D394D1-AAA7-49F8-AB59-6E8CF6B83B52}"/>
              </a:ext>
            </a:extLst>
          </p:cNvPr>
          <p:cNvSpPr/>
          <p:nvPr/>
        </p:nvSpPr>
        <p:spPr>
          <a:xfrm>
            <a:off x="604640" y="3630620"/>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6" name="Rectangle: Rounded Corners 5">
            <a:extLst>
              <a:ext uri="{FF2B5EF4-FFF2-40B4-BE49-F238E27FC236}">
                <a16:creationId xmlns:a16="http://schemas.microsoft.com/office/drawing/2014/main" id="{1D498334-C1FD-4B37-944A-87E0779E5825}"/>
              </a:ext>
            </a:extLst>
          </p:cNvPr>
          <p:cNvSpPr/>
          <p:nvPr/>
        </p:nvSpPr>
        <p:spPr>
          <a:xfrm>
            <a:off x="604640" y="2818015"/>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4" name="Rectangle: Rounded Corners 3">
            <a:extLst>
              <a:ext uri="{FF2B5EF4-FFF2-40B4-BE49-F238E27FC236}">
                <a16:creationId xmlns:a16="http://schemas.microsoft.com/office/drawing/2014/main" id="{6B63734A-6F73-4F97-87D1-8E661666FAFA}"/>
              </a:ext>
            </a:extLst>
          </p:cNvPr>
          <p:cNvSpPr/>
          <p:nvPr/>
        </p:nvSpPr>
        <p:spPr>
          <a:xfrm>
            <a:off x="604640" y="2044931"/>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6" grpId="1" animBg="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10991</TotalTime>
  <Words>1821</Words>
  <Application>Microsoft Office PowerPoint</Application>
  <PresentationFormat>On-screen Show (4:3)</PresentationFormat>
  <Paragraphs>334</Paragraphs>
  <Slides>53</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Avenir Book</vt:lpstr>
      <vt:lpstr>Calibri</vt:lpstr>
      <vt:lpstr>Chronicle Display</vt:lpstr>
      <vt:lpstr>Chronicle Display Light</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409</cp:revision>
  <dcterms:created xsi:type="dcterms:W3CDTF">2015-09-22T11:57:21Z</dcterms:created>
  <dcterms:modified xsi:type="dcterms:W3CDTF">2021-07-13T06:40:30Z</dcterms:modified>
</cp:coreProperties>
</file>