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48" r:id="rId2"/>
  </p:sldMasterIdLst>
  <p:notesMasterIdLst>
    <p:notesMasterId r:id="rId19"/>
  </p:notesMasterIdLst>
  <p:sldIdLst>
    <p:sldId id="264" r:id="rId3"/>
    <p:sldId id="288" r:id="rId4"/>
    <p:sldId id="289" r:id="rId5"/>
    <p:sldId id="290" r:id="rId6"/>
    <p:sldId id="291" r:id="rId7"/>
    <p:sldId id="292" r:id="rId8"/>
    <p:sldId id="293" r:id="rId9"/>
    <p:sldId id="298" r:id="rId10"/>
    <p:sldId id="294" r:id="rId11"/>
    <p:sldId id="295" r:id="rId12"/>
    <p:sldId id="296" r:id="rId13"/>
    <p:sldId id="297" r:id="rId14"/>
    <p:sldId id="299" r:id="rId15"/>
    <p:sldId id="300" r:id="rId16"/>
    <p:sldId id="301" r:id="rId17"/>
    <p:sldId id="30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ext uri="{19B8F6BF-5375-455C-9EA6-DF929625EA0E}">
        <p15:presenceInfo xmlns:p15="http://schemas.microsoft.com/office/powerpoint/2012/main" userId="S-1-5-21-810877287-82779185-4547331-242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9" autoAdjust="0"/>
    <p:restoredTop sz="95742" autoAdjust="0"/>
  </p:normalViewPr>
  <p:slideViewPr>
    <p:cSldViewPr snapToGrid="0" snapToObjects="1">
      <p:cViewPr>
        <p:scale>
          <a:sx n="125" d="100"/>
          <a:sy n="125" d="100"/>
        </p:scale>
        <p:origin x="222" y="-1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74" d="100"/>
          <a:sy n="74" d="100"/>
        </p:scale>
        <p:origin x="315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20/06/2016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137648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1981760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890213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
        <p:nvSpPr>
          <p:cNvPr id="4" name="Title 3"/>
          <p:cNvSpPr txBox="1">
            <a:spLocks/>
          </p:cNvSpPr>
          <p:nvPr userDrawn="1"/>
        </p:nvSpPr>
        <p:spPr>
          <a:xfrm>
            <a:off x="328480" y="5069666"/>
            <a:ext cx="8815520" cy="1458147"/>
          </a:xfrm>
          <a:prstGeom prst="rect">
            <a:avLst/>
          </a:prstGeom>
        </p:spPr>
        <p:txBody>
          <a:bodyPr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250" i="1" spc="300" dirty="0" smtClean="0">
                <a:solidFill>
                  <a:srgbClr val="000000"/>
                </a:solidFill>
                <a:latin typeface="Chronicle Display Light"/>
                <a:cs typeface="Chronicle Display Light"/>
              </a:rPr>
              <a:t>Thank you</a:t>
            </a:r>
            <a:endParaRPr lang="en-US" sz="4250" i="1" spc="300" dirty="0">
              <a:solidFill>
                <a:srgbClr val="000000"/>
              </a:solidFill>
              <a:latin typeface="Chronicle Display Light"/>
              <a:cs typeface="Chronicle Display Light"/>
            </a:endParaRPr>
          </a:p>
        </p:txBody>
      </p:sp>
      <p:pic>
        <p:nvPicPr>
          <p:cNvPr id="5" name="Picture 4"/>
          <p:cNvPicPr>
            <a:picLocks noChangeAspect="1"/>
          </p:cNvPicPr>
          <p:nvPr userDrawn="1"/>
        </p:nvPicPr>
        <p:blipFill>
          <a:blip r:embed="rId3"/>
          <a:stretch>
            <a:fillRect/>
          </a:stretch>
        </p:blipFill>
        <p:spPr>
          <a:xfrm>
            <a:off x="449208" y="6310057"/>
            <a:ext cx="8233830" cy="124755"/>
          </a:xfrm>
          <a:prstGeom prst="rect">
            <a:avLst/>
          </a:prstGeom>
        </p:spPr>
      </p:pic>
      <p:sp>
        <p:nvSpPr>
          <p:cNvPr id="6" name="Rectangle 5"/>
          <p:cNvSpPr/>
          <p:nvPr userDrawn="1"/>
        </p:nvSpPr>
        <p:spPr>
          <a:xfrm>
            <a:off x="361532" y="5798740"/>
            <a:ext cx="7442039" cy="383695"/>
          </a:xfrm>
          <a:prstGeom prst="rect">
            <a:avLst/>
          </a:prstGeom>
        </p:spPr>
        <p:txBody>
          <a:bodyPr wrap="square" anchor="b">
            <a:spAutoFit/>
          </a:bodyPr>
          <a:lstStyle/>
          <a:p>
            <a:pPr>
              <a:lnSpc>
                <a:spcPct val="120000"/>
              </a:lnSpc>
            </a:pPr>
            <a:r>
              <a:rPr lang="en-GB" sz="800" kern="0" spc="120" dirty="0" smtClean="0">
                <a:latin typeface="Avenir Book"/>
                <a:cs typeface="Avenir Book"/>
              </a:rPr>
              <a:t>THIS DOCUMENT IS PROPRIETARY AND CONFIDENTIAL. NO PART OF THIS DOCUMENT MAY BE DISCLOSED IN </a:t>
            </a:r>
            <a:br>
              <a:rPr lang="en-GB" sz="800" kern="0" spc="120" dirty="0" smtClean="0">
                <a:latin typeface="Avenir Book"/>
                <a:cs typeface="Avenir Book"/>
              </a:rPr>
            </a:br>
            <a:r>
              <a:rPr lang="en-GB" sz="800" kern="0" spc="120" dirty="0" smtClean="0">
                <a:latin typeface="Avenir Book"/>
                <a:cs typeface="Avenir Book"/>
              </a:rPr>
              <a:t>ANY MANNER TO A THIRD PARTY WITHOUT THE PRIOR WRITTEN CONSENT OF YOOX NET-A-PORTER GROUP</a:t>
            </a:r>
            <a:endParaRPr lang="en-GB" sz="800" kern="0" spc="120" dirty="0">
              <a:latin typeface="Avenir Book"/>
              <a:cs typeface="Avenir Book"/>
            </a:endParaRPr>
          </a:p>
        </p:txBody>
      </p:sp>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smtClean="0"/>
              <a:t>Title</a:t>
            </a:r>
          </a:p>
        </p:txBody>
      </p:sp>
    </p:spTree>
    <p:extLst>
      <p:ext uri="{BB962C8B-B14F-4D97-AF65-F5344CB8AC3E}">
        <p14:creationId xmlns:p14="http://schemas.microsoft.com/office/powerpoint/2010/main" val="147690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smtClean="0"/>
              <a:t>Sub-title</a:t>
            </a:r>
          </a:p>
        </p:txBody>
      </p:sp>
    </p:spTree>
    <p:extLst>
      <p:ext uri="{BB962C8B-B14F-4D97-AF65-F5344CB8AC3E}">
        <p14:creationId xmlns:p14="http://schemas.microsoft.com/office/powerpoint/2010/main" val="212698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smtClean="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smtClean="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smtClean="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smtClean="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a:stretch>
            <a:fillRect/>
          </a:stretch>
        </p:blipFill>
        <p:spPr>
          <a:xfrm>
            <a:off x="430393" y="439326"/>
            <a:ext cx="6107804" cy="1765537"/>
          </a:xfrm>
          <a:prstGeom prst="rect">
            <a:avLst/>
          </a:prstGeom>
        </p:spPr>
      </p:pic>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YNAP_Powerpoint Presentation_CA_1.pdf"/>
          <p:cNvPicPr>
            <a:picLocks noChangeAspect="1"/>
          </p:cNvPicPr>
          <p:nvPr userDrawn="1"/>
        </p:nvPicPr>
        <p:blipFill rotWithShape="1">
          <a:blip r:embed="rId8">
            <a:extLst>
              <a:ext uri="{28A0092B-C50C-407E-A947-70E740481C1C}">
                <a14:useLocalDpi xmlns:a14="http://schemas.microsoft.com/office/drawing/2010/main" val="0"/>
              </a:ext>
            </a:extLst>
          </a:blip>
          <a:srcRect t="14904" b="83028"/>
          <a:stretch/>
        </p:blipFill>
        <p:spPr>
          <a:xfrm>
            <a:off x="0" y="943428"/>
            <a:ext cx="9144000" cy="130947"/>
          </a:xfrm>
          <a:prstGeom prst="rect">
            <a:avLst/>
          </a:prstGeom>
        </p:spPr>
      </p:pic>
      <p:pic>
        <p:nvPicPr>
          <p:cNvPr id="12" name="Picture 11" descr="YNAP_Powerpoint Presentation_CA_1.pdf"/>
          <p:cNvPicPr>
            <a:picLocks noChangeAspect="1"/>
          </p:cNvPicPr>
          <p:nvPr userDrawn="1"/>
        </p:nvPicPr>
        <p:blipFill rotWithShape="1">
          <a:blip r:embed="rId8">
            <a:extLst>
              <a:ext uri="{28A0092B-C50C-407E-A947-70E740481C1C}">
                <a14:useLocalDpi xmlns:a14="http://schemas.microsoft.com/office/drawing/2010/main" val="0"/>
              </a:ext>
            </a:extLst>
          </a:blip>
          <a:srcRect r="75198" b="85097"/>
          <a:stretch/>
        </p:blipFill>
        <p:spPr>
          <a:xfrm>
            <a:off x="0" y="0"/>
            <a:ext cx="2267857" cy="943428"/>
          </a:xfrm>
          <a:prstGeom prst="rect">
            <a:avLst/>
          </a:prstGeom>
        </p:spPr>
      </p:pic>
      <p:sp>
        <p:nvSpPr>
          <p:cNvPr id="15" name="Title 3"/>
          <p:cNvSpPr txBox="1">
            <a:spLocks/>
          </p:cNvSpPr>
          <p:nvPr userDrawn="1"/>
        </p:nvSpPr>
        <p:spPr>
          <a:xfrm>
            <a:off x="6706418" y="381262"/>
            <a:ext cx="2098371" cy="174226"/>
          </a:xfrm>
          <a:prstGeom prst="rect">
            <a:avLst/>
          </a:prstGeom>
        </p:spPr>
        <p:txBody>
          <a:bodyPr vert="horz" lIns="91440" tIns="45720" rIns="91440" bIns="45720" rtlCol="0" anchor="t">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600" kern="0" spc="100" dirty="0" smtClean="0">
                <a:latin typeface="Avenir Black"/>
                <a:cs typeface="Avenir Black"/>
              </a:rPr>
              <a:t>PAGE NUMBER</a:t>
            </a:r>
            <a:endParaRPr lang="en-US" sz="600" kern="0" spc="100" dirty="0">
              <a:latin typeface="Avenir Black"/>
              <a:cs typeface="Avenir Black"/>
            </a:endParaRPr>
          </a:p>
        </p:txBody>
      </p:sp>
      <p:sp>
        <p:nvSpPr>
          <p:cNvPr id="16" name="Slide Number Placeholder 15"/>
          <p:cNvSpPr>
            <a:spLocks noGrp="1"/>
          </p:cNvSpPr>
          <p:nvPr>
            <p:ph type="sldNum" sz="quarter" idx="4"/>
          </p:nvPr>
        </p:nvSpPr>
        <p:spPr>
          <a:xfrm>
            <a:off x="6706418" y="479408"/>
            <a:ext cx="2133600" cy="365125"/>
          </a:xfrm>
          <a:prstGeom prst="rect">
            <a:avLst/>
          </a:prstGeom>
        </p:spPr>
        <p:txBody>
          <a:bodyPr vert="horz" lIns="91440" tIns="45720" rIns="91440" bIns="45720" rtlCol="0" anchor="ctr"/>
          <a:lstStyle>
            <a:lvl1pPr algn="r">
              <a:defRPr sz="2700">
                <a:solidFill>
                  <a:schemeClr val="tx1"/>
                </a:solidFill>
                <a:latin typeface="Chronicle Display Light"/>
              </a:defRPr>
            </a:lvl1pPr>
          </a:lstStyle>
          <a:p>
            <a:fld id="{872B398A-EF09-E242-842D-FF241F6D1DAD}" type="slidenum">
              <a:rPr lang="en-US" smtClean="0"/>
              <a:t>‹#›</a:t>
            </a:fld>
            <a:endParaRPr lang="en-US" dirty="0"/>
          </a:p>
        </p:txBody>
      </p:sp>
    </p:spTree>
    <p:extLst>
      <p:ext uri="{BB962C8B-B14F-4D97-AF65-F5344CB8AC3E}">
        <p14:creationId xmlns:p14="http://schemas.microsoft.com/office/powerpoint/2010/main" val="1276175915"/>
      </p:ext>
    </p:extLst>
  </p:cSld>
  <p:clrMap bg1="lt1" tx1="dk1" bg2="lt2" tx2="dk2" accent1="accent1" accent2="accent2" accent3="accent3" accent4="accent4" accent5="accent5" accent6="accent6" hlink="hlink" folHlink="folHlink"/>
  <p:sldLayoutIdLst>
    <p:sldLayoutId id="2147483649" r:id="rId1"/>
    <p:sldLayoutId id="2147483677" r:id="rId2"/>
    <p:sldLayoutId id="2147483675" r:id="rId3"/>
    <p:sldLayoutId id="2147483676" r:id="rId4"/>
    <p:sldLayoutId id="2147483678" r:id="rId5"/>
    <p:sldLayoutId id="2147483679"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1200329"/>
          </a:xfrm>
          <a:prstGeom prst="rect">
            <a:avLst/>
          </a:prstGeom>
          <a:noFill/>
        </p:spPr>
        <p:txBody>
          <a:bodyPr wrap="square" rtlCol="0">
            <a:spAutoFit/>
          </a:bodyPr>
          <a:lstStyle/>
          <a:p>
            <a:r>
              <a:rPr lang="en-US" sz="3600" b="1" dirty="0" smtClean="0">
                <a:latin typeface="Chronicle Display Light" pitchFamily="50" charset="0"/>
              </a:rPr>
              <a:t>SOLID</a:t>
            </a:r>
          </a:p>
          <a:p>
            <a:r>
              <a:rPr lang="en-US" sz="3600" i="1" dirty="0" smtClean="0">
                <a:latin typeface="Chronicle Display Light" pitchFamily="50" charset="0"/>
              </a:rPr>
              <a:t>…all OOP dev must know and apply</a:t>
            </a:r>
            <a:endParaRPr lang="en-US" sz="2400" i="1" dirty="0">
              <a:latin typeface="Chronicle Display Light" pitchFamily="50" charset="0"/>
            </a:endParaRPr>
          </a:p>
        </p:txBody>
      </p:sp>
    </p:spTree>
    <p:extLst>
      <p:ext uri="{BB962C8B-B14F-4D97-AF65-F5344CB8AC3E}">
        <p14:creationId xmlns:p14="http://schemas.microsoft.com/office/powerpoint/2010/main" val="1359499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6" name="TextBox 5"/>
          <p:cNvSpPr txBox="1"/>
          <p:nvPr/>
        </p:nvSpPr>
        <p:spPr>
          <a:xfrm>
            <a:off x="621370" y="1564849"/>
            <a:ext cx="8210747" cy="4247317"/>
          </a:xfrm>
          <a:prstGeom prst="rect">
            <a:avLst/>
          </a:prstGeom>
          <a:solidFill>
            <a:schemeClr val="tx1"/>
          </a:solidFill>
        </p:spPr>
        <p:txBody>
          <a:bodyPr wrap="square" rtlCol="0">
            <a:spAutoFit/>
          </a:bodyPr>
          <a:lstStyle/>
          <a:p>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class</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AreaCalculator</a:t>
            </a:r>
            <a:endParaRPr lang="it-IT" sz="1000" dirty="0" smtClean="0">
              <a:solidFill>
                <a:srgbClr val="DCDCDC"/>
              </a:solidFill>
              <a:highlight>
                <a:srgbClr val="1E1E1E"/>
              </a:highlight>
              <a:latin typeface="Consolas" panose="020B0609020204030204" pitchFamily="49" charset="0"/>
            </a:endParaRPr>
          </a:p>
          <a:p>
            <a:r>
              <a:rPr lang="it-IT" sz="1000" dirty="0" smtClean="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a:solidFill>
                  <a:srgbClr val="DCDCDC"/>
                </a:solidFill>
                <a:highlight>
                  <a:srgbClr val="1E1E1E"/>
                </a:highlight>
                <a:latin typeface="Consolas" panose="020B0609020204030204" pitchFamily="49" charset="0"/>
              </a:rPr>
              <a:t>            {</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268068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5" name="TextBox 4"/>
          <p:cNvSpPr txBox="1"/>
          <p:nvPr/>
        </p:nvSpPr>
        <p:spPr>
          <a:xfrm>
            <a:off x="621372" y="1501213"/>
            <a:ext cx="8210747" cy="2800767"/>
          </a:xfrm>
          <a:prstGeom prst="rect">
            <a:avLst/>
          </a:prstGeom>
          <a:noFill/>
        </p:spPr>
        <p:txBody>
          <a:bodyPr wrap="square" rtlCol="0">
            <a:spAutoFit/>
          </a:bodyPr>
          <a:lstStyle/>
          <a:p>
            <a:endParaRPr lang="en-GB" sz="1600" dirty="0" smtClean="0">
              <a:latin typeface="Chronicle Display" pitchFamily="50" charset="0"/>
            </a:endParaRPr>
          </a:p>
          <a:p>
            <a:r>
              <a:rPr lang="en-GB" sz="1600" dirty="0" smtClean="0">
                <a:latin typeface="Chronicle Display" pitchFamily="50" charset="0"/>
              </a:rPr>
              <a:t>In this case if we want the sum method to be able to sum areas of more shapes, we would have to add more if blocks to handle the area calculation of the shape.</a:t>
            </a:r>
          </a:p>
          <a:p>
            <a:endParaRPr lang="en-GB" sz="1600" dirty="0">
              <a:latin typeface="Chronicle Display" pitchFamily="50" charset="0"/>
            </a:endParaRPr>
          </a:p>
          <a:p>
            <a:r>
              <a:rPr lang="en-GB" sz="1600" dirty="0" smtClean="0">
                <a:latin typeface="Chronicle Display" pitchFamily="50" charset="0"/>
              </a:rPr>
              <a:t>This goes against the Open Closed principle because we must modify the class itself to obtain the new behaviour.</a:t>
            </a:r>
          </a:p>
          <a:p>
            <a:endParaRPr lang="en-GB" sz="1600" dirty="0">
              <a:latin typeface="Chronicle Display" pitchFamily="50" charset="0"/>
            </a:endParaRPr>
          </a:p>
          <a:p>
            <a:r>
              <a:rPr lang="en-GB" sz="1600" dirty="0" smtClean="0">
                <a:latin typeface="Chronicle Display" pitchFamily="50" charset="0"/>
              </a:rPr>
              <a:t>A better design is to remove the logic to calculate the area from the </a:t>
            </a:r>
            <a:r>
              <a:rPr lang="en-GB" sz="1600" dirty="0" err="1" smtClean="0">
                <a:latin typeface="Chronicle Display" pitchFamily="50" charset="0"/>
              </a:rPr>
              <a:t>AreaCalculator</a:t>
            </a:r>
            <a:r>
              <a:rPr lang="en-GB" sz="1600" dirty="0" smtClean="0">
                <a:latin typeface="Chronicle Display" pitchFamily="50" charset="0"/>
              </a:rPr>
              <a:t> an attach it into the single shape’s classes.</a:t>
            </a:r>
            <a:endParaRPr lang="en-GB" sz="1600" b="1" i="1" dirty="0">
              <a:latin typeface="Chronicle Display" pitchFamily="50" charset="0"/>
            </a:endParaRPr>
          </a:p>
          <a:p>
            <a:endParaRPr lang="en-GB" sz="1600" dirty="0" smtClean="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2138874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OCP Open Closed Principle</a:t>
            </a:r>
          </a:p>
          <a:p>
            <a:endParaRPr lang="en-US" sz="1800" dirty="0" smtClean="0"/>
          </a:p>
          <a:p>
            <a:endParaRPr lang="en-US" sz="1800" dirty="0" smtClean="0"/>
          </a:p>
        </p:txBody>
      </p:sp>
      <p:sp>
        <p:nvSpPr>
          <p:cNvPr id="5" name="TextBox 4"/>
          <p:cNvSpPr txBox="1"/>
          <p:nvPr/>
        </p:nvSpPr>
        <p:spPr>
          <a:xfrm>
            <a:off x="621370" y="1564849"/>
            <a:ext cx="8210747" cy="1569660"/>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return</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p>
        </p:txBody>
      </p:sp>
      <p:sp>
        <p:nvSpPr>
          <p:cNvPr id="4" name="TextBox 3"/>
          <p:cNvSpPr txBox="1"/>
          <p:nvPr/>
        </p:nvSpPr>
        <p:spPr>
          <a:xfrm>
            <a:off x="621369" y="3134509"/>
            <a:ext cx="8210747" cy="3539430"/>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B4B4B4"/>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Math</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PI</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863610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LSP </a:t>
            </a:r>
            <a:r>
              <a:rPr lang="en-US" sz="2400" dirty="0" err="1" smtClean="0"/>
              <a:t>Liskov</a:t>
            </a:r>
            <a:r>
              <a:rPr lang="en-US" sz="2400" dirty="0" smtClean="0"/>
              <a:t> Substitution Principle</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Functions that use reference to base classes must be able to use object of derived classes without knowing it.</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This mean that every subclass/derived should be substitutable for their base/parent class.</a:t>
            </a:r>
          </a:p>
          <a:p>
            <a:endParaRPr lang="en-GB" sz="1600" dirty="0">
              <a:latin typeface="Chronicle Display" pitchFamily="50" charset="0"/>
            </a:endParaRPr>
          </a:p>
          <a:p>
            <a:r>
              <a:rPr lang="en-GB" sz="1600" dirty="0" smtClean="0">
                <a:latin typeface="Chronicle Display" pitchFamily="50" charset="0"/>
              </a:rPr>
              <a:t>This principle is the base of </a:t>
            </a:r>
            <a:r>
              <a:rPr lang="en-GB" sz="1600" b="1" i="1" dirty="0" smtClean="0">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95329"/>
            <a:ext cx="8210747" cy="4031873"/>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protected</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smtClean="0">
                <a:solidFill>
                  <a:srgbClr val="DCDCDC"/>
                </a:solidFill>
                <a:highlight>
                  <a:srgbClr val="1E1E1E"/>
                </a:highlight>
                <a:latin typeface="Consolas" panose="020B0609020204030204" pitchFamily="49" charset="0"/>
              </a:rPr>
              <a:t>) {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 }</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r>
              <a:rPr lang="it-IT" sz="800" dirty="0" smtClean="0">
                <a:solidFill>
                  <a:srgbClr val="DCDCDC"/>
                </a:solidFill>
                <a:highlight>
                  <a:srgbClr val="1E1E1E"/>
                </a:highlight>
                <a:latin typeface="Consolas" panose="020B0609020204030204" pitchFamily="49" charset="0"/>
              </a:rPr>
              <a:t>}</a:t>
            </a:r>
          </a:p>
          <a:p>
            <a:r>
              <a:rPr lang="it-IT" sz="800" dirty="0" smtClean="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1174909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LSP </a:t>
            </a:r>
            <a:r>
              <a:rPr lang="en-US" sz="2400" dirty="0" err="1"/>
              <a:t>Liskov</a:t>
            </a:r>
            <a:r>
              <a:rPr lang="en-US" sz="2400" dirty="0"/>
              <a:t> Substitution Principle</a:t>
            </a:r>
          </a:p>
          <a:p>
            <a:endParaRPr lang="en-US" sz="1800" dirty="0" smtClean="0"/>
          </a:p>
          <a:p>
            <a:endParaRPr lang="en-US" sz="1800" dirty="0" smtClean="0"/>
          </a:p>
        </p:txBody>
      </p:sp>
      <p:sp>
        <p:nvSpPr>
          <p:cNvPr id="6" name="TextBox 5"/>
          <p:cNvSpPr txBox="1"/>
          <p:nvPr/>
        </p:nvSpPr>
        <p:spPr>
          <a:xfrm>
            <a:off x="621370" y="1595329"/>
            <a:ext cx="8210747" cy="4154984"/>
          </a:xfrm>
          <a:prstGeom prst="rect">
            <a:avLst/>
          </a:prstGeom>
          <a:solidFill>
            <a:schemeClr val="tx1"/>
          </a:solidFill>
        </p:spPr>
        <p:txBody>
          <a:bodyPr wrap="square" rtlCol="0">
            <a:spAutoFit/>
          </a:bodyPr>
          <a:lstStyle/>
          <a:p>
            <a:r>
              <a:rPr lang="it-IT" sz="800" dirty="0" smtClean="0">
                <a:solidFill>
                  <a:srgbClr val="569CD6"/>
                </a:solidFill>
                <a:highlight>
                  <a:srgbClr val="1E1E1E"/>
                </a:highlight>
                <a:latin typeface="Consolas" panose="020B0609020204030204" pitchFamily="49" charset="0"/>
              </a:rPr>
              <a:t>public</a:t>
            </a:r>
            <a:r>
              <a:rPr lang="it-IT" sz="800" dirty="0" smtClean="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smtClean="0">
                <a:solidFill>
                  <a:srgbClr val="4EC9B0"/>
                </a:solidFill>
                <a:highlight>
                  <a:srgbClr val="1E1E1E"/>
                </a:highlight>
                <a:latin typeface="Consolas" panose="020B0609020204030204" pitchFamily="49" charset="0"/>
              </a:rPr>
              <a:t>GenericCalculatorOutput</a:t>
            </a:r>
            <a:endParaRPr lang="it-IT" sz="800" dirty="0" smtClean="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string</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string</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Format</a:t>
            </a:r>
            <a:r>
              <a:rPr lang="it-IT" sz="800" dirty="0">
                <a:solidFill>
                  <a:srgbClr val="DCDCDC"/>
                </a:solidFill>
                <a:highlight>
                  <a:srgbClr val="1E1E1E"/>
                </a:highlight>
                <a:latin typeface="Consolas" panose="020B0609020204030204" pitchFamily="49" charset="0"/>
              </a:rPr>
              <a:t>(</a:t>
            </a:r>
            <a:r>
              <a:rPr lang="it-IT" sz="800" dirty="0">
                <a:solidFill>
                  <a:srgbClr val="D69D85"/>
                </a:solidFill>
                <a:highlight>
                  <a:srgbClr val="1E1E1E"/>
                </a:highlight>
                <a:latin typeface="Consolas" panose="020B0609020204030204" pitchFamily="49" charset="0"/>
              </a:rPr>
              <a:t>"&lt;div&gt;</a:t>
            </a:r>
            <a:r>
              <a:rPr lang="it-IT" sz="800" dirty="0">
                <a:solidFill>
                  <a:srgbClr val="80FF80"/>
                </a:solidFill>
                <a:highlight>
                  <a:srgbClr val="1E1E1E"/>
                </a:highlight>
                <a:latin typeface="Consolas" panose="020B0609020204030204" pitchFamily="49" charset="0"/>
              </a:rPr>
              <a:t>{0}</a:t>
            </a:r>
            <a:r>
              <a:rPr lang="it-IT" sz="800" dirty="0">
                <a:solidFill>
                  <a:srgbClr val="D69D85"/>
                </a:solidFill>
                <a:highlight>
                  <a:srgbClr val="1E1E1E"/>
                </a:highlight>
                <a:latin typeface="Consolas" panose="020B0609020204030204" pitchFamily="49" charset="0"/>
              </a:rPr>
              <a:t>&lt;/div&gt;"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a:t>
            </a:r>
            <a:endParaRPr lang="it-IT" sz="800" dirty="0">
              <a:solidFill>
                <a:srgbClr val="DCDCDC"/>
              </a:solidFill>
              <a:highlight>
                <a:srgbClr val="1E1E1E"/>
              </a:highlight>
              <a:latin typeface="Consolas" panose="020B0609020204030204" pitchFamily="49" charset="0"/>
            </a:endParaRPr>
          </a:p>
          <a:p>
            <a:r>
              <a:rPr lang="it-IT" sz="800" dirty="0" smtClean="0">
                <a:solidFill>
                  <a:srgbClr val="DCDCDC"/>
                </a:solidFill>
                <a:highlight>
                  <a:srgbClr val="1E1E1E"/>
                </a:highlight>
                <a:latin typeface="Consolas" panose="020B0609020204030204" pitchFamily="49" charset="0"/>
              </a:rPr>
              <a:t>}</a:t>
            </a:r>
          </a:p>
          <a:p>
            <a:endParaRPr lang="it-IT" sz="1000" dirty="0">
              <a:solidFill>
                <a:srgbClr val="DCDCDC"/>
              </a:solidFill>
              <a:highlight>
                <a:srgbClr val="1E1E1E"/>
              </a:highlight>
              <a:latin typeface="Consolas" panose="020B0609020204030204" pitchFamily="49" charset="0"/>
            </a:endParaRPr>
          </a:p>
          <a:p>
            <a:endParaRPr lang="it-IT" sz="1000" dirty="0" smtClean="0">
              <a:solidFill>
                <a:srgbClr val="DCDCDC"/>
              </a:solidFill>
              <a:highlight>
                <a:srgbClr val="1E1E1E"/>
              </a:highlight>
              <a:latin typeface="Consolas" panose="020B0609020204030204" pitchFamily="49" charset="0"/>
            </a:endParaRPr>
          </a:p>
          <a:p>
            <a:endParaRPr lang="it-IT" sz="1000" dirty="0" smtClean="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smtClean="0">
                <a:solidFill>
                  <a:srgbClr val="DCDCDC"/>
                </a:solidFill>
                <a:highlight>
                  <a:srgbClr val="1E1E1E"/>
                </a:highlight>
                <a:latin typeface="Consolas" panose="020B0609020204030204" pitchFamily="49" charset="0"/>
              </a:rPr>
              <a:t>	    </a:t>
            </a:r>
            <a:r>
              <a:rPr lang="it-IT" sz="800" dirty="0" err="1" smtClean="0">
                <a:solidFill>
                  <a:srgbClr val="569CD6"/>
                </a:solidFill>
                <a:highlight>
                  <a:srgbClr val="1E1E1E"/>
                </a:highlight>
                <a:latin typeface="Consolas" panose="020B0609020204030204" pitchFamily="49" charset="0"/>
              </a:rPr>
              <a:t>var</a:t>
            </a:r>
            <a:r>
              <a:rPr lang="it-IT" sz="800" dirty="0" smtClean="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area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outputArea</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(area);</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outputArea</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outputPerimeter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endParaRPr lang="it-IT" sz="1000" dirty="0" smtClean="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095394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ISP Interface Segregation Principle</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2677656"/>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A client never be forced to implement an interface that it doesn’t use or client shouldn’t be forced to depend on method they do not use.</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This mean it is important to make fine grained interfaces that are client specific.</a:t>
            </a:r>
          </a:p>
          <a:p>
            <a:endParaRPr lang="en-GB" sz="1600" b="1" i="1" dirty="0">
              <a:latin typeface="Chronicle Display" pitchFamily="50" charset="0"/>
            </a:endParaRPr>
          </a:p>
          <a:p>
            <a:endParaRPr lang="en-GB" sz="1600" b="1" i="1" dirty="0" smtClean="0">
              <a:latin typeface="Chronicle Display" pitchFamily="50" charset="0"/>
            </a:endParaRPr>
          </a:p>
        </p:txBody>
      </p:sp>
    </p:spTree>
    <p:extLst>
      <p:ext uri="{BB962C8B-B14F-4D97-AF65-F5344CB8AC3E}">
        <p14:creationId xmlns:p14="http://schemas.microsoft.com/office/powerpoint/2010/main" val="1258660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What is SOLID?</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4647426"/>
          </a:xfrm>
          <a:prstGeom prst="rect">
            <a:avLst/>
          </a:prstGeom>
          <a:noFill/>
        </p:spPr>
        <p:txBody>
          <a:bodyPr wrap="square" rtlCol="0">
            <a:spAutoFit/>
          </a:bodyPr>
          <a:lstStyle/>
          <a:p>
            <a:endParaRPr lang="en-GB" sz="1600" u="sng" dirty="0" smtClean="0">
              <a:latin typeface="Chronicle Display" pitchFamily="50" charset="0"/>
            </a:endParaRPr>
          </a:p>
          <a:p>
            <a:endParaRPr lang="en-GB" sz="1600" u="sng" dirty="0">
              <a:latin typeface="Chronicle Display" pitchFamily="50" charset="0"/>
            </a:endParaRPr>
          </a:p>
          <a:p>
            <a:r>
              <a:rPr lang="en-GB" sz="2400" b="1" dirty="0" smtClean="0">
                <a:latin typeface="Chronicle Display" pitchFamily="50" charset="0"/>
              </a:rPr>
              <a:t>SOLID</a:t>
            </a:r>
            <a:r>
              <a:rPr lang="en-GB" sz="1600" u="sng" dirty="0" smtClean="0">
                <a:latin typeface="Chronicle Display" pitchFamily="50" charset="0"/>
              </a:rPr>
              <a:t> </a:t>
            </a:r>
            <a:r>
              <a:rPr lang="en-GB" sz="1600" dirty="0" smtClean="0">
                <a:latin typeface="Chronicle Display" pitchFamily="50" charset="0"/>
              </a:rPr>
              <a:t>is an acronym for five OOD principles by Robert C. Martin (uncle bob)</a:t>
            </a:r>
            <a:endParaRPr lang="en-GB" sz="1600" u="sng" dirty="0">
              <a:latin typeface="Chronicle Display" pitchFamily="50" charset="0"/>
            </a:endParaRPr>
          </a:p>
          <a:p>
            <a:endParaRPr lang="en-GB" sz="1600" u="sng" dirty="0" smtClean="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These principles, when applied, help developer in</a:t>
            </a:r>
          </a:p>
          <a:p>
            <a:r>
              <a:rPr lang="en-GB" sz="1600" dirty="0">
                <a:latin typeface="Chronicle Display" pitchFamily="50" charset="0"/>
              </a:rPr>
              <a:t>	</a:t>
            </a:r>
            <a:endParaRPr lang="en-GB" sz="1600" dirty="0" smtClean="0">
              <a:latin typeface="Chronicle Display" pitchFamily="50" charset="0"/>
            </a:endParaRPr>
          </a:p>
          <a:p>
            <a:r>
              <a:rPr lang="en-GB" sz="1600" dirty="0">
                <a:latin typeface="Chronicle Display" pitchFamily="50" charset="0"/>
              </a:rPr>
              <a:t>	</a:t>
            </a:r>
            <a:r>
              <a:rPr lang="en-GB" sz="1600" dirty="0" smtClean="0">
                <a:latin typeface="Chronicle Display" pitchFamily="50" charset="0"/>
              </a:rPr>
              <a:t>easily maintain software</a:t>
            </a:r>
          </a:p>
          <a:p>
            <a:r>
              <a:rPr lang="en-GB" sz="1600" dirty="0">
                <a:latin typeface="Chronicle Display" pitchFamily="50" charset="0"/>
              </a:rPr>
              <a:t>	</a:t>
            </a:r>
            <a:endParaRPr lang="en-GB" sz="1600" dirty="0" smtClean="0">
              <a:latin typeface="Chronicle Display" pitchFamily="50" charset="0"/>
            </a:endParaRPr>
          </a:p>
          <a:p>
            <a:r>
              <a:rPr lang="en-GB" sz="1600" dirty="0">
                <a:latin typeface="Chronicle Display" pitchFamily="50" charset="0"/>
              </a:rPr>
              <a:t>	</a:t>
            </a:r>
            <a:r>
              <a:rPr lang="en-GB" sz="1600" dirty="0" smtClean="0">
                <a:latin typeface="Chronicle Display" pitchFamily="50" charset="0"/>
              </a:rPr>
              <a:t>extend software</a:t>
            </a:r>
          </a:p>
          <a:p>
            <a:endParaRPr lang="en-GB" sz="1600" dirty="0">
              <a:latin typeface="Chronicle Display" pitchFamily="50" charset="0"/>
            </a:endParaRPr>
          </a:p>
          <a:p>
            <a:r>
              <a:rPr lang="en-GB" sz="1600" dirty="0" smtClean="0">
                <a:latin typeface="Chronicle Display" pitchFamily="50" charset="0"/>
              </a:rPr>
              <a:t>	avoid smells</a:t>
            </a:r>
          </a:p>
          <a:p>
            <a:endParaRPr lang="en-GB" sz="1600" dirty="0">
              <a:latin typeface="Chronicle Display" pitchFamily="50" charset="0"/>
            </a:endParaRPr>
          </a:p>
          <a:p>
            <a:r>
              <a:rPr lang="en-GB" sz="1600" dirty="0" smtClean="0">
                <a:latin typeface="Chronicle Display" pitchFamily="50" charset="0"/>
              </a:rPr>
              <a:t>	easily refactor code</a:t>
            </a:r>
          </a:p>
          <a:p>
            <a:endParaRPr lang="en-GB" sz="1600" dirty="0">
              <a:latin typeface="Chronicle Display" pitchFamily="50" charset="0"/>
            </a:endParaRPr>
          </a:p>
          <a:p>
            <a:r>
              <a:rPr lang="en-GB" sz="1600" dirty="0" smtClean="0">
                <a:latin typeface="Chronicle Display" pitchFamily="50" charset="0"/>
              </a:rPr>
              <a:t>	achieve low coupling, high cohesion and string encapsulation</a:t>
            </a:r>
          </a:p>
          <a:p>
            <a:endParaRPr lang="en-GB" sz="1600" dirty="0">
              <a:latin typeface="Chronicle Display" pitchFamily="50" charset="0"/>
            </a:endParaRPr>
          </a:p>
          <a:p>
            <a:r>
              <a:rPr lang="en-GB" sz="1600" dirty="0" smtClean="0">
                <a:latin typeface="Chronicle Display" pitchFamily="50" charset="0"/>
              </a:rPr>
              <a:t>	software easier to read, easier to understand and easier to change</a:t>
            </a:r>
          </a:p>
        </p:txBody>
      </p:sp>
    </p:spTree>
    <p:extLst>
      <p:ext uri="{BB962C8B-B14F-4D97-AF65-F5344CB8AC3E}">
        <p14:creationId xmlns:p14="http://schemas.microsoft.com/office/powerpoint/2010/main" val="1324935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SOLID stands for</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3416320"/>
          </a:xfrm>
          <a:prstGeom prst="rect">
            <a:avLst/>
          </a:prstGeom>
          <a:noFill/>
        </p:spPr>
        <p:txBody>
          <a:bodyPr wrap="square" rtlCol="0">
            <a:spAutoFit/>
          </a:bodyPr>
          <a:lstStyle/>
          <a:p>
            <a:endParaRPr lang="en-GB" sz="1600" u="sng" dirty="0" smtClean="0">
              <a:latin typeface="Chronicle Display" pitchFamily="50" charset="0"/>
            </a:endParaRPr>
          </a:p>
          <a:p>
            <a:endParaRPr lang="en-GB" sz="1600" u="sng" dirty="0">
              <a:latin typeface="Chronicle Display" pitchFamily="50" charset="0"/>
            </a:endParaRPr>
          </a:p>
          <a:p>
            <a:r>
              <a:rPr lang="en-GB" sz="2400" dirty="0" smtClean="0">
                <a:latin typeface="Chronicle Display" pitchFamily="50" charset="0"/>
              </a:rPr>
              <a:t>S</a:t>
            </a:r>
            <a:r>
              <a:rPr lang="en-GB" sz="1600" dirty="0" smtClean="0">
                <a:latin typeface="Chronicle Display" pitchFamily="50" charset="0"/>
              </a:rPr>
              <a:t>  	Single Responsibility Principle</a:t>
            </a:r>
            <a:endParaRPr lang="en-GB" sz="1600" dirty="0" smtClean="0">
              <a:latin typeface="Chronicle Display" pitchFamily="50" charset="0"/>
            </a:endParaRPr>
          </a:p>
          <a:p>
            <a:endParaRPr lang="en-GB" sz="1600" dirty="0" smtClean="0">
              <a:latin typeface="Chronicle Display" pitchFamily="50" charset="0"/>
            </a:endParaRPr>
          </a:p>
          <a:p>
            <a:r>
              <a:rPr lang="en-GB" sz="2400" dirty="0" smtClean="0">
                <a:latin typeface="Chronicle Display" pitchFamily="50" charset="0"/>
              </a:rPr>
              <a:t>O</a:t>
            </a:r>
            <a:r>
              <a:rPr lang="en-GB" sz="1600" dirty="0" smtClean="0">
                <a:latin typeface="Chronicle Display" pitchFamily="50" charset="0"/>
              </a:rPr>
              <a:t>  	Open Closed Principle</a:t>
            </a:r>
          </a:p>
          <a:p>
            <a:endParaRPr lang="en-GB" sz="1600" dirty="0">
              <a:latin typeface="Chronicle Display" pitchFamily="50" charset="0"/>
            </a:endParaRPr>
          </a:p>
          <a:p>
            <a:r>
              <a:rPr lang="en-GB" sz="2400" dirty="0" smtClean="0">
                <a:latin typeface="Chronicle Display" pitchFamily="50" charset="0"/>
              </a:rPr>
              <a:t>L</a:t>
            </a:r>
            <a:r>
              <a:rPr lang="en-GB" sz="1600" dirty="0" smtClean="0">
                <a:latin typeface="Chronicle Display" pitchFamily="50" charset="0"/>
              </a:rPr>
              <a:t>  	</a:t>
            </a:r>
            <a:r>
              <a:rPr lang="en-GB" sz="1600" dirty="0" err="1" smtClean="0">
                <a:latin typeface="Chronicle Display" pitchFamily="50" charset="0"/>
              </a:rPr>
              <a:t>Liskov</a:t>
            </a:r>
            <a:r>
              <a:rPr lang="en-GB" sz="1600" dirty="0" smtClean="0">
                <a:latin typeface="Chronicle Display" pitchFamily="50" charset="0"/>
              </a:rPr>
              <a:t> Substitution Principle</a:t>
            </a:r>
          </a:p>
          <a:p>
            <a:endParaRPr lang="en-GB" sz="1600" dirty="0">
              <a:latin typeface="Chronicle Display" pitchFamily="50" charset="0"/>
            </a:endParaRPr>
          </a:p>
          <a:p>
            <a:r>
              <a:rPr lang="en-GB" sz="2400" dirty="0" smtClean="0">
                <a:latin typeface="Chronicle Display" pitchFamily="50" charset="0"/>
              </a:rPr>
              <a:t>I</a:t>
            </a:r>
            <a:r>
              <a:rPr lang="en-GB" sz="1600" dirty="0" smtClean="0">
                <a:latin typeface="Chronicle Display" pitchFamily="50" charset="0"/>
              </a:rPr>
              <a:t>  	Interface Segregation Principle</a:t>
            </a:r>
          </a:p>
          <a:p>
            <a:endParaRPr lang="en-GB" sz="1600" dirty="0">
              <a:latin typeface="Chronicle Display" pitchFamily="50" charset="0"/>
            </a:endParaRPr>
          </a:p>
          <a:p>
            <a:r>
              <a:rPr lang="en-GB" sz="2400" dirty="0" smtClean="0">
                <a:latin typeface="Chronicle Display" pitchFamily="50" charset="0"/>
              </a:rPr>
              <a:t>D</a:t>
            </a:r>
            <a:r>
              <a:rPr lang="en-GB" sz="1600" dirty="0" smtClean="0">
                <a:latin typeface="Chronicle Display" pitchFamily="50" charset="0"/>
              </a:rPr>
              <a:t>  	Dependency Inversion Principle</a:t>
            </a:r>
          </a:p>
        </p:txBody>
      </p:sp>
    </p:spTree>
    <p:extLst>
      <p:ext uri="{BB962C8B-B14F-4D97-AF65-F5344CB8AC3E}">
        <p14:creationId xmlns:p14="http://schemas.microsoft.com/office/powerpoint/2010/main" val="493347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5" name="TextBox 4"/>
          <p:cNvSpPr txBox="1"/>
          <p:nvPr/>
        </p:nvSpPr>
        <p:spPr>
          <a:xfrm>
            <a:off x="621372" y="1501213"/>
            <a:ext cx="8210747" cy="2800767"/>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Class should have one and only one reason to change, meaning a class should have only one job.</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If a class has more then one responsibility, then the responsibilities become coupled. Changes to one responsibility may inhibit the class ability to meet the others.</a:t>
            </a:r>
          </a:p>
          <a:p>
            <a:endParaRPr lang="en-GB" sz="1600" dirty="0" smtClean="0">
              <a:latin typeface="Chronicle Display" pitchFamily="50" charset="0"/>
            </a:endParaRPr>
          </a:p>
          <a:p>
            <a:r>
              <a:rPr lang="en-GB" sz="1600" dirty="0" smtClean="0">
                <a:latin typeface="Chronicle Display" pitchFamily="50" charset="0"/>
              </a:rPr>
              <a:t>The hardest thing is to detect the responsibilities of a class according with the reason to change</a:t>
            </a:r>
            <a:endParaRPr lang="en-GB" sz="1600" dirty="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1699204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5" name="TextBox 4"/>
          <p:cNvSpPr txBox="1"/>
          <p:nvPr/>
        </p:nvSpPr>
        <p:spPr>
          <a:xfrm>
            <a:off x="621372" y="1564849"/>
            <a:ext cx="8210747" cy="4862870"/>
          </a:xfrm>
          <a:prstGeom prst="rect">
            <a:avLst/>
          </a:prstGeom>
          <a:solidFill>
            <a:schemeClr val="tx1"/>
          </a:solidFill>
        </p:spPr>
        <p:txBody>
          <a:bodyPr wrap="square" rtlCol="0">
            <a:spAutoFit/>
          </a:bodyPr>
          <a:lstStyle/>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class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private</a:t>
            </a:r>
            <a:r>
              <a:rPr lang="it-IT" sz="1000" dirty="0" smtClean="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endParaRPr lang="it-IT" sz="1000" dirty="0" smtClean="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float</a:t>
            </a:r>
            <a:r>
              <a:rPr lang="it-IT" sz="1000" dirty="0" smtClean="0">
                <a:solidFill>
                  <a:srgbClr val="DCDCDC"/>
                </a:solidFill>
                <a:highlight>
                  <a:srgbClr val="1E1E1E"/>
                </a:highlight>
                <a:latin typeface="Consolas" panose="020B0609020204030204" pitchFamily="49" charset="0"/>
              </a:rPr>
              <a:t> Sum()</a:t>
            </a:r>
          </a:p>
          <a:p>
            <a:r>
              <a:rPr lang="it-IT" sz="1000" dirty="0" smtClean="0">
                <a:solidFill>
                  <a:srgbClr val="DCDCDC"/>
                </a:solidFill>
                <a:highlight>
                  <a:srgbClr val="1E1E1E"/>
                </a:highlight>
                <a:latin typeface="Consolas" panose="020B0609020204030204" pitchFamily="49" charset="0"/>
              </a:rPr>
              <a:t>        </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smtClean="0">
                <a:solidFill>
                  <a:srgbClr val="DCDCDC"/>
                </a:solidFill>
                <a:highlight>
                  <a:srgbClr val="1E1E1E"/>
                </a:highlight>
                <a:latin typeface="Consolas" panose="020B0609020204030204" pitchFamily="49" charset="0"/>
              </a:rPr>
              <a:t>            {</a:t>
            </a:r>
          </a:p>
          <a:p>
            <a:r>
              <a:rPr lang="en-US" sz="1000" dirty="0" smtClean="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p>
          <a:p>
            <a:r>
              <a:rPr lang="it-IT" sz="1000" dirty="0" smtClean="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Show()</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a:solidFill>
                  <a:srgbClr val="DCDCDC"/>
                </a:solidFill>
                <a:highlight>
                  <a:srgbClr val="1E1E1E"/>
                </a:highlight>
                <a:latin typeface="Consolas" panose="020B0609020204030204" pitchFamily="49" charset="0"/>
              </a:rPr>
              <a:t>(</a:t>
            </a:r>
            <a:r>
              <a:rPr lang="it-IT" sz="1000" dirty="0">
                <a:solidFill>
                  <a:srgbClr val="D69D85"/>
                </a:solidFill>
                <a:highlight>
                  <a:srgbClr val="1E1E1E"/>
                </a:highlight>
                <a:latin typeface="Consolas" panose="020B0609020204030204" pitchFamily="49" charset="0"/>
              </a:rPr>
              <a:t>"&lt;div&gt;</a:t>
            </a:r>
            <a:r>
              <a:rPr lang="it-IT" sz="1000" dirty="0">
                <a:solidFill>
                  <a:srgbClr val="80FF80"/>
                </a:solidFill>
                <a:highlight>
                  <a:srgbClr val="1E1E1E"/>
                </a:highlight>
                <a:latin typeface="Consolas" panose="020B0609020204030204" pitchFamily="49" charset="0"/>
              </a:rPr>
              <a:t>{0}</a:t>
            </a:r>
            <a:r>
              <a:rPr lang="it-IT" sz="1000" dirty="0">
                <a:solidFill>
                  <a:srgbClr val="D69D85"/>
                </a:solidFill>
                <a:highlight>
                  <a:srgbClr val="1E1E1E"/>
                </a:highlight>
                <a:latin typeface="Consolas" panose="020B0609020204030204" pitchFamily="49" charset="0"/>
              </a:rPr>
              <a:t>&lt;/div&gt;"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 </a:t>
            </a:r>
            <a:r>
              <a:rPr lang="it-IT" sz="1000" dirty="0">
                <a:solidFill>
                  <a:srgbClr val="DCDCDC"/>
                </a:solidFill>
                <a:highlight>
                  <a:srgbClr val="1E1E1E"/>
                </a:highlight>
                <a:latin typeface="Consolas" panose="020B0609020204030204" pitchFamily="49" charset="0"/>
              </a:rPr>
              <a:t>}</a:t>
            </a:r>
            <a:endParaRPr lang="en-GB" sz="1000" dirty="0" smtClean="0">
              <a:latin typeface="Chronicle Display" pitchFamily="50" charset="0"/>
            </a:endParaRPr>
          </a:p>
        </p:txBody>
      </p:sp>
    </p:spTree>
    <p:extLst>
      <p:ext uri="{BB962C8B-B14F-4D97-AF65-F5344CB8AC3E}">
        <p14:creationId xmlns:p14="http://schemas.microsoft.com/office/powerpoint/2010/main" val="2045971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SRP Single Responsibility </a:t>
            </a:r>
            <a:r>
              <a:rPr lang="en-US" sz="2400" dirty="0"/>
              <a:t>P</a:t>
            </a:r>
            <a:r>
              <a:rPr lang="en-US" sz="2400" dirty="0" smtClean="0"/>
              <a:t>rinciple</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3046988"/>
          </a:xfrm>
          <a:prstGeom prst="rect">
            <a:avLst/>
          </a:prstGeom>
          <a:noFill/>
        </p:spPr>
        <p:txBody>
          <a:bodyPr wrap="square" rtlCol="0">
            <a:spAutoFit/>
          </a:bodyPr>
          <a:lstStyle/>
          <a:p>
            <a:endParaRPr lang="en-GB" sz="1600" dirty="0" smtClean="0">
              <a:latin typeface="Chronicle Display" pitchFamily="50" charset="0"/>
            </a:endParaRPr>
          </a:p>
          <a:p>
            <a:r>
              <a:rPr lang="en-GB" sz="1600" dirty="0" smtClean="0">
                <a:latin typeface="Chronicle Display" pitchFamily="50" charset="0"/>
              </a:rPr>
              <a:t>In the code example the </a:t>
            </a:r>
            <a:r>
              <a:rPr lang="en-GB" sz="1600" dirty="0" err="1" smtClean="0">
                <a:latin typeface="Chronicle Display" pitchFamily="50" charset="0"/>
              </a:rPr>
              <a:t>AreaCalculator</a:t>
            </a:r>
            <a:r>
              <a:rPr lang="en-GB" sz="1600" dirty="0" smtClean="0">
                <a:latin typeface="Chronicle Display" pitchFamily="50" charset="0"/>
              </a:rPr>
              <a:t> has both the logic to calculate area and formatting the output data, so it has two responsibilities.</a:t>
            </a:r>
          </a:p>
          <a:p>
            <a:endParaRPr lang="en-GB" sz="1600" dirty="0" smtClean="0">
              <a:latin typeface="Chronicle Display" pitchFamily="50" charset="0"/>
            </a:endParaRPr>
          </a:p>
          <a:p>
            <a:r>
              <a:rPr lang="en-GB" sz="1600" dirty="0" smtClean="0">
                <a:latin typeface="Chronicle Display" pitchFamily="50" charset="0"/>
              </a:rPr>
              <a:t>We are violating the SRP principle, so we should separate the two job of the class into two different classes , each with a single responsibility.</a:t>
            </a:r>
          </a:p>
          <a:p>
            <a:endParaRPr lang="en-GB" sz="1600" dirty="0">
              <a:latin typeface="Chronicle Display" pitchFamily="50" charset="0"/>
            </a:endParaRPr>
          </a:p>
          <a:p>
            <a:r>
              <a:rPr lang="en-GB" sz="1600" dirty="0" smtClean="0">
                <a:latin typeface="Chronicle Display" pitchFamily="50" charset="0"/>
              </a:rPr>
              <a:t>We could add a new class called for example </a:t>
            </a:r>
            <a:r>
              <a:rPr lang="en-GB" sz="1600" dirty="0" err="1" smtClean="0">
                <a:latin typeface="Chronicle Display" pitchFamily="50" charset="0"/>
              </a:rPr>
              <a:t>AreaCalculatorOutput</a:t>
            </a:r>
            <a:r>
              <a:rPr lang="en-GB" sz="1600" dirty="0" smtClean="0">
                <a:latin typeface="Chronicle Display" pitchFamily="50" charset="0"/>
              </a:rPr>
              <a:t> that has the responsibility to format the output data coming from the </a:t>
            </a:r>
            <a:r>
              <a:rPr lang="en-GB" sz="1600" dirty="0" err="1" smtClean="0">
                <a:latin typeface="Chronicle Display" pitchFamily="50" charset="0"/>
              </a:rPr>
              <a:t>AreaCalculator</a:t>
            </a:r>
            <a:endParaRPr lang="en-GB" sz="1600" dirty="0" smtClean="0">
              <a:latin typeface="Chronicle Display" pitchFamily="50" charset="0"/>
            </a:endParaRPr>
          </a:p>
          <a:p>
            <a:endParaRPr lang="en-GB" sz="1600" b="1" i="1" dirty="0">
              <a:latin typeface="Chronicle Display" pitchFamily="50" charset="0"/>
            </a:endParaRPr>
          </a:p>
          <a:p>
            <a:endParaRPr lang="en-GB" sz="1600" dirty="0" smtClean="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1295563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5" name="TextBox 4"/>
          <p:cNvSpPr txBox="1"/>
          <p:nvPr/>
        </p:nvSpPr>
        <p:spPr>
          <a:xfrm>
            <a:off x="621370" y="1564849"/>
            <a:ext cx="8210747" cy="4247317"/>
          </a:xfrm>
          <a:prstGeom prst="rect">
            <a:avLst/>
          </a:prstGeom>
          <a:solidFill>
            <a:schemeClr val="tx1"/>
          </a:solidFill>
        </p:spPr>
        <p:txBody>
          <a:bodyPr wrap="square" rtlCol="0">
            <a:spAutoFit/>
          </a:bodyPr>
          <a:lstStyle/>
          <a:p>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class</a:t>
            </a:r>
            <a:r>
              <a:rPr lang="it-IT" sz="1000" dirty="0" smtClean="0">
                <a:solidFill>
                  <a:srgbClr val="DCDCDC"/>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AreaCalculator</a:t>
            </a:r>
            <a:endParaRPr lang="it-IT" sz="1000" dirty="0" smtClean="0">
              <a:solidFill>
                <a:srgbClr val="DCDCDC"/>
              </a:solidFill>
              <a:highlight>
                <a:srgbClr val="1E1E1E"/>
              </a:highlight>
              <a:latin typeface="Consolas" panose="020B0609020204030204" pitchFamily="49" charset="0"/>
            </a:endParaRPr>
          </a:p>
          <a:p>
            <a:r>
              <a:rPr lang="it-IT" sz="1000" dirty="0" smtClean="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a:solidFill>
                  <a:srgbClr val="DCDCDC"/>
                </a:solidFill>
                <a:highlight>
                  <a:srgbClr val="1E1E1E"/>
                </a:highlight>
                <a:latin typeface="Consolas" panose="020B0609020204030204" pitchFamily="49" charset="0"/>
              </a:rPr>
              <a:t>            {</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65275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a:t>SRP </a:t>
            </a:r>
            <a:r>
              <a:rPr lang="en-US" sz="2400" dirty="0" smtClean="0"/>
              <a:t>Single Responsibility </a:t>
            </a:r>
            <a:r>
              <a:rPr lang="en-US" sz="2400" dirty="0"/>
              <a:t>Principle</a:t>
            </a:r>
          </a:p>
          <a:p>
            <a:endParaRPr lang="en-US" sz="1800" dirty="0" smtClean="0"/>
          </a:p>
          <a:p>
            <a:endParaRPr lang="en-US" sz="1800" dirty="0" smtClean="0"/>
          </a:p>
        </p:txBody>
      </p:sp>
      <p:sp>
        <p:nvSpPr>
          <p:cNvPr id="4" name="Rectangle 3"/>
          <p:cNvSpPr/>
          <p:nvPr/>
        </p:nvSpPr>
        <p:spPr>
          <a:xfrm>
            <a:off x="549592" y="1564849"/>
            <a:ext cx="8210747" cy="2554545"/>
          </a:xfrm>
          <a:prstGeom prst="rect">
            <a:avLst/>
          </a:prstGeom>
          <a:solidFill>
            <a:schemeClr val="tx1"/>
          </a:solidFill>
        </p:spPr>
        <p:txBody>
          <a:bodyPr wrap="square">
            <a:spAutoFit/>
          </a:bodyPr>
          <a:lstStyle/>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class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AreaCalculatorOutput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AreaCalculatorOutput</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ShowHtml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a:solidFill>
                  <a:srgbClr val="DCDCDC"/>
                </a:solidFill>
                <a:highlight>
                  <a:srgbClr val="1E1E1E"/>
                </a:highlight>
                <a:latin typeface="Consolas" panose="020B0609020204030204" pitchFamily="49" charset="0"/>
              </a:rPr>
              <a:t>(</a:t>
            </a:r>
            <a:r>
              <a:rPr lang="it-IT" sz="1000" dirty="0">
                <a:solidFill>
                  <a:srgbClr val="D69D85"/>
                </a:solidFill>
                <a:highlight>
                  <a:srgbClr val="1E1E1E"/>
                </a:highlight>
                <a:latin typeface="Consolas" panose="020B0609020204030204" pitchFamily="49" charset="0"/>
              </a:rPr>
              <a:t>"&lt;div&gt;</a:t>
            </a:r>
            <a:r>
              <a:rPr lang="it-IT" sz="1000" dirty="0">
                <a:solidFill>
                  <a:srgbClr val="80FF80"/>
                </a:solidFill>
                <a:highlight>
                  <a:srgbClr val="1E1E1E"/>
                </a:highlight>
                <a:latin typeface="Consolas" panose="020B0609020204030204" pitchFamily="49" charset="0"/>
              </a:rPr>
              <a:t>{0}</a:t>
            </a:r>
            <a:r>
              <a:rPr lang="it-IT" sz="1000" dirty="0">
                <a:solidFill>
                  <a:srgbClr val="D69D85"/>
                </a:solidFill>
                <a:highlight>
                  <a:srgbClr val="1E1E1E"/>
                </a:highlight>
                <a:latin typeface="Consolas" panose="020B0609020204030204" pitchFamily="49" charset="0"/>
              </a:rPr>
              <a:t>&lt;/div&gt;"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Sum</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smtClean="0">
                <a:solidFill>
                  <a:srgbClr val="DCDCDC"/>
                </a:solidFill>
                <a:highlight>
                  <a:srgbClr val="1E1E1E"/>
                </a:highlight>
                <a:latin typeface="Consolas" panose="020B0609020204030204" pitchFamily="49" charset="0"/>
              </a:rPr>
              <a:t>	  </a:t>
            </a:r>
            <a:r>
              <a:rPr lang="it-IT" sz="1000" dirty="0" smtClean="0">
                <a:solidFill>
                  <a:srgbClr val="569CD6"/>
                </a:solidFill>
                <a:highlight>
                  <a:srgbClr val="1E1E1E"/>
                </a:highlight>
                <a:latin typeface="Consolas" panose="020B0609020204030204" pitchFamily="49" charset="0"/>
              </a:rPr>
              <a:t>public</a:t>
            </a:r>
            <a:r>
              <a:rPr lang="it-IT" sz="1000" dirty="0" smtClean="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a:solidFill>
                  <a:srgbClr val="DCDCDC"/>
                </a:solidFill>
                <a:highlight>
                  <a:srgbClr val="1E1E1E"/>
                </a:highlight>
                <a:latin typeface="Consolas" panose="020B0609020204030204" pitchFamily="49" charset="0"/>
              </a:rPr>
              <a:t> </a:t>
            </a:r>
            <a:r>
              <a:rPr lang="it-IT" sz="1000" dirty="0" err="1" smtClean="0">
                <a:solidFill>
                  <a:srgbClr val="DCDCDC"/>
                </a:solidFill>
                <a:highlight>
                  <a:srgbClr val="1E1E1E"/>
                </a:highlight>
                <a:latin typeface="Consolas" panose="020B0609020204030204" pitchFamily="49" charset="0"/>
              </a:rPr>
              <a:t>ShowXml</a:t>
            </a:r>
            <a:r>
              <a:rPr lang="it-IT" sz="1000" dirty="0" smtClean="0">
                <a:solidFill>
                  <a:srgbClr val="DCDCDC"/>
                </a:solidFill>
                <a:highlight>
                  <a:srgbClr val="1E1E1E"/>
                </a:highlight>
                <a:latin typeface="Consolas" panose="020B0609020204030204" pitchFamily="49" charset="0"/>
              </a:rPr>
              <a:t>()</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string</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Format</a:t>
            </a:r>
            <a:r>
              <a:rPr lang="it-IT" sz="1000" dirty="0" smtClean="0">
                <a:solidFill>
                  <a:srgbClr val="DCDCDC"/>
                </a:solidFill>
                <a:highlight>
                  <a:srgbClr val="1E1E1E"/>
                </a:highlight>
                <a:latin typeface="Consolas" panose="020B0609020204030204" pitchFamily="49" charset="0"/>
              </a:rPr>
              <a:t>(</a:t>
            </a:r>
            <a:r>
              <a:rPr lang="it-IT" sz="1000" dirty="0" smtClean="0">
                <a:solidFill>
                  <a:srgbClr val="D69D85"/>
                </a:solidFill>
                <a:highlight>
                  <a:srgbClr val="1E1E1E"/>
                </a:highlight>
                <a:latin typeface="Consolas" panose="020B0609020204030204" pitchFamily="49" charset="0"/>
              </a:rPr>
              <a:t>"&lt;xml&gt;</a:t>
            </a:r>
            <a:r>
              <a:rPr lang="it-IT" sz="1000" dirty="0" smtClean="0">
                <a:solidFill>
                  <a:srgbClr val="80FF80"/>
                </a:solidFill>
                <a:highlight>
                  <a:srgbClr val="1E1E1E"/>
                </a:highlight>
                <a:latin typeface="Consolas" panose="020B0609020204030204" pitchFamily="49" charset="0"/>
              </a:rPr>
              <a:t>{</a:t>
            </a:r>
            <a:r>
              <a:rPr lang="it-IT" sz="1000" dirty="0">
                <a:solidFill>
                  <a:srgbClr val="80FF80"/>
                </a:solidFill>
                <a:highlight>
                  <a:srgbClr val="1E1E1E"/>
                </a:highlight>
                <a:latin typeface="Consolas" panose="020B0609020204030204" pitchFamily="49" charset="0"/>
              </a:rPr>
              <a:t>0</a:t>
            </a:r>
            <a:r>
              <a:rPr lang="it-IT" sz="1000" dirty="0" smtClean="0">
                <a:solidFill>
                  <a:srgbClr val="80FF80"/>
                </a:solidFill>
                <a:highlight>
                  <a:srgbClr val="1E1E1E"/>
                </a:highlight>
                <a:latin typeface="Consolas" panose="020B0609020204030204" pitchFamily="49" charset="0"/>
              </a:rPr>
              <a:t>}</a:t>
            </a:r>
            <a:r>
              <a:rPr lang="it-IT" sz="1000" dirty="0" smtClean="0">
                <a:solidFill>
                  <a:srgbClr val="D69D85"/>
                </a:solidFill>
                <a:highlight>
                  <a:srgbClr val="1E1E1E"/>
                </a:highlight>
                <a:latin typeface="Consolas" panose="020B0609020204030204" pitchFamily="49" charset="0"/>
              </a:rPr>
              <a:t>&lt;/xml&gt;"</a:t>
            </a:r>
            <a:r>
              <a:rPr lang="it-IT" sz="1000" dirty="0" smtClean="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Sum</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smtClean="0">
                <a:solidFill>
                  <a:srgbClr val="DCDCDC"/>
                </a:solidFill>
                <a:highlight>
                  <a:srgbClr val="1E1E1E"/>
                </a:highlight>
                <a:latin typeface="Consolas" panose="020B0609020204030204" pitchFamily="49" charset="0"/>
              </a:rPr>
              <a:t>}</a:t>
            </a:r>
            <a:endParaRPr lang="it-IT" sz="1000" dirty="0"/>
          </a:p>
        </p:txBody>
      </p:sp>
      <p:sp>
        <p:nvSpPr>
          <p:cNvPr id="6" name="Rectangle 5"/>
          <p:cNvSpPr/>
          <p:nvPr/>
        </p:nvSpPr>
        <p:spPr>
          <a:xfrm>
            <a:off x="557211" y="4208989"/>
            <a:ext cx="8210747" cy="1785104"/>
          </a:xfrm>
          <a:prstGeom prst="rect">
            <a:avLst/>
          </a:prstGeom>
          <a:solidFill>
            <a:schemeClr val="tx1"/>
          </a:solidFill>
        </p:spPr>
        <p:txBody>
          <a:bodyPr wrap="square">
            <a:spAutoFit/>
          </a:bodyPr>
          <a:lstStyle/>
          <a:p>
            <a:endParaRPr lang="it-IT" sz="1000" dirty="0" smtClean="0"/>
          </a:p>
          <a:p>
            <a:r>
              <a:rPr lang="it-IT" sz="1000" dirty="0" smtClean="0"/>
              <a:t>….</a:t>
            </a:r>
          </a:p>
          <a:p>
            <a:endParaRPr lang="it-IT" sz="1000" dirty="0" smtClean="0">
              <a:highlight>
                <a:srgbClr val="1E1E1E"/>
              </a:highlight>
            </a:endParaRPr>
          </a:p>
          <a:p>
            <a:r>
              <a:rPr lang="it-IT" sz="1000" dirty="0">
                <a:solidFill>
                  <a:srgbClr val="569CD6"/>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var</a:t>
            </a:r>
            <a:r>
              <a:rPr lang="it-IT" sz="1000" dirty="0" smtClean="0">
                <a:solidFill>
                  <a:srgbClr val="DCDCDC"/>
                </a:solidFill>
                <a:highlight>
                  <a:srgbClr val="1E1E1E"/>
                </a:highlight>
                <a:latin typeface="Consolas" panose="020B0609020204030204" pitchFamily="49" charset="0"/>
              </a:rPr>
              <a:t> </a:t>
            </a:r>
            <a:r>
              <a:rPr lang="it-IT" sz="1000" dirty="0">
                <a:solidFill>
                  <a:srgbClr val="DCDCDC"/>
                </a:solidFill>
                <a:highlight>
                  <a:srgbClr val="1E1E1E"/>
                </a:highlight>
                <a:latin typeface="Consolas" panose="020B0609020204030204" pitchFamily="49" charset="0"/>
              </a:rPr>
              <a:t>area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new</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smtClean="0">
                <a:solidFill>
                  <a:srgbClr val="569CD6"/>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	</a:t>
            </a:r>
            <a:r>
              <a:rPr lang="it-IT" sz="1000" dirty="0" err="1" smtClean="0">
                <a:solidFill>
                  <a:srgbClr val="569CD6"/>
                </a:solidFill>
                <a:highlight>
                  <a:srgbClr val="1E1E1E"/>
                </a:highlight>
                <a:latin typeface="Consolas" panose="020B0609020204030204" pitchFamily="49" charset="0"/>
              </a:rPr>
              <a:t>var</a:t>
            </a:r>
            <a:r>
              <a:rPr lang="it-IT" sz="1000" dirty="0" smtClean="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areaOutpu</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new</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AreaCalculatorOutput</a:t>
            </a:r>
            <a:r>
              <a:rPr lang="it-IT" sz="1000" dirty="0">
                <a:solidFill>
                  <a:srgbClr val="DCDCDC"/>
                </a:solidFill>
                <a:highlight>
                  <a:srgbClr val="1E1E1E"/>
                </a:highlight>
                <a:latin typeface="Consolas" panose="020B0609020204030204" pitchFamily="49" charset="0"/>
              </a:rPr>
              <a:t>(area);</a:t>
            </a:r>
          </a:p>
          <a:p>
            <a:endParaRPr lang="it-IT" sz="1000" dirty="0">
              <a:solidFill>
                <a:srgbClr val="DCDCDC"/>
              </a:solidFill>
              <a:highlight>
                <a:srgbClr val="1E1E1E"/>
              </a:highlight>
              <a:latin typeface="Consolas" panose="020B0609020204030204" pitchFamily="49" charset="0"/>
            </a:endParaRPr>
          </a:p>
          <a:p>
            <a:r>
              <a:rPr lang="it-IT" sz="1000" dirty="0" smtClean="0">
                <a:solidFill>
                  <a:srgbClr val="4EC9B0"/>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Console</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WriteLine</a:t>
            </a:r>
            <a:r>
              <a:rPr lang="it-IT" sz="1000" dirty="0" smtClean="0">
                <a:solidFill>
                  <a:srgbClr val="DCDCDC"/>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areaOutpu</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ShowHtml</a:t>
            </a:r>
            <a:r>
              <a:rPr lang="it-IT" sz="1000" dirty="0">
                <a:solidFill>
                  <a:srgbClr val="DCDCDC"/>
                </a:solidFill>
                <a:highlight>
                  <a:srgbClr val="1E1E1E"/>
                </a:highlight>
                <a:latin typeface="Consolas" panose="020B0609020204030204" pitchFamily="49" charset="0"/>
              </a:rPr>
              <a:t>());</a:t>
            </a:r>
          </a:p>
          <a:p>
            <a:r>
              <a:rPr lang="it-IT" sz="1000" dirty="0" smtClean="0">
                <a:solidFill>
                  <a:srgbClr val="4EC9B0"/>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Console</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WriteLine</a:t>
            </a:r>
            <a:r>
              <a:rPr lang="it-IT" sz="1000" dirty="0" smtClean="0">
                <a:solidFill>
                  <a:srgbClr val="DCDCDC"/>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areaOutpu</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ShowJson</a:t>
            </a:r>
            <a:r>
              <a:rPr lang="it-IT" sz="1000" dirty="0">
                <a:solidFill>
                  <a:srgbClr val="DCDCDC"/>
                </a:solidFill>
                <a:highlight>
                  <a:srgbClr val="1E1E1E"/>
                </a:highlight>
                <a:latin typeface="Consolas" panose="020B0609020204030204" pitchFamily="49" charset="0"/>
              </a:rPr>
              <a:t>());</a:t>
            </a:r>
          </a:p>
          <a:p>
            <a:r>
              <a:rPr lang="it-IT" sz="1000" dirty="0" smtClean="0">
                <a:solidFill>
                  <a:srgbClr val="4EC9B0"/>
                </a:solidFill>
                <a:highlight>
                  <a:srgbClr val="1E1E1E"/>
                </a:highlight>
                <a:latin typeface="Consolas" panose="020B0609020204030204" pitchFamily="49" charset="0"/>
              </a:rPr>
              <a:t>	</a:t>
            </a:r>
            <a:r>
              <a:rPr lang="it-IT" sz="1000" dirty="0" err="1" smtClean="0">
                <a:solidFill>
                  <a:srgbClr val="4EC9B0"/>
                </a:solidFill>
                <a:highlight>
                  <a:srgbClr val="1E1E1E"/>
                </a:highlight>
                <a:latin typeface="Consolas" panose="020B0609020204030204" pitchFamily="49" charset="0"/>
              </a:rPr>
              <a:t>Console</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WriteLine</a:t>
            </a:r>
            <a:r>
              <a:rPr lang="it-IT" sz="1000" dirty="0" smtClean="0">
                <a:solidFill>
                  <a:srgbClr val="DCDCDC"/>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areaOutpu</a:t>
            </a:r>
            <a:r>
              <a:rPr lang="it-IT" sz="1000" dirty="0" err="1" smtClean="0">
                <a:solidFill>
                  <a:srgbClr val="B4B4B4"/>
                </a:solidFill>
                <a:highlight>
                  <a:srgbClr val="1E1E1E"/>
                </a:highlight>
                <a:latin typeface="Consolas" panose="020B0609020204030204" pitchFamily="49" charset="0"/>
              </a:rPr>
              <a:t>.</a:t>
            </a:r>
            <a:r>
              <a:rPr lang="it-IT" sz="1000" dirty="0" err="1" smtClean="0">
                <a:solidFill>
                  <a:srgbClr val="DCDCDC"/>
                </a:solidFill>
                <a:highlight>
                  <a:srgbClr val="1E1E1E"/>
                </a:highlight>
                <a:latin typeface="Consolas" panose="020B0609020204030204" pitchFamily="49" charset="0"/>
              </a:rPr>
              <a:t>ShowXml</a:t>
            </a:r>
            <a:r>
              <a:rPr lang="it-IT" sz="1000" dirty="0" smtClean="0">
                <a:solidFill>
                  <a:srgbClr val="DCDCDC"/>
                </a:solidFill>
                <a:highlight>
                  <a:srgbClr val="1E1E1E"/>
                </a:highlight>
                <a:latin typeface="Consolas" panose="020B0609020204030204" pitchFamily="49" charset="0"/>
              </a:rPr>
              <a:t>());</a:t>
            </a:r>
          </a:p>
          <a:p>
            <a:endParaRPr lang="it-IT" sz="1000" dirty="0">
              <a:solidFill>
                <a:srgbClr val="DCDCDC"/>
              </a:solidFill>
              <a:highlight>
                <a:srgbClr val="1E1E1E"/>
              </a:highlight>
              <a:latin typeface="Consolas" panose="020B0609020204030204" pitchFamily="49" charset="0"/>
            </a:endParaRPr>
          </a:p>
          <a:p>
            <a:endParaRPr lang="it-IT" sz="1000" dirty="0"/>
          </a:p>
        </p:txBody>
      </p:sp>
    </p:spTree>
    <p:extLst>
      <p:ext uri="{BB962C8B-B14F-4D97-AF65-F5344CB8AC3E}">
        <p14:creationId xmlns:p14="http://schemas.microsoft.com/office/powerpoint/2010/main" val="2122867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8613" y="1079047"/>
            <a:ext cx="8401246" cy="485802"/>
          </a:xfrm>
        </p:spPr>
        <p:txBody>
          <a:bodyPr/>
          <a:lstStyle/>
          <a:p>
            <a:r>
              <a:rPr lang="en-US" sz="2400" dirty="0" smtClean="0"/>
              <a:t>OCP Open Closed </a:t>
            </a:r>
            <a:r>
              <a:rPr lang="en-US" sz="2400" dirty="0"/>
              <a:t>P</a:t>
            </a:r>
            <a:r>
              <a:rPr lang="en-US" sz="2400" dirty="0" smtClean="0"/>
              <a:t>rinciple</a:t>
            </a:r>
            <a:endParaRPr lang="en-US" sz="2400" dirty="0" smtClean="0"/>
          </a:p>
          <a:p>
            <a:endParaRPr lang="en-US" sz="1800" dirty="0" smtClean="0"/>
          </a:p>
          <a:p>
            <a:endParaRPr lang="en-US" sz="1800" dirty="0" smtClean="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smtClean="0">
              <a:latin typeface="Chronicle Display" pitchFamily="50" charset="0"/>
            </a:endParaRPr>
          </a:p>
          <a:p>
            <a:r>
              <a:rPr lang="en-GB" sz="2400" b="1" i="1" dirty="0" smtClean="0">
                <a:latin typeface="Chronicle Display" pitchFamily="50" charset="0"/>
              </a:rPr>
              <a:t>Software entities (classes, modules, functions, etc.) should be open for extension, but closed for modification.</a:t>
            </a:r>
          </a:p>
          <a:p>
            <a:endParaRPr lang="en-GB" sz="1600" b="1" i="1" dirty="0">
              <a:latin typeface="Chronicle Display" pitchFamily="50" charset="0"/>
            </a:endParaRPr>
          </a:p>
          <a:p>
            <a:endParaRPr lang="en-GB" sz="1600" dirty="0" smtClean="0">
              <a:latin typeface="Chronicle Display" pitchFamily="50" charset="0"/>
            </a:endParaRPr>
          </a:p>
          <a:p>
            <a:r>
              <a:rPr lang="en-GB" sz="1600" dirty="0" smtClean="0">
                <a:latin typeface="Chronicle Display" pitchFamily="50" charset="0"/>
              </a:rPr>
              <a:t>This simply means that a class should be easily extendable without modifying the class itself.</a:t>
            </a:r>
          </a:p>
          <a:p>
            <a:endParaRPr lang="en-GB" sz="1600" dirty="0">
              <a:latin typeface="Chronicle Display" pitchFamily="50" charset="0"/>
            </a:endParaRPr>
          </a:p>
          <a:p>
            <a:endParaRPr lang="en-GB" sz="1600" dirty="0" smtClean="0">
              <a:latin typeface="Chronicle Display" pitchFamily="50" charset="0"/>
            </a:endParaRPr>
          </a:p>
        </p:txBody>
      </p:sp>
    </p:spTree>
    <p:extLst>
      <p:ext uri="{BB962C8B-B14F-4D97-AF65-F5344CB8AC3E}">
        <p14:creationId xmlns:p14="http://schemas.microsoft.com/office/powerpoint/2010/main" val="3189104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yout">
  <a:themeElements>
    <a:clrScheme name="YNAP Colours">
      <a:dk1>
        <a:srgbClr val="000000"/>
      </a:dk1>
      <a:lt1>
        <a:srgbClr val="FFFFFF"/>
      </a:lt1>
      <a:dk2>
        <a:srgbClr val="999999"/>
      </a:dk2>
      <a:lt2>
        <a:srgbClr val="CCCCCC"/>
      </a:lt2>
      <a:accent1>
        <a:srgbClr val="FFF454"/>
      </a:accent1>
      <a:accent2>
        <a:srgbClr val="A5DCFA"/>
      </a:accent2>
      <a:accent3>
        <a:srgbClr val="CCCCCC"/>
      </a:accent3>
      <a:accent4>
        <a:srgbClr val="CBBE45"/>
      </a:accent4>
      <a:accent5>
        <a:srgbClr val="FFFBC9"/>
      </a:accent5>
      <a:accent6>
        <a:srgbClr val="6B8EA2"/>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6167</TotalTime>
  <Words>794</Words>
  <Application>Microsoft Office PowerPoint</Application>
  <PresentationFormat>On-screen Show (4:3)</PresentationFormat>
  <Paragraphs>311</Paragraphs>
  <Slides>16</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Avenir Black</vt:lpstr>
      <vt:lpstr>Avenir Book</vt:lpstr>
      <vt:lpstr>Calibri</vt:lpstr>
      <vt:lpstr>Chronicle Display</vt:lpstr>
      <vt:lpstr>Chronicle Display Light</vt:lpstr>
      <vt:lpstr>Consolas</vt:lpstr>
      <vt:lpstr>Cover &amp; Closing Slides</vt:lpstr>
      <vt:lpstr>Layout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211</cp:revision>
  <dcterms:created xsi:type="dcterms:W3CDTF">2015-09-22T11:57:21Z</dcterms:created>
  <dcterms:modified xsi:type="dcterms:W3CDTF">2016-06-21T10:51:08Z</dcterms:modified>
</cp:coreProperties>
</file>