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720" autoAdjust="0"/>
  </p:normalViewPr>
  <p:slideViewPr>
    <p:cSldViewPr snapToGrid="0" snapToObjects="1">
      <p:cViewPr varScale="1">
        <p:scale>
          <a:sx n="127" d="100"/>
          <a:sy n="127" d="100"/>
        </p:scale>
        <p:origin x="5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12/07/2021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12/07/2021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t>HTTP call </a:t>
            </a:r>
            <a:r>
              <a:rPr lang="en-GB" sz="1600" dirty="0"/>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t>RPC-Like call</a:t>
            </a:r>
            <a:r>
              <a:rPr lang="en-GB" sz="1600" dirty="0"/>
              <a:t> (</a:t>
            </a:r>
            <a:r>
              <a:rPr lang="en-GB" sz="1600" dirty="0" err="1"/>
              <a:t>gRPC</a:t>
            </a:r>
            <a:r>
              <a:rPr lang="en-GB" sz="1600" dirty="0"/>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t>Asynchronous messages </a:t>
            </a:r>
            <a:r>
              <a:rPr lang="en-GB" sz="1600" dirty="0"/>
              <a:t>using message broken</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t>CAP Theorem</a:t>
            </a:r>
            <a:endParaRPr lang="en-GB" sz="2000" b="1" i="1" dirty="0"/>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t>The CAP Theorem gives you two options: </a:t>
            </a:r>
            <a:r>
              <a:rPr lang="en-US" sz="1600" b="1" dirty="0"/>
              <a:t>availability XOR consistency</a:t>
            </a:r>
            <a:endParaRPr lang="en-GB" sz="1600" b="1" dirty="0"/>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t>For microservices, the main strategy that enables the availability choice is </a:t>
            </a:r>
            <a:r>
              <a:rPr lang="en-US" sz="1600" b="1" dirty="0"/>
              <a:t>data replication</a:t>
            </a:r>
            <a:endParaRPr lang="en-GB" sz="1600" b="1" dirty="0"/>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t>Service Data Replications pattern</a:t>
            </a:r>
            <a:endParaRPr lang="en-GB" sz="1600" b="1" i="1" dirty="0"/>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t>Command Query Responsibility Segregation CQRS pattern</a:t>
            </a:r>
            <a:endParaRPr lang="en-GB" sz="1600" b="1" i="1" dirty="0"/>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t>Event Sourcing pattern</a:t>
            </a:r>
            <a:endParaRPr lang="en-GB" sz="1600" b="1" i="1" dirty="0"/>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t>In software engineering, coupling refers to the degree of interdependence between two software elements</a:t>
            </a:r>
            <a:endParaRPr lang="en-GB" sz="1600" dirty="0"/>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t>Services exposes its functionality through the service contract (json, proto, xml) </a:t>
            </a:r>
            <a:endParaRPr lang="en-GB" sz="1600" dirty="0"/>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t>The contract should not be tightly coupled to implementation details or a specific technology</a:t>
            </a:r>
            <a:endParaRPr lang="en-GB" sz="1600" dirty="0"/>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t>Afferent</a:t>
            </a:r>
            <a:r>
              <a:rPr lang="it-IT" b="1" i="1" dirty="0"/>
              <a:t> </a:t>
            </a:r>
            <a:r>
              <a:rPr lang="it-IT" b="1" i="1" dirty="0" err="1"/>
              <a:t>coupling</a:t>
            </a:r>
            <a:r>
              <a:rPr lang="it-IT" b="1" dirty="0"/>
              <a:t> </a:t>
            </a:r>
            <a:endParaRPr lang="en-GB" sz="1600" b="1" dirty="0"/>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t>Efferent</a:t>
            </a:r>
            <a:r>
              <a:rPr lang="it-IT" b="1" i="1" dirty="0"/>
              <a:t> </a:t>
            </a:r>
            <a:r>
              <a:rPr lang="it-IT" b="1" i="1" dirty="0" err="1"/>
              <a:t>coupling</a:t>
            </a:r>
            <a:r>
              <a:rPr lang="it-IT" b="1" dirty="0"/>
              <a:t> </a:t>
            </a:r>
            <a:endParaRPr lang="en-GB" sz="1600" b="1" dirty="0"/>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t>Services often need to interact each other</a:t>
            </a:r>
            <a:endParaRPr lang="en-GB" sz="1600" dirty="0"/>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t>The interaction establishes runtime dependencies that directly impact the service autonomy</a:t>
            </a:r>
            <a:endParaRPr lang="en-GB" sz="1600" dirty="0"/>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t>There are some strategies to promote </a:t>
            </a:r>
            <a:r>
              <a:rPr lang="en-US" sz="1600" b="1" i="1" dirty="0"/>
              <a:t>Afferent</a:t>
            </a:r>
            <a:r>
              <a:rPr lang="en-US" sz="1600" dirty="0"/>
              <a:t> and </a:t>
            </a:r>
            <a:r>
              <a:rPr lang="en-US" sz="1600" b="1" i="1" dirty="0"/>
              <a:t>Efferent</a:t>
            </a:r>
            <a:r>
              <a:rPr lang="en-US" sz="1600" dirty="0"/>
              <a:t> loose coupling</a:t>
            </a:r>
            <a:endParaRPr lang="en-GB" sz="1600" dirty="0"/>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t>Point-to-point</a:t>
            </a:r>
            <a:r>
              <a:rPr lang="it-IT" b="1" i="1" dirty="0"/>
              <a:t> and </a:t>
            </a:r>
            <a:r>
              <a:rPr lang="it-IT" b="1" i="1" dirty="0" err="1"/>
              <a:t>publish-subscribe</a:t>
            </a:r>
            <a:r>
              <a:rPr lang="it-IT" b="1" i="1" dirty="0"/>
              <a:t> </a:t>
            </a:r>
            <a:r>
              <a:rPr lang="it-IT" sz="1400" dirty="0"/>
              <a:t>(</a:t>
            </a:r>
            <a:r>
              <a:rPr lang="it-IT" sz="1400" dirty="0" err="1"/>
              <a:t>message-driven</a:t>
            </a:r>
            <a:r>
              <a:rPr lang="it-IT" sz="1400" dirty="0"/>
              <a:t> pattern to </a:t>
            </a:r>
            <a:r>
              <a:rPr lang="it-IT" sz="1400" dirty="0" err="1"/>
              <a:t>decouple</a:t>
            </a:r>
            <a:r>
              <a:rPr lang="it-IT" sz="1400" dirty="0"/>
              <a:t> </a:t>
            </a:r>
            <a:r>
              <a:rPr lang="it-IT" sz="1400" dirty="0" err="1"/>
              <a:t>senders</a:t>
            </a:r>
            <a:r>
              <a:rPr lang="it-IT" sz="1400" dirty="0"/>
              <a:t> and receivers)</a:t>
            </a:r>
            <a:endParaRPr lang="en-GB" sz="1400" b="1" dirty="0"/>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t>API gateway and BFF </a:t>
            </a:r>
            <a:r>
              <a:rPr lang="it-IT" sz="1400" dirty="0"/>
              <a:t>(</a:t>
            </a:r>
            <a:r>
              <a:rPr lang="it-IT" sz="1400" dirty="0" err="1"/>
              <a:t>intermediary</a:t>
            </a:r>
            <a:r>
              <a:rPr lang="it-IT" sz="1400" dirty="0"/>
              <a:t> component to deals with contract </a:t>
            </a:r>
            <a:r>
              <a:rPr lang="it-IT" sz="1400" dirty="0" err="1"/>
              <a:t>between</a:t>
            </a:r>
            <a:r>
              <a:rPr lang="it-IT" sz="1400" dirty="0"/>
              <a:t> clients and </a:t>
            </a:r>
            <a:r>
              <a:rPr lang="it-IT" sz="1400" dirty="0" err="1"/>
              <a:t>services</a:t>
            </a:r>
            <a:r>
              <a:rPr lang="it-IT" sz="1400" dirty="0"/>
              <a:t>)</a:t>
            </a:r>
            <a:endParaRPr lang="en-GB" sz="1400" b="1" dirty="0"/>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t>Contract-first design </a:t>
            </a:r>
            <a:r>
              <a:rPr lang="it-IT" sz="1400" dirty="0"/>
              <a:t>(</a:t>
            </a:r>
            <a:r>
              <a:rPr lang="it-IT" sz="1400" dirty="0" err="1"/>
              <a:t>designing</a:t>
            </a:r>
            <a:r>
              <a:rPr lang="it-IT" sz="1400" dirty="0"/>
              <a:t> the contract </a:t>
            </a:r>
            <a:r>
              <a:rPr lang="it-IT" sz="1400" dirty="0" err="1"/>
              <a:t>independently</a:t>
            </a:r>
            <a:r>
              <a:rPr lang="it-IT" sz="1400" dirty="0"/>
              <a:t> of </a:t>
            </a:r>
            <a:r>
              <a:rPr lang="it-IT" sz="1400" dirty="0" err="1"/>
              <a:t>any</a:t>
            </a:r>
            <a:r>
              <a:rPr lang="it-IT" sz="1400" dirty="0"/>
              <a:t> </a:t>
            </a:r>
            <a:r>
              <a:rPr lang="it-IT" sz="1400" dirty="0" err="1"/>
              <a:t>existing</a:t>
            </a:r>
            <a:r>
              <a:rPr lang="it-IT" sz="1400" dirty="0"/>
              <a:t> code)</a:t>
            </a:r>
            <a:endParaRPr lang="en-GB" sz="1400" b="1" dirty="0"/>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t>Hypermedia</a:t>
            </a:r>
            <a:r>
              <a:rPr lang="it-IT" b="1" i="1" dirty="0"/>
              <a:t> </a:t>
            </a:r>
            <a:r>
              <a:rPr lang="it-IT" sz="1400" dirty="0"/>
              <a:t>(</a:t>
            </a:r>
            <a:r>
              <a:rPr lang="it-IT" sz="1400" b="1" i="1" dirty="0" err="1"/>
              <a:t>hateoas</a:t>
            </a:r>
            <a:r>
              <a:rPr lang="it-IT" sz="1400" dirty="0"/>
              <a:t> to help clients to be more </a:t>
            </a:r>
            <a:r>
              <a:rPr lang="it-IT" sz="1400" dirty="0" err="1"/>
              <a:t>independend</a:t>
            </a:r>
            <a:r>
              <a:rPr lang="it-IT" sz="1400" dirty="0"/>
              <a:t> of service endpoint)</a:t>
            </a:r>
            <a:endParaRPr lang="en-GB" sz="1400" b="1" dirty="0"/>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t>Adapter/Wrapper </a:t>
            </a:r>
            <a:r>
              <a:rPr lang="it-IT" b="1" i="1" dirty="0" err="1"/>
              <a:t>patterns</a:t>
            </a:r>
            <a:r>
              <a:rPr lang="it-IT" b="1" i="1" dirty="0"/>
              <a:t> </a:t>
            </a:r>
            <a:r>
              <a:rPr lang="it-IT" sz="1400" dirty="0"/>
              <a:t>(code </a:t>
            </a:r>
            <a:r>
              <a:rPr lang="it-IT" sz="1400" dirty="0" err="1"/>
              <a:t>is</a:t>
            </a:r>
            <a:r>
              <a:rPr lang="it-IT" sz="1400" dirty="0"/>
              <a:t> </a:t>
            </a:r>
            <a:r>
              <a:rPr lang="it-IT" sz="1400" dirty="0" err="1"/>
              <a:t>not</a:t>
            </a:r>
            <a:r>
              <a:rPr lang="it-IT" sz="1400" dirty="0"/>
              <a:t> </a:t>
            </a:r>
            <a:r>
              <a:rPr lang="it-IT" sz="1400" dirty="0" err="1"/>
              <a:t>dependend</a:t>
            </a:r>
            <a:r>
              <a:rPr lang="it-IT" sz="1400" dirty="0"/>
              <a:t> from concrete implementation)</a:t>
            </a:r>
            <a:endParaRPr lang="en-GB" sz="1400" b="1" dirty="0"/>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t>Database per </a:t>
            </a:r>
            <a:r>
              <a:rPr lang="it-IT" b="1" i="1" dirty="0" err="1"/>
              <a:t>Microsertvice</a:t>
            </a:r>
            <a:r>
              <a:rPr lang="it-IT" b="1" i="1" dirty="0"/>
              <a:t> pattern </a:t>
            </a:r>
            <a:r>
              <a:rPr lang="it-IT" sz="1400" dirty="0"/>
              <a:t>(to </a:t>
            </a:r>
            <a:r>
              <a:rPr lang="it-IT" sz="1400" dirty="0" err="1"/>
              <a:t>avoid</a:t>
            </a:r>
            <a:r>
              <a:rPr lang="it-IT" sz="1400" dirty="0"/>
              <a:t> direct </a:t>
            </a:r>
            <a:r>
              <a:rPr lang="it-IT" sz="1400" dirty="0" err="1"/>
              <a:t>coupling</a:t>
            </a:r>
            <a:r>
              <a:rPr lang="it-IT" sz="1400" dirty="0"/>
              <a:t> to </a:t>
            </a:r>
            <a:r>
              <a:rPr lang="it-IT" sz="1400" dirty="0" err="1"/>
              <a:t>shared</a:t>
            </a:r>
            <a:r>
              <a:rPr lang="it-IT" sz="1400" dirty="0"/>
              <a:t> </a:t>
            </a:r>
            <a:r>
              <a:rPr lang="it-IT" sz="1400" dirty="0" err="1"/>
              <a:t>databases</a:t>
            </a:r>
            <a:r>
              <a:rPr lang="it-IT" sz="1400" dirty="0"/>
              <a:t>)</a:t>
            </a:r>
            <a:endParaRPr lang="en-GB" sz="1400" b="1" dirty="0"/>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Single Responsibility</a:t>
            </a:r>
          </a:p>
          <a:p>
            <a:endParaRPr lang="en-US" dirty="0"/>
          </a:p>
        </p:txBody>
      </p:sp>
    </p:spTree>
    <p:extLst>
      <p:ext uri="{BB962C8B-B14F-4D97-AF65-F5344CB8AC3E}">
        <p14:creationId xmlns:p14="http://schemas.microsoft.com/office/powerpoint/2010/main" val="804912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10935</TotalTime>
  <Words>1740</Words>
  <Application>Microsoft Office PowerPoint</Application>
  <PresentationFormat>On-screen Show (4:3)</PresentationFormat>
  <Paragraphs>330</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406</cp:revision>
  <dcterms:created xsi:type="dcterms:W3CDTF">2015-09-22T11:57:21Z</dcterms:created>
  <dcterms:modified xsi:type="dcterms:W3CDTF">2021-07-12T12:34:26Z</dcterms:modified>
</cp:coreProperties>
</file>