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3"/>
  </p:notesMasterIdLst>
  <p:handoutMasterIdLst>
    <p:handoutMasterId r:id="rId34"/>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04" r:id="rId26"/>
    <p:sldId id="305" r:id="rId27"/>
    <p:sldId id="306" r:id="rId28"/>
    <p:sldId id="307" r:id="rId29"/>
    <p:sldId id="319" r:id="rId30"/>
    <p:sldId id="320" r:id="rId31"/>
    <p:sldId id="30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6720" autoAdjust="0"/>
  </p:normalViewPr>
  <p:slideViewPr>
    <p:cSldViewPr snapToGrid="0" snapToObjects="1">
      <p:cViewPr varScale="1">
        <p:scale>
          <a:sx n="116" d="100"/>
          <a:sy n="116" d="100"/>
        </p:scale>
        <p:origin x="96"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05/07/2021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05/07/2021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2883972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411183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i="1" dirty="0">
                <a:latin typeface="Chronicle Display Light" pitchFamily="50" charset="0"/>
              </a:rPr>
              <a:t>All </a:t>
            </a:r>
            <a:r>
              <a:rPr lang="en-US" sz="3600" b="1" i="1" dirty="0">
                <a:latin typeface="Chronicle Display Light" pitchFamily="50" charset="0"/>
              </a:rPr>
              <a:t>DEVELOPER </a:t>
            </a:r>
            <a:r>
              <a:rPr lang="en-US" sz="3600" i="1" dirty="0">
                <a:latin typeface="Chronicle Display Light" pitchFamily="50" charset="0"/>
              </a:rPr>
              <a:t>must know…</a:t>
            </a:r>
            <a:endParaRPr lang="en-US" sz="2400" i="1" dirty="0">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750648"/>
          </a:xfrm>
        </p:spPr>
        <p:txBody>
          <a:bodyPr/>
          <a:lstStyle/>
          <a:p>
            <a:pPr algn="ctr"/>
            <a:endParaRPr lang="it-IT" dirty="0"/>
          </a:p>
          <a:p>
            <a:pPr algn="ctr"/>
            <a:endParaRPr lang="it-IT" dirty="0"/>
          </a:p>
          <a:p>
            <a:pPr algn="ctr"/>
            <a:r>
              <a:rPr lang="it-IT" sz="6000" dirty="0"/>
              <a:t>SOFTWARE 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455786"/>
            <a:ext cx="7383780" cy="646331"/>
          </a:xfrm>
          <a:prstGeom prst="rect">
            <a:avLst/>
          </a:prstGeom>
          <a:noFill/>
        </p:spPr>
        <p:txBody>
          <a:bodyPr wrap="square" rtlCol="0">
            <a:spAutoFit/>
          </a:bodyPr>
          <a:lstStyle/>
          <a:p>
            <a:r>
              <a:rPr lang="en-US" sz="3600" i="1" dirty="0">
                <a:latin typeface="Chronicle Display Light" pitchFamily="50" charset="0"/>
              </a:rPr>
              <a:t>…and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519112" y="2099729"/>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sp>
        <p:nvSpPr>
          <p:cNvPr id="5" name="TextBox 4"/>
          <p:cNvSpPr txBox="1"/>
          <p:nvPr/>
        </p:nvSpPr>
        <p:spPr>
          <a:xfrm>
            <a:off x="423862" y="2249358"/>
            <a:ext cx="8210747" cy="2800767"/>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a:latin typeface="Chronicle Display" pitchFamily="50" charset="0"/>
              </a:rPr>
              <a:t>This goes against the </a:t>
            </a:r>
            <a:r>
              <a:rPr lang="en-GB" sz="1600" b="1" i="1" dirty="0">
                <a:latin typeface="Chronicle Display" pitchFamily="50" charset="0"/>
              </a:rPr>
              <a:t>Open Closed Principle </a:t>
            </a:r>
            <a:r>
              <a:rPr lang="en-GB" sz="1600" dirty="0">
                <a:latin typeface="Chronicle Display" pitchFamily="50" charset="0"/>
              </a:rPr>
              <a:t>because we must modify the class itself to obtain the new behaviour.</a:t>
            </a:r>
          </a:p>
          <a:p>
            <a:endParaRPr lang="en-GB" sz="1600" dirty="0">
              <a:latin typeface="Chronicle Display" pitchFamily="50" charset="0"/>
            </a:endParaRPr>
          </a:p>
          <a:p>
            <a:r>
              <a:rPr lang="en-GB" sz="1600" dirty="0">
                <a:latin typeface="Chronicle Display" pitchFamily="50" charset="0"/>
              </a:rPr>
              <a:t>A better design is to remove the logic to calculate the area from the </a:t>
            </a:r>
            <a:r>
              <a:rPr lang="en-GB" sz="1600" b="1" i="1" dirty="0" err="1">
                <a:latin typeface="Chronicle Display" pitchFamily="50" charset="0"/>
              </a:rPr>
              <a:t>AreaCalculator</a:t>
            </a:r>
            <a:r>
              <a:rPr lang="en-GB" sz="1600" dirty="0">
                <a:latin typeface="Chronicle Display" pitchFamily="50" charset="0"/>
              </a:rPr>
              <a:t> an attach it into the single shape’s classes.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1" name="Picture 10">
            <a:extLst>
              <a:ext uri="{FF2B5EF4-FFF2-40B4-BE49-F238E27FC236}">
                <a16:creationId xmlns:a16="http://schemas.microsoft.com/office/drawing/2014/main" id="{557AADEB-EC75-40AD-9731-C292074D6BEB}"/>
              </a:ext>
            </a:extLst>
          </p:cNvPr>
          <p:cNvPicPr>
            <a:picLocks noChangeAspect="1"/>
          </p:cNvPicPr>
          <p:nvPr/>
        </p:nvPicPr>
        <p:blipFill>
          <a:blip r:embed="rId3"/>
          <a:stretch>
            <a:fillRect/>
          </a:stretch>
        </p:blipFill>
        <p:spPr>
          <a:xfrm>
            <a:off x="2933471" y="3202453"/>
            <a:ext cx="3277057" cy="1895740"/>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9" name="Picture 8">
            <a:extLst>
              <a:ext uri="{FF2B5EF4-FFF2-40B4-BE49-F238E27FC236}">
                <a16:creationId xmlns:a16="http://schemas.microsoft.com/office/drawing/2014/main" id="{4BA23925-5DCF-4E78-9D0D-769A79152714}"/>
              </a:ext>
            </a:extLst>
          </p:cNvPr>
          <p:cNvPicPr>
            <a:picLocks noChangeAspect="1"/>
          </p:cNvPicPr>
          <p:nvPr/>
        </p:nvPicPr>
        <p:blipFill>
          <a:blip r:embed="rId3"/>
          <a:stretch>
            <a:fillRect/>
          </a:stretch>
        </p:blipFill>
        <p:spPr>
          <a:xfrm>
            <a:off x="2581101" y="2645560"/>
            <a:ext cx="3896269" cy="3229426"/>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5" name="TextBox 4"/>
          <p:cNvSpPr txBox="1"/>
          <p:nvPr/>
        </p:nvSpPr>
        <p:spPr>
          <a:xfrm>
            <a:off x="621372" y="2274838"/>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a:latin typeface="Chronicle Display" pitchFamily="50" charset="0"/>
              </a:rPr>
              <a:t>This principle is the base of </a:t>
            </a:r>
            <a:r>
              <a:rPr lang="en-GB" sz="1600" b="1" i="1" dirty="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SOLID Principles</a:t>
            </a:r>
          </a:p>
          <a:p>
            <a:endParaRPr lang="en-US" dirty="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SOLID</a:t>
            </a:r>
            <a:r>
              <a:rPr lang="en-GB" sz="1600" b="1" dirty="0">
                <a:latin typeface="Chronicle Display" pitchFamily="50" charset="0"/>
              </a:rPr>
              <a:t> </a:t>
            </a:r>
            <a:r>
              <a:rPr lang="en-GB" sz="1600" dirty="0">
                <a:latin typeface="Chronicle Display" pitchFamily="50" charset="0"/>
              </a:rPr>
              <a:t>is an acronym for five </a:t>
            </a:r>
            <a:r>
              <a:rPr lang="en-GB" sz="1600" b="1" dirty="0">
                <a:latin typeface="Chronicle Display" pitchFamily="50" charset="0"/>
              </a:rPr>
              <a:t>OOD</a:t>
            </a:r>
            <a:r>
              <a:rPr lang="en-GB" sz="1600" dirty="0">
                <a:latin typeface="Chronicle Display" pitchFamily="50" charset="0"/>
              </a:rPr>
              <a:t> principles by Robert C. Martin (uncle bob)</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developer in</a:t>
            </a:r>
          </a:p>
          <a:p>
            <a:r>
              <a:rPr lang="en-GB" sz="1600" dirty="0">
                <a:latin typeface="Chronicle Display" pitchFamily="50" charset="0"/>
              </a:rPr>
              <a:t>	</a:t>
            </a:r>
          </a:p>
          <a:p>
            <a:r>
              <a:rPr lang="en-GB" sz="1600" dirty="0">
                <a:latin typeface="Chronicle Display" pitchFamily="50" charset="0"/>
              </a:rPr>
              <a:t>	&gt; easily maintain software</a:t>
            </a:r>
          </a:p>
          <a:p>
            <a:r>
              <a:rPr lang="en-GB" sz="1600" dirty="0">
                <a:latin typeface="Chronicle Display" pitchFamily="50" charset="0"/>
              </a:rPr>
              <a:t>	</a:t>
            </a:r>
          </a:p>
          <a:p>
            <a:r>
              <a:rPr lang="en-GB" sz="1600" dirty="0">
                <a:latin typeface="Chronicle Display" pitchFamily="50" charset="0"/>
              </a:rPr>
              <a:t>	&gt; extend software</a:t>
            </a:r>
          </a:p>
          <a:p>
            <a:endParaRPr lang="en-GB" sz="1600" dirty="0">
              <a:latin typeface="Chronicle Display" pitchFamily="50" charset="0"/>
            </a:endParaRPr>
          </a:p>
          <a:p>
            <a:r>
              <a:rPr lang="en-GB" sz="1600" dirty="0">
                <a:latin typeface="Chronicle Display" pitchFamily="50" charset="0"/>
              </a:rPr>
              <a:t>	&gt; avoid smells</a:t>
            </a:r>
          </a:p>
          <a:p>
            <a:endParaRPr lang="en-GB" sz="1600" dirty="0">
              <a:latin typeface="Chronicle Display" pitchFamily="50" charset="0"/>
            </a:endParaRPr>
          </a:p>
          <a:p>
            <a:r>
              <a:rPr lang="en-GB" sz="1600" dirty="0">
                <a:latin typeface="Chronicle Display" pitchFamily="50" charset="0"/>
              </a:rPr>
              <a:t>	&gt; easily refactor code</a:t>
            </a:r>
          </a:p>
          <a:p>
            <a:endParaRPr lang="en-GB" sz="1600" dirty="0">
              <a:latin typeface="Chronicle Display" pitchFamily="50" charset="0"/>
            </a:endParaRPr>
          </a:p>
          <a:p>
            <a:r>
              <a:rPr lang="en-GB" sz="1600" dirty="0">
                <a:latin typeface="Chronicle Display" pitchFamily="50" charset="0"/>
              </a:rPr>
              <a:t>	&gt; achieve low coupling, high cohesion and string encapsulation</a:t>
            </a:r>
          </a:p>
          <a:p>
            <a:endParaRPr lang="en-GB" sz="1600" dirty="0">
              <a:latin typeface="Chronicle Display" pitchFamily="50" charset="0"/>
            </a:endParaRPr>
          </a:p>
          <a:p>
            <a:r>
              <a:rPr lang="en-GB" sz="1600" dirty="0">
                <a:latin typeface="Chronicle Display" pitchFamily="50" charset="0"/>
              </a:rPr>
              <a:t>	&gt;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ISP Interface Segregation Principle</a:t>
            </a:r>
          </a:p>
          <a:p>
            <a:endParaRPr lang="en-US"/>
          </a:p>
          <a:p>
            <a:endParaRPr lang="en-US" dirty="0"/>
          </a:p>
        </p:txBody>
      </p:sp>
      <p:sp>
        <p:nvSpPr>
          <p:cNvPr id="5" name="TextBox 4"/>
          <p:cNvSpPr txBox="1"/>
          <p:nvPr/>
        </p:nvSpPr>
        <p:spPr>
          <a:xfrm>
            <a:off x="621372" y="2090172"/>
            <a:ext cx="8210747" cy="2677656"/>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6" name="TextBox 5"/>
          <p:cNvSpPr txBox="1"/>
          <p:nvPr/>
        </p:nvSpPr>
        <p:spPr>
          <a:xfrm>
            <a:off x="604640" y="2122551"/>
            <a:ext cx="8210747" cy="4154984"/>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p:txBody>
      </p:sp>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6" name="TextBox 5"/>
          <p:cNvSpPr txBox="1"/>
          <p:nvPr/>
        </p:nvSpPr>
        <p:spPr>
          <a:xfrm>
            <a:off x="621370" y="1572469"/>
            <a:ext cx="8210747" cy="5016758"/>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4</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return</a:t>
            </a:r>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float</a:t>
            </a:r>
            <a:r>
              <a:rPr lang="en-US" sz="800" dirty="0">
                <a:solidFill>
                  <a:srgbClr val="DCDCDC"/>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4EC9B0"/>
                </a:solidFill>
                <a:highlight>
                  <a:srgbClr val="1E1E1E"/>
                </a:highlight>
                <a:latin typeface="Consolas" panose="020B0609020204030204" pitchFamily="49" charset="0"/>
              </a:rPr>
              <a:t>Math</a:t>
            </a:r>
            <a:r>
              <a:rPr lang="en-US" sz="800" dirty="0" err="1">
                <a:solidFill>
                  <a:srgbClr val="B4B4B4"/>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PI</a:t>
            </a:r>
            <a:r>
              <a:rPr lang="en-US"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p:txBody>
      </p:sp>
    </p:spTree>
    <p:extLst>
      <p:ext uri="{BB962C8B-B14F-4D97-AF65-F5344CB8AC3E}">
        <p14:creationId xmlns:p14="http://schemas.microsoft.com/office/powerpoint/2010/main" val="102900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sp>
        <p:nvSpPr>
          <p:cNvPr id="6" name="TextBox 5"/>
          <p:cNvSpPr txBox="1"/>
          <p:nvPr/>
        </p:nvSpPr>
        <p:spPr>
          <a:xfrm>
            <a:off x="519112" y="2252503"/>
            <a:ext cx="8210747" cy="2923877"/>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Rectangle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10</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endParaRPr lang="it-IT" sz="800" dirty="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11498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5" name="TextBox 4"/>
          <p:cNvSpPr txBox="1"/>
          <p:nvPr/>
        </p:nvSpPr>
        <p:spPr>
          <a:xfrm>
            <a:off x="621372" y="2213282"/>
            <a:ext cx="8210747" cy="2431435"/>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a:latin typeface="Chronicle Display" pitchFamily="50" charset="0"/>
              </a:rPr>
              <a:t>This principle allows for decoupling</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3054674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KISS</a:t>
            </a:r>
          </a:p>
          <a:p>
            <a:endParaRPr lang="en-US" sz="1800" dirty="0"/>
          </a:p>
          <a:p>
            <a:endParaRPr lang="en-US" sz="1800" dirty="0"/>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2791291"/>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Keep It Simple Stupid.</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a:latin typeface="Chronicle Display" pitchFamily="50" charset="0"/>
              </a:rPr>
              <a:t>Avoid OVERENGINERING</a:t>
            </a:r>
            <a:endParaRPr lang="en-GB" sz="1600" b="1" i="1" dirty="0">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SOLID stands for</a:t>
            </a:r>
          </a:p>
          <a:p>
            <a:endParaRPr lang="en-US"/>
          </a:p>
          <a:p>
            <a:endParaRPr lang="en-US" dirty="0"/>
          </a:p>
        </p:txBody>
      </p:sp>
      <p:sp>
        <p:nvSpPr>
          <p:cNvPr id="5" name="TextBox 4"/>
          <p:cNvSpPr txBox="1"/>
          <p:nvPr/>
        </p:nvSpPr>
        <p:spPr>
          <a:xfrm>
            <a:off x="604640" y="2132981"/>
            <a:ext cx="8210747" cy="3416320"/>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dirty="0">
                <a:latin typeface="Chronicle Display" pitchFamily="50" charset="0"/>
              </a:rPr>
              <a:t>S</a:t>
            </a:r>
            <a:r>
              <a:rPr lang="en-GB" sz="1600" dirty="0">
                <a:latin typeface="Chronicle Display" pitchFamily="50" charset="0"/>
              </a:rPr>
              <a:t>  	SRP - Single Responsibility Principle</a:t>
            </a:r>
          </a:p>
          <a:p>
            <a:endParaRPr lang="en-GB" sz="1600" dirty="0">
              <a:latin typeface="Chronicle Display" pitchFamily="50" charset="0"/>
            </a:endParaRPr>
          </a:p>
          <a:p>
            <a:r>
              <a:rPr lang="en-GB" sz="2400" dirty="0">
                <a:latin typeface="Chronicle Display" pitchFamily="50" charset="0"/>
              </a:rPr>
              <a:t>O</a:t>
            </a:r>
            <a:r>
              <a:rPr lang="en-GB" sz="1600" dirty="0">
                <a:latin typeface="Chronicle Display" pitchFamily="50" charset="0"/>
              </a:rPr>
              <a:t>  	OPC - Open Closed Principle</a:t>
            </a:r>
          </a:p>
          <a:p>
            <a:endParaRPr lang="en-GB" sz="1600" dirty="0">
              <a:latin typeface="Chronicle Display" pitchFamily="50" charset="0"/>
            </a:endParaRPr>
          </a:p>
          <a:p>
            <a:r>
              <a:rPr lang="en-GB" sz="2400" dirty="0">
                <a:latin typeface="Chronicle Display" pitchFamily="50" charset="0"/>
              </a:rPr>
              <a:t>L</a:t>
            </a:r>
            <a:r>
              <a:rPr lang="en-GB" sz="1600" dirty="0">
                <a:latin typeface="Chronicle Display" pitchFamily="50" charset="0"/>
              </a:rPr>
              <a:t>  	LSP - </a:t>
            </a:r>
            <a:r>
              <a:rPr lang="en-GB" sz="1600" dirty="0" err="1">
                <a:latin typeface="Chronicle Display" pitchFamily="50" charset="0"/>
              </a:rPr>
              <a:t>Liskov</a:t>
            </a:r>
            <a:r>
              <a:rPr lang="en-GB" sz="1600" dirty="0">
                <a:latin typeface="Chronicle Display" pitchFamily="50" charset="0"/>
              </a:rPr>
              <a:t> Substitution Principle</a:t>
            </a:r>
          </a:p>
          <a:p>
            <a:endParaRPr lang="en-GB" sz="1600" dirty="0">
              <a:latin typeface="Chronicle Display" pitchFamily="50" charset="0"/>
            </a:endParaRPr>
          </a:p>
          <a:p>
            <a:r>
              <a:rPr lang="en-GB" sz="2400" dirty="0">
                <a:latin typeface="Chronicle Display" pitchFamily="50" charset="0"/>
              </a:rPr>
              <a:t>I</a:t>
            </a:r>
            <a:r>
              <a:rPr lang="en-GB" sz="1600" dirty="0">
                <a:latin typeface="Chronicle Display" pitchFamily="50" charset="0"/>
              </a:rPr>
              <a:t>  	ISP  - Interface Segregation Principle</a:t>
            </a:r>
          </a:p>
          <a:p>
            <a:endParaRPr lang="en-GB" sz="1600" dirty="0">
              <a:latin typeface="Chronicle Display" pitchFamily="50" charset="0"/>
            </a:endParaRPr>
          </a:p>
          <a:p>
            <a:r>
              <a:rPr lang="en-GB" sz="2400" dirty="0">
                <a:latin typeface="Chronicle Display" pitchFamily="50" charset="0"/>
              </a:rPr>
              <a:t>D</a:t>
            </a:r>
            <a:r>
              <a:rPr lang="en-GB" sz="1600" dirty="0">
                <a:latin typeface="Chronicle Display" pitchFamily="50" charset="0"/>
              </a:rPr>
              <a:t>  	DIP - Dependency Inversion Principle</a:t>
            </a:r>
          </a:p>
        </p:txBody>
      </p:sp>
    </p:spTree>
    <p:extLst>
      <p:ext uri="{BB962C8B-B14F-4D97-AF65-F5344CB8AC3E}">
        <p14:creationId xmlns:p14="http://schemas.microsoft.com/office/powerpoint/2010/main" val="493347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YAGNI</a:t>
            </a:r>
          </a:p>
          <a:p>
            <a:endParaRPr lang="en-US" sz="1800" dirty="0"/>
          </a:p>
          <a:p>
            <a:endParaRPr lang="en-US" sz="1800" dirty="0"/>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109204"/>
            <a:ext cx="8210747" cy="1200329"/>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You </a:t>
            </a:r>
            <a:r>
              <a:rPr lang="en-GB" sz="2400" b="1" i="1" dirty="0" err="1">
                <a:latin typeface="Chronicle Display" pitchFamily="50" charset="0"/>
              </a:rPr>
              <a:t>Aint</a:t>
            </a:r>
            <a:r>
              <a:rPr lang="en-GB" sz="2400" b="1" i="1" dirty="0">
                <a:latin typeface="Chronicle Display" pitchFamily="50" charset="0"/>
              </a:rPr>
              <a:t> </a:t>
            </a:r>
            <a:r>
              <a:rPr lang="en-GB" sz="2400" b="1" i="1" dirty="0" err="1">
                <a:latin typeface="Chronicle Display" pitchFamily="50" charset="0"/>
              </a:rPr>
              <a:t>Gonna</a:t>
            </a:r>
            <a:r>
              <a:rPr lang="en-GB" sz="2400" b="1" i="1" dirty="0">
                <a:latin typeface="Chronicle Display" pitchFamily="50" charset="0"/>
              </a:rPr>
              <a:t> Need It.</a:t>
            </a:r>
          </a:p>
          <a:p>
            <a:endParaRPr lang="en-GB" sz="1600" b="1" i="1"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Resources</a:t>
            </a:r>
          </a:p>
          <a:p>
            <a:endParaRPr lang="en-US"/>
          </a:p>
          <a:p>
            <a:endParaRPr lang="en-US" dirty="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329300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sp>
        <p:nvSpPr>
          <p:cNvPr id="5" name="TextBox 4"/>
          <p:cNvSpPr txBox="1"/>
          <p:nvPr/>
        </p:nvSpPr>
        <p:spPr>
          <a:xfrm>
            <a:off x="519112" y="2149605"/>
            <a:ext cx="8210747" cy="2800767"/>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If a class has more then one responsibility, then the responsibilities become coupled. Changes to one responsibility may inhibit the class ability to meet the others.</a:t>
            </a:r>
          </a:p>
          <a:p>
            <a:endParaRPr lang="en-GB" sz="1600" dirty="0">
              <a:latin typeface="Chronicle Display" pitchFamily="50" charset="0"/>
            </a:endParaRPr>
          </a:p>
          <a:p>
            <a:r>
              <a:rPr lang="en-GB" sz="1600" dirty="0">
                <a:latin typeface="Chronicle Display" pitchFamily="50" charset="0"/>
              </a:rPr>
              <a:t>The hardest thing is to detect the responsibilities of a class according with the reason to change</a:t>
            </a:r>
          </a:p>
          <a:p>
            <a:endParaRPr lang="en-GB" sz="1600" dirty="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sp>
        <p:nvSpPr>
          <p:cNvPr id="5" name="TextBox 4"/>
          <p:cNvSpPr txBox="1"/>
          <p:nvPr/>
        </p:nvSpPr>
        <p:spPr>
          <a:xfrm>
            <a:off x="604640" y="1905506"/>
            <a:ext cx="8210747" cy="3046988"/>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the example code the </a:t>
            </a:r>
            <a:r>
              <a:rPr lang="en-GB" sz="1600" b="1" i="1" dirty="0" err="1">
                <a:latin typeface="Chronicle Display" pitchFamily="50" charset="0"/>
              </a:rPr>
              <a:t>AreaCalculator</a:t>
            </a:r>
            <a:r>
              <a:rPr lang="en-GB" sz="1600" dirty="0">
                <a:latin typeface="Chronicle Display" pitchFamily="50" charset="0"/>
              </a:rPr>
              <a:t> has both the logic to calculate area and formatting the output data, so it has two responsibilities.</a:t>
            </a:r>
          </a:p>
          <a:p>
            <a:endParaRPr lang="en-GB" sz="1600" dirty="0">
              <a:latin typeface="Chronicle Display" pitchFamily="50" charset="0"/>
            </a:endParaRPr>
          </a:p>
          <a:p>
            <a:r>
              <a:rPr lang="en-GB" sz="1600" dirty="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a:latin typeface="Chronicle Display" pitchFamily="50" charset="0"/>
              </a:rPr>
              <a:t>We could add a new class called </a:t>
            </a:r>
            <a:r>
              <a:rPr lang="en-GB" sz="1600" b="1" i="1" u="sng" dirty="0" err="1">
                <a:latin typeface="Chronicle Display" pitchFamily="50" charset="0"/>
              </a:rPr>
              <a:t>AreaCalculatorOutput</a:t>
            </a:r>
            <a:r>
              <a:rPr lang="en-GB" sz="1600" dirty="0">
                <a:latin typeface="Chronicle Display" pitchFamily="50" charset="0"/>
              </a:rPr>
              <a:t> that has the responsibility to format the output data coming from the </a:t>
            </a:r>
            <a:r>
              <a:rPr lang="en-GB" sz="1600" b="1" i="1" dirty="0" err="1">
                <a:latin typeface="Chronicle Display" pitchFamily="50" charset="0"/>
              </a:rPr>
              <a:t>AreaCalculator</a:t>
            </a:r>
            <a:endParaRPr lang="en-GB" sz="1600" b="1" i="1" dirty="0">
              <a:latin typeface="Chronicle Display" pitchFamily="50" charset="0"/>
            </a:endParaRPr>
          </a:p>
          <a:p>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
        <p:nvSpPr>
          <p:cNvPr id="9" name="Rectangle: Rounded Corners 8">
            <a:extLst>
              <a:ext uri="{FF2B5EF4-FFF2-40B4-BE49-F238E27FC236}">
                <a16:creationId xmlns:a16="http://schemas.microsoft.com/office/drawing/2014/main" id="{42D394D1-AAA7-49F8-AB59-6E8CF6B83B52}"/>
              </a:ext>
            </a:extLst>
          </p:cNvPr>
          <p:cNvSpPr/>
          <p:nvPr/>
        </p:nvSpPr>
        <p:spPr>
          <a:xfrm>
            <a:off x="604640" y="3630620"/>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6" name="Rectangle: Rounded Corners 5">
            <a:extLst>
              <a:ext uri="{FF2B5EF4-FFF2-40B4-BE49-F238E27FC236}">
                <a16:creationId xmlns:a16="http://schemas.microsoft.com/office/drawing/2014/main" id="{1D498334-C1FD-4B37-944A-87E0779E5825}"/>
              </a:ext>
            </a:extLst>
          </p:cNvPr>
          <p:cNvSpPr/>
          <p:nvPr/>
        </p:nvSpPr>
        <p:spPr>
          <a:xfrm>
            <a:off x="604640" y="2818015"/>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4" name="Rectangle: Rounded Corners 3">
            <a:extLst>
              <a:ext uri="{FF2B5EF4-FFF2-40B4-BE49-F238E27FC236}">
                <a16:creationId xmlns:a16="http://schemas.microsoft.com/office/drawing/2014/main" id="{6B63734A-6F73-4F97-87D1-8E661666FAFA}"/>
              </a:ext>
            </a:extLst>
          </p:cNvPr>
          <p:cNvSpPr/>
          <p:nvPr/>
        </p:nvSpPr>
        <p:spPr>
          <a:xfrm>
            <a:off x="604640" y="2044931"/>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6" grpId="1" animBg="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9019</TotalTime>
  <Words>1345</Words>
  <Application>Microsoft Office PowerPoint</Application>
  <PresentationFormat>On-screen Show (4:3)</PresentationFormat>
  <Paragraphs>294</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Avenir Book</vt:lpstr>
      <vt:lpstr>Calibri</vt:lpstr>
      <vt:lpstr>Chronicle Display</vt:lpstr>
      <vt:lpstr>Chronicle Display Light</vt:lpstr>
      <vt:lpstr>Consolas</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301</cp:revision>
  <dcterms:created xsi:type="dcterms:W3CDTF">2015-09-22T11:57:21Z</dcterms:created>
  <dcterms:modified xsi:type="dcterms:W3CDTF">2021-07-05T15:43:21Z</dcterms:modified>
</cp:coreProperties>
</file>