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9"/>
  </p:notesMasterIdLst>
  <p:handoutMasterIdLst>
    <p:handoutMasterId r:id="rId60"/>
  </p:handoutMasterIdLst>
  <p:sldIdLst>
    <p:sldId id="309" r:id="rId2"/>
    <p:sldId id="349" r:id="rId3"/>
    <p:sldId id="310" r:id="rId4"/>
    <p:sldId id="289" r:id="rId5"/>
    <p:sldId id="290" r:id="rId6"/>
    <p:sldId id="291" r:id="rId7"/>
    <p:sldId id="292" r:id="rId8"/>
    <p:sldId id="293" r:id="rId9"/>
    <p:sldId id="298" r:id="rId10"/>
    <p:sldId id="314" r:id="rId11"/>
    <p:sldId id="294" r:id="rId12"/>
    <p:sldId id="295" r:id="rId13"/>
    <p:sldId id="296" r:id="rId14"/>
    <p:sldId id="297" r:id="rId15"/>
    <p:sldId id="315" r:id="rId16"/>
    <p:sldId id="316" r:id="rId17"/>
    <p:sldId id="317" r:id="rId18"/>
    <p:sldId id="313" r:id="rId19"/>
    <p:sldId id="318" r:id="rId20"/>
    <p:sldId id="299" r:id="rId21"/>
    <p:sldId id="300" r:id="rId22"/>
    <p:sldId id="301" r:id="rId23"/>
    <p:sldId id="322" r:id="rId24"/>
    <p:sldId id="302" r:id="rId25"/>
    <p:sldId id="303" r:id="rId26"/>
    <p:sldId id="324" r:id="rId27"/>
    <p:sldId id="325" r:id="rId28"/>
    <p:sldId id="323" r:id="rId29"/>
    <p:sldId id="305" r:id="rId30"/>
    <p:sldId id="306" r:id="rId31"/>
    <p:sldId id="307" r:id="rId32"/>
    <p:sldId id="326" r:id="rId33"/>
    <p:sldId id="327" r:id="rId34"/>
    <p:sldId id="328" r:id="rId35"/>
    <p:sldId id="319" r:id="rId36"/>
    <p:sldId id="348" r:id="rId37"/>
    <p:sldId id="320" r:id="rId38"/>
    <p:sldId id="351" r:id="rId39"/>
    <p:sldId id="350" r:id="rId40"/>
    <p:sldId id="329" r:id="rId41"/>
    <p:sldId id="331" r:id="rId42"/>
    <p:sldId id="332" r:id="rId43"/>
    <p:sldId id="336" r:id="rId44"/>
    <p:sldId id="333" r:id="rId45"/>
    <p:sldId id="337" r:id="rId46"/>
    <p:sldId id="338" r:id="rId47"/>
    <p:sldId id="339" r:id="rId48"/>
    <p:sldId id="340" r:id="rId49"/>
    <p:sldId id="342" r:id="rId50"/>
    <p:sldId id="334" r:id="rId51"/>
    <p:sldId id="343" r:id="rId52"/>
    <p:sldId id="346" r:id="rId53"/>
    <p:sldId id="347" r:id="rId54"/>
    <p:sldId id="335" r:id="rId55"/>
    <p:sldId id="344" r:id="rId56"/>
    <p:sldId id="345" r:id="rId57"/>
    <p:sldId id="33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6720" autoAdjust="0"/>
  </p:normalViewPr>
  <p:slideViewPr>
    <p:cSldViewPr snapToGrid="0" snapToObjects="1">
      <p:cViewPr varScale="1">
        <p:scale>
          <a:sx n="82" d="100"/>
          <a:sy n="82" d="100"/>
        </p:scale>
        <p:origin x="16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15/07/2021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15/07/2021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384206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2549180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2823446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7195450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11015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54</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55</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56</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57</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198176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www.infoq.com/minibooks/domain-driven-design-quickly/"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614594"/>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All </a:t>
            </a:r>
            <a:r>
              <a:rPr lang="en-US" sz="3600" b="1" i="1" dirty="0">
                <a:solidFill>
                  <a:schemeClr val="bg1"/>
                </a:solidFill>
                <a:latin typeface="Chronicle Display Light" pitchFamily="50" charset="0"/>
              </a:rPr>
              <a:t>DEVELOPER </a:t>
            </a:r>
            <a:r>
              <a:rPr lang="en-US" sz="3600" i="1" dirty="0">
                <a:solidFill>
                  <a:schemeClr val="bg1"/>
                </a:solidFill>
                <a:latin typeface="Chronicle Display Light" pitchFamily="50" charset="0"/>
              </a:rPr>
              <a:t>must know…</a:t>
            </a:r>
            <a:endParaRPr lang="en-US" sz="2400" i="1" dirty="0">
              <a:solidFill>
                <a:schemeClr val="bg1"/>
              </a:solidFill>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183114"/>
          </a:xfrm>
        </p:spPr>
        <p:txBody>
          <a:bodyPr/>
          <a:lstStyle/>
          <a:p>
            <a:pPr algn="ctr"/>
            <a:r>
              <a:rPr lang="it-IT" sz="9600" b="1" i="1" dirty="0">
                <a:solidFill>
                  <a:schemeClr val="bg1"/>
                </a:solidFill>
              </a:rPr>
              <a:t>SOFTWARE </a:t>
            </a:r>
          </a:p>
          <a:p>
            <a:pPr algn="ctr"/>
            <a:r>
              <a:rPr lang="it-IT" sz="9600" b="1" i="1" dirty="0">
                <a:solidFill>
                  <a:schemeClr val="bg1"/>
                </a:solidFill>
              </a:rPr>
              <a:t>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260925"/>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…and apply…</a:t>
            </a:r>
            <a:endParaRPr lang="en-US" sz="2400" i="1" dirty="0">
              <a:solidFill>
                <a:schemeClr val="bg1"/>
              </a:solidFill>
              <a:latin typeface="Chronicle Display Light" pitchFamily="50" charset="0"/>
            </a:endParaRPr>
          </a:p>
        </p:txBody>
      </p:sp>
      <p:sp>
        <p:nvSpPr>
          <p:cNvPr id="5" name="TextBox 4">
            <a:extLst>
              <a:ext uri="{FF2B5EF4-FFF2-40B4-BE49-F238E27FC236}">
                <a16:creationId xmlns:a16="http://schemas.microsoft.com/office/drawing/2014/main" id="{39BBCFBA-4ECE-469A-9FE2-F78BDB964AE4}"/>
              </a:ext>
            </a:extLst>
          </p:cNvPr>
          <p:cNvSpPr txBox="1"/>
          <p:nvPr/>
        </p:nvSpPr>
        <p:spPr>
          <a:xfrm>
            <a:off x="2901896" y="5263808"/>
            <a:ext cx="4477537" cy="646331"/>
          </a:xfrm>
          <a:prstGeom prst="rect">
            <a:avLst/>
          </a:prstGeom>
          <a:noFill/>
        </p:spPr>
        <p:txBody>
          <a:bodyPr wrap="square" rtlCol="0">
            <a:spAutoFit/>
          </a:bodyPr>
          <a:lstStyle/>
          <a:p>
            <a:r>
              <a:rPr lang="en-US" sz="3600" i="1" dirty="0">
                <a:solidFill>
                  <a:schemeClr val="bg1"/>
                </a:solidFill>
                <a:latin typeface="Chronicle Display Light" pitchFamily="50" charset="0"/>
              </a:rPr>
              <a:t>when possible</a:t>
            </a:r>
            <a:endParaRPr lang="en-US" sz="2400" i="1" dirty="0">
              <a:solidFill>
                <a:schemeClr val="bg1"/>
              </a:solidFill>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099729"/>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Software entities (classes, modules, functions, etc.) should be open for extension, but closed for modification.</a:t>
            </a:r>
          </a:p>
        </p:txBody>
      </p:sp>
      <p:sp>
        <p:nvSpPr>
          <p:cNvPr id="4" name="TextBox 3">
            <a:extLst>
              <a:ext uri="{FF2B5EF4-FFF2-40B4-BE49-F238E27FC236}">
                <a16:creationId xmlns:a16="http://schemas.microsoft.com/office/drawing/2014/main" id="{5DB0B48E-BD94-49D6-A667-C3A7F69A714A}"/>
              </a:ext>
            </a:extLst>
          </p:cNvPr>
          <p:cNvSpPr txBox="1"/>
          <p:nvPr/>
        </p:nvSpPr>
        <p:spPr>
          <a:xfrm>
            <a:off x="423862" y="3505267"/>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simply means that a class should be easily extendable without modifying the class itself.</a:t>
            </a: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BAFA7F2F-9057-407A-A9FC-B79761D64CC6}"/>
              </a:ext>
            </a:extLst>
          </p:cNvPr>
          <p:cNvSpPr txBox="1"/>
          <p:nvPr/>
        </p:nvSpPr>
        <p:spPr>
          <a:xfrm>
            <a:off x="328610" y="2281989"/>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this case if we want the sum method to be able to sum areas of more shapes, we would have to add more if blocks to handle the area calculation of the shape.</a:t>
            </a:r>
          </a:p>
        </p:txBody>
      </p:sp>
      <p:sp>
        <p:nvSpPr>
          <p:cNvPr id="6" name="TextBox 5">
            <a:extLst>
              <a:ext uri="{FF2B5EF4-FFF2-40B4-BE49-F238E27FC236}">
                <a16:creationId xmlns:a16="http://schemas.microsoft.com/office/drawing/2014/main" id="{E0390461-2FD9-4546-A56A-94BB0DD776F5}"/>
              </a:ext>
            </a:extLst>
          </p:cNvPr>
          <p:cNvSpPr txBox="1"/>
          <p:nvPr/>
        </p:nvSpPr>
        <p:spPr>
          <a:xfrm>
            <a:off x="328609" y="337614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goes against the </a:t>
            </a:r>
            <a:r>
              <a:rPr lang="en-GB" b="1" i="1" dirty="0">
                <a:solidFill>
                  <a:schemeClr val="bg1"/>
                </a:solidFill>
                <a:latin typeface="Chronicle Display" pitchFamily="50" charset="0"/>
              </a:rPr>
              <a:t>Open Closed Principle </a:t>
            </a:r>
            <a:r>
              <a:rPr lang="en-GB" dirty="0">
                <a:solidFill>
                  <a:schemeClr val="bg1"/>
                </a:solidFill>
                <a:latin typeface="Chronicle Display" pitchFamily="50" charset="0"/>
              </a:rPr>
              <a:t>because we must modify the class itself to obtain the new behaviour.</a:t>
            </a:r>
          </a:p>
        </p:txBody>
      </p:sp>
      <p:sp>
        <p:nvSpPr>
          <p:cNvPr id="7" name="TextBox 6">
            <a:extLst>
              <a:ext uri="{FF2B5EF4-FFF2-40B4-BE49-F238E27FC236}">
                <a16:creationId xmlns:a16="http://schemas.microsoft.com/office/drawing/2014/main" id="{784F5917-FB1F-4894-83A6-848E7465EB06}"/>
              </a:ext>
            </a:extLst>
          </p:cNvPr>
          <p:cNvSpPr txBox="1"/>
          <p:nvPr/>
        </p:nvSpPr>
        <p:spPr>
          <a:xfrm>
            <a:off x="328608" y="4377729"/>
            <a:ext cx="8210747" cy="646331"/>
          </a:xfrm>
          <a:prstGeom prst="rect">
            <a:avLst/>
          </a:prstGeom>
          <a:noFill/>
        </p:spPr>
        <p:txBody>
          <a:bodyPr wrap="square" rtlCol="0">
            <a:spAutoFit/>
          </a:bodyPr>
          <a:lstStyle/>
          <a:p>
            <a:r>
              <a:rPr lang="en-GB" dirty="0">
                <a:solidFill>
                  <a:schemeClr val="bg1"/>
                </a:solidFill>
                <a:latin typeface="Chronicle Display" pitchFamily="50" charset="0"/>
              </a:rPr>
              <a:t>A better design is to remove the logic to calculate the area from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an attach it into the single shape’s classes.</a:t>
            </a: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1056" y="1079048"/>
            <a:ext cx="8401246" cy="77242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9807733-2D5E-4715-8388-A55DCC423A33}"/>
              </a:ext>
            </a:extLst>
          </p:cNvPr>
          <p:cNvPicPr>
            <a:picLocks noChangeAspect="1"/>
          </p:cNvPicPr>
          <p:nvPr/>
        </p:nvPicPr>
        <p:blipFill>
          <a:blip r:embed="rId3"/>
          <a:stretch>
            <a:fillRect/>
          </a:stretch>
        </p:blipFill>
        <p:spPr>
          <a:xfrm>
            <a:off x="1252074" y="3428999"/>
            <a:ext cx="6639852" cy="1371791"/>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6486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599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92023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80441A67-4AB2-45BF-9D39-22DB213E6A6D}"/>
              </a:ext>
            </a:extLst>
          </p:cNvPr>
          <p:cNvPicPr>
            <a:picLocks noChangeAspect="1"/>
          </p:cNvPicPr>
          <p:nvPr/>
        </p:nvPicPr>
        <p:blipFill>
          <a:blip r:embed="rId3"/>
          <a:stretch>
            <a:fillRect/>
          </a:stretch>
        </p:blipFill>
        <p:spPr>
          <a:xfrm>
            <a:off x="809204" y="2171135"/>
            <a:ext cx="7440063" cy="3915321"/>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7502"/>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Software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28613" y="2954545"/>
            <a:ext cx="8401246" cy="1099606"/>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6000" b="1" i="1" dirty="0">
                <a:solidFill>
                  <a:schemeClr val="bg1"/>
                </a:solidFill>
              </a:rPr>
              <a:t>SOLID Principles</a:t>
            </a:r>
          </a:p>
        </p:txBody>
      </p:sp>
    </p:spTree>
    <p:extLst>
      <p:ext uri="{BB962C8B-B14F-4D97-AF65-F5344CB8AC3E}">
        <p14:creationId xmlns:p14="http://schemas.microsoft.com/office/powerpoint/2010/main" val="2566959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274838"/>
            <a:ext cx="8210747" cy="1938992"/>
          </a:xfrm>
          <a:prstGeom prst="rect">
            <a:avLst/>
          </a:prstGeom>
          <a:noFill/>
        </p:spPr>
        <p:txBody>
          <a:bodyPr wrap="square" rtlCol="0">
            <a:spAutoFit/>
          </a:bodyPr>
          <a:lstStyle/>
          <a:p>
            <a:r>
              <a:rPr lang="en-GB" sz="2400" b="1" i="1" dirty="0">
                <a:solidFill>
                  <a:schemeClr val="bg1"/>
                </a:solidFill>
                <a:latin typeface="Chronicle Display" pitchFamily="50" charset="0"/>
              </a:rPr>
              <a:t>Functions that use reference to base classes must be able to use object of derived classes without knowing it. </a:t>
            </a:r>
          </a:p>
          <a:p>
            <a:endParaRPr lang="en-GB" sz="2400" b="1" i="1" dirty="0">
              <a:solidFill>
                <a:schemeClr val="bg1"/>
              </a:solidFill>
              <a:latin typeface="Chronicle Display" pitchFamily="50" charset="0"/>
            </a:endParaRPr>
          </a:p>
          <a:p>
            <a:r>
              <a:rPr lang="en-US" sz="2400" b="1" i="1" dirty="0">
                <a:solidFill>
                  <a:schemeClr val="bg1"/>
                </a:solidFill>
                <a:latin typeface="Chronicle Display"/>
              </a:rPr>
              <a:t> If S is a subtype of T, then objects of type T may be replaced with objects of type S.</a:t>
            </a:r>
            <a:endParaRPr lang="en-GB" sz="2400" b="1" i="1" dirty="0">
              <a:solidFill>
                <a:schemeClr val="bg1"/>
              </a:solidFill>
              <a:latin typeface="Chronicle Display"/>
            </a:endParaRPr>
          </a:p>
        </p:txBody>
      </p:sp>
      <p:sp>
        <p:nvSpPr>
          <p:cNvPr id="4" name="TextBox 3">
            <a:extLst>
              <a:ext uri="{FF2B5EF4-FFF2-40B4-BE49-F238E27FC236}">
                <a16:creationId xmlns:a16="http://schemas.microsoft.com/office/drawing/2014/main" id="{D0A2EB7E-C6DD-4F42-B4A3-952CF2A50CB1}"/>
              </a:ext>
            </a:extLst>
          </p:cNvPr>
          <p:cNvSpPr txBox="1"/>
          <p:nvPr/>
        </p:nvSpPr>
        <p:spPr>
          <a:xfrm>
            <a:off x="519112" y="462478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mean that every subclass/derived should be substitutable for their base/parent class.</a:t>
            </a:r>
          </a:p>
        </p:txBody>
      </p:sp>
      <p:sp>
        <p:nvSpPr>
          <p:cNvPr id="6" name="TextBox 5">
            <a:extLst>
              <a:ext uri="{FF2B5EF4-FFF2-40B4-BE49-F238E27FC236}">
                <a16:creationId xmlns:a16="http://schemas.microsoft.com/office/drawing/2014/main" id="{542FF21C-5A1E-4C44-9343-5A5DCCC891DE}"/>
              </a:ext>
            </a:extLst>
          </p:cNvPr>
          <p:cNvSpPr txBox="1"/>
          <p:nvPr/>
        </p:nvSpPr>
        <p:spPr>
          <a:xfrm>
            <a:off x="519112" y="5597027"/>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is the base of </a:t>
            </a:r>
            <a:r>
              <a:rPr lang="en-GB" b="1" i="1" dirty="0">
                <a:solidFill>
                  <a:schemeClr val="bg1"/>
                </a:solidFill>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3912"/>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310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900893"/>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090172"/>
            <a:ext cx="8210747" cy="1692771"/>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A client never be forced to implement an interface that it doesn’t use or client shouldn’t be forced to depend on method they do not use.</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15B48375-9454-4309-B958-79B0BC087F7E}"/>
              </a:ext>
            </a:extLst>
          </p:cNvPr>
          <p:cNvSpPr txBox="1"/>
          <p:nvPr/>
        </p:nvSpPr>
        <p:spPr>
          <a:xfrm>
            <a:off x="519112" y="425948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mean it is important to make fine grained interfaces that are client specific.</a:t>
            </a: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47994"/>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40437"/>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99415"/>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b="1" i="1" dirty="0">
                <a:solidFill>
                  <a:schemeClr val="bg1"/>
                </a:solidFill>
              </a:rPr>
              <a:t>SOLID</a:t>
            </a:r>
            <a:r>
              <a:rPr lang="en-US" dirty="0">
                <a:solidFill>
                  <a:schemeClr val="bg1"/>
                </a:solidFill>
              </a:rPr>
              <a:t> Principles</a:t>
            </a:r>
          </a:p>
          <a:p>
            <a:endParaRPr lang="en-US" dirty="0">
              <a:solidFill>
                <a:schemeClr val="bg1"/>
              </a:solidFill>
            </a:endParaRPr>
          </a:p>
        </p:txBody>
      </p:sp>
      <p:sp>
        <p:nvSpPr>
          <p:cNvPr id="5" name="TextBox 4"/>
          <p:cNvSpPr txBox="1"/>
          <p:nvPr/>
        </p:nvSpPr>
        <p:spPr>
          <a:xfrm>
            <a:off x="519112" y="1832413"/>
            <a:ext cx="8210747" cy="1446550"/>
          </a:xfrm>
          <a:prstGeom prst="rect">
            <a:avLst/>
          </a:prstGeom>
          <a:noFill/>
        </p:spPr>
        <p:txBody>
          <a:bodyPr wrap="square" rtlCol="0">
            <a:spAutoFit/>
          </a:bodyPr>
          <a:lstStyle/>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SOLID</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five </a:t>
            </a:r>
            <a:r>
              <a:rPr lang="en-GB" sz="1600" b="1" dirty="0">
                <a:solidFill>
                  <a:schemeClr val="bg1"/>
                </a:solidFill>
                <a:latin typeface="Chronicle Display" pitchFamily="50" charset="0"/>
              </a:rPr>
              <a:t>OOD</a:t>
            </a:r>
            <a:r>
              <a:rPr lang="en-GB" sz="1600" dirty="0">
                <a:solidFill>
                  <a:schemeClr val="bg1"/>
                </a:solidFill>
                <a:latin typeface="Chronicle Display" pitchFamily="50" charset="0"/>
              </a:rPr>
              <a:t> principles by Robert C. Martin (uncle bob)</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developer in:	</a:t>
            </a:r>
          </a:p>
        </p:txBody>
      </p:sp>
      <p:sp>
        <p:nvSpPr>
          <p:cNvPr id="4" name="TextBox 3">
            <a:extLst>
              <a:ext uri="{FF2B5EF4-FFF2-40B4-BE49-F238E27FC236}">
                <a16:creationId xmlns:a16="http://schemas.microsoft.com/office/drawing/2014/main" id="{93BB961A-3CB4-477D-BD60-E9EA33291C17}"/>
              </a:ext>
            </a:extLst>
          </p:cNvPr>
          <p:cNvSpPr txBox="1"/>
          <p:nvPr/>
        </p:nvSpPr>
        <p:spPr>
          <a:xfrm>
            <a:off x="1186531" y="370247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maintain software</a:t>
            </a:r>
          </a:p>
        </p:txBody>
      </p:sp>
      <p:sp>
        <p:nvSpPr>
          <p:cNvPr id="6" name="TextBox 5">
            <a:extLst>
              <a:ext uri="{FF2B5EF4-FFF2-40B4-BE49-F238E27FC236}">
                <a16:creationId xmlns:a16="http://schemas.microsoft.com/office/drawing/2014/main" id="{0B13B60D-B8E3-48A1-AC0E-4F9D11137C59}"/>
              </a:ext>
            </a:extLst>
          </p:cNvPr>
          <p:cNvSpPr txBox="1"/>
          <p:nvPr/>
        </p:nvSpPr>
        <p:spPr>
          <a:xfrm>
            <a:off x="1186531" y="414289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extend software</a:t>
            </a:r>
          </a:p>
        </p:txBody>
      </p:sp>
      <p:sp>
        <p:nvSpPr>
          <p:cNvPr id="7" name="TextBox 6">
            <a:extLst>
              <a:ext uri="{FF2B5EF4-FFF2-40B4-BE49-F238E27FC236}">
                <a16:creationId xmlns:a16="http://schemas.microsoft.com/office/drawing/2014/main" id="{7E4FE2F1-CC4D-42DE-9DD2-D5A9E6999B3E}"/>
              </a:ext>
            </a:extLst>
          </p:cNvPr>
          <p:cNvSpPr txBox="1"/>
          <p:nvPr/>
        </p:nvSpPr>
        <p:spPr>
          <a:xfrm>
            <a:off x="1186531" y="458330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Avoid smell</a:t>
            </a:r>
          </a:p>
        </p:txBody>
      </p:sp>
      <p:sp>
        <p:nvSpPr>
          <p:cNvPr id="8" name="TextBox 7">
            <a:extLst>
              <a:ext uri="{FF2B5EF4-FFF2-40B4-BE49-F238E27FC236}">
                <a16:creationId xmlns:a16="http://schemas.microsoft.com/office/drawing/2014/main" id="{41D9005C-1ED3-46C6-82AD-683DC3DE6D9A}"/>
              </a:ext>
            </a:extLst>
          </p:cNvPr>
          <p:cNvSpPr txBox="1"/>
          <p:nvPr/>
        </p:nvSpPr>
        <p:spPr>
          <a:xfrm>
            <a:off x="1186531" y="502372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refactor code</a:t>
            </a:r>
          </a:p>
        </p:txBody>
      </p:sp>
      <p:sp>
        <p:nvSpPr>
          <p:cNvPr id="9" name="TextBox 8">
            <a:extLst>
              <a:ext uri="{FF2B5EF4-FFF2-40B4-BE49-F238E27FC236}">
                <a16:creationId xmlns:a16="http://schemas.microsoft.com/office/drawing/2014/main" id="{817BE828-75BC-4FE4-AE92-19A1E6BA5297}"/>
              </a:ext>
            </a:extLst>
          </p:cNvPr>
          <p:cNvSpPr txBox="1"/>
          <p:nvPr/>
        </p:nvSpPr>
        <p:spPr>
          <a:xfrm>
            <a:off x="1186531" y="546413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Achieve low coupling, high cohesion and strong encapsulation</a:t>
            </a:r>
          </a:p>
        </p:txBody>
      </p:sp>
      <p:sp>
        <p:nvSpPr>
          <p:cNvPr id="10" name="TextBox 9">
            <a:extLst>
              <a:ext uri="{FF2B5EF4-FFF2-40B4-BE49-F238E27FC236}">
                <a16:creationId xmlns:a16="http://schemas.microsoft.com/office/drawing/2014/main" id="{F8EAFC3A-ABAB-4C8F-84DE-AB237B1BF78B}"/>
              </a:ext>
            </a:extLst>
          </p:cNvPr>
          <p:cNvSpPr txBox="1"/>
          <p:nvPr/>
        </p:nvSpPr>
        <p:spPr>
          <a:xfrm>
            <a:off x="1186531" y="590455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1006692"/>
          </a:xfrm>
        </p:spPr>
        <p:txBody>
          <a:bodyPr/>
          <a:lstStyle/>
          <a:p>
            <a:r>
              <a:rPr lang="en-US" dirty="0">
                <a:solidFill>
                  <a:schemeClr val="bg1"/>
                </a:solidFill>
              </a:rPr>
              <a:t>DIP Dependency Inversion Principle</a:t>
            </a:r>
          </a:p>
          <a:p>
            <a:endParaRPr lang="en-US" dirty="0">
              <a:solidFill>
                <a:schemeClr val="bg1"/>
              </a:solidFill>
            </a:endParaRPr>
          </a:p>
        </p:txBody>
      </p:sp>
      <p:sp>
        <p:nvSpPr>
          <p:cNvPr id="5" name="TextBox 4"/>
          <p:cNvSpPr txBox="1"/>
          <p:nvPr/>
        </p:nvSpPr>
        <p:spPr>
          <a:xfrm>
            <a:off x="621372" y="2213282"/>
            <a:ext cx="8210747" cy="954107"/>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Entities must depend on abstraction not on concretions.</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B591648-B160-4A48-A0AC-150381F24CA4}"/>
              </a:ext>
            </a:extLst>
          </p:cNvPr>
          <p:cNvSpPr txBox="1"/>
          <p:nvPr/>
        </p:nvSpPr>
        <p:spPr>
          <a:xfrm>
            <a:off x="519112" y="3690612"/>
            <a:ext cx="8210747" cy="646331"/>
          </a:xfrm>
          <a:prstGeom prst="rect">
            <a:avLst/>
          </a:prstGeom>
          <a:noFill/>
        </p:spPr>
        <p:txBody>
          <a:bodyPr wrap="square" rtlCol="0">
            <a:spAutoFit/>
          </a:bodyPr>
          <a:lstStyle/>
          <a:p>
            <a:r>
              <a:rPr lang="en-GB" dirty="0">
                <a:solidFill>
                  <a:schemeClr val="bg1"/>
                </a:solidFill>
                <a:latin typeface="Chronicle Display" pitchFamily="50" charset="0"/>
              </a:rPr>
              <a:t>High level module must not depend on the low level module, but they should depend on abstractions. </a:t>
            </a:r>
          </a:p>
        </p:txBody>
      </p:sp>
      <p:sp>
        <p:nvSpPr>
          <p:cNvPr id="6" name="TextBox 5">
            <a:extLst>
              <a:ext uri="{FF2B5EF4-FFF2-40B4-BE49-F238E27FC236}">
                <a16:creationId xmlns:a16="http://schemas.microsoft.com/office/drawing/2014/main" id="{C9C30C73-EB1F-46C2-84F0-90E86725E433}"/>
              </a:ext>
            </a:extLst>
          </p:cNvPr>
          <p:cNvSpPr txBox="1"/>
          <p:nvPr/>
        </p:nvSpPr>
        <p:spPr>
          <a:xfrm>
            <a:off x="519111" y="453995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allows for decoupling</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414141" y="3646489"/>
            <a:ext cx="3762900" cy="2743583"/>
          </a:xfrm>
          <a:prstGeom prst="rect">
            <a:avLst/>
          </a:prstGeom>
        </p:spPr>
      </p:pic>
      <p:pic>
        <p:nvPicPr>
          <p:cNvPr id="6" name="Picture 5">
            <a:extLst>
              <a:ext uri="{FF2B5EF4-FFF2-40B4-BE49-F238E27FC236}">
                <a16:creationId xmlns:a16="http://schemas.microsoft.com/office/drawing/2014/main" id="{28806614-BA4D-495F-A5D9-19B01C4E3E94}"/>
              </a:ext>
            </a:extLst>
          </p:cNvPr>
          <p:cNvPicPr>
            <a:picLocks noChangeAspect="1"/>
          </p:cNvPicPr>
          <p:nvPr/>
        </p:nvPicPr>
        <p:blipFill>
          <a:blip r:embed="rId5"/>
          <a:stretch>
            <a:fillRect/>
          </a:stretch>
        </p:blipFill>
        <p:spPr>
          <a:xfrm>
            <a:off x="4262569" y="3656015"/>
            <a:ext cx="4763165" cy="2734057"/>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17766"/>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80293"/>
          </a:xfrm>
        </p:spPr>
        <p:txBody>
          <a:bodyPr/>
          <a:lstStyle/>
          <a:p>
            <a:r>
              <a:rPr lang="en-US" dirty="0">
                <a:solidFill>
                  <a:schemeClr val="bg1"/>
                </a:solidFill>
              </a:rPr>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solidFill>
                <a:schemeClr val="bg1"/>
              </a:solidFill>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Software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28613" y="2954545"/>
            <a:ext cx="8401246" cy="1099606"/>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6000" b="1" i="1" dirty="0">
                <a:solidFill>
                  <a:schemeClr val="bg1"/>
                </a:solidFill>
              </a:rPr>
              <a:t>Common Sense Principles</a:t>
            </a:r>
          </a:p>
        </p:txBody>
      </p:sp>
    </p:spTree>
    <p:extLst>
      <p:ext uri="{BB962C8B-B14F-4D97-AF65-F5344CB8AC3E}">
        <p14:creationId xmlns:p14="http://schemas.microsoft.com/office/powerpoint/2010/main" val="1712401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KISS</a:t>
            </a:r>
          </a:p>
          <a:p>
            <a:endParaRPr lang="en-US" sz="1800" dirty="0">
              <a:solidFill>
                <a:schemeClr val="bg1"/>
              </a:solidFill>
            </a:endParaRPr>
          </a:p>
          <a:p>
            <a:endParaRPr lang="en-US" sz="1800" dirty="0">
              <a:solidFill>
                <a:schemeClr val="bg1"/>
              </a:solidFill>
            </a:endParaRPr>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Keep It Simple Stupid.</a:t>
            </a:r>
          </a:p>
          <a:p>
            <a:endParaRPr lang="en-GB" sz="1600" b="1" i="1"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 most systems work best if they are kept simple rather then made complicated</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endParaRPr lang="en-GB" sz="1600" b="1" i="1" dirty="0">
              <a:solidFill>
                <a:schemeClr val="bg1"/>
              </a:solidFill>
              <a:latin typeface="Chronicle Display" pitchFamily="50" charset="0"/>
            </a:endParaRPr>
          </a:p>
        </p:txBody>
      </p:sp>
    </p:spTree>
    <p:extLst>
      <p:ext uri="{BB962C8B-B14F-4D97-AF65-F5344CB8AC3E}">
        <p14:creationId xmlns:p14="http://schemas.microsoft.com/office/powerpoint/2010/main" val="200467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YAGNI</a:t>
            </a:r>
          </a:p>
          <a:p>
            <a:endParaRPr lang="en-US" sz="1800" dirty="0">
              <a:solidFill>
                <a:schemeClr val="bg1"/>
              </a:solidFill>
            </a:endParaRPr>
          </a:p>
          <a:p>
            <a:endParaRPr lang="en-US" sz="1800" dirty="0">
              <a:solidFill>
                <a:schemeClr val="bg1"/>
              </a:solidFill>
            </a:endParaRPr>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2431435"/>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You Aren’t </a:t>
            </a:r>
            <a:r>
              <a:rPr lang="en-GB" sz="2400" b="1" i="1" dirty="0" err="1">
                <a:solidFill>
                  <a:schemeClr val="bg1"/>
                </a:solidFill>
                <a:latin typeface="Chronicle Display" pitchFamily="50" charset="0"/>
              </a:rPr>
              <a:t>Gonna</a:t>
            </a:r>
            <a:r>
              <a:rPr lang="en-GB" sz="2400" b="1" i="1" dirty="0">
                <a:solidFill>
                  <a:schemeClr val="bg1"/>
                </a:solidFill>
                <a:latin typeface="Chronicle Display" pitchFamily="50" charset="0"/>
              </a:rPr>
              <a:t> Need It.</a:t>
            </a:r>
          </a:p>
          <a:p>
            <a:endParaRPr lang="en-GB" sz="1600" b="1" i="1" dirty="0">
              <a:solidFill>
                <a:schemeClr val="bg1"/>
              </a:solidFill>
              <a:latin typeface="Chronicle Display" pitchFamily="50" charset="0"/>
            </a:endParaRPr>
          </a:p>
          <a:p>
            <a:r>
              <a:rPr lang="en-GB" sz="1600" dirty="0">
                <a:solidFill>
                  <a:schemeClr val="bg1"/>
                </a:solidFill>
                <a:latin typeface="Chronicle Display" pitchFamily="50" charset="0"/>
              </a:rPr>
              <a:t>If you don’t need it don’t do it</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p>
          <a:p>
            <a:endParaRPr lang="en-GB" sz="1600" b="1" i="1" dirty="0">
              <a:solidFill>
                <a:schemeClr val="bg1"/>
              </a:solidFill>
              <a:latin typeface="Chronicle Display" pitchFamily="50" charset="0"/>
            </a:endParaRPr>
          </a:p>
          <a:p>
            <a:r>
              <a:rPr lang="en-GB" sz="1600" b="1" i="1" dirty="0">
                <a:solidFill>
                  <a:schemeClr val="bg1"/>
                </a:solidFill>
                <a:latin typeface="Chronicle Display" pitchFamily="50" charset="0"/>
              </a:rPr>
              <a:t>https://martinfowler.com/bliki/Yagni.html</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2"/>
            <a:ext cx="8401246" cy="610795"/>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The Boy Scout Rule</a:t>
            </a:r>
          </a:p>
          <a:p>
            <a:endParaRPr lang="en-US" sz="1800" dirty="0">
              <a:solidFill>
                <a:schemeClr val="bg1"/>
              </a:solidFill>
            </a:endParaRPr>
          </a:p>
          <a:p>
            <a:endParaRPr lang="en-US" sz="1800" dirty="0">
              <a:solidFill>
                <a:schemeClr val="bg1"/>
              </a:solidFill>
            </a:endParaRPr>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692771"/>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US" sz="2000" dirty="0">
                <a:solidFill>
                  <a:schemeClr val="bg1"/>
                </a:solidFill>
              </a:rPr>
              <a:t>Always leave the campground cleaner than you found it.</a:t>
            </a:r>
          </a:p>
          <a:p>
            <a:endParaRPr lang="en-US" sz="2000" dirty="0">
              <a:solidFill>
                <a:schemeClr val="bg1"/>
              </a:solidFill>
            </a:endParaRPr>
          </a:p>
          <a:p>
            <a:endParaRPr lang="en-GB" sz="1600" b="1" i="1" dirty="0">
              <a:solidFill>
                <a:schemeClr val="bg1"/>
              </a:solidFill>
              <a:latin typeface="Chronicle Display" pitchFamily="50" charset="0"/>
            </a:endParaRPr>
          </a:p>
          <a:p>
            <a:r>
              <a:rPr lang="en-GB" sz="1600" b="1" i="1" dirty="0">
                <a:solidFill>
                  <a:schemeClr val="bg1"/>
                </a:solidFill>
                <a:latin typeface="Chronicle Display" pitchFamily="50" charset="0"/>
              </a:rPr>
              <a:t>https://www.oreilly.com/library/view/97-things-every/9780596809515/ch08.html</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95198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Software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28613" y="2740959"/>
            <a:ext cx="8401246" cy="2279928"/>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6000" b="1" i="1" dirty="0">
                <a:solidFill>
                  <a:schemeClr val="bg1"/>
                </a:solidFill>
              </a:rPr>
              <a:t>Micro Services</a:t>
            </a:r>
          </a:p>
          <a:p>
            <a:pPr algn="ctr"/>
            <a:r>
              <a:rPr lang="en-US" sz="6000" b="1" i="1" dirty="0">
                <a:solidFill>
                  <a:schemeClr val="bg1"/>
                </a:solidFill>
              </a:rPr>
              <a:t>Principles</a:t>
            </a:r>
          </a:p>
        </p:txBody>
      </p:sp>
    </p:spTree>
    <p:extLst>
      <p:ext uri="{BB962C8B-B14F-4D97-AF65-F5344CB8AC3E}">
        <p14:creationId xmlns:p14="http://schemas.microsoft.com/office/powerpoint/2010/main" val="24645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solidFill>
                  <a:schemeClr val="bg1"/>
                </a:solidFill>
              </a:rPr>
              <a:t>SOLID stands for</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ISP		Interface Segregation Principle</a:t>
            </a:r>
          </a:p>
          <a:p>
            <a:endParaRPr lang="en-GB" sz="1600" dirty="0">
              <a:solidFill>
                <a:schemeClr val="bg1"/>
              </a:solidFill>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LSP		</a:t>
            </a:r>
            <a:r>
              <a:rPr lang="en-GB" sz="1600" dirty="0" err="1">
                <a:solidFill>
                  <a:schemeClr val="bg1"/>
                </a:solidFill>
                <a:latin typeface="Chronicle Display" pitchFamily="50" charset="0"/>
              </a:rPr>
              <a:t>Liskov</a:t>
            </a:r>
            <a:r>
              <a:rPr lang="en-GB" sz="1600" dirty="0">
                <a:solidFill>
                  <a:schemeClr val="bg1"/>
                </a:solidFill>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O</a:t>
            </a:r>
            <a:r>
              <a:rPr lang="en-GB" sz="1600" dirty="0">
                <a:solidFill>
                  <a:schemeClr val="bg1"/>
                </a:solidFill>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85779"/>
          </a:xfrm>
        </p:spPr>
        <p:txBody>
          <a:bodyPr/>
          <a:lstStyle/>
          <a:p>
            <a:r>
              <a:rPr lang="en-US" dirty="0">
                <a:solidFill>
                  <a:schemeClr val="bg1"/>
                </a:solidFill>
              </a:rPr>
              <a:t>Principles for micro services Design</a:t>
            </a:r>
          </a:p>
          <a:p>
            <a:endParaRPr lang="en-US" dirty="0">
              <a:solidFill>
                <a:schemeClr val="bg1"/>
              </a:solidFill>
            </a:endParaRPr>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IDEALS</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six micro services principles design.</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us to design a modern service-based systems (SOA)</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solidFill>
                  <a:schemeClr val="bg1"/>
                </a:solidFill>
              </a:rPr>
              <a:t>IDEALS</a:t>
            </a:r>
            <a:r>
              <a:rPr lang="en-US" dirty="0">
                <a:solidFill>
                  <a:schemeClr val="bg1"/>
                </a:solidFill>
              </a:rPr>
              <a:t> stands for</a:t>
            </a:r>
          </a:p>
          <a:p>
            <a:endParaRPr lang="en-US" dirty="0">
              <a:solidFill>
                <a:schemeClr val="bg1"/>
              </a:solidFill>
            </a:endParaRPr>
          </a:p>
          <a:p>
            <a:endParaRPr lang="en-US" dirty="0">
              <a:solidFill>
                <a:schemeClr val="bg1"/>
              </a:solidFill>
            </a:endParaRPr>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A</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Availabilty</a:t>
            </a:r>
            <a:r>
              <a:rPr lang="en-GB" sz="1600" dirty="0">
                <a:solidFill>
                  <a:schemeClr val="bg1"/>
                </a:solidFill>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E</a:t>
            </a:r>
            <a:r>
              <a:rPr lang="en-GB" sz="1600" dirty="0">
                <a:solidFill>
                  <a:schemeClr val="bg1"/>
                </a:solidFill>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Deployability</a:t>
            </a:r>
            <a:r>
              <a:rPr lang="en-GB" sz="1600" dirty="0">
                <a:solidFill>
                  <a:schemeClr val="bg1"/>
                </a:solidFill>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latin typeface="+mj-lt"/>
              </a:rPr>
              <a:t>Interface Segregation Principle</a:t>
            </a: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a16="http://schemas.microsoft.com/office/drawing/2014/main" id="{0649C76A-653B-4936-A74E-66DFC4B23D52}"/>
              </a:ext>
            </a:extLst>
          </p:cNvPr>
          <p:cNvSpPr txBox="1"/>
          <p:nvPr/>
        </p:nvSpPr>
        <p:spPr>
          <a:xfrm>
            <a:off x="328608" y="1962456"/>
            <a:ext cx="8210747" cy="646331"/>
          </a:xfrm>
          <a:prstGeom prst="rect">
            <a:avLst/>
          </a:prstGeom>
          <a:noFill/>
        </p:spPr>
        <p:txBody>
          <a:bodyPr wrap="square" rtlCol="0">
            <a:spAutoFit/>
          </a:bodyPr>
          <a:lstStyle/>
          <a:p>
            <a:r>
              <a:rPr lang="en-GB" dirty="0">
                <a:solidFill>
                  <a:schemeClr val="bg1"/>
                </a:solidFill>
              </a:rPr>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07" y="2635957"/>
            <a:ext cx="8210747" cy="646331"/>
          </a:xfrm>
          <a:prstGeom prst="rect">
            <a:avLst/>
          </a:prstGeom>
          <a:noFill/>
        </p:spPr>
        <p:txBody>
          <a:bodyPr wrap="square" rtlCol="0">
            <a:spAutoFit/>
          </a:bodyPr>
          <a:lstStyle/>
          <a:p>
            <a:r>
              <a:rPr lang="en-GB" dirty="0">
                <a:solidFill>
                  <a:schemeClr val="bg1"/>
                </a:solidFill>
              </a:rPr>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05" y="4261572"/>
            <a:ext cx="8210747" cy="646331"/>
          </a:xfrm>
          <a:prstGeom prst="rect">
            <a:avLst/>
          </a:prstGeom>
          <a:noFill/>
        </p:spPr>
        <p:txBody>
          <a:bodyPr wrap="square" rtlCol="0">
            <a:spAutoFit/>
          </a:bodyPr>
          <a:lstStyle/>
          <a:p>
            <a:r>
              <a:rPr lang="en-GB" dirty="0">
                <a:solidFill>
                  <a:schemeClr val="bg1"/>
                </a:solidFill>
              </a:rPr>
              <a:t>In the era of microservices there are a multitude of client (frontend) to the same service logic</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09" y="4992038"/>
            <a:ext cx="8210747" cy="646331"/>
          </a:xfrm>
          <a:prstGeom prst="rect">
            <a:avLst/>
          </a:prstGeom>
          <a:noFill/>
        </p:spPr>
        <p:txBody>
          <a:bodyPr wrap="square" rtlCol="0">
            <a:spAutoFit/>
          </a:bodyPr>
          <a:lstStyle/>
          <a:p>
            <a:r>
              <a:rPr lang="en-US" dirty="0">
                <a:solidFill>
                  <a:schemeClr val="bg1"/>
                </a:solidFill>
              </a:rPr>
              <a:t>The goal of interface segregation for microservices is that each type of frontend sees the service contract that best suits its needs in terms of contract and protocol</a:t>
            </a:r>
            <a:endParaRPr lang="en-GB" dirty="0">
              <a:solidFill>
                <a:schemeClr val="bg1"/>
              </a:solidFill>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0" y="5793270"/>
            <a:ext cx="8210747" cy="646331"/>
          </a:xfrm>
          <a:prstGeom prst="rect">
            <a:avLst/>
          </a:prstGeom>
          <a:noFill/>
        </p:spPr>
        <p:txBody>
          <a:bodyPr wrap="square" rtlCol="0">
            <a:spAutoFit/>
          </a:bodyPr>
          <a:lstStyle/>
          <a:p>
            <a:r>
              <a:rPr lang="en-US" dirty="0">
                <a:solidFill>
                  <a:schemeClr val="bg1"/>
                </a:solidFill>
              </a:rPr>
              <a:t>We can reach the goal using the </a:t>
            </a:r>
            <a:r>
              <a:rPr lang="en-US" b="1" i="1" dirty="0">
                <a:solidFill>
                  <a:schemeClr val="bg1"/>
                </a:solidFill>
              </a:rPr>
              <a:t>API Gateway </a:t>
            </a:r>
            <a:r>
              <a:rPr lang="en-US" dirty="0">
                <a:solidFill>
                  <a:schemeClr val="bg1"/>
                </a:solidFill>
              </a:rPr>
              <a:t>pattern or in alternative the </a:t>
            </a:r>
            <a:r>
              <a:rPr lang="en-US" b="1" i="1" dirty="0">
                <a:solidFill>
                  <a:schemeClr val="bg1"/>
                </a:solidFill>
              </a:rPr>
              <a:t>BFF pattern</a:t>
            </a:r>
            <a:endParaRPr lang="en-GB" b="1" i="1" dirty="0">
              <a:solidFill>
                <a:schemeClr val="bg1"/>
              </a:solidFill>
              <a:latin typeface="Chronicle Display" pitchFamily="50" charset="0"/>
            </a:endParaRPr>
          </a:p>
        </p:txBody>
      </p:sp>
      <p:sp>
        <p:nvSpPr>
          <p:cNvPr id="10" name="TextBox 9">
            <a:extLst>
              <a:ext uri="{FF2B5EF4-FFF2-40B4-BE49-F238E27FC236}">
                <a16:creationId xmlns:a16="http://schemas.microsoft.com/office/drawing/2014/main" id="{DF287BDA-35F3-4682-B70D-9B05D0FC6523}"/>
              </a:ext>
            </a:extLst>
          </p:cNvPr>
          <p:cNvSpPr txBox="1"/>
          <p:nvPr/>
        </p:nvSpPr>
        <p:spPr>
          <a:xfrm>
            <a:off x="328604" y="3567652"/>
            <a:ext cx="8210747" cy="461665"/>
          </a:xfrm>
          <a:prstGeom prst="rect">
            <a:avLst/>
          </a:prstGeom>
          <a:noFill/>
        </p:spPr>
        <p:txBody>
          <a:bodyPr wrap="square" rtlCol="0">
            <a:spAutoFit/>
          </a:bodyPr>
          <a:lstStyle/>
          <a:p>
            <a:r>
              <a:rPr lang="en-GB" sz="2400" b="1" dirty="0">
                <a:solidFill>
                  <a:schemeClr val="bg1"/>
                </a:solidFill>
              </a:rPr>
              <a:t>Interface = service contract</a:t>
            </a: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rPr>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19078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solidFill>
                  <a:schemeClr val="bg1"/>
                </a:solidFill>
              </a:rPr>
              <a:t>Deployability</a:t>
            </a:r>
            <a:r>
              <a:rPr lang="en-GB" sz="1600" dirty="0">
                <a:solidFill>
                  <a:schemeClr val="bg1"/>
                </a:solidFill>
              </a:rPr>
              <a:t> is </a:t>
            </a:r>
            <a:r>
              <a:rPr lang="en-GB" sz="1600" b="1" i="1" dirty="0">
                <a:solidFill>
                  <a:schemeClr val="bg1"/>
                </a:solidFill>
              </a:rPr>
              <a:t>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solidFill>
                  <a:schemeClr val="bg1"/>
                </a:solidFill>
              </a:rPr>
              <a:t>For microservice developers, </a:t>
            </a:r>
            <a:r>
              <a:rPr lang="en-US" u="sng" dirty="0">
                <a:solidFill>
                  <a:schemeClr val="bg1"/>
                </a:solidFill>
              </a:rPr>
              <a:t>there are critical design decisions that go beyond the software design as module</a:t>
            </a:r>
            <a:r>
              <a:rPr lang="en-US" dirty="0">
                <a:solidFill>
                  <a:schemeClr val="bg1"/>
                </a:solidFill>
              </a:rPr>
              <a:t>, dependencies, patterns, etc.</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solidFill>
                  <a:schemeClr val="bg1"/>
                </a:solidFill>
              </a:rPr>
              <a:t>The realm of technology and design decisions that here we’re calling </a:t>
            </a:r>
            <a:r>
              <a:rPr lang="en-US" b="1" i="1" dirty="0">
                <a:solidFill>
                  <a:schemeClr val="bg1"/>
                </a:solidFill>
              </a:rPr>
              <a:t>"</a:t>
            </a:r>
            <a:r>
              <a:rPr lang="en-US" b="1" i="1" dirty="0" err="1">
                <a:solidFill>
                  <a:schemeClr val="bg1"/>
                </a:solidFill>
              </a:rPr>
              <a:t>deployability</a:t>
            </a:r>
            <a:r>
              <a:rPr lang="en-US" b="1" i="1" dirty="0">
                <a:solidFill>
                  <a:schemeClr val="bg1"/>
                </a:solidFill>
              </a:rPr>
              <a:t>"</a:t>
            </a:r>
            <a:r>
              <a:rPr lang="en-US" dirty="0">
                <a:solidFill>
                  <a:schemeClr val="bg1"/>
                </a:solidFill>
              </a:rPr>
              <a:t> has become critical to the success of microservices</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b="1" dirty="0">
                <a:solidFill>
                  <a:schemeClr val="bg1"/>
                </a:solidFill>
              </a:rPr>
              <a:t>The main reason is the simple fact that microservices dramatically increases the number of deployment units</a:t>
            </a:r>
            <a:endParaRPr lang="en-GB" sz="1600" b="1"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solidFill>
                  <a:schemeClr val="bg1"/>
                </a:solidFill>
              </a:rPr>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solidFill>
                  <a:schemeClr val="bg1"/>
                </a:solidFill>
              </a:rPr>
              <a:t>Scaling microservices in and out</a:t>
            </a:r>
            <a:r>
              <a:rPr lang="en-US" dirty="0">
                <a:solidFill>
                  <a:schemeClr val="bg1"/>
                </a:solidFill>
              </a:rPr>
              <a:t>, or migrating them from one runtime environment to another</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solidFill>
                  <a:schemeClr val="bg1"/>
                </a:solidFill>
              </a:rPr>
              <a:t>Expediting the </a:t>
            </a:r>
            <a:r>
              <a:rPr lang="en-US" b="1" dirty="0">
                <a:solidFill>
                  <a:schemeClr val="bg1"/>
                </a:solidFill>
              </a:rPr>
              <a:t>commit + build + test + deploy</a:t>
            </a:r>
            <a:r>
              <a:rPr lang="en-US" dirty="0">
                <a:solidFill>
                  <a:schemeClr val="bg1"/>
                </a:solidFill>
              </a:rPr>
              <a:t> process.</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solidFill>
                  <a:schemeClr val="bg1"/>
                </a:solidFill>
              </a:rPr>
              <a:t>Minimizing downtime </a:t>
            </a:r>
            <a:r>
              <a:rPr lang="en-US" dirty="0">
                <a:solidFill>
                  <a:schemeClr val="bg1"/>
                </a:solidFill>
              </a:rPr>
              <a:t>for replacing the current version.</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solidFill>
                  <a:schemeClr val="bg1"/>
                </a:solidFill>
              </a:rPr>
              <a:t>Synchronizing version </a:t>
            </a:r>
            <a:r>
              <a:rPr lang="en-US" dirty="0">
                <a:solidFill>
                  <a:schemeClr val="bg1"/>
                </a:solidFill>
              </a:rPr>
              <a:t>changes of related software.</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solidFill>
                  <a:schemeClr val="bg1"/>
                </a:solidFill>
              </a:rPr>
              <a:t>Configuring the runtime infrastructure</a:t>
            </a:r>
            <a:r>
              <a:rPr lang="en-US" dirty="0">
                <a:solidFill>
                  <a:schemeClr val="bg1"/>
                </a:solidFill>
              </a:rPr>
              <a:t>, which includes containers, pods, clusters, persistence, security, and networking</a:t>
            </a:r>
            <a:endParaRPr lang="en-GB"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solidFill>
                  <a:schemeClr val="bg1"/>
                </a:solidFill>
              </a:rPr>
              <a:t>Deployability</a:t>
            </a:r>
            <a:r>
              <a:rPr lang="en-GB" sz="2800" dirty="0">
                <a:solidFill>
                  <a:schemeClr val="bg1"/>
                </a:solidFill>
              </a:rPr>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solidFill>
                  <a:schemeClr val="bg1"/>
                </a:solidFill>
              </a:rPr>
              <a:t>Monitoring the health </a:t>
            </a:r>
            <a:r>
              <a:rPr lang="en-US" dirty="0">
                <a:solidFill>
                  <a:schemeClr val="bg1"/>
                </a:solidFill>
              </a:rPr>
              <a:t>of the microservices to quickly identify and remedy faults.</a:t>
            </a:r>
            <a:endParaRPr lang="en-GB" sz="1600" dirty="0">
              <a:solidFill>
                <a:schemeClr val="bg1"/>
              </a:solidFill>
            </a:endParaRPr>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740063" y="3706152"/>
            <a:ext cx="8210747" cy="369332"/>
          </a:xfrm>
          <a:prstGeom prst="rect">
            <a:avLst/>
          </a:prstGeom>
          <a:noFill/>
        </p:spPr>
        <p:txBody>
          <a:bodyPr wrap="square" rtlCol="0">
            <a:spAutoFit/>
          </a:bodyPr>
          <a:lstStyle/>
          <a:p>
            <a:r>
              <a:rPr lang="it-IT" b="1" dirty="0" err="1">
                <a:solidFill>
                  <a:schemeClr val="bg1"/>
                </a:solidFill>
              </a:rPr>
              <a:t>Containerization</a:t>
            </a:r>
            <a:r>
              <a:rPr lang="it-IT" b="1" dirty="0">
                <a:solidFill>
                  <a:schemeClr val="bg1"/>
                </a:solidFill>
              </a:rPr>
              <a:t> and container </a:t>
            </a:r>
            <a:r>
              <a:rPr lang="it-IT" b="1" dirty="0" err="1">
                <a:solidFill>
                  <a:schemeClr val="bg1"/>
                </a:solidFill>
              </a:rPr>
              <a:t>orchestration</a:t>
            </a:r>
            <a:r>
              <a:rPr lang="it-IT" b="1" dirty="0">
                <a:solidFill>
                  <a:schemeClr val="bg1"/>
                </a:solidFill>
              </a:rPr>
              <a:t> </a:t>
            </a:r>
            <a:r>
              <a:rPr lang="it-IT" dirty="0">
                <a:solidFill>
                  <a:schemeClr val="bg1"/>
                </a:solidFill>
              </a:rPr>
              <a:t>(CRI, K8s)</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740070" y="4055720"/>
            <a:ext cx="8210747" cy="369332"/>
          </a:xfrm>
          <a:prstGeom prst="rect">
            <a:avLst/>
          </a:prstGeom>
          <a:noFill/>
        </p:spPr>
        <p:txBody>
          <a:bodyPr wrap="square" rtlCol="0">
            <a:spAutoFit/>
          </a:bodyPr>
          <a:lstStyle/>
          <a:p>
            <a:r>
              <a:rPr lang="it-IT" b="1" dirty="0">
                <a:solidFill>
                  <a:schemeClr val="bg1"/>
                </a:solidFill>
              </a:rPr>
              <a:t>Service mesh </a:t>
            </a:r>
            <a:r>
              <a:rPr lang="it-IT" dirty="0">
                <a:solidFill>
                  <a:schemeClr val="bg1"/>
                </a:solidFill>
              </a:rPr>
              <a:t>(</a:t>
            </a:r>
            <a:r>
              <a:rPr lang="en-US" dirty="0" err="1">
                <a:solidFill>
                  <a:schemeClr val="bg1"/>
                </a:solidFill>
              </a:rPr>
              <a:t>Istio</a:t>
            </a:r>
            <a:r>
              <a:rPr lang="en-US" dirty="0">
                <a:solidFill>
                  <a:schemeClr val="bg1"/>
                </a:solidFill>
              </a:rPr>
              <a:t>, </a:t>
            </a:r>
            <a:r>
              <a:rPr lang="en-US" dirty="0" err="1">
                <a:solidFill>
                  <a:schemeClr val="bg1"/>
                </a:solidFill>
              </a:rPr>
              <a:t>Linkerd</a:t>
            </a:r>
            <a:r>
              <a:rPr lang="en-US" dirty="0">
                <a:solidFill>
                  <a:schemeClr val="bg1"/>
                </a:solidFill>
              </a:rPr>
              <a:t>, and Consul Connect</a:t>
            </a:r>
            <a:r>
              <a:rPr lang="it-IT" dirty="0">
                <a:solidFill>
                  <a:schemeClr val="bg1"/>
                </a:solidFill>
              </a:rPr>
              <a:t>)</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740067" y="4405288"/>
            <a:ext cx="8210747" cy="369332"/>
          </a:xfrm>
          <a:prstGeom prst="rect">
            <a:avLst/>
          </a:prstGeom>
          <a:noFill/>
        </p:spPr>
        <p:txBody>
          <a:bodyPr wrap="square" rtlCol="0">
            <a:spAutoFit/>
          </a:bodyPr>
          <a:lstStyle/>
          <a:p>
            <a:r>
              <a:rPr lang="it-IT" b="1" dirty="0">
                <a:solidFill>
                  <a:schemeClr val="bg1"/>
                </a:solidFill>
              </a:rPr>
              <a:t>API gateway </a:t>
            </a:r>
            <a:r>
              <a:rPr lang="it-IT" dirty="0">
                <a:solidFill>
                  <a:schemeClr val="bg1"/>
                </a:solidFill>
              </a:rPr>
              <a:t>(</a:t>
            </a:r>
            <a:r>
              <a:rPr lang="en-US" dirty="0">
                <a:solidFill>
                  <a:schemeClr val="bg1"/>
                </a:solidFill>
              </a:rPr>
              <a:t>Kong, </a:t>
            </a:r>
            <a:r>
              <a:rPr lang="en-US" dirty="0" err="1">
                <a:solidFill>
                  <a:schemeClr val="bg1"/>
                </a:solidFill>
              </a:rPr>
              <a:t>Apiman</a:t>
            </a:r>
            <a:r>
              <a:rPr lang="en-US" dirty="0">
                <a:solidFill>
                  <a:schemeClr val="bg1"/>
                </a:solidFill>
              </a:rPr>
              <a:t>, WSO2 API Manager, Apigee, and Amazon API Gateway</a:t>
            </a:r>
            <a:r>
              <a:rPr lang="it-IT" dirty="0">
                <a:solidFill>
                  <a:schemeClr val="bg1"/>
                </a:solidFill>
              </a:rPr>
              <a:t>)</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740066" y="4754856"/>
            <a:ext cx="8210747" cy="369332"/>
          </a:xfrm>
          <a:prstGeom prst="rect">
            <a:avLst/>
          </a:prstGeom>
          <a:noFill/>
        </p:spPr>
        <p:txBody>
          <a:bodyPr wrap="square" rtlCol="0">
            <a:spAutoFit/>
          </a:bodyPr>
          <a:lstStyle/>
          <a:p>
            <a:r>
              <a:rPr lang="it-IT" b="1" dirty="0" err="1">
                <a:solidFill>
                  <a:schemeClr val="bg1"/>
                </a:solidFill>
              </a:rPr>
              <a:t>Serverless</a:t>
            </a:r>
            <a:r>
              <a:rPr lang="it-IT" b="1" dirty="0">
                <a:solidFill>
                  <a:schemeClr val="bg1"/>
                </a:solidFill>
              </a:rPr>
              <a:t> </a:t>
            </a:r>
            <a:r>
              <a:rPr lang="it-IT" b="1" dirty="0" err="1">
                <a:solidFill>
                  <a:schemeClr val="bg1"/>
                </a:solidFill>
              </a:rPr>
              <a:t>architecture</a:t>
            </a:r>
            <a:r>
              <a:rPr lang="it-IT" dirty="0">
                <a:solidFill>
                  <a:schemeClr val="bg1"/>
                </a:solidFill>
              </a:rPr>
              <a:t> (</a:t>
            </a:r>
            <a:r>
              <a:rPr lang="en-US" dirty="0" err="1">
                <a:solidFill>
                  <a:schemeClr val="bg1"/>
                </a:solidFill>
              </a:rPr>
              <a:t>Knative</a:t>
            </a:r>
            <a:r>
              <a:rPr lang="en-US" dirty="0">
                <a:solidFill>
                  <a:schemeClr val="bg1"/>
                </a:solidFill>
              </a:rPr>
              <a:t>, AWS Lambda, Az Functions, GC Functions </a:t>
            </a:r>
            <a:r>
              <a:rPr lang="it-IT" dirty="0">
                <a:solidFill>
                  <a:schemeClr val="bg1"/>
                </a:solidFill>
              </a:rPr>
              <a:t>)</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solidFill>
                  <a:schemeClr val="bg1"/>
                </a:solidFill>
              </a:rPr>
              <a:t>Automation is the key to effective </a:t>
            </a:r>
            <a:r>
              <a:rPr lang="en-US" b="1" i="1" dirty="0" err="1">
                <a:solidFill>
                  <a:schemeClr val="bg1"/>
                </a:solidFill>
              </a:rPr>
              <a:t>deployability</a:t>
            </a:r>
            <a:endParaRPr lang="en-GB" b="1" i="1"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9" name="TextBox 8">
            <a:extLst>
              <a:ext uri="{FF2B5EF4-FFF2-40B4-BE49-F238E27FC236}">
                <a16:creationId xmlns:a16="http://schemas.microsoft.com/office/drawing/2014/main" id="{D0D200AC-9042-41C6-BB13-145D4D0CCBEB}"/>
              </a:ext>
            </a:extLst>
          </p:cNvPr>
          <p:cNvSpPr txBox="1"/>
          <p:nvPr/>
        </p:nvSpPr>
        <p:spPr>
          <a:xfrm>
            <a:off x="740062" y="5104424"/>
            <a:ext cx="8210747" cy="369332"/>
          </a:xfrm>
          <a:prstGeom prst="rect">
            <a:avLst/>
          </a:prstGeom>
          <a:noFill/>
        </p:spPr>
        <p:txBody>
          <a:bodyPr wrap="square" rtlCol="0">
            <a:spAutoFit/>
          </a:bodyPr>
          <a:lstStyle/>
          <a:p>
            <a:r>
              <a:rPr lang="it-IT" b="1" dirty="0">
                <a:solidFill>
                  <a:schemeClr val="bg1"/>
                </a:solidFill>
              </a:rPr>
              <a:t>Monitoring </a:t>
            </a:r>
            <a:r>
              <a:rPr lang="it-IT" b="1" dirty="0" err="1">
                <a:solidFill>
                  <a:schemeClr val="bg1"/>
                </a:solidFill>
              </a:rPr>
              <a:t>tools</a:t>
            </a:r>
            <a:r>
              <a:rPr lang="it-IT" b="1" dirty="0">
                <a:solidFill>
                  <a:schemeClr val="bg1"/>
                </a:solidFill>
              </a:rPr>
              <a:t> </a:t>
            </a:r>
            <a:r>
              <a:rPr lang="it-IT" dirty="0">
                <a:solidFill>
                  <a:schemeClr val="bg1"/>
                </a:solidFill>
              </a:rPr>
              <a:t>(</a:t>
            </a:r>
            <a:r>
              <a:rPr lang="en-US" dirty="0">
                <a:solidFill>
                  <a:schemeClr val="bg1"/>
                </a:solidFill>
              </a:rPr>
              <a:t>CloudWatch, Datadog, Prometheus, and Grafana</a:t>
            </a:r>
            <a:r>
              <a:rPr lang="it-IT" dirty="0">
                <a:solidFill>
                  <a:schemeClr val="bg1"/>
                </a:solidFill>
              </a:rPr>
              <a:t>)</a:t>
            </a:r>
            <a:endParaRPr lang="en-GB" sz="1600" dirty="0">
              <a:solidFill>
                <a:schemeClr val="bg1"/>
              </a:solidFill>
            </a:endParaRPr>
          </a:p>
        </p:txBody>
      </p:sp>
      <p:sp>
        <p:nvSpPr>
          <p:cNvPr id="10" name="TextBox 9">
            <a:extLst>
              <a:ext uri="{FF2B5EF4-FFF2-40B4-BE49-F238E27FC236}">
                <a16:creationId xmlns:a16="http://schemas.microsoft.com/office/drawing/2014/main" id="{51984599-3C7C-4086-803F-05BF88FE3CC7}"/>
              </a:ext>
            </a:extLst>
          </p:cNvPr>
          <p:cNvSpPr txBox="1"/>
          <p:nvPr/>
        </p:nvSpPr>
        <p:spPr>
          <a:xfrm>
            <a:off x="740058" y="5473756"/>
            <a:ext cx="8210747" cy="369332"/>
          </a:xfrm>
          <a:prstGeom prst="rect">
            <a:avLst/>
          </a:prstGeom>
          <a:noFill/>
        </p:spPr>
        <p:txBody>
          <a:bodyPr wrap="square" rtlCol="0">
            <a:spAutoFit/>
          </a:bodyPr>
          <a:lstStyle/>
          <a:p>
            <a:r>
              <a:rPr lang="it-IT" b="1" dirty="0">
                <a:solidFill>
                  <a:schemeClr val="bg1"/>
                </a:solidFill>
              </a:rPr>
              <a:t>Log </a:t>
            </a:r>
            <a:r>
              <a:rPr lang="it-IT" b="1" dirty="0" err="1">
                <a:solidFill>
                  <a:schemeClr val="bg1"/>
                </a:solidFill>
              </a:rPr>
              <a:t>consolidation</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Fluentd</a:t>
            </a:r>
            <a:r>
              <a:rPr lang="en-US" dirty="0">
                <a:solidFill>
                  <a:schemeClr val="bg1"/>
                </a:solidFill>
              </a:rPr>
              <a:t>, </a:t>
            </a:r>
            <a:r>
              <a:rPr lang="en-US" dirty="0" err="1">
                <a:solidFill>
                  <a:schemeClr val="bg1"/>
                </a:solidFill>
              </a:rPr>
              <a:t>Graylog</a:t>
            </a:r>
            <a:r>
              <a:rPr lang="en-US" dirty="0">
                <a:solidFill>
                  <a:schemeClr val="bg1"/>
                </a:solidFill>
              </a:rPr>
              <a:t>, Splunk, and ELK</a:t>
            </a:r>
            <a:r>
              <a:rPr lang="it-IT" dirty="0">
                <a:solidFill>
                  <a:schemeClr val="bg1"/>
                </a:solidFill>
              </a:rPr>
              <a:t>)</a:t>
            </a:r>
            <a:endParaRPr lang="en-GB" sz="1600" dirty="0">
              <a:solidFill>
                <a:schemeClr val="bg1"/>
              </a:solidFill>
            </a:endParaRPr>
          </a:p>
        </p:txBody>
      </p:sp>
      <p:sp>
        <p:nvSpPr>
          <p:cNvPr id="11" name="TextBox 10">
            <a:extLst>
              <a:ext uri="{FF2B5EF4-FFF2-40B4-BE49-F238E27FC236}">
                <a16:creationId xmlns:a16="http://schemas.microsoft.com/office/drawing/2014/main" id="{E5CEF9E3-776D-48A0-8A79-F84B7122CDB9}"/>
              </a:ext>
            </a:extLst>
          </p:cNvPr>
          <p:cNvSpPr txBox="1"/>
          <p:nvPr/>
        </p:nvSpPr>
        <p:spPr>
          <a:xfrm>
            <a:off x="740054" y="5823324"/>
            <a:ext cx="8210747" cy="369332"/>
          </a:xfrm>
          <a:prstGeom prst="rect">
            <a:avLst/>
          </a:prstGeom>
          <a:noFill/>
        </p:spPr>
        <p:txBody>
          <a:bodyPr wrap="square" rtlCol="0">
            <a:spAutoFit/>
          </a:bodyPr>
          <a:lstStyle/>
          <a:p>
            <a:r>
              <a:rPr lang="it-IT" b="1" dirty="0" err="1">
                <a:solidFill>
                  <a:schemeClr val="bg1"/>
                </a:solidFill>
              </a:rPr>
              <a:t>Tracing</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Zipkin</a:t>
            </a:r>
            <a:r>
              <a:rPr lang="en-US" dirty="0">
                <a:solidFill>
                  <a:schemeClr val="bg1"/>
                </a:solidFill>
              </a:rPr>
              <a:t>, Jaeger, and AWS X-Ray</a:t>
            </a:r>
            <a:r>
              <a:rPr lang="it-IT" dirty="0">
                <a:solidFill>
                  <a:schemeClr val="bg1"/>
                </a:solidFill>
              </a:rPr>
              <a:t>)</a:t>
            </a:r>
            <a:endParaRPr lang="en-GB" sz="1600" dirty="0">
              <a:solidFill>
                <a:schemeClr val="bg1"/>
              </a:solidFill>
            </a:endParaRPr>
          </a:p>
        </p:txBody>
      </p:sp>
      <p:sp>
        <p:nvSpPr>
          <p:cNvPr id="12" name="TextBox 11">
            <a:extLst>
              <a:ext uri="{FF2B5EF4-FFF2-40B4-BE49-F238E27FC236}">
                <a16:creationId xmlns:a16="http://schemas.microsoft.com/office/drawing/2014/main" id="{7AC5EC97-5EF8-41A0-BAC2-027251EE1759}"/>
              </a:ext>
            </a:extLst>
          </p:cNvPr>
          <p:cNvSpPr txBox="1"/>
          <p:nvPr/>
        </p:nvSpPr>
        <p:spPr>
          <a:xfrm>
            <a:off x="328613" y="3219985"/>
            <a:ext cx="8210747" cy="369332"/>
          </a:xfrm>
          <a:prstGeom prst="rect">
            <a:avLst/>
          </a:prstGeom>
          <a:noFill/>
        </p:spPr>
        <p:txBody>
          <a:bodyPr wrap="square" rtlCol="0">
            <a:spAutoFit/>
          </a:bodyPr>
          <a:lstStyle/>
          <a:p>
            <a:r>
              <a:rPr lang="en-US" dirty="0">
                <a:solidFill>
                  <a:schemeClr val="bg1"/>
                </a:solidFill>
              </a:rPr>
              <a:t>Technologies </a:t>
            </a:r>
            <a:r>
              <a:rPr lang="en-US">
                <a:solidFill>
                  <a:schemeClr val="bg1"/>
                </a:solidFill>
              </a:rPr>
              <a:t>and strategies to </a:t>
            </a:r>
            <a:r>
              <a:rPr lang="en-US" dirty="0">
                <a:solidFill>
                  <a:schemeClr val="bg1"/>
                </a:solidFill>
              </a:rPr>
              <a:t>improve </a:t>
            </a:r>
            <a:r>
              <a:rPr lang="en-US" dirty="0" err="1">
                <a:solidFill>
                  <a:schemeClr val="bg1"/>
                </a:solidFill>
              </a:rPr>
              <a:t>deployability</a:t>
            </a:r>
            <a:r>
              <a:rPr lang="en-US" dirty="0">
                <a:solidFill>
                  <a:schemeClr val="bg1"/>
                </a:solidFill>
              </a:rPr>
              <a:t>:</a:t>
            </a:r>
            <a:endParaRPr lang="en-GB" b="1" i="1" dirty="0">
              <a:solidFill>
                <a:schemeClr val="bg1"/>
              </a:solidFill>
            </a:endParaRPr>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12" name="TextBox 11">
            <a:extLst>
              <a:ext uri="{FF2B5EF4-FFF2-40B4-BE49-F238E27FC236}">
                <a16:creationId xmlns:a16="http://schemas.microsoft.com/office/drawing/2014/main" id="{AC2BF59B-05EE-430E-842A-191E2A439474}"/>
              </a:ext>
            </a:extLst>
          </p:cNvPr>
          <p:cNvSpPr txBox="1"/>
          <p:nvPr/>
        </p:nvSpPr>
        <p:spPr>
          <a:xfrm>
            <a:off x="808669" y="2906363"/>
            <a:ext cx="8210747" cy="369332"/>
          </a:xfrm>
          <a:prstGeom prst="rect">
            <a:avLst/>
          </a:prstGeom>
          <a:noFill/>
        </p:spPr>
        <p:txBody>
          <a:bodyPr wrap="square" rtlCol="0">
            <a:spAutoFit/>
          </a:bodyPr>
          <a:lstStyle/>
          <a:p>
            <a:r>
              <a:rPr lang="it-IT" b="1" dirty="0" err="1">
                <a:solidFill>
                  <a:schemeClr val="bg1"/>
                </a:solidFill>
              </a:rPr>
              <a:t>DevOps</a:t>
            </a:r>
            <a:endParaRPr lang="en-GB" sz="1600" dirty="0">
              <a:solidFill>
                <a:schemeClr val="bg1"/>
              </a:solidFill>
            </a:endParaRPr>
          </a:p>
        </p:txBody>
      </p:sp>
      <p:sp>
        <p:nvSpPr>
          <p:cNvPr id="13" name="TextBox 12">
            <a:extLst>
              <a:ext uri="{FF2B5EF4-FFF2-40B4-BE49-F238E27FC236}">
                <a16:creationId xmlns:a16="http://schemas.microsoft.com/office/drawing/2014/main" id="{FFFFAB45-0AF5-47E5-A923-40F765F0A0AB}"/>
              </a:ext>
            </a:extLst>
          </p:cNvPr>
          <p:cNvSpPr txBox="1"/>
          <p:nvPr/>
        </p:nvSpPr>
        <p:spPr>
          <a:xfrm>
            <a:off x="808669" y="3329593"/>
            <a:ext cx="8210747" cy="369332"/>
          </a:xfrm>
          <a:prstGeom prst="rect">
            <a:avLst/>
          </a:prstGeom>
          <a:noFill/>
        </p:spPr>
        <p:txBody>
          <a:bodyPr wrap="square" rtlCol="0">
            <a:spAutoFit/>
          </a:bodyPr>
          <a:lstStyle/>
          <a:p>
            <a:r>
              <a:rPr lang="en-US" b="1" dirty="0">
                <a:solidFill>
                  <a:schemeClr val="bg1"/>
                </a:solidFill>
              </a:rPr>
              <a:t>Blue-green deployment and canary releasing</a:t>
            </a:r>
            <a:endParaRPr lang="en-GB" sz="1600" dirty="0">
              <a:solidFill>
                <a:schemeClr val="bg1"/>
              </a:solidFill>
            </a:endParaRPr>
          </a:p>
        </p:txBody>
      </p:sp>
      <p:sp>
        <p:nvSpPr>
          <p:cNvPr id="14" name="TextBox 13">
            <a:extLst>
              <a:ext uri="{FF2B5EF4-FFF2-40B4-BE49-F238E27FC236}">
                <a16:creationId xmlns:a16="http://schemas.microsoft.com/office/drawing/2014/main" id="{C4CA6EEE-5F2F-49FA-AB74-0EE9F4BFA6A2}"/>
              </a:ext>
            </a:extLst>
          </p:cNvPr>
          <p:cNvSpPr txBox="1"/>
          <p:nvPr/>
        </p:nvSpPr>
        <p:spPr>
          <a:xfrm>
            <a:off x="808673" y="3718800"/>
            <a:ext cx="8210747" cy="369332"/>
          </a:xfrm>
          <a:prstGeom prst="rect">
            <a:avLst/>
          </a:prstGeom>
          <a:noFill/>
        </p:spPr>
        <p:txBody>
          <a:bodyPr wrap="square" rtlCol="0">
            <a:spAutoFit/>
          </a:bodyPr>
          <a:lstStyle/>
          <a:p>
            <a:r>
              <a:rPr lang="it-IT" b="1" dirty="0" err="1">
                <a:solidFill>
                  <a:schemeClr val="bg1"/>
                </a:solidFill>
              </a:rPr>
              <a:t>Infrastructure</a:t>
            </a:r>
            <a:r>
              <a:rPr lang="it-IT" b="1" dirty="0">
                <a:solidFill>
                  <a:schemeClr val="bg1"/>
                </a:solidFill>
              </a:rPr>
              <a:t> </a:t>
            </a:r>
            <a:r>
              <a:rPr lang="it-IT" b="1" dirty="0" err="1">
                <a:solidFill>
                  <a:schemeClr val="bg1"/>
                </a:solidFill>
              </a:rPr>
              <a:t>as</a:t>
            </a:r>
            <a:r>
              <a:rPr lang="it-IT" b="1" dirty="0">
                <a:solidFill>
                  <a:schemeClr val="bg1"/>
                </a:solidFill>
              </a:rPr>
              <a:t> Code (</a:t>
            </a:r>
            <a:r>
              <a:rPr lang="it-IT" b="1" dirty="0" err="1">
                <a:solidFill>
                  <a:schemeClr val="bg1"/>
                </a:solidFill>
              </a:rPr>
              <a:t>IaC</a:t>
            </a:r>
            <a:r>
              <a:rPr lang="it-IT" b="1" dirty="0">
                <a:solidFill>
                  <a:schemeClr val="bg1"/>
                </a:solidFill>
              </a:rPr>
              <a:t>) </a:t>
            </a:r>
            <a:r>
              <a:rPr lang="it-IT" sz="1600" dirty="0">
                <a:solidFill>
                  <a:schemeClr val="bg1"/>
                </a:solidFill>
              </a:rPr>
              <a:t>(</a:t>
            </a:r>
            <a:r>
              <a:rPr lang="it-IT" sz="1600" dirty="0" err="1">
                <a:solidFill>
                  <a:schemeClr val="bg1"/>
                </a:solidFill>
              </a:rPr>
              <a:t>Terraform</a:t>
            </a:r>
            <a:r>
              <a:rPr lang="it-IT" sz="1600" dirty="0">
                <a:solidFill>
                  <a:schemeClr val="bg1"/>
                </a:solidFill>
              </a:rPr>
              <a:t>, </a:t>
            </a:r>
            <a:r>
              <a:rPr lang="it-IT" sz="1600" dirty="0" err="1">
                <a:solidFill>
                  <a:schemeClr val="bg1"/>
                </a:solidFill>
              </a:rPr>
              <a:t>Pulumi</a:t>
            </a:r>
            <a:r>
              <a:rPr lang="it-IT" sz="1600" dirty="0">
                <a:solidFill>
                  <a:schemeClr val="bg1"/>
                </a:solidFill>
              </a:rPr>
              <a:t>, AWS CDK)</a:t>
            </a:r>
            <a:endParaRPr lang="en-GB" sz="1600" dirty="0">
              <a:solidFill>
                <a:schemeClr val="bg1"/>
              </a:solidFill>
            </a:endParaRPr>
          </a:p>
        </p:txBody>
      </p:sp>
      <p:sp>
        <p:nvSpPr>
          <p:cNvPr id="15" name="TextBox 14">
            <a:extLst>
              <a:ext uri="{FF2B5EF4-FFF2-40B4-BE49-F238E27FC236}">
                <a16:creationId xmlns:a16="http://schemas.microsoft.com/office/drawing/2014/main" id="{5B9B290B-F5C8-407A-941C-C8F791433767}"/>
              </a:ext>
            </a:extLst>
          </p:cNvPr>
          <p:cNvSpPr txBox="1"/>
          <p:nvPr/>
        </p:nvSpPr>
        <p:spPr>
          <a:xfrm>
            <a:off x="808673" y="4108007"/>
            <a:ext cx="8210747" cy="369332"/>
          </a:xfrm>
          <a:prstGeom prst="rect">
            <a:avLst/>
          </a:prstGeom>
          <a:noFill/>
        </p:spPr>
        <p:txBody>
          <a:bodyPr wrap="square" rtlCol="0">
            <a:spAutoFit/>
          </a:bodyPr>
          <a:lstStyle/>
          <a:p>
            <a:r>
              <a:rPr lang="it-IT" b="1" dirty="0" err="1">
                <a:solidFill>
                  <a:schemeClr val="bg1"/>
                </a:solidFill>
              </a:rPr>
              <a:t>Continuous</a:t>
            </a:r>
            <a:r>
              <a:rPr lang="it-IT" b="1" dirty="0">
                <a:solidFill>
                  <a:schemeClr val="bg1"/>
                </a:solidFill>
              </a:rPr>
              <a:t> delivery</a:t>
            </a:r>
            <a:endParaRPr lang="en-GB" sz="1600" dirty="0">
              <a:solidFill>
                <a:schemeClr val="bg1"/>
              </a:solidFill>
            </a:endParaRPr>
          </a:p>
        </p:txBody>
      </p:sp>
      <p:sp>
        <p:nvSpPr>
          <p:cNvPr id="16" name="TextBox 15">
            <a:extLst>
              <a:ext uri="{FF2B5EF4-FFF2-40B4-BE49-F238E27FC236}">
                <a16:creationId xmlns:a16="http://schemas.microsoft.com/office/drawing/2014/main" id="{5C6C105A-9862-49A3-9E3D-CDC2C3998375}"/>
              </a:ext>
            </a:extLst>
          </p:cNvPr>
          <p:cNvSpPr txBox="1"/>
          <p:nvPr/>
        </p:nvSpPr>
        <p:spPr>
          <a:xfrm>
            <a:off x="808668" y="4863195"/>
            <a:ext cx="8210747" cy="369332"/>
          </a:xfrm>
          <a:prstGeom prst="rect">
            <a:avLst/>
          </a:prstGeom>
          <a:noFill/>
        </p:spPr>
        <p:txBody>
          <a:bodyPr wrap="square" rtlCol="0">
            <a:spAutoFit/>
          </a:bodyPr>
          <a:lstStyle/>
          <a:p>
            <a:r>
              <a:rPr lang="it-IT" b="1" dirty="0" err="1">
                <a:solidFill>
                  <a:schemeClr val="bg1"/>
                </a:solidFill>
              </a:rPr>
              <a:t>Externalized</a:t>
            </a:r>
            <a:r>
              <a:rPr lang="it-IT" b="1" dirty="0">
                <a:solidFill>
                  <a:schemeClr val="bg1"/>
                </a:solidFill>
              </a:rPr>
              <a:t> </a:t>
            </a:r>
            <a:r>
              <a:rPr lang="it-IT" b="1" dirty="0" err="1">
                <a:solidFill>
                  <a:schemeClr val="bg1"/>
                </a:solidFill>
              </a:rPr>
              <a:t>configuration</a:t>
            </a:r>
            <a:endParaRPr lang="en-GB" sz="1600" dirty="0">
              <a:solidFill>
                <a:schemeClr val="bg1"/>
              </a:solidFill>
            </a:endParaRPr>
          </a:p>
        </p:txBody>
      </p:sp>
      <p:sp>
        <p:nvSpPr>
          <p:cNvPr id="17" name="TextBox 16">
            <a:extLst>
              <a:ext uri="{FF2B5EF4-FFF2-40B4-BE49-F238E27FC236}">
                <a16:creationId xmlns:a16="http://schemas.microsoft.com/office/drawing/2014/main" id="{5A8A7F90-D021-4172-A690-8F07F293DBAD}"/>
              </a:ext>
            </a:extLst>
          </p:cNvPr>
          <p:cNvSpPr txBox="1"/>
          <p:nvPr/>
        </p:nvSpPr>
        <p:spPr>
          <a:xfrm>
            <a:off x="808673" y="4473988"/>
            <a:ext cx="8210747" cy="369332"/>
          </a:xfrm>
          <a:prstGeom prst="rect">
            <a:avLst/>
          </a:prstGeom>
          <a:noFill/>
        </p:spPr>
        <p:txBody>
          <a:bodyPr wrap="square" rtlCol="0">
            <a:spAutoFit/>
          </a:bodyPr>
          <a:lstStyle/>
          <a:p>
            <a:r>
              <a:rPr lang="it-IT" b="1" dirty="0">
                <a:solidFill>
                  <a:schemeClr val="bg1"/>
                </a:solidFill>
              </a:rPr>
              <a:t>Progressive delivery </a:t>
            </a:r>
            <a:r>
              <a:rPr lang="it-IT" dirty="0">
                <a:solidFill>
                  <a:schemeClr val="bg1"/>
                </a:solidFill>
              </a:rPr>
              <a:t>(</a:t>
            </a:r>
            <a:r>
              <a:rPr lang="it-IT" dirty="0" err="1">
                <a:solidFill>
                  <a:schemeClr val="bg1"/>
                </a:solidFill>
              </a:rPr>
              <a:t>GitOps</a:t>
            </a:r>
            <a:r>
              <a:rPr lang="it-IT" dirty="0">
                <a:solidFill>
                  <a:schemeClr val="bg1"/>
                </a:solidFill>
              </a:rPr>
              <a:t>, </a:t>
            </a:r>
            <a:r>
              <a:rPr lang="it-IT" dirty="0" err="1">
                <a:solidFill>
                  <a:schemeClr val="bg1"/>
                </a:solidFill>
              </a:rPr>
              <a:t>Flux</a:t>
            </a:r>
            <a:r>
              <a:rPr lang="it-IT" dirty="0">
                <a:solidFill>
                  <a:schemeClr val="bg1"/>
                </a:solidFill>
              </a:rPr>
              <a:t>, </a:t>
            </a:r>
            <a:r>
              <a:rPr lang="it-IT" dirty="0" err="1">
                <a:solidFill>
                  <a:schemeClr val="bg1"/>
                </a:solidFill>
              </a:rPr>
              <a:t>Flagger</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Pull (</a:t>
            </a:r>
            <a:r>
              <a:rPr lang="en-GB" sz="2800" dirty="0" err="1">
                <a:solidFill>
                  <a:schemeClr val="bg1"/>
                </a:solidFill>
              </a:rPr>
              <a:t>GitOps</a:t>
            </a:r>
            <a:r>
              <a:rPr lang="en-GB" sz="2800" dirty="0">
                <a:solidFill>
                  <a:schemeClr val="bg1"/>
                </a:solidFill>
              </a:rPr>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3025"/>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273327"/>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Class should have one and only one reason to change, meaning a class should have only one job.</a:t>
            </a:r>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ACDD7B6-B52F-42DA-8565-DB28184EC313}"/>
              </a:ext>
            </a:extLst>
          </p:cNvPr>
          <p:cNvSpPr txBox="1"/>
          <p:nvPr/>
        </p:nvSpPr>
        <p:spPr>
          <a:xfrm>
            <a:off x="519112" y="3753676"/>
            <a:ext cx="8210747" cy="646331"/>
          </a:xfrm>
          <a:prstGeom prst="rect">
            <a:avLst/>
          </a:prstGeom>
          <a:noFill/>
        </p:spPr>
        <p:txBody>
          <a:bodyPr wrap="square" rtlCol="0">
            <a:spAutoFit/>
          </a:bodyPr>
          <a:lstStyle/>
          <a:p>
            <a:r>
              <a:rPr lang="en-GB" dirty="0">
                <a:solidFill>
                  <a:schemeClr val="bg1"/>
                </a:solidFill>
                <a:latin typeface="Chronicle Display" pitchFamily="50" charset="0"/>
              </a:rPr>
              <a:t>If a class has more then one responsibility, then the responsibilities become coupled. Changes to one responsibility may inhibit the class ability to meet the others.</a:t>
            </a:r>
          </a:p>
        </p:txBody>
      </p:sp>
      <p:sp>
        <p:nvSpPr>
          <p:cNvPr id="6" name="TextBox 5">
            <a:extLst>
              <a:ext uri="{FF2B5EF4-FFF2-40B4-BE49-F238E27FC236}">
                <a16:creationId xmlns:a16="http://schemas.microsoft.com/office/drawing/2014/main" id="{FBC81F2E-DDBC-4872-BD3D-991389FE157D}"/>
              </a:ext>
            </a:extLst>
          </p:cNvPr>
          <p:cNvSpPr txBox="1"/>
          <p:nvPr/>
        </p:nvSpPr>
        <p:spPr>
          <a:xfrm>
            <a:off x="519111" y="4603694"/>
            <a:ext cx="8210747" cy="646331"/>
          </a:xfrm>
          <a:prstGeom prst="rect">
            <a:avLst/>
          </a:prstGeom>
          <a:noFill/>
        </p:spPr>
        <p:txBody>
          <a:bodyPr wrap="square" rtlCol="0">
            <a:spAutoFit/>
          </a:bodyPr>
          <a:lstStyle/>
          <a:p>
            <a:r>
              <a:rPr lang="en-GB" dirty="0">
                <a:solidFill>
                  <a:schemeClr val="bg1"/>
                </a:solidFill>
                <a:latin typeface="Chronicle Display" pitchFamily="50" charset="0"/>
              </a:rPr>
              <a:t>The hardest thing is to detect the responsibilities of a class according with the reason to change</a:t>
            </a: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solidFill>
                  <a:schemeClr val="bg1"/>
                </a:solidFill>
              </a:rPr>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solidFill>
                  <a:schemeClr val="bg1"/>
                </a:solidFill>
              </a:rPr>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solidFill>
                  <a:schemeClr val="bg1"/>
                </a:solidFill>
              </a:rPr>
              <a:t>&gt; HTTP call </a:t>
            </a:r>
            <a:r>
              <a:rPr lang="en-GB" sz="1600" dirty="0">
                <a:solidFill>
                  <a:schemeClr val="bg1"/>
                </a:solidFill>
              </a:rPr>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solidFill>
                  <a:schemeClr val="bg1"/>
                </a:solidFill>
              </a:rPr>
              <a:t>&gt; RPC-Like call</a:t>
            </a:r>
            <a:r>
              <a:rPr lang="en-GB" sz="1600" dirty="0">
                <a:solidFill>
                  <a:schemeClr val="bg1"/>
                </a:solidFill>
              </a:rPr>
              <a:t> (</a:t>
            </a:r>
            <a:r>
              <a:rPr lang="en-GB" sz="1600" dirty="0" err="1">
                <a:solidFill>
                  <a:schemeClr val="bg1"/>
                </a:solidFill>
              </a:rPr>
              <a:t>gRPC</a:t>
            </a:r>
            <a:r>
              <a:rPr lang="en-GB" sz="1600" dirty="0">
                <a:solidFill>
                  <a:schemeClr val="bg1"/>
                </a:solidFill>
              </a:rPr>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solidFill>
                  <a:schemeClr val="bg1"/>
                </a:solidFill>
              </a:rPr>
              <a:t>&gt; Asynchronous messages </a:t>
            </a:r>
            <a:r>
              <a:rPr lang="en-GB" sz="1600" dirty="0">
                <a:solidFill>
                  <a:schemeClr val="bg1"/>
                </a:solidFill>
              </a:rPr>
              <a:t>using message broker</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solidFill>
                  <a:schemeClr val="bg1"/>
                </a:solidFill>
              </a:rPr>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solidFill>
                  <a:schemeClr val="bg1"/>
                </a:solidFill>
              </a:rPr>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solidFill>
                  <a:schemeClr val="bg1"/>
                </a:solidFill>
              </a:rPr>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solidFill>
                  <a:schemeClr val="bg1"/>
                </a:solidFill>
              </a:rPr>
              <a:t>CAP Theorem</a:t>
            </a:r>
            <a:endParaRPr lang="en-GB" sz="2000" b="1" i="1" dirty="0">
              <a:solidFill>
                <a:schemeClr val="bg1"/>
              </a:solidFill>
            </a:endParaRPr>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solidFill>
                  <a:schemeClr val="bg1"/>
                </a:solidFill>
              </a:rPr>
              <a:t>“It’s not possible for a distributed system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 CAP Theorem gives you two options: </a:t>
            </a:r>
            <a:r>
              <a:rPr lang="en-US" sz="1600" b="1" dirty="0">
                <a:solidFill>
                  <a:schemeClr val="bg1"/>
                </a:solidFill>
              </a:rPr>
              <a:t>availability XOR consistency</a:t>
            </a:r>
            <a:endParaRPr lang="en-GB" sz="1600" b="1" dirty="0">
              <a:solidFill>
                <a:schemeClr val="bg1"/>
              </a:solidFill>
            </a:endParaRPr>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solidFill>
                  <a:schemeClr val="bg1"/>
                </a:solidFill>
              </a:rPr>
              <a:t>For microservices, the main strategy that enables the availability choice is </a:t>
            </a:r>
            <a:r>
              <a:rPr lang="en-US" sz="1600" b="1" dirty="0">
                <a:solidFill>
                  <a:schemeClr val="bg1"/>
                </a:solidFill>
              </a:rPr>
              <a:t>data replication</a:t>
            </a:r>
            <a:endParaRPr lang="en-GB" sz="1600" b="1" dirty="0">
              <a:solidFill>
                <a:schemeClr val="bg1"/>
              </a:solidFill>
            </a:endParaRPr>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solidFill>
                  <a:schemeClr val="bg1"/>
                </a:solidFill>
              </a:rPr>
              <a:t>Service Data Replications pattern</a:t>
            </a:r>
            <a:endParaRPr lang="en-GB" sz="1600" b="1" i="1" dirty="0">
              <a:solidFill>
                <a:schemeClr val="bg1"/>
              </a:solidFill>
            </a:endParaRPr>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solidFill>
                  <a:schemeClr val="bg1"/>
                </a:solidFill>
              </a:rPr>
              <a:t>Command Query Responsibility Segregation CQRS pattern</a:t>
            </a:r>
            <a:endParaRPr lang="en-GB" sz="1600" b="1" i="1" dirty="0">
              <a:solidFill>
                <a:schemeClr val="bg1"/>
              </a:solidFill>
            </a:endParaRPr>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solidFill>
                  <a:schemeClr val="bg1"/>
                </a:solidFill>
              </a:rPr>
              <a:t>Event Sourcing pattern</a:t>
            </a:r>
            <a:endParaRPr lang="en-GB" sz="1600" b="1" i="1" dirty="0">
              <a:solidFill>
                <a:schemeClr val="bg1"/>
              </a:solidFill>
            </a:endParaRPr>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solidFill>
                  <a:schemeClr val="bg1"/>
                </a:solidFill>
              </a:rPr>
              <a:t>In software engineering, coupling refers to the degree of interdependence between two software elements</a:t>
            </a:r>
            <a:endParaRPr lang="en-GB" sz="1600" dirty="0">
              <a:solidFill>
                <a:schemeClr val="bg1"/>
              </a:solidFill>
            </a:endParaRPr>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solidFill>
                  <a:schemeClr val="bg1"/>
                </a:solidFill>
              </a:rPr>
              <a:t>Services exposes its functionality through the service contract (json, proto, xml) </a:t>
            </a:r>
            <a:endParaRPr lang="en-GB" sz="1600" dirty="0">
              <a:solidFill>
                <a:schemeClr val="bg1"/>
              </a:solidFill>
            </a:endParaRPr>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solidFill>
                  <a:schemeClr val="bg1"/>
                </a:solidFill>
              </a:rPr>
              <a:t>The contract should not be tightly coupled to implementation details or a specific technology</a:t>
            </a:r>
            <a:endParaRPr lang="en-GB" sz="1600" dirty="0">
              <a:solidFill>
                <a:schemeClr val="bg1"/>
              </a:solidFill>
            </a:endParaRPr>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solidFill>
                  <a:schemeClr val="bg1"/>
                </a:solidFill>
              </a:rPr>
              <a:t>Afferent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solidFill>
                  <a:schemeClr val="bg1"/>
                </a:solidFill>
              </a:rPr>
              <a:t>Efferent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solidFill>
                  <a:schemeClr val="bg1"/>
                </a:solidFill>
              </a:rPr>
              <a:t>Services often need to interact each other</a:t>
            </a:r>
            <a:endParaRPr lang="en-GB" sz="1600" dirty="0">
              <a:solidFill>
                <a:schemeClr val="bg1"/>
              </a:solidFill>
            </a:endParaRPr>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solidFill>
                  <a:schemeClr val="bg1"/>
                </a:solidFill>
              </a:rPr>
              <a:t>The interaction establishes runtime dependencies that directly impact the service autonomy</a:t>
            </a:r>
            <a:endParaRPr lang="en-GB" sz="1600" dirty="0">
              <a:solidFill>
                <a:schemeClr val="bg1"/>
              </a:solidFill>
            </a:endParaRPr>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There are some strategies to promote </a:t>
            </a:r>
            <a:r>
              <a:rPr lang="en-US" sz="1600" b="1" i="1" dirty="0">
                <a:solidFill>
                  <a:schemeClr val="bg1"/>
                </a:solidFill>
              </a:rPr>
              <a:t>Afferent</a:t>
            </a:r>
            <a:r>
              <a:rPr lang="en-US" sz="1600" dirty="0">
                <a:solidFill>
                  <a:schemeClr val="bg1"/>
                </a:solidFill>
              </a:rPr>
              <a:t> and </a:t>
            </a:r>
            <a:r>
              <a:rPr lang="en-US" sz="1600" b="1" i="1" dirty="0">
                <a:solidFill>
                  <a:schemeClr val="bg1"/>
                </a:solidFill>
              </a:rPr>
              <a:t>Efferent</a:t>
            </a:r>
            <a:r>
              <a:rPr lang="en-US" sz="1600" dirty="0">
                <a:solidFill>
                  <a:schemeClr val="bg1"/>
                </a:solidFill>
              </a:rPr>
              <a:t> loose coupling</a:t>
            </a:r>
            <a:endParaRPr lang="en-GB" sz="1600" dirty="0">
              <a:solidFill>
                <a:schemeClr val="bg1"/>
              </a:solidFill>
            </a:endParaRPr>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solidFill>
                  <a:schemeClr val="bg1"/>
                </a:solidFill>
              </a:rPr>
              <a:t>Publish-subscribe</a:t>
            </a:r>
            <a:r>
              <a:rPr lang="it-IT" b="1" i="1" dirty="0">
                <a:solidFill>
                  <a:schemeClr val="bg1"/>
                </a:solidFill>
              </a:rPr>
              <a:t> </a:t>
            </a:r>
            <a:r>
              <a:rPr lang="it-IT" sz="1400" dirty="0">
                <a:solidFill>
                  <a:schemeClr val="bg1"/>
                </a:solidFill>
              </a:rPr>
              <a:t>(</a:t>
            </a:r>
            <a:r>
              <a:rPr lang="it-IT" sz="1400" dirty="0" err="1">
                <a:solidFill>
                  <a:schemeClr val="bg1"/>
                </a:solidFill>
              </a:rPr>
              <a:t>message-driven</a:t>
            </a:r>
            <a:r>
              <a:rPr lang="it-IT" sz="1400" dirty="0">
                <a:solidFill>
                  <a:schemeClr val="bg1"/>
                </a:solidFill>
              </a:rPr>
              <a:t> pattern to </a:t>
            </a:r>
            <a:r>
              <a:rPr lang="it-IT" sz="1400" dirty="0" err="1">
                <a:solidFill>
                  <a:schemeClr val="bg1"/>
                </a:solidFill>
              </a:rPr>
              <a:t>decouple</a:t>
            </a:r>
            <a:r>
              <a:rPr lang="it-IT" sz="1400" dirty="0">
                <a:solidFill>
                  <a:schemeClr val="bg1"/>
                </a:solidFill>
              </a:rPr>
              <a:t> </a:t>
            </a:r>
            <a:r>
              <a:rPr lang="it-IT" sz="1400" dirty="0" err="1">
                <a:solidFill>
                  <a:schemeClr val="bg1"/>
                </a:solidFill>
              </a:rPr>
              <a:t>senders</a:t>
            </a:r>
            <a:r>
              <a:rPr lang="it-IT" sz="1400" dirty="0">
                <a:solidFill>
                  <a:schemeClr val="bg1"/>
                </a:solidFill>
              </a:rPr>
              <a:t> and receivers)</a:t>
            </a:r>
            <a:endParaRPr lang="en-GB" sz="1400" b="1" dirty="0">
              <a:solidFill>
                <a:schemeClr val="bg1"/>
              </a:solidFill>
            </a:endParaRPr>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solidFill>
                  <a:schemeClr val="bg1"/>
                </a:solidFill>
              </a:rPr>
              <a:t>API gateway and BFF </a:t>
            </a:r>
            <a:r>
              <a:rPr lang="it-IT" sz="1400" dirty="0">
                <a:solidFill>
                  <a:schemeClr val="bg1"/>
                </a:solidFill>
              </a:rPr>
              <a:t>(</a:t>
            </a:r>
            <a:r>
              <a:rPr lang="it-IT" sz="1400" dirty="0" err="1">
                <a:solidFill>
                  <a:schemeClr val="bg1"/>
                </a:solidFill>
              </a:rPr>
              <a:t>intermediary</a:t>
            </a:r>
            <a:r>
              <a:rPr lang="it-IT" sz="1400" dirty="0">
                <a:solidFill>
                  <a:schemeClr val="bg1"/>
                </a:solidFill>
              </a:rPr>
              <a:t> component to deals with contract </a:t>
            </a:r>
            <a:r>
              <a:rPr lang="it-IT" sz="1400" dirty="0" err="1">
                <a:solidFill>
                  <a:schemeClr val="bg1"/>
                </a:solidFill>
              </a:rPr>
              <a:t>between</a:t>
            </a:r>
            <a:r>
              <a:rPr lang="it-IT" sz="1400" dirty="0">
                <a:solidFill>
                  <a:schemeClr val="bg1"/>
                </a:solidFill>
              </a:rPr>
              <a:t> clients and </a:t>
            </a:r>
            <a:r>
              <a:rPr lang="it-IT" sz="1400" dirty="0" err="1">
                <a:solidFill>
                  <a:schemeClr val="bg1"/>
                </a:solidFill>
              </a:rPr>
              <a:t>services</a:t>
            </a:r>
            <a:r>
              <a:rPr lang="it-IT" sz="1400" dirty="0">
                <a:solidFill>
                  <a:schemeClr val="bg1"/>
                </a:solidFill>
              </a:rPr>
              <a:t>)</a:t>
            </a:r>
            <a:endParaRPr lang="en-GB" sz="1400" b="1" dirty="0">
              <a:solidFill>
                <a:schemeClr val="bg1"/>
              </a:solidFill>
            </a:endParaRPr>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solidFill>
                  <a:schemeClr val="bg1"/>
                </a:solidFill>
              </a:rPr>
              <a:t>Contract-first design </a:t>
            </a:r>
            <a:r>
              <a:rPr lang="it-IT" sz="1400" dirty="0">
                <a:solidFill>
                  <a:schemeClr val="bg1"/>
                </a:solidFill>
              </a:rPr>
              <a:t>(</a:t>
            </a:r>
            <a:r>
              <a:rPr lang="it-IT" sz="1400" dirty="0" err="1">
                <a:solidFill>
                  <a:schemeClr val="bg1"/>
                </a:solidFill>
              </a:rPr>
              <a:t>designing</a:t>
            </a:r>
            <a:r>
              <a:rPr lang="it-IT" sz="1400" dirty="0">
                <a:solidFill>
                  <a:schemeClr val="bg1"/>
                </a:solidFill>
              </a:rPr>
              <a:t> the contract </a:t>
            </a:r>
            <a:r>
              <a:rPr lang="it-IT" sz="1400" dirty="0" err="1">
                <a:solidFill>
                  <a:schemeClr val="bg1"/>
                </a:solidFill>
              </a:rPr>
              <a:t>independently</a:t>
            </a:r>
            <a:r>
              <a:rPr lang="it-IT" sz="1400" dirty="0">
                <a:solidFill>
                  <a:schemeClr val="bg1"/>
                </a:solidFill>
              </a:rPr>
              <a:t> of </a:t>
            </a:r>
            <a:r>
              <a:rPr lang="it-IT" sz="1400" dirty="0" err="1">
                <a:solidFill>
                  <a:schemeClr val="bg1"/>
                </a:solidFill>
              </a:rPr>
              <a:t>any</a:t>
            </a:r>
            <a:r>
              <a:rPr lang="it-IT" sz="1400" dirty="0">
                <a:solidFill>
                  <a:schemeClr val="bg1"/>
                </a:solidFill>
              </a:rPr>
              <a:t> </a:t>
            </a:r>
            <a:r>
              <a:rPr lang="it-IT" sz="1400" dirty="0" err="1">
                <a:solidFill>
                  <a:schemeClr val="bg1"/>
                </a:solidFill>
              </a:rPr>
              <a:t>existing</a:t>
            </a:r>
            <a:r>
              <a:rPr lang="it-IT" sz="1400" dirty="0">
                <a:solidFill>
                  <a:schemeClr val="bg1"/>
                </a:solidFill>
              </a:rPr>
              <a:t> code)</a:t>
            </a:r>
            <a:endParaRPr lang="en-GB" sz="1400" b="1" dirty="0">
              <a:solidFill>
                <a:schemeClr val="bg1"/>
              </a:solidFill>
            </a:endParaRPr>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solidFill>
                  <a:schemeClr val="bg1"/>
                </a:solidFill>
              </a:rPr>
              <a:t>Hypermedia</a:t>
            </a:r>
            <a:r>
              <a:rPr lang="it-IT" b="1" i="1" dirty="0">
                <a:solidFill>
                  <a:schemeClr val="bg1"/>
                </a:solidFill>
              </a:rPr>
              <a:t> </a:t>
            </a:r>
            <a:r>
              <a:rPr lang="it-IT" sz="1400" dirty="0">
                <a:solidFill>
                  <a:schemeClr val="bg1"/>
                </a:solidFill>
              </a:rPr>
              <a:t>(</a:t>
            </a:r>
            <a:r>
              <a:rPr lang="it-IT" sz="1400" b="1" i="1" dirty="0" err="1">
                <a:solidFill>
                  <a:schemeClr val="bg1"/>
                </a:solidFill>
              </a:rPr>
              <a:t>hateoas</a:t>
            </a:r>
            <a:r>
              <a:rPr lang="it-IT" sz="1400" dirty="0">
                <a:solidFill>
                  <a:schemeClr val="bg1"/>
                </a:solidFill>
              </a:rPr>
              <a:t> to help clients to be more </a:t>
            </a:r>
            <a:r>
              <a:rPr lang="it-IT" sz="1400" dirty="0" err="1">
                <a:solidFill>
                  <a:schemeClr val="bg1"/>
                </a:solidFill>
              </a:rPr>
              <a:t>independend</a:t>
            </a:r>
            <a:r>
              <a:rPr lang="it-IT" sz="1400" dirty="0">
                <a:solidFill>
                  <a:schemeClr val="bg1"/>
                </a:solidFill>
              </a:rPr>
              <a:t> of service endpoint)</a:t>
            </a:r>
            <a:endParaRPr lang="en-GB" sz="1400" b="1" dirty="0">
              <a:solidFill>
                <a:schemeClr val="bg1"/>
              </a:solidFill>
            </a:endParaRPr>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solidFill>
                  <a:schemeClr val="bg1"/>
                </a:solidFill>
              </a:rPr>
              <a:t>Adapter/Wrapper </a:t>
            </a:r>
            <a:r>
              <a:rPr lang="it-IT" b="1" i="1" dirty="0" err="1">
                <a:solidFill>
                  <a:schemeClr val="bg1"/>
                </a:solidFill>
              </a:rPr>
              <a:t>patterns</a:t>
            </a:r>
            <a:r>
              <a:rPr lang="it-IT" b="1" i="1" dirty="0">
                <a:solidFill>
                  <a:schemeClr val="bg1"/>
                </a:solidFill>
              </a:rPr>
              <a:t> </a:t>
            </a:r>
            <a:r>
              <a:rPr lang="it-IT" sz="1400" dirty="0">
                <a:solidFill>
                  <a:schemeClr val="bg1"/>
                </a:solidFill>
              </a:rPr>
              <a:t>(code </a:t>
            </a:r>
            <a:r>
              <a:rPr lang="it-IT" sz="1400" dirty="0" err="1">
                <a:solidFill>
                  <a:schemeClr val="bg1"/>
                </a:solidFill>
              </a:rPr>
              <a:t>is</a:t>
            </a:r>
            <a:r>
              <a:rPr lang="it-IT" sz="1400" dirty="0">
                <a:solidFill>
                  <a:schemeClr val="bg1"/>
                </a:solidFill>
              </a:rPr>
              <a:t> </a:t>
            </a:r>
            <a:r>
              <a:rPr lang="it-IT" sz="1400" dirty="0" err="1">
                <a:solidFill>
                  <a:schemeClr val="bg1"/>
                </a:solidFill>
              </a:rPr>
              <a:t>not</a:t>
            </a:r>
            <a:r>
              <a:rPr lang="it-IT" sz="1400" dirty="0">
                <a:solidFill>
                  <a:schemeClr val="bg1"/>
                </a:solidFill>
              </a:rPr>
              <a:t> </a:t>
            </a:r>
            <a:r>
              <a:rPr lang="it-IT" sz="1400" dirty="0" err="1">
                <a:solidFill>
                  <a:schemeClr val="bg1"/>
                </a:solidFill>
              </a:rPr>
              <a:t>dependend</a:t>
            </a:r>
            <a:r>
              <a:rPr lang="it-IT" sz="1400" dirty="0">
                <a:solidFill>
                  <a:schemeClr val="bg1"/>
                </a:solidFill>
              </a:rPr>
              <a:t> from concrete implementation)</a:t>
            </a:r>
            <a:endParaRPr lang="en-GB" sz="1400" b="1" dirty="0">
              <a:solidFill>
                <a:schemeClr val="bg1"/>
              </a:solidFill>
            </a:endParaRPr>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solidFill>
                  <a:schemeClr val="bg1"/>
                </a:solidFill>
              </a:rPr>
              <a:t>Database per </a:t>
            </a:r>
            <a:r>
              <a:rPr lang="it-IT" b="1" i="1" dirty="0" err="1">
                <a:solidFill>
                  <a:schemeClr val="bg1"/>
                </a:solidFill>
              </a:rPr>
              <a:t>Microsertvice</a:t>
            </a:r>
            <a:r>
              <a:rPr lang="it-IT" b="1" i="1" dirty="0">
                <a:solidFill>
                  <a:schemeClr val="bg1"/>
                </a:solidFill>
              </a:rPr>
              <a:t> pattern </a:t>
            </a:r>
            <a:r>
              <a:rPr lang="it-IT" sz="1400" dirty="0">
                <a:solidFill>
                  <a:schemeClr val="bg1"/>
                </a:solidFill>
              </a:rPr>
              <a:t>(to </a:t>
            </a:r>
            <a:r>
              <a:rPr lang="it-IT" sz="1400" dirty="0" err="1">
                <a:solidFill>
                  <a:schemeClr val="bg1"/>
                </a:solidFill>
              </a:rPr>
              <a:t>avoid</a:t>
            </a:r>
            <a:r>
              <a:rPr lang="it-IT" sz="1400" dirty="0">
                <a:solidFill>
                  <a:schemeClr val="bg1"/>
                </a:solidFill>
              </a:rPr>
              <a:t> direct </a:t>
            </a:r>
            <a:r>
              <a:rPr lang="it-IT" sz="1400" dirty="0" err="1">
                <a:solidFill>
                  <a:schemeClr val="bg1"/>
                </a:solidFill>
              </a:rPr>
              <a:t>coupling</a:t>
            </a:r>
            <a:r>
              <a:rPr lang="it-IT" sz="1400" dirty="0">
                <a:solidFill>
                  <a:schemeClr val="bg1"/>
                </a:solidFill>
              </a:rPr>
              <a:t> to </a:t>
            </a:r>
            <a:r>
              <a:rPr lang="it-IT" sz="1400" dirty="0" err="1">
                <a:solidFill>
                  <a:schemeClr val="bg1"/>
                </a:solidFill>
              </a:rPr>
              <a:t>shared</a:t>
            </a:r>
            <a:r>
              <a:rPr lang="it-IT" sz="1400" dirty="0">
                <a:solidFill>
                  <a:schemeClr val="bg1"/>
                </a:solidFill>
              </a:rPr>
              <a:t> </a:t>
            </a:r>
            <a:r>
              <a:rPr lang="it-IT" sz="1400" dirty="0" err="1">
                <a:solidFill>
                  <a:schemeClr val="bg1"/>
                </a:solidFill>
              </a:rPr>
              <a:t>databases</a:t>
            </a:r>
            <a:r>
              <a:rPr lang="it-IT" sz="1400" dirty="0">
                <a:solidFill>
                  <a:schemeClr val="bg1"/>
                </a:solidFill>
              </a:rPr>
              <a:t>)</a:t>
            </a:r>
            <a:endParaRPr lang="en-GB" sz="1400" b="1" dirty="0">
              <a:solidFill>
                <a:schemeClr val="bg1"/>
              </a:solidFill>
            </a:endParaRPr>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9753"/>
          </a:xfrm>
        </p:spPr>
        <p:txBody>
          <a:bodyPr/>
          <a:lstStyle/>
          <a:p>
            <a:r>
              <a:rPr lang="en-US" dirty="0">
                <a:solidFill>
                  <a:schemeClr val="bg1"/>
                </a:solidFill>
              </a:rPr>
              <a:t>Single Responsibility</a:t>
            </a:r>
          </a:p>
          <a:p>
            <a:endParaRPr lang="en-US" dirty="0">
              <a:solidFill>
                <a:schemeClr val="bg1"/>
              </a:solidFill>
            </a:endParaRPr>
          </a:p>
        </p:txBody>
      </p:sp>
      <p:sp>
        <p:nvSpPr>
          <p:cNvPr id="3" name="TextBox 2">
            <a:extLst>
              <a:ext uri="{FF2B5EF4-FFF2-40B4-BE49-F238E27FC236}">
                <a16:creationId xmlns:a16="http://schemas.microsoft.com/office/drawing/2014/main" id="{783286F2-3305-4443-93FE-33C7694E04E7}"/>
              </a:ext>
            </a:extLst>
          </p:cNvPr>
          <p:cNvSpPr txBox="1"/>
          <p:nvPr/>
        </p:nvSpPr>
        <p:spPr>
          <a:xfrm>
            <a:off x="328613" y="2204856"/>
            <a:ext cx="8210747" cy="584775"/>
          </a:xfrm>
          <a:prstGeom prst="rect">
            <a:avLst/>
          </a:prstGeom>
          <a:noFill/>
        </p:spPr>
        <p:txBody>
          <a:bodyPr wrap="square" rtlCol="0">
            <a:spAutoFit/>
          </a:bodyPr>
          <a:lstStyle/>
          <a:p>
            <a:r>
              <a:rPr lang="en-GB" sz="1600" b="1" dirty="0">
                <a:solidFill>
                  <a:schemeClr val="bg1"/>
                </a:solidFill>
              </a:rPr>
              <a:t>SRP </a:t>
            </a:r>
            <a:r>
              <a:rPr lang="en-GB" sz="1600" dirty="0">
                <a:solidFill>
                  <a:schemeClr val="bg1"/>
                </a:solidFill>
              </a:rPr>
              <a:t>has we know from OOD is about having cohesive functionality giving one responsibility to a class</a:t>
            </a:r>
            <a:endParaRPr lang="en-GB" sz="1600" b="1" dirty="0">
              <a:solidFill>
                <a:schemeClr val="bg1"/>
              </a:solidFill>
            </a:endParaRPr>
          </a:p>
        </p:txBody>
      </p:sp>
      <p:sp>
        <p:nvSpPr>
          <p:cNvPr id="4" name="TextBox 3">
            <a:extLst>
              <a:ext uri="{FF2B5EF4-FFF2-40B4-BE49-F238E27FC236}">
                <a16:creationId xmlns:a16="http://schemas.microsoft.com/office/drawing/2014/main" id="{B2D605F2-C84A-4C24-A154-091C3FDB83AA}"/>
              </a:ext>
            </a:extLst>
          </p:cNvPr>
          <p:cNvSpPr txBox="1"/>
          <p:nvPr/>
        </p:nvSpPr>
        <p:spPr>
          <a:xfrm>
            <a:off x="328613" y="2946276"/>
            <a:ext cx="8210747" cy="584775"/>
          </a:xfrm>
          <a:prstGeom prst="rect">
            <a:avLst/>
          </a:prstGeom>
          <a:noFill/>
        </p:spPr>
        <p:txBody>
          <a:bodyPr wrap="square" rtlCol="0">
            <a:spAutoFit/>
          </a:bodyPr>
          <a:lstStyle/>
          <a:p>
            <a:r>
              <a:rPr lang="en-US" sz="1600" dirty="0">
                <a:solidFill>
                  <a:schemeClr val="bg1"/>
                </a:solidFill>
              </a:rPr>
              <a:t>The notion of single responsibility can be extended to the cohesiveness of services within a microservice</a:t>
            </a:r>
            <a:endParaRPr lang="en-GB" sz="1600" b="1" dirty="0">
              <a:solidFill>
                <a:schemeClr val="bg1"/>
              </a:solidFill>
            </a:endParaRPr>
          </a:p>
        </p:txBody>
      </p:sp>
      <p:sp>
        <p:nvSpPr>
          <p:cNvPr id="5" name="TextBox 4">
            <a:extLst>
              <a:ext uri="{FF2B5EF4-FFF2-40B4-BE49-F238E27FC236}">
                <a16:creationId xmlns:a16="http://schemas.microsoft.com/office/drawing/2014/main" id="{BA66D40A-9112-43DD-9217-9A54345FD6F3}"/>
              </a:ext>
            </a:extLst>
          </p:cNvPr>
          <p:cNvSpPr txBox="1"/>
          <p:nvPr/>
        </p:nvSpPr>
        <p:spPr>
          <a:xfrm>
            <a:off x="328613" y="3687696"/>
            <a:ext cx="8210747" cy="584775"/>
          </a:xfrm>
          <a:prstGeom prst="rect">
            <a:avLst/>
          </a:prstGeom>
          <a:noFill/>
        </p:spPr>
        <p:txBody>
          <a:bodyPr wrap="square" rtlCol="0">
            <a:spAutoFit/>
          </a:bodyPr>
          <a:lstStyle/>
          <a:p>
            <a:r>
              <a:rPr lang="en-US" sz="1600" dirty="0">
                <a:solidFill>
                  <a:schemeClr val="bg1"/>
                </a:solidFill>
              </a:rPr>
              <a:t>An important aspect of maturity in microservice design is the ability to create microservices that are not too coarse- or too fine-grained</a:t>
            </a:r>
            <a:endParaRPr lang="en-GB" sz="1600" b="1" dirty="0">
              <a:solidFill>
                <a:schemeClr val="bg1"/>
              </a:solidFill>
            </a:endParaRPr>
          </a:p>
        </p:txBody>
      </p:sp>
      <p:sp>
        <p:nvSpPr>
          <p:cNvPr id="6" name="TextBox 5">
            <a:extLst>
              <a:ext uri="{FF2B5EF4-FFF2-40B4-BE49-F238E27FC236}">
                <a16:creationId xmlns:a16="http://schemas.microsoft.com/office/drawing/2014/main" id="{00C0D6D4-4503-4922-ABD2-101F77FE016C}"/>
              </a:ext>
            </a:extLst>
          </p:cNvPr>
          <p:cNvSpPr txBox="1"/>
          <p:nvPr/>
        </p:nvSpPr>
        <p:spPr>
          <a:xfrm>
            <a:off x="328613" y="4429116"/>
            <a:ext cx="8210747" cy="584775"/>
          </a:xfrm>
          <a:prstGeom prst="rect">
            <a:avLst/>
          </a:prstGeom>
          <a:noFill/>
        </p:spPr>
        <p:txBody>
          <a:bodyPr wrap="square" rtlCol="0">
            <a:spAutoFit/>
          </a:bodyPr>
          <a:lstStyle/>
          <a:p>
            <a:r>
              <a:rPr lang="en-US" sz="1600" dirty="0">
                <a:solidFill>
                  <a:schemeClr val="bg1"/>
                </a:solidFill>
              </a:rPr>
              <a:t>An approach that has become popular in the industry to drive the scope of microservices is to follow </a:t>
            </a:r>
            <a:r>
              <a:rPr lang="en-US" sz="1600" u="sng" dirty="0">
                <a:solidFill>
                  <a:schemeClr val="bg1"/>
                </a:solidFill>
                <a:hlinkClick r:id="rId3">
                  <a:extLst>
                    <a:ext uri="{A12FA001-AC4F-418D-AE19-62706E023703}">
                      <ahyp:hlinkClr xmlns:ahyp="http://schemas.microsoft.com/office/drawing/2018/hyperlinkcolor" val="tx"/>
                    </a:ext>
                  </a:extLst>
                </a:hlinkClick>
              </a:rPr>
              <a:t>Domain-Driven Design (DDD)</a:t>
            </a:r>
            <a:r>
              <a:rPr lang="en-US" sz="1600" dirty="0">
                <a:solidFill>
                  <a:schemeClr val="bg1"/>
                </a:solidFill>
              </a:rPr>
              <a:t> precepts</a:t>
            </a:r>
            <a:endParaRPr lang="en-GB" sz="1600" b="1" dirty="0">
              <a:solidFill>
                <a:schemeClr val="bg1"/>
              </a:solidFill>
            </a:endParaRPr>
          </a:p>
        </p:txBody>
      </p:sp>
    </p:spTree>
    <p:extLst>
      <p:ext uri="{BB962C8B-B14F-4D97-AF65-F5344CB8AC3E}">
        <p14:creationId xmlns:p14="http://schemas.microsoft.com/office/powerpoint/2010/main" val="8049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IDEALS Principles</a:t>
            </a:r>
          </a:p>
          <a:p>
            <a:endParaRPr lang="en-US" dirty="0">
              <a:solidFill>
                <a:schemeClr val="bg1"/>
              </a:solidFill>
            </a:endParaRPr>
          </a:p>
        </p:txBody>
      </p:sp>
      <p:sp>
        <p:nvSpPr>
          <p:cNvPr id="5" name="TextBox 4"/>
          <p:cNvSpPr txBox="1"/>
          <p:nvPr/>
        </p:nvSpPr>
        <p:spPr>
          <a:xfrm>
            <a:off x="621372" y="1859340"/>
            <a:ext cx="8210747" cy="1323439"/>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hlinkClick r:id="rId3"/>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0325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D17DDCD5-6EBF-40BB-81AF-415A87FFBFFA}"/>
              </a:ext>
            </a:extLst>
          </p:cNvPr>
          <p:cNvSpPr txBox="1"/>
          <p:nvPr/>
        </p:nvSpPr>
        <p:spPr>
          <a:xfrm>
            <a:off x="466626" y="2479791"/>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the example code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has both the logic to calculate area and formatting the output data, so it has two responsibilities.</a:t>
            </a:r>
          </a:p>
        </p:txBody>
      </p:sp>
      <p:sp>
        <p:nvSpPr>
          <p:cNvPr id="8" name="TextBox 7">
            <a:extLst>
              <a:ext uri="{FF2B5EF4-FFF2-40B4-BE49-F238E27FC236}">
                <a16:creationId xmlns:a16="http://schemas.microsoft.com/office/drawing/2014/main" id="{39D51E31-3C4B-4911-ABDD-C75F52ECC22E}"/>
              </a:ext>
            </a:extLst>
          </p:cNvPr>
          <p:cNvSpPr txBox="1"/>
          <p:nvPr/>
        </p:nvSpPr>
        <p:spPr>
          <a:xfrm>
            <a:off x="466626" y="3487382"/>
            <a:ext cx="8210747" cy="646331"/>
          </a:xfrm>
          <a:prstGeom prst="rect">
            <a:avLst/>
          </a:prstGeom>
          <a:noFill/>
        </p:spPr>
        <p:txBody>
          <a:bodyPr wrap="square" rtlCol="0">
            <a:spAutoFit/>
          </a:bodyPr>
          <a:lstStyle/>
          <a:p>
            <a:r>
              <a:rPr lang="en-GB" dirty="0">
                <a:solidFill>
                  <a:schemeClr val="bg1"/>
                </a:solidFill>
                <a:latin typeface="Chronicle Display" pitchFamily="50" charset="0"/>
              </a:rPr>
              <a:t>We are violating the </a:t>
            </a:r>
            <a:r>
              <a:rPr lang="en-GB" b="1" dirty="0">
                <a:solidFill>
                  <a:schemeClr val="bg1"/>
                </a:solidFill>
                <a:latin typeface="Chronicle Display" pitchFamily="50" charset="0"/>
              </a:rPr>
              <a:t>SRP principle</a:t>
            </a:r>
            <a:r>
              <a:rPr lang="en-GB" dirty="0">
                <a:solidFill>
                  <a:schemeClr val="bg1"/>
                </a:solidFill>
                <a:latin typeface="Chronicle Display" pitchFamily="50" charset="0"/>
              </a:rPr>
              <a:t>, so we should separate the two job of the class into two different classes, each with a single responsibility.</a:t>
            </a:r>
          </a:p>
        </p:txBody>
      </p:sp>
      <p:sp>
        <p:nvSpPr>
          <p:cNvPr id="10" name="TextBox 9">
            <a:extLst>
              <a:ext uri="{FF2B5EF4-FFF2-40B4-BE49-F238E27FC236}">
                <a16:creationId xmlns:a16="http://schemas.microsoft.com/office/drawing/2014/main" id="{F5498817-092D-4930-871C-29B1D96C4BB1}"/>
              </a:ext>
            </a:extLst>
          </p:cNvPr>
          <p:cNvSpPr txBox="1"/>
          <p:nvPr/>
        </p:nvSpPr>
        <p:spPr>
          <a:xfrm>
            <a:off x="466626" y="4402353"/>
            <a:ext cx="8210747" cy="646331"/>
          </a:xfrm>
          <a:prstGeom prst="rect">
            <a:avLst/>
          </a:prstGeom>
          <a:noFill/>
        </p:spPr>
        <p:txBody>
          <a:bodyPr wrap="square" rtlCol="0">
            <a:spAutoFit/>
          </a:bodyPr>
          <a:lstStyle/>
          <a:p>
            <a:r>
              <a:rPr lang="en-GB" dirty="0">
                <a:solidFill>
                  <a:schemeClr val="bg1"/>
                </a:solidFill>
                <a:latin typeface="Chronicle Display" pitchFamily="50" charset="0"/>
              </a:rPr>
              <a:t>We could add a new class called </a:t>
            </a:r>
            <a:r>
              <a:rPr lang="en-GB" b="1" i="1" dirty="0" err="1">
                <a:solidFill>
                  <a:schemeClr val="bg1"/>
                </a:solidFill>
                <a:latin typeface="Chronicle Display" pitchFamily="50" charset="0"/>
              </a:rPr>
              <a:t>AreaCalculatorOutput</a:t>
            </a:r>
            <a:r>
              <a:rPr lang="en-GB" dirty="0">
                <a:solidFill>
                  <a:schemeClr val="bg1"/>
                </a:solidFill>
                <a:latin typeface="Chronicle Display" pitchFamily="50" charset="0"/>
              </a:rPr>
              <a:t> that has the responsibility to format the output data coming from the </a:t>
            </a:r>
            <a:r>
              <a:rPr lang="en-GB" b="1" i="1" dirty="0" err="1">
                <a:solidFill>
                  <a:schemeClr val="bg1"/>
                </a:solidFill>
                <a:latin typeface="Chronicle Display" pitchFamily="50" charset="0"/>
              </a:rPr>
              <a:t>AreaCalculator</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8753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12138</TotalTime>
  <Words>1915</Words>
  <Application>Microsoft Office PowerPoint</Application>
  <PresentationFormat>On-screen Show (4:3)</PresentationFormat>
  <Paragraphs>325</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523</cp:revision>
  <dcterms:created xsi:type="dcterms:W3CDTF">2015-09-22T11:57:21Z</dcterms:created>
  <dcterms:modified xsi:type="dcterms:W3CDTF">2021-07-15T10:11:45Z</dcterms:modified>
</cp:coreProperties>
</file>