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2ZJQO4MOqNsrPnFDPpnbII83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31"/>
          <p:cNvSpPr txBox="1"/>
          <p:nvPr>
            <p:ph idx="1"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44"/>
          <p:cNvSpPr txBox="1"/>
          <p:nvPr>
            <p:ph idx="1"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44"/>
          <p:cNvSpPr txBox="1"/>
          <p:nvPr>
            <p:ph idx="2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45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45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45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45"/>
          <p:cNvSpPr txBox="1"/>
          <p:nvPr>
            <p:ph idx="4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4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46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46"/>
          <p:cNvSpPr txBox="1"/>
          <p:nvPr>
            <p:ph idx="2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86" name="Google Shape;8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34"/>
          <p:cNvSpPr txBox="1"/>
          <p:nvPr>
            <p:ph idx="1"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35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47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47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4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8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4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9"/>
          <p:cNvSpPr txBox="1"/>
          <p:nvPr>
            <p:ph idx="1"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4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Google Shape;128;p50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50"/>
          <p:cNvSpPr txBox="1"/>
          <p:nvPr>
            <p:ph idx="2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50"/>
          <p:cNvSpPr txBox="1"/>
          <p:nvPr>
            <p:ph idx="3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Google Shape;131;p5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Google Shape;134;p51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Google Shape;135;p51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Google Shape;136;p51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Google Shape;137;p5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0" name="Google Shape;140;p52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Google Shape;141;p52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Google Shape;142;p52"/>
          <p:cNvSpPr txBox="1"/>
          <p:nvPr>
            <p:ph idx="3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5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3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Google Shape;146;p53"/>
          <p:cNvSpPr txBox="1"/>
          <p:nvPr>
            <p:ph idx="1"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Google Shape;147;p53"/>
          <p:cNvSpPr txBox="1"/>
          <p:nvPr>
            <p:ph idx="2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5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4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Google Shape;151;p54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54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54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54"/>
          <p:cNvSpPr txBox="1"/>
          <p:nvPr>
            <p:ph idx="4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Google Shape;155;p5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Google Shape;158;p55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55"/>
          <p:cNvSpPr txBox="1"/>
          <p:nvPr>
            <p:ph idx="2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60" name="Google Shape;160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38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38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idx="1"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41"/>
          <p:cNvSpPr txBox="1"/>
          <p:nvPr>
            <p:ph idx="2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41"/>
          <p:cNvSpPr txBox="1"/>
          <p:nvPr>
            <p:ph idx="3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42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43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43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43"/>
          <p:cNvSpPr txBox="1"/>
          <p:nvPr>
            <p:ph idx="3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30"/>
          <p:cNvCxnSpPr/>
          <p:nvPr/>
        </p:nvCxnSpPr>
        <p:spPr>
          <a:xfrm>
            <a:off x="9370800" y="0"/>
            <a:ext cx="121932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" name="Google Shape;7;p30"/>
          <p:cNvCxnSpPr/>
          <p:nvPr/>
        </p:nvCxnSpPr>
        <p:spPr>
          <a:xfrm flipH="1">
            <a:off x="7425000" y="3681360"/>
            <a:ext cx="4763520" cy="317664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8" name="Google Shape;8;p30"/>
          <p:cNvSpPr/>
          <p:nvPr/>
        </p:nvSpPr>
        <p:spPr>
          <a:xfrm>
            <a:off x="9181440" y="-8640"/>
            <a:ext cx="3007080" cy="6866280"/>
          </a:xfrm>
          <a:custGeom>
            <a:rect b="b" l="l" r="r" t="t"/>
            <a:pathLst>
              <a:path extrusionOk="0" h="120000" w="120000">
                <a:moveTo>
                  <a:pt x="81621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81621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9" name="Google Shape;9;p30"/>
          <p:cNvSpPr/>
          <p:nvPr/>
        </p:nvSpPr>
        <p:spPr>
          <a:xfrm>
            <a:off x="9603360" y="-8640"/>
            <a:ext cx="2588040" cy="6866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56067" y="119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10" name="Google Shape;10;p30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fmla="val 100000" name="adj"/>
            </a:avLst>
          </a:prstGeom>
          <a:solidFill>
            <a:schemeClr val="accent2">
              <a:alpha val="71372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0"/>
          <p:cNvSpPr/>
          <p:nvPr/>
        </p:nvSpPr>
        <p:spPr>
          <a:xfrm>
            <a:off x="9334440" y="-8640"/>
            <a:ext cx="2854080" cy="6866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103873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953734">
              <a:alpha val="69411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12" name="Google Shape;12;p30"/>
          <p:cNvSpPr/>
          <p:nvPr/>
        </p:nvSpPr>
        <p:spPr>
          <a:xfrm>
            <a:off x="10898640" y="-8640"/>
            <a:ext cx="1289880" cy="6866280"/>
          </a:xfrm>
          <a:custGeom>
            <a:rect b="b" l="l" r="r" t="t"/>
            <a:pathLst>
              <a:path extrusionOk="0" h="120000" w="120000">
                <a:moveTo>
                  <a:pt x="9485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94852" y="0"/>
                </a:lnTo>
                <a:close/>
              </a:path>
            </a:pathLst>
          </a:custGeom>
          <a:solidFill>
            <a:srgbClr val="93B3D7">
              <a:alpha val="69411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13" name="Google Shape;13;p30"/>
          <p:cNvSpPr/>
          <p:nvPr/>
        </p:nvSpPr>
        <p:spPr>
          <a:xfrm>
            <a:off x="10938960" y="-8640"/>
            <a:ext cx="1249560" cy="6866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06515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313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14" name="Google Shape;14;p3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fmla="val 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0"/>
          <p:cNvCxnSpPr/>
          <p:nvPr/>
        </p:nvCxnSpPr>
        <p:spPr>
          <a:xfrm>
            <a:off x="9370800" y="0"/>
            <a:ext cx="121932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7" name="Google Shape;17;p30"/>
          <p:cNvCxnSpPr/>
          <p:nvPr/>
        </p:nvCxnSpPr>
        <p:spPr>
          <a:xfrm flipH="1">
            <a:off x="7425000" y="3681360"/>
            <a:ext cx="4763520" cy="317664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8" name="Google Shape;18;p30"/>
          <p:cNvSpPr/>
          <p:nvPr/>
        </p:nvSpPr>
        <p:spPr>
          <a:xfrm>
            <a:off x="9181440" y="-8640"/>
            <a:ext cx="3007080" cy="6866280"/>
          </a:xfrm>
          <a:custGeom>
            <a:rect b="b" l="l" r="r" t="t"/>
            <a:pathLst>
              <a:path extrusionOk="0" h="120000" w="120000">
                <a:moveTo>
                  <a:pt x="81621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81621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19" name="Google Shape;19;p30"/>
          <p:cNvSpPr/>
          <p:nvPr/>
        </p:nvSpPr>
        <p:spPr>
          <a:xfrm>
            <a:off x="9603360" y="-8640"/>
            <a:ext cx="2588040" cy="6866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56067" y="119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20" name="Google Shape;20;p30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fmla="val 100000" name="adj"/>
            </a:avLst>
          </a:prstGeom>
          <a:solidFill>
            <a:schemeClr val="accent2">
              <a:alpha val="71372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/>
          <p:nvPr/>
        </p:nvSpPr>
        <p:spPr>
          <a:xfrm>
            <a:off x="9334440" y="-8640"/>
            <a:ext cx="2854080" cy="6866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103873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953734">
              <a:alpha val="69411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22" name="Google Shape;22;p30"/>
          <p:cNvSpPr/>
          <p:nvPr/>
        </p:nvSpPr>
        <p:spPr>
          <a:xfrm>
            <a:off x="10898640" y="-8640"/>
            <a:ext cx="1289880" cy="6866280"/>
          </a:xfrm>
          <a:custGeom>
            <a:rect b="b" l="l" r="r" t="t"/>
            <a:pathLst>
              <a:path extrusionOk="0" h="120000" w="120000">
                <a:moveTo>
                  <a:pt x="9485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94852" y="0"/>
                </a:lnTo>
                <a:close/>
              </a:path>
            </a:pathLst>
          </a:custGeom>
          <a:solidFill>
            <a:srgbClr val="93B3D7">
              <a:alpha val="69411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23" name="Google Shape;23;p30"/>
          <p:cNvSpPr/>
          <p:nvPr/>
        </p:nvSpPr>
        <p:spPr>
          <a:xfrm>
            <a:off x="10938960" y="-8640"/>
            <a:ext cx="1249560" cy="6866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06515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313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24" name="Google Shape;24;p3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fmla="val 10000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idx="10"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1"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32"/>
          <p:cNvCxnSpPr/>
          <p:nvPr/>
        </p:nvCxnSpPr>
        <p:spPr>
          <a:xfrm>
            <a:off x="9370800" y="0"/>
            <a:ext cx="121932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91" name="Google Shape;91;p32"/>
          <p:cNvCxnSpPr/>
          <p:nvPr/>
        </p:nvCxnSpPr>
        <p:spPr>
          <a:xfrm flipH="1">
            <a:off x="7425000" y="3681360"/>
            <a:ext cx="4763520" cy="317664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92" name="Google Shape;92;p32"/>
          <p:cNvSpPr/>
          <p:nvPr/>
        </p:nvSpPr>
        <p:spPr>
          <a:xfrm>
            <a:off x="9181440" y="-8640"/>
            <a:ext cx="3007080" cy="6866280"/>
          </a:xfrm>
          <a:custGeom>
            <a:rect b="b" l="l" r="r" t="t"/>
            <a:pathLst>
              <a:path extrusionOk="0" h="120000" w="120000">
                <a:moveTo>
                  <a:pt x="81621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81621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93" name="Google Shape;93;p32"/>
          <p:cNvSpPr/>
          <p:nvPr/>
        </p:nvSpPr>
        <p:spPr>
          <a:xfrm>
            <a:off x="9603360" y="-8640"/>
            <a:ext cx="2588040" cy="6866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56067" y="119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94" name="Google Shape;94;p32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fmla="val 100000" name="adj"/>
            </a:avLst>
          </a:prstGeom>
          <a:solidFill>
            <a:schemeClr val="accent2">
              <a:alpha val="71372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2"/>
          <p:cNvSpPr/>
          <p:nvPr/>
        </p:nvSpPr>
        <p:spPr>
          <a:xfrm>
            <a:off x="9334440" y="-8640"/>
            <a:ext cx="2854080" cy="6866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103873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953734">
              <a:alpha val="69411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96" name="Google Shape;96;p32"/>
          <p:cNvSpPr/>
          <p:nvPr/>
        </p:nvSpPr>
        <p:spPr>
          <a:xfrm>
            <a:off x="10898640" y="-8640"/>
            <a:ext cx="1289880" cy="6866280"/>
          </a:xfrm>
          <a:custGeom>
            <a:rect b="b" l="l" r="r" t="t"/>
            <a:pathLst>
              <a:path extrusionOk="0" h="120000" w="120000">
                <a:moveTo>
                  <a:pt x="9485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94852" y="0"/>
                </a:lnTo>
                <a:close/>
              </a:path>
            </a:pathLst>
          </a:custGeom>
          <a:solidFill>
            <a:srgbClr val="93B3D7">
              <a:alpha val="69411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97" name="Google Shape;97;p32"/>
          <p:cNvSpPr/>
          <p:nvPr/>
        </p:nvSpPr>
        <p:spPr>
          <a:xfrm>
            <a:off x="10938960" y="-8640"/>
            <a:ext cx="1249560" cy="6866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06515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313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sp>
      <p:sp>
        <p:nvSpPr>
          <p:cNvPr id="98" name="Google Shape;98;p32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2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fmla="val 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32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2"/>
          <p:cNvSpPr txBox="1"/>
          <p:nvPr>
            <p:ph idx="10"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2"/>
          <p:cNvSpPr txBox="1"/>
          <p:nvPr>
            <p:ph idx="11"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2"/>
          <p:cNvSpPr txBox="1"/>
          <p:nvPr>
            <p:ph idx="12"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file/d/1onqd9EKktNwaXg-D0WdkJNtq-axxux3G/view?usp=sharing" TargetMode="External"/><Relationship Id="rId4" Type="http://schemas.openxmlformats.org/officeDocument/2006/relationships/hyperlink" Target="https://docs.google.com/document/d/1NF4mc4AOu1wlL7R4jjfGSjgpsm2PPUM4/edit?usp=sharing&amp;ouid=114536985777579232868&amp;rtpof=true&amp;sd=true" TargetMode="External"/><Relationship Id="rId5" Type="http://schemas.openxmlformats.org/officeDocument/2006/relationships/hyperlink" Target="https://drive.google.com/file/d/1TrkMIlNayebcsexw7iTrqpQA4lHc4hmF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AR" sz="54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SOR: GNU-LINUX	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1506960" y="4507920"/>
            <a:ext cx="77667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rPr>
              <a:t>UNGS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730750" y="476325"/>
            <a:ext cx="89079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Búsqueda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530875" y="1130550"/>
            <a:ext cx="101838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find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busca dentro del árbol de directorio.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$find / -name file1</a:t>
            </a:r>
            <a:endParaRPr b="1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grep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búsqueda (matching) de cadenas en archivos.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$grep error /var/log/messages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echo  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escribe por la salida estándar lo que se pase por parámetro.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whereis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mostrar la ubicación de un fichero binario, de ayuda o fuente. 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$whereis halt</a:t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caso pregunta dónde está el comando ‘halt’.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/>
        </p:nvSpPr>
        <p:spPr>
          <a:xfrm>
            <a:off x="677150" y="609477"/>
            <a:ext cx="8596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 y Salida Estándar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442000" y="1525575"/>
            <a:ext cx="8831700" cy="5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Por defecto, toda instrucción en Linux tiene tres canales básicos por donde se transmite la información, a estos canales se les denomina como los canales de entrada, de salida y de error.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 estándar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representa los datos que necesita una aplicación para funcionar.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</a:t>
            </a: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salida estándar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es la vía que utilizan las aplicaciones para mostrar información.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 </a:t>
            </a: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error estándar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es la forma en que los programas informan sobre los problemas que pueden encontrarse al momento de la ejecución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Todos estos tipos son representados físicamente como archivos en el sistema, todo en Linux son archivos.</a:t>
            </a:r>
            <a:endParaRPr b="1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400" y="2582276"/>
            <a:ext cx="8596500" cy="116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/>
        </p:nvSpPr>
        <p:spPr>
          <a:xfrm>
            <a:off x="677150" y="609477"/>
            <a:ext cx="85965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Redireccionar I/O</a:t>
            </a:r>
            <a:endParaRPr b="0" i="0" sz="3600" u="none" cap="none" strike="noStrike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555000" y="1385400"/>
            <a:ext cx="9012000" cy="4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Arial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ls -l  &gt; archivo.txt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Arial"/>
              <a:buChar char="●"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wc &lt; archivo.txt  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(wc , nos indica el número de líneas o palabras de un archivo)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Arial"/>
              <a:buChar char="●"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ls -l ~ &gt;&gt; archivo.txt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Arial"/>
              <a:buChar char="●"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cat archivo.txt 2 &gt; error.txt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Arial"/>
              <a:buChar char="●"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cat archivo.txt 1 &gt; log.txt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64" name="Google Shape;264;p13"/>
          <p:cNvSpPr txBox="1"/>
          <p:nvPr/>
        </p:nvSpPr>
        <p:spPr>
          <a:xfrm>
            <a:off x="555000" y="255050"/>
            <a:ext cx="96384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Pipes</a:t>
            </a: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y Salida Estándar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555000" y="1333250"/>
            <a:ext cx="9069000" cy="4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tubería en Linux no es más que una forma conectar la salida estándar de un programa con la entrada estándar de otro. Esto se logra usando el símbolo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(pipe).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Arial"/>
              <a:buChar char="●"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top | grep firefox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Arial"/>
              <a:buChar char="●"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ls /usr/bin | tail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Arial"/>
              <a:buChar char="●"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 /usr/bin | head</a:t>
            </a: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/>
        </p:nvSpPr>
        <p:spPr>
          <a:xfrm>
            <a:off x="677150" y="304677"/>
            <a:ext cx="8596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VI/VIM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677150" y="1060675"/>
            <a:ext cx="9013800" cy="5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 es el editor por defecto de los sitemas Unix (1974); 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Actualmente lo tenemos en todas las distribuciones GNU/Linux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tiene una versión mejorada denominada VIM.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 uso básico es el siguiente: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32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$vi &lt;archivo&gt;  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edita un archivo en particular.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32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Esc 	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sale del modo edición, para ingresar comandos.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32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	ingresa al modo edición.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32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:wq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	guardar y salir.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/>
        </p:nvSpPr>
        <p:spPr>
          <a:xfrm>
            <a:off x="677150" y="304677"/>
            <a:ext cx="8596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VI/VIM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0925" y="76075"/>
            <a:ext cx="6711350" cy="67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677150" y="304677"/>
            <a:ext cx="8596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NANO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810525" y="1326850"/>
            <a:ext cx="84630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Nano es un editor de terminal para sistemas GNU/Linux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más amigable que Vi.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1270175" y="2485175"/>
            <a:ext cx="7740600" cy="3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 uso básico es el siguiente: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32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$nano -c &lt;archivo&gt;  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edita un archivo en particular (y muestra el numero de linea).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59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ctrl + x  para salir, 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pregunta si desea guardar y con qué nombre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3" name="Google Shape;293;p17"/>
          <p:cNvSpPr txBox="1"/>
          <p:nvPr/>
        </p:nvSpPr>
        <p:spPr>
          <a:xfrm>
            <a:off x="677150" y="304677"/>
            <a:ext cx="8596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GEDIT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17"/>
          <p:cNvSpPr txBox="1"/>
          <p:nvPr/>
        </p:nvSpPr>
        <p:spPr>
          <a:xfrm>
            <a:off x="810525" y="1326850"/>
            <a:ext cx="84630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Gedit es un editor de interfaz gráfica para  sistemas GNU/Linux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1270175" y="2485175"/>
            <a:ext cx="7740600" cy="3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 uso básico es el siguiente: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32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$gedit &lt;archivo&gt; 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edita un archivo en particular.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59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&amp;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 el parámetro ampersand no se bloquea la terminal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/>
        </p:nvSpPr>
        <p:spPr>
          <a:xfrm>
            <a:off x="750325" y="1065475"/>
            <a:ext cx="8596500" cy="6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Agregando un &amp; al final de un comando, el mismo se ejecuta en background.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r>
              <a:rPr b="1" i="0" lang="es-AR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 sudo apt-get update &amp;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Cualquier tarea que se esté ejecutando se puede enviar a background de las siguientes maneras: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La combinación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‘CTRL+Z’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suspende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job en ejecución.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Con el comando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bg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comando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fg,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trae al frente el job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jobs		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lista los procesos que se están ejecutando en segundo plano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 tenemos varios procesos en segundo plano podemos seleccionar el que necesitamos traer al frente con el comando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 fg %3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(nro proceso).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02" name="Google Shape;302;p18"/>
          <p:cNvSpPr txBox="1"/>
          <p:nvPr/>
        </p:nvSpPr>
        <p:spPr>
          <a:xfrm>
            <a:off x="525225" y="345150"/>
            <a:ext cx="822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Ejecutar en background </a:t>
            </a:r>
            <a:endParaRPr b="0" i="0" sz="3600" u="none" cap="none" strike="noStrike">
              <a:solidFill>
                <a:srgbClr val="90C2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08" name="Google Shape;308;p19"/>
          <p:cNvSpPr txBox="1"/>
          <p:nvPr/>
        </p:nvSpPr>
        <p:spPr>
          <a:xfrm>
            <a:off x="677150" y="304677"/>
            <a:ext cx="8596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EMACS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810525" y="1060675"/>
            <a:ext cx="84630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Emacs es un super-editor extensible tanto de terminal como de interfaz gráfica para sistemas GNU/Linux que fue escrito por Richard Stallman. Sigue vigente desde su lanzamiento en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1976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1270175" y="2942375"/>
            <a:ext cx="7740600" cy="3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 uso básico es el siguiente: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32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$emacs &lt;archivo&gt;  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edita un archivo en particular.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59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alt w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copia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59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ctrl y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pegar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5940" lvl="0" marL="12574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ctrl x + ctrl c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para salir 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1" name="Google Shape;3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775" y="468075"/>
            <a:ext cx="2876425" cy="264631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9"/>
          <p:cNvSpPr txBox="1"/>
          <p:nvPr/>
        </p:nvSpPr>
        <p:spPr>
          <a:xfrm>
            <a:off x="9210300" y="2826750"/>
            <a:ext cx="2734800" cy="919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San IGNUcio de la iglesia de emacs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/>
        </p:nvSpPr>
        <p:spPr>
          <a:xfrm>
            <a:off x="677150" y="609477"/>
            <a:ext cx="85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TEMARIO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750325" y="1725750"/>
            <a:ext cx="85233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2620" lvl="0" marL="12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Shell</a:t>
            </a:r>
            <a:endParaRPr b="0" i="0" sz="30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72620" lvl="0" marL="12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la Shell</a:t>
            </a:r>
            <a:endParaRPr b="0" i="0" sz="30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72620" lvl="0" marL="12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Editores VI/VIM, nano, emacs, gedit</a:t>
            </a:r>
            <a:endParaRPr b="0" i="0" sz="30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72620" lvl="0" marL="12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Ejercicios</a:t>
            </a:r>
            <a:endParaRPr b="0" i="0" sz="30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/>
        </p:nvSpPr>
        <p:spPr>
          <a:xfrm>
            <a:off x="677150" y="609477"/>
            <a:ext cx="8596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61550" y="1236750"/>
            <a:ext cx="9831000" cy="48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top</a:t>
            </a: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		muestra las tareas de linux usando la mayoría cpu.</a:t>
            </a:r>
            <a:endParaRPr b="1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$ top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htop, ps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kill </a:t>
            </a: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se utiliza para matar un proceso 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$ kill -9 8893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(pid)  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/>
        </p:nvSpPr>
        <p:spPr>
          <a:xfrm>
            <a:off x="542100" y="399376"/>
            <a:ext cx="85965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Archivos</a:t>
            </a:r>
            <a:endParaRPr b="0" i="0" sz="3600" u="none" cap="none" strike="noStrike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677150" y="1755775"/>
            <a:ext cx="9388800" cy="4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Arial"/>
              <a:buChar char="●"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 	</a:t>
            </a: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muestra una información sobre el archivo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stat  file.txt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Arial"/>
              <a:buChar char="●"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chown 	</a:t>
            </a: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cambiar el propietario de un archivo o directorio.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$chown &lt;nuevousr&gt; archivo1 [ archivo2 archivo3…]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$chown -R &lt;nuevousr&gt; &lt;directorio&gt;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(Recursivo)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300" y="2624149"/>
            <a:ext cx="8389775" cy="23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/>
        </p:nvSpPr>
        <p:spPr>
          <a:xfrm>
            <a:off x="677150" y="831025"/>
            <a:ext cx="96024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 Linux cada recurso pertenece a un usuario, y a un grupo de usuarios.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$chmod u+rwx error.txt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$chmod g-r-w+x,o+rw-x error.txt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325" y="2905425"/>
            <a:ext cx="6789300" cy="3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9975" y="2234028"/>
            <a:ext cx="5296200" cy="26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36" name="Google Shape;336;p22"/>
          <p:cNvSpPr txBox="1"/>
          <p:nvPr/>
        </p:nvSpPr>
        <p:spPr>
          <a:xfrm>
            <a:off x="825350" y="445525"/>
            <a:ext cx="82686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Permisos</a:t>
            </a:r>
            <a:endParaRPr b="0" i="0" sz="3600" u="none" cap="none" strike="noStrike">
              <a:solidFill>
                <a:srgbClr val="90C2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42" name="Google Shape;342;p23"/>
          <p:cNvSpPr txBox="1"/>
          <p:nvPr/>
        </p:nvSpPr>
        <p:spPr>
          <a:xfrm>
            <a:off x="705300" y="525200"/>
            <a:ext cx="84486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Usuario Root</a:t>
            </a:r>
            <a:endParaRPr b="0" i="0" sz="3600" u="none" cap="none" strike="noStrike">
              <a:solidFill>
                <a:srgbClr val="90C2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570300" y="1351025"/>
            <a:ext cx="9424200" cy="53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También llamado superusuario o administrador.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 UID (User ID) es 0 (cero).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la única cuenta de usuario con privilegios sobre todo el sistema.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750" y="2832213"/>
            <a:ext cx="5824325" cy="23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/>
        </p:nvSpPr>
        <p:spPr>
          <a:xfrm>
            <a:off x="571500" y="1032675"/>
            <a:ext cx="9655800" cy="4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comando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sudo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a cualquier usuario ejecutar un comando como root. Solo aquellas cuentas de usuarios que pertenezcan al grupo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sudo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pueden ejecutarlos. Generalmente definidas en el archivo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/etc/sudoers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 sudo apt-get update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usuario root agrega a otros usuarios a sudoers: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root:$ adduser usuario sudo 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750325" y="240100"/>
            <a:ext cx="82986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sudo</a:t>
            </a:r>
            <a:endParaRPr b="0" i="0" sz="3600" u="none" cap="none" strike="noStrike">
              <a:solidFill>
                <a:srgbClr val="90C2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/>
        </p:nvSpPr>
        <p:spPr>
          <a:xfrm>
            <a:off x="420175" y="1144000"/>
            <a:ext cx="9360600" cy="47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comando su permite loguearse como otro usuario, 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usuario:$ su otroUsuario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 particular si el usuario pertenece a sudoers se puede loguear como root: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usuario$ sudo su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root$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 seguridad, </a:t>
            </a: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 siempre mejor trabajar como un usuario normal en vez del usuario root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y cuando se requiera hacer uso de comandos solo de root, utilizar el comando sudo.</a:t>
            </a: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780350" y="255100"/>
            <a:ext cx="15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679050" y="255100"/>
            <a:ext cx="82986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Su</a:t>
            </a:r>
            <a:endParaRPr b="0" i="0" sz="3600" u="none" cap="none" strike="noStrike">
              <a:solidFill>
                <a:srgbClr val="90C2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Grupos y Usuarios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827425" y="1254675"/>
            <a:ext cx="6915000" cy="5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Qué grupos existen en mi SO?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$ cat /etc/group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 usuarios existen en mi SO?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$ cat /etc/passwd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useradd </a:t>
            </a: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agregar un usuario</a:t>
            </a:r>
            <a:b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$ useradd -c "Juan Perez Hernandez" juan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userdel </a:t>
            </a: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elimina un usuario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$ userdel sergio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passwd </a:t>
            </a: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cambiar pass de un usuario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$ passwd sergio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Google Shape;366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/>
        </p:nvSpPr>
        <p:spPr>
          <a:xfrm>
            <a:off x="677150" y="609477"/>
            <a:ext cx="85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Otros Comandos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677150" y="1440773"/>
            <a:ext cx="85965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who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quién está logueado.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uptime 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cuánto tiempo lleva encendido el sistema.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uname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que kernel de Linux se está ejecutando.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cat   </a:t>
            </a: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/proc/interrupts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mostrar las </a:t>
            </a:r>
            <a:r>
              <a:rPr b="0" i="0" lang="es-AR" sz="1800" u="none" cap="none" strike="noStrik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interrupciones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cat </a:t>
            </a: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/proc/cpuinfo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contiene detalles sobre núcleos de CPU individuales.</a:t>
            </a:r>
            <a:endParaRPr b="1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Font typeface="Trebuchet M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exit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para terminar una sesión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/>
        </p:nvSpPr>
        <p:spPr>
          <a:xfrm>
            <a:off x="499300" y="144100"/>
            <a:ext cx="87744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Ejercicio HelloWorld: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499300" y="1644750"/>
            <a:ext cx="9679800" cy="4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 script bash que pida al usuario: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 nombre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muestre en pantalla el mensaje “Hola &lt;nombre pasado por el usuario&gt;”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comandos necesita para dar permisos de ejecución a su script y ejecutarlo?</a:t>
            </a:r>
            <a:endParaRPr b="0" i="0" sz="2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Google Shape;380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/>
        </p:nvSpPr>
        <p:spPr>
          <a:xfrm>
            <a:off x="499300" y="144100"/>
            <a:ext cx="87744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Ejercicio 2: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499300" y="1644750"/>
            <a:ext cx="9679800" cy="4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Investigar qué hacen los siguientes scripts: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Ejemplo Bash - Supermenu</a:t>
            </a:r>
            <a:endParaRPr b="0" i="0" sz="2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Ejemplo Bash - CrearUsuarios</a:t>
            </a:r>
            <a:endParaRPr b="0" i="0" sz="2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Ejemplo Bash - Ejecutador de Comandos</a:t>
            </a:r>
            <a:endParaRPr b="0" i="0" sz="2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/>
        </p:nvSpPr>
        <p:spPr>
          <a:xfrm>
            <a:off x="677150" y="609477"/>
            <a:ext cx="85965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Shell	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766925" y="1485775"/>
            <a:ext cx="81336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Shell (ó intérprete de línea de comandos) es un programa que permite al SO interpretar los comandos introducidos por el usuario.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75" y="3068875"/>
            <a:ext cx="3446063" cy="37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417050" y="3349369"/>
            <a:ext cx="2205525" cy="21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"/>
          <p:cNvSpPr/>
          <p:nvPr/>
        </p:nvSpPr>
        <p:spPr>
          <a:xfrm>
            <a:off x="6565350" y="2852900"/>
            <a:ext cx="3327900" cy="680400"/>
          </a:xfrm>
          <a:prstGeom prst="wedgeEllipseCallout">
            <a:avLst>
              <a:gd fmla="val 16298" name="adj1"/>
              <a:gd fmla="val 1040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 es mi shell?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6355350" y="5442675"/>
            <a:ext cx="4357500" cy="13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echo $SHELL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debería aparecer /bin/bash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ó la shell que estén usando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/>
        </p:nvSpPr>
        <p:spPr>
          <a:xfrm>
            <a:off x="677150" y="609477"/>
            <a:ext cx="85965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Shell - la definición más precisa	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875" y="1485774"/>
            <a:ext cx="6673275" cy="35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/>
          <p:nvPr/>
        </p:nvSpPr>
        <p:spPr>
          <a:xfrm>
            <a:off x="1296500" y="5275875"/>
            <a:ext cx="72705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Sacado de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UNIX Time‐Sharing System. D. M. Ritchie K. Thompson 1984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677150" y="609477"/>
            <a:ext cx="85965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Shell	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677150" y="1485775"/>
            <a:ext cx="7390200" cy="5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Shell’s más importantes son: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28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Bourne shell (sh), Creado por Stephen Bourne, es uno de los más utilizados en la actualidad. Su símbolo del sistema es $. Es el shell estándar y el que se monta en casi todos los sistemas GNU/Linux.</a:t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28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Bourne -Again shell (bash),  creado para usarlo en el proyecto GNU. BASH, por lo tanto, es un shell o intérprete de comandos GNU que incorpora la mayoría de distribuciones de GNU/Linux. Es compatible con el shell sh.</a:t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1526" y="609475"/>
            <a:ext cx="3310313" cy="46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/>
        </p:nvSpPr>
        <p:spPr>
          <a:xfrm>
            <a:off x="8422350" y="4231850"/>
            <a:ext cx="3718500" cy="18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Stephen Bourne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“Go away or I will replace you with a very small shell script”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/>
        </p:nvSpPr>
        <p:spPr>
          <a:xfrm>
            <a:off x="727600" y="528802"/>
            <a:ext cx="85965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Shell	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11" name="Google Shape;211;p6"/>
          <p:cNvSpPr txBox="1"/>
          <p:nvPr/>
        </p:nvSpPr>
        <p:spPr>
          <a:xfrm>
            <a:off x="1075675" y="4155650"/>
            <a:ext cx="3597600" cy="18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chsh -s /bin/sh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reiniciar la máquina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321050" y="1977769"/>
            <a:ext cx="2205525" cy="21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/>
          <p:nvPr/>
        </p:nvSpPr>
        <p:spPr>
          <a:xfrm>
            <a:off x="316950" y="1557500"/>
            <a:ext cx="4031400" cy="680400"/>
          </a:xfrm>
          <a:prstGeom prst="wedgeEllipseCallout">
            <a:avLst>
              <a:gd fmla="val 4394" name="adj1"/>
              <a:gd fmla="val 10676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cambio de shell?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950" y="2590239"/>
            <a:ext cx="614362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6264213" y="5228675"/>
            <a:ext cx="50931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Ohmyzsh, un shell moderno y de moda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/>
        </p:nvSpPr>
        <p:spPr>
          <a:xfrm>
            <a:off x="677150" y="609477"/>
            <a:ext cx="85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básicos</a:t>
            </a:r>
            <a:endParaRPr b="0" i="0" sz="3600" u="none" cap="none" strike="noStrike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677150" y="1636875"/>
            <a:ext cx="8596500" cy="4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 muestra el manual de un comando.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 man cat</a:t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cd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 permite moverse entre directorios.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 cd /home/usuario</a:t>
            </a:r>
            <a:endParaRPr b="1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 cd ..</a:t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ls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	 lista el contenido de un directorio.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 ls /home/usuario</a:t>
            </a:r>
            <a:endParaRPr b="1" i="0" sz="1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 ls -l</a:t>
            </a:r>
            <a:endParaRPr b="0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pwd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	 muestra por pantalla el path actual.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/>
        </p:nvSpPr>
        <p:spPr>
          <a:xfrm>
            <a:off x="677150" y="609477"/>
            <a:ext cx="8596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Visualización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677150" y="1515675"/>
            <a:ext cx="96324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cat     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lista un archivo de principio a fin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$cat file.txt</a:t>
            </a:r>
            <a:endParaRPr b="1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more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paginador clásico de Unix para mostrar archivos por partes.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$more file.txt</a:t>
            </a:r>
            <a:endParaRPr b="1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less   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paginador más moderno, típico de Linux para mostrar archivos por partes.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tail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muestra un archivo desde su final, cierta cantidad de líneas hacia arriba.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$tail file.txt -n 5</a:t>
            </a:r>
            <a:endParaRPr b="1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head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muestra los archivos desde su comienzo 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/>
        </p:nvSpPr>
        <p:spPr>
          <a:xfrm>
            <a:off x="677150" y="609477"/>
            <a:ext cx="85965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Archivos / Directorios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677150" y="1575700"/>
            <a:ext cx="98874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touch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permite crear un archivo.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mkdir  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un directorio con un nombre cualquiera.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cp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equivalente a copiar/pegar y cortar/pegar; con </a:t>
            </a: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mv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también se puede cambiar el nombre de un archivo.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rm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permite eliminar archivos y directorios uno a uno o en forma recursiva.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rmdir   </a:t>
            </a:r>
            <a:r>
              <a:rPr b="0" i="0" lang="es-AR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eliminar un directorio.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