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Average"/>
      <p:regular r:id="rId36"/>
    </p:embeddedFont>
    <p:embeddedFont>
      <p:font typeface="Oswald"/>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swald-regular.fntdata"/><Relationship Id="rId14" Type="http://schemas.openxmlformats.org/officeDocument/2006/relationships/slide" Target="slides/slide9.xml"/><Relationship Id="rId36" Type="http://schemas.openxmlformats.org/officeDocument/2006/relationships/font" Target="fonts/Average-regular.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Oswa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 name="Google Shape;7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p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p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 name="Google Shape;78;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2" name="Google Shape;282;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54" name="Google Shape;54;p1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2"/>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7" name="Google Shape;57;p12"/>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8" name="Google Shape;58;p1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400050"/>
            <a:ext cx="8229600" cy="7431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3"/>
          <p:cNvSpPr txBox="1"/>
          <p:nvPr>
            <p:ph idx="1" type="body"/>
          </p:nvPr>
        </p:nvSpPr>
        <p:spPr>
          <a:xfrm>
            <a:off x="457200" y="1200150"/>
            <a:ext cx="8229600" cy="3657600"/>
          </a:xfrm>
          <a:prstGeom prst="rect">
            <a:avLst/>
          </a:prstGeom>
          <a:noFill/>
          <a:ln>
            <a:noFill/>
          </a:ln>
        </p:spPr>
        <p:txBody>
          <a:bodyPr anchorCtr="0" anchor="t" bIns="45700" lIns="91425" spcFirstLastPara="1" rIns="91425" wrap="square" tIns="45700">
            <a:normAutofit/>
          </a:bodyPr>
          <a:lstStyle>
            <a:lvl1pPr indent="-325755" lvl="0" marL="457200" algn="l">
              <a:lnSpc>
                <a:spcPct val="115000"/>
              </a:lnSpc>
              <a:spcBef>
                <a:spcPts val="360"/>
              </a:spcBef>
              <a:spcAft>
                <a:spcPts val="0"/>
              </a:spcAft>
              <a:buSzPts val="1530"/>
              <a:buChar char="●"/>
              <a:defRPr/>
            </a:lvl1pPr>
            <a:lvl2pPr indent="-325755" lvl="1" marL="914400" algn="l">
              <a:lnSpc>
                <a:spcPct val="115000"/>
              </a:lnSpc>
              <a:spcBef>
                <a:spcPts val="1200"/>
              </a:spcBef>
              <a:spcAft>
                <a:spcPts val="0"/>
              </a:spcAft>
              <a:buSzPts val="1530"/>
              <a:buChar char="○"/>
              <a:defRPr/>
            </a:lvl2pPr>
            <a:lvl3pPr indent="-331469" lvl="2" marL="1371600" algn="l">
              <a:lnSpc>
                <a:spcPct val="115000"/>
              </a:lnSpc>
              <a:spcBef>
                <a:spcPts val="1200"/>
              </a:spcBef>
              <a:spcAft>
                <a:spcPts val="0"/>
              </a:spcAft>
              <a:buSzPts val="1620"/>
              <a:buChar char="■"/>
              <a:defRPr/>
            </a:lvl3pPr>
            <a:lvl4pPr indent="-342900" lvl="3" marL="1828800" algn="l">
              <a:lnSpc>
                <a:spcPct val="115000"/>
              </a:lnSpc>
              <a:spcBef>
                <a:spcPts val="1200"/>
              </a:spcBef>
              <a:spcAft>
                <a:spcPts val="0"/>
              </a:spcAft>
              <a:buSzPts val="1800"/>
              <a:buChar char="●"/>
              <a:defRPr/>
            </a:lvl4pPr>
            <a:lvl5pPr indent="-342900" lvl="4" marL="2286000" algn="l">
              <a:lnSpc>
                <a:spcPct val="115000"/>
              </a:lnSpc>
              <a:spcBef>
                <a:spcPts val="1200"/>
              </a:spcBef>
              <a:spcAft>
                <a:spcPts val="0"/>
              </a:spcAft>
              <a:buSzPts val="1800"/>
              <a:buChar char="○"/>
              <a:defRPr/>
            </a:lvl5pPr>
            <a:lvl6pPr indent="-342900" lvl="5" marL="2743200" algn="l">
              <a:lnSpc>
                <a:spcPct val="115000"/>
              </a:lnSpc>
              <a:spcBef>
                <a:spcPts val="1200"/>
              </a:spcBef>
              <a:spcAft>
                <a:spcPts val="0"/>
              </a:spcAft>
              <a:buSzPts val="1800"/>
              <a:buChar char="■"/>
              <a:defRPr/>
            </a:lvl6pPr>
            <a:lvl7pPr indent="-342900" lvl="6" marL="3200400" algn="l">
              <a:lnSpc>
                <a:spcPct val="115000"/>
              </a:lnSpc>
              <a:spcBef>
                <a:spcPts val="1200"/>
              </a:spcBef>
              <a:spcAft>
                <a:spcPts val="0"/>
              </a:spcAft>
              <a:buSzPts val="1800"/>
              <a:buChar char="●"/>
              <a:defRPr/>
            </a:lvl7pPr>
            <a:lvl8pPr indent="-342900" lvl="7" marL="3657600" algn="l">
              <a:lnSpc>
                <a:spcPct val="115000"/>
              </a:lnSpc>
              <a:spcBef>
                <a:spcPts val="1200"/>
              </a:spcBef>
              <a:spcAft>
                <a:spcPts val="0"/>
              </a:spcAft>
              <a:buSzPts val="1800"/>
              <a:buChar char="○"/>
              <a:defRPr/>
            </a:lvl8pPr>
            <a:lvl9pPr indent="-342900" lvl="8" marL="4114800" algn="l">
              <a:lnSpc>
                <a:spcPct val="115000"/>
              </a:lnSpc>
              <a:spcBef>
                <a:spcPts val="1200"/>
              </a:spcBef>
              <a:spcAft>
                <a:spcPts val="1200"/>
              </a:spcAft>
              <a:buSzPts val="1800"/>
              <a:buChar char="■"/>
              <a:defRPr/>
            </a:lvl9pPr>
          </a:lstStyle>
          <a:p/>
        </p:txBody>
      </p:sp>
      <p:sp>
        <p:nvSpPr>
          <p:cNvPr id="20" name="Google Shape;20;p3"/>
          <p:cNvSpPr txBox="1"/>
          <p:nvPr>
            <p:ph idx="10" type="dt"/>
          </p:nvPr>
        </p:nvSpPr>
        <p:spPr>
          <a:xfrm>
            <a:off x="457200" y="13716"/>
            <a:ext cx="2895600" cy="246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1" name="Google Shape;21;p3"/>
          <p:cNvSpPr txBox="1"/>
          <p:nvPr>
            <p:ph idx="11" type="ftr"/>
          </p:nvPr>
        </p:nvSpPr>
        <p:spPr>
          <a:xfrm>
            <a:off x="3429000" y="13716"/>
            <a:ext cx="4114800" cy="246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 name="Google Shape;22;p3"/>
          <p:cNvSpPr txBox="1"/>
          <p:nvPr>
            <p:ph idx="12" type="sldNum"/>
          </p:nvPr>
        </p:nvSpPr>
        <p:spPr>
          <a:xfrm>
            <a:off x="7620000" y="13716"/>
            <a:ext cx="1066800" cy="246900"/>
          </a:xfrm>
          <a:prstGeom prst="rect">
            <a:avLst/>
          </a:prstGeom>
          <a:noFill/>
          <a:ln>
            <a:noFill/>
          </a:ln>
        </p:spPr>
        <p:txBody>
          <a:bodyPr anchorCtr="0" anchor="ctr" bIns="45700" lIns="91425" spcFirstLastPara="1" rIns="91425" wrap="square" tIns="45700">
            <a:norm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9" name="Google Shape;29;p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2" name="Google Shape;32;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7" name="Google Shape;37;p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2" name="Shape 42"/>
        <p:cNvGrpSpPr/>
        <p:nvPr/>
      </p:nvGrpSpPr>
      <p:grpSpPr>
        <a:xfrm>
          <a:off x="0" y="0"/>
          <a:ext cx="0" cy="0"/>
          <a:chOff x="0" y="0"/>
          <a:chExt cx="0" cy="0"/>
        </a:xfrm>
      </p:grpSpPr>
      <p:sp>
        <p:nvSpPr>
          <p:cNvPr id="43" name="Google Shape;43;p9"/>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1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1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10"/>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10"/>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50" name="Google Shape;50;p1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1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 name="Shape 64"/>
        <p:cNvGrpSpPr/>
        <p:nvPr/>
      </p:nvGrpSpPr>
      <p:grpSpPr>
        <a:xfrm>
          <a:off x="0" y="0"/>
          <a:ext cx="0" cy="0"/>
          <a:chOff x="0" y="0"/>
          <a:chExt cx="0" cy="0"/>
        </a:xfrm>
      </p:grpSpPr>
      <p:pic>
        <p:nvPicPr>
          <p:cNvPr id="65" name="Google Shape;65;p14"/>
          <p:cNvPicPr preferRelativeResize="0"/>
          <p:nvPr/>
        </p:nvPicPr>
        <p:blipFill rotWithShape="1">
          <a:blip r:embed="rId3">
            <a:alphaModFix/>
          </a:blip>
          <a:srcRect b="0" l="0" r="0" t="0"/>
          <a:stretch/>
        </p:blipFill>
        <p:spPr>
          <a:xfrm>
            <a:off x="3155150" y="1625350"/>
            <a:ext cx="2833696" cy="2083600"/>
          </a:xfrm>
          <a:prstGeom prst="rect">
            <a:avLst/>
          </a:prstGeom>
          <a:noFill/>
          <a:ln>
            <a:noFill/>
          </a:ln>
        </p:spPr>
      </p:pic>
      <p:sp>
        <p:nvSpPr>
          <p:cNvPr id="66" name="Google Shape;66;p14"/>
          <p:cNvSpPr txBox="1"/>
          <p:nvPr>
            <p:ph type="ctrTitle"/>
          </p:nvPr>
        </p:nvSpPr>
        <p:spPr>
          <a:xfrm>
            <a:off x="418325" y="2388400"/>
            <a:ext cx="8082900" cy="1730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800"/>
              <a:buNone/>
            </a:pPr>
            <a:r>
              <a:rPr lang="es" sz="4000">
                <a:solidFill>
                  <a:schemeClr val="lt1"/>
                </a:solidFill>
              </a:rPr>
              <a:t>Interprocess Communication IPC</a:t>
            </a:r>
            <a:endParaRPr sz="4000">
              <a:solidFill>
                <a:schemeClr val="lt1"/>
              </a:solidFill>
            </a:endParaRPr>
          </a:p>
        </p:txBody>
      </p:sp>
      <p:sp>
        <p:nvSpPr>
          <p:cNvPr id="67" name="Google Shape;67;p14"/>
          <p:cNvSpPr txBox="1"/>
          <p:nvPr>
            <p:ph idx="1" type="subTitle"/>
          </p:nvPr>
        </p:nvSpPr>
        <p:spPr>
          <a:xfrm>
            <a:off x="775850" y="4192176"/>
            <a:ext cx="7801500" cy="792600"/>
          </a:xfrm>
          <a:prstGeom prst="rect">
            <a:avLst/>
          </a:prstGeom>
          <a:noFill/>
          <a:ln>
            <a:noFill/>
          </a:ln>
        </p:spPr>
        <p:txBody>
          <a:bodyPr anchorCtr="0" anchor="t" bIns="91425" lIns="91425" spcFirstLastPara="1" rIns="91425" wrap="square" tIns="91425">
            <a:normAutofit lnSpcReduction="10000"/>
          </a:bodyPr>
          <a:lstStyle/>
          <a:p>
            <a:pPr indent="0" lvl="0" marL="0" rtl="0" algn="ctr">
              <a:lnSpc>
                <a:spcPct val="100000"/>
              </a:lnSpc>
              <a:spcBef>
                <a:spcPts val="0"/>
              </a:spcBef>
              <a:spcAft>
                <a:spcPts val="0"/>
              </a:spcAft>
              <a:buSzPts val="2100"/>
              <a:buNone/>
            </a:pPr>
            <a:r>
              <a:rPr lang="es">
                <a:solidFill>
                  <a:srgbClr val="434343"/>
                </a:solidFill>
                <a:latin typeface="Oswald"/>
                <a:ea typeface="Oswald"/>
                <a:cs typeface="Oswald"/>
                <a:sym typeface="Oswald"/>
              </a:rPr>
              <a:t>2024</a:t>
            </a:r>
            <a:endParaRPr>
              <a:solidFill>
                <a:srgbClr val="434343"/>
              </a:solidFill>
              <a:latin typeface="Oswald"/>
              <a:ea typeface="Oswald"/>
              <a:cs typeface="Oswald"/>
              <a:sym typeface="Oswald"/>
            </a:endParaRPr>
          </a:p>
          <a:p>
            <a:pPr indent="0" lvl="0" marL="0" rtl="0" algn="ctr">
              <a:lnSpc>
                <a:spcPct val="100000"/>
              </a:lnSpc>
              <a:spcBef>
                <a:spcPts val="0"/>
              </a:spcBef>
              <a:spcAft>
                <a:spcPts val="0"/>
              </a:spcAft>
              <a:buSzPts val="2100"/>
              <a:buNone/>
            </a:pPr>
            <a:r>
              <a:rPr lang="es">
                <a:solidFill>
                  <a:srgbClr val="434343"/>
                </a:solidFill>
                <a:latin typeface="Oswald"/>
                <a:ea typeface="Oswald"/>
                <a:cs typeface="Oswald"/>
                <a:sym typeface="Oswald"/>
              </a:rPr>
              <a:t>Lic. Mariano Vargas</a:t>
            </a:r>
            <a:endParaRPr>
              <a:solidFill>
                <a:srgbClr val="434343"/>
              </a:solidFill>
              <a:latin typeface="Oswald"/>
              <a:ea typeface="Oswald"/>
              <a:cs typeface="Oswald"/>
              <a:sym typeface="Oswald"/>
            </a:endParaRPr>
          </a:p>
        </p:txBody>
      </p:sp>
      <p:sp>
        <p:nvSpPr>
          <p:cNvPr id="68" name="Google Shape;68;p14"/>
          <p:cNvSpPr txBox="1"/>
          <p:nvPr>
            <p:ph type="ctrTitle"/>
          </p:nvPr>
        </p:nvSpPr>
        <p:spPr>
          <a:xfrm>
            <a:off x="530550" y="137300"/>
            <a:ext cx="8082900" cy="12438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800"/>
              <a:buNone/>
            </a:pPr>
            <a:r>
              <a:rPr lang="es">
                <a:solidFill>
                  <a:schemeClr val="lt1"/>
                </a:solidFill>
              </a:rPr>
              <a:t>Sincronización</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9" name="Shape 129"/>
        <p:cNvGrpSpPr/>
        <p:nvPr/>
      </p:nvGrpSpPr>
      <p:grpSpPr>
        <a:xfrm>
          <a:off x="0" y="0"/>
          <a:ext cx="0" cy="0"/>
          <a:chOff x="0" y="0"/>
          <a:chExt cx="0" cy="0"/>
        </a:xfrm>
      </p:grpSpPr>
      <p:sp>
        <p:nvSpPr>
          <p:cNvPr id="130" name="Google Shape;130;p23"/>
          <p:cNvSpPr txBox="1"/>
          <p:nvPr>
            <p:ph type="title"/>
          </p:nvPr>
        </p:nvSpPr>
        <p:spPr>
          <a:xfrm>
            <a:off x="457200" y="400050"/>
            <a:ext cx="8229600" cy="743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s" sz="3600">
                <a:solidFill>
                  <a:schemeClr val="lt1"/>
                </a:solidFill>
              </a:rPr>
              <a:t>TAS</a:t>
            </a:r>
            <a:endParaRPr sz="3600">
              <a:solidFill>
                <a:schemeClr val="lt1"/>
              </a:solidFill>
            </a:endParaRPr>
          </a:p>
        </p:txBody>
      </p:sp>
      <p:sp>
        <p:nvSpPr>
          <p:cNvPr id="131" name="Google Shape;131;p23"/>
          <p:cNvSpPr txBox="1"/>
          <p:nvPr>
            <p:ph idx="1" type="body"/>
          </p:nvPr>
        </p:nvSpPr>
        <p:spPr>
          <a:xfrm>
            <a:off x="457200" y="1200150"/>
            <a:ext cx="8507400" cy="3657600"/>
          </a:xfrm>
          <a:prstGeom prst="rect">
            <a:avLst/>
          </a:prstGeom>
          <a:noFill/>
          <a:ln>
            <a:noFill/>
          </a:ln>
        </p:spPr>
        <p:txBody>
          <a:bodyPr anchorCtr="0" anchor="t" bIns="45700" lIns="91425" spcFirstLastPara="1" rIns="91425" wrap="square" tIns="45700">
            <a:normAutofit fontScale="92500" lnSpcReduction="20000"/>
          </a:bodyPr>
          <a:lstStyle/>
          <a:p>
            <a:pPr indent="-182880" lvl="0" marL="182880" rtl="0" algn="l">
              <a:lnSpc>
                <a:spcPct val="115000"/>
              </a:lnSpc>
              <a:spcBef>
                <a:spcPts val="0"/>
              </a:spcBef>
              <a:spcAft>
                <a:spcPts val="0"/>
              </a:spcAft>
              <a:buClr>
                <a:srgbClr val="434343"/>
              </a:buClr>
              <a:buSzPct val="122522"/>
              <a:buChar char="●"/>
            </a:pPr>
            <a:r>
              <a:rPr lang="es">
                <a:solidFill>
                  <a:srgbClr val="434343"/>
                </a:solidFill>
              </a:rPr>
              <a:t>El HW suele proveer una </a:t>
            </a:r>
            <a:r>
              <a:rPr lang="es">
                <a:solidFill>
                  <a:srgbClr val="434343"/>
                </a:solidFill>
              </a:rPr>
              <a:t>instrucción</a:t>
            </a:r>
            <a:r>
              <a:rPr lang="es">
                <a:solidFill>
                  <a:srgbClr val="434343"/>
                </a:solidFill>
              </a:rPr>
              <a:t> que permite establecer atómicamente el valor de una variable entera en 1.</a:t>
            </a:r>
            <a:endParaRPr>
              <a:solidFill>
                <a:srgbClr val="434343"/>
              </a:solidFill>
            </a:endParaRPr>
          </a:p>
          <a:p>
            <a:pPr indent="-53338" lvl="0" marL="182880" rtl="0" algn="l">
              <a:lnSpc>
                <a:spcPct val="115000"/>
              </a:lnSpc>
              <a:spcBef>
                <a:spcPts val="480"/>
              </a:spcBef>
              <a:spcAft>
                <a:spcPts val="0"/>
              </a:spcAft>
              <a:buSzPct val="122522"/>
              <a:buNone/>
            </a:pPr>
            <a:r>
              <a:t/>
            </a:r>
            <a:endParaRPr>
              <a:solidFill>
                <a:srgbClr val="434343"/>
              </a:solidFill>
            </a:endParaRPr>
          </a:p>
          <a:p>
            <a:pPr indent="-182880" lvl="0" marL="182880" rtl="0" algn="l">
              <a:lnSpc>
                <a:spcPct val="115000"/>
              </a:lnSpc>
              <a:spcBef>
                <a:spcPts val="480"/>
              </a:spcBef>
              <a:spcAft>
                <a:spcPts val="0"/>
              </a:spcAft>
              <a:buClr>
                <a:srgbClr val="434343"/>
              </a:buClr>
              <a:buSzPct val="122522"/>
              <a:buChar char="●"/>
            </a:pPr>
            <a:r>
              <a:rPr lang="es">
                <a:solidFill>
                  <a:srgbClr val="434343"/>
                </a:solidFill>
              </a:rPr>
              <a:t>Esta instrucción se suele llamar TestAndSet. !</a:t>
            </a:r>
            <a:endParaRPr>
              <a:solidFill>
                <a:srgbClr val="434343"/>
              </a:solidFill>
            </a:endParaRPr>
          </a:p>
          <a:p>
            <a:pPr indent="-53338" lvl="0" marL="182880" rtl="0" algn="l">
              <a:lnSpc>
                <a:spcPct val="115000"/>
              </a:lnSpc>
              <a:spcBef>
                <a:spcPts val="480"/>
              </a:spcBef>
              <a:spcAft>
                <a:spcPts val="0"/>
              </a:spcAft>
              <a:buSzPct val="122522"/>
              <a:buNone/>
            </a:pPr>
            <a:r>
              <a:t/>
            </a:r>
            <a:endParaRPr>
              <a:solidFill>
                <a:srgbClr val="434343"/>
              </a:solidFill>
            </a:endParaRPr>
          </a:p>
          <a:p>
            <a:pPr indent="-182880" lvl="0" marL="182880" rtl="0" algn="l">
              <a:lnSpc>
                <a:spcPct val="115000"/>
              </a:lnSpc>
              <a:spcBef>
                <a:spcPts val="480"/>
              </a:spcBef>
              <a:spcAft>
                <a:spcPts val="0"/>
              </a:spcAft>
              <a:buClr>
                <a:srgbClr val="434343"/>
              </a:buClr>
              <a:buSzPct val="122522"/>
              <a:buChar char="●"/>
            </a:pPr>
            <a:r>
              <a:rPr lang="es">
                <a:solidFill>
                  <a:srgbClr val="434343"/>
                </a:solidFill>
              </a:rPr>
              <a:t>La idea es que pone 1 y devuelve el valor anterior, pero de manera atómica.</a:t>
            </a:r>
            <a:endParaRPr>
              <a:solidFill>
                <a:srgbClr val="434343"/>
              </a:solidFill>
            </a:endParaRPr>
          </a:p>
          <a:p>
            <a:pPr indent="-53338" lvl="0" marL="182880" rtl="0" algn="l">
              <a:lnSpc>
                <a:spcPct val="115000"/>
              </a:lnSpc>
              <a:spcBef>
                <a:spcPts val="480"/>
              </a:spcBef>
              <a:spcAft>
                <a:spcPts val="0"/>
              </a:spcAft>
              <a:buSzPct val="122522"/>
              <a:buNone/>
            </a:pPr>
            <a:r>
              <a:t/>
            </a:r>
            <a:endParaRPr>
              <a:solidFill>
                <a:srgbClr val="434343"/>
              </a:solidFill>
            </a:endParaRPr>
          </a:p>
          <a:p>
            <a:pPr indent="-182880" lvl="0" marL="182880" rtl="0" algn="l">
              <a:lnSpc>
                <a:spcPct val="115000"/>
              </a:lnSpc>
              <a:spcBef>
                <a:spcPts val="480"/>
              </a:spcBef>
              <a:spcAft>
                <a:spcPts val="0"/>
              </a:spcAft>
              <a:buClr>
                <a:srgbClr val="434343"/>
              </a:buClr>
              <a:buSzPct val="122522"/>
              <a:buChar char="●"/>
            </a:pPr>
            <a:r>
              <a:rPr lang="es">
                <a:solidFill>
                  <a:srgbClr val="434343"/>
                </a:solidFill>
              </a:rPr>
              <a:t>Que una operación sea atómica significa que es  indivisible, incluso si tenemos varias CPUs. !</a:t>
            </a:r>
            <a:endParaRPr>
              <a:solidFill>
                <a:srgbClr val="434343"/>
              </a:solidFill>
            </a:endParaRPr>
          </a:p>
          <a:p>
            <a:pPr indent="-53338" lvl="0" marL="182880" rtl="0" algn="l">
              <a:lnSpc>
                <a:spcPct val="115000"/>
              </a:lnSpc>
              <a:spcBef>
                <a:spcPts val="480"/>
              </a:spcBef>
              <a:spcAft>
                <a:spcPts val="0"/>
              </a:spcAft>
              <a:buSzPct val="122522"/>
              <a:buNone/>
            </a:pPr>
            <a:r>
              <a:t/>
            </a:r>
            <a:endParaRPr>
              <a:solidFill>
                <a:srgbClr val="434343"/>
              </a:solidFill>
            </a:endParaRPr>
          </a:p>
          <a:p>
            <a:pPr indent="-182880" lvl="0" marL="182880" rtl="0" algn="l">
              <a:lnSpc>
                <a:spcPct val="115000"/>
              </a:lnSpc>
              <a:spcBef>
                <a:spcPts val="480"/>
              </a:spcBef>
              <a:spcAft>
                <a:spcPts val="1200"/>
              </a:spcAft>
              <a:buClr>
                <a:srgbClr val="434343"/>
              </a:buClr>
              <a:buSzPct val="122522"/>
              <a:buChar char="●"/>
            </a:pPr>
            <a:r>
              <a:rPr lang="es">
                <a:solidFill>
                  <a:srgbClr val="434343"/>
                </a:solidFill>
              </a:rPr>
              <a:t>Veamos como se usaría.</a:t>
            </a:r>
            <a:endParaRPr>
              <a:solidFill>
                <a:srgbClr val="434343"/>
              </a:solidFill>
            </a:endParaRPr>
          </a:p>
        </p:txBody>
      </p:sp>
      <p:pic>
        <p:nvPicPr>
          <p:cNvPr id="132" name="Google Shape;132;p23"/>
          <p:cNvPicPr preferRelativeResize="0"/>
          <p:nvPr/>
        </p:nvPicPr>
        <p:blipFill rotWithShape="1">
          <a:blip r:embed="rId3">
            <a:alphaModFix/>
          </a:blip>
          <a:srcRect b="0" l="0" r="0" t="0"/>
          <a:stretch/>
        </p:blipFill>
        <p:spPr>
          <a:xfrm>
            <a:off x="7312550" y="111798"/>
            <a:ext cx="1638475" cy="929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6" name="Shape 136"/>
        <p:cNvGrpSpPr/>
        <p:nvPr/>
      </p:nvGrpSpPr>
      <p:grpSpPr>
        <a:xfrm>
          <a:off x="0" y="0"/>
          <a:ext cx="0" cy="0"/>
          <a:chOff x="0" y="0"/>
          <a:chExt cx="0" cy="0"/>
        </a:xfrm>
      </p:grpSpPr>
      <p:sp>
        <p:nvSpPr>
          <p:cNvPr id="137" name="Google Shape;137;p24"/>
          <p:cNvSpPr txBox="1"/>
          <p:nvPr>
            <p:ph type="title"/>
          </p:nvPr>
        </p:nvSpPr>
        <p:spPr>
          <a:xfrm>
            <a:off x="457200" y="400050"/>
            <a:ext cx="8229600" cy="743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s" sz="3600">
                <a:solidFill>
                  <a:schemeClr val="lt1"/>
                </a:solidFill>
              </a:rPr>
              <a:t>TAS</a:t>
            </a:r>
            <a:endParaRPr sz="3600">
              <a:solidFill>
                <a:schemeClr val="lt1"/>
              </a:solidFill>
            </a:endParaRPr>
          </a:p>
        </p:txBody>
      </p:sp>
      <p:pic>
        <p:nvPicPr>
          <p:cNvPr id="138" name="Google Shape;138;p24"/>
          <p:cNvPicPr preferRelativeResize="0"/>
          <p:nvPr>
            <p:ph idx="1" type="body"/>
          </p:nvPr>
        </p:nvPicPr>
        <p:blipFill rotWithShape="1">
          <a:blip r:embed="rId3">
            <a:alphaModFix/>
          </a:blip>
          <a:srcRect b="26284" l="10221" r="30929" t="32988"/>
          <a:stretch/>
        </p:blipFill>
        <p:spPr>
          <a:xfrm>
            <a:off x="0" y="1221600"/>
            <a:ext cx="9063900" cy="2646300"/>
          </a:xfrm>
          <a:prstGeom prst="rect">
            <a:avLst/>
          </a:prstGeom>
          <a:noFill/>
          <a:ln>
            <a:noFill/>
          </a:ln>
        </p:spPr>
      </p:pic>
      <p:pic>
        <p:nvPicPr>
          <p:cNvPr id="139" name="Google Shape;139;p24"/>
          <p:cNvPicPr preferRelativeResize="0"/>
          <p:nvPr/>
        </p:nvPicPr>
        <p:blipFill rotWithShape="1">
          <a:blip r:embed="rId4">
            <a:alphaModFix/>
          </a:blip>
          <a:srcRect b="0" l="0" r="0" t="0"/>
          <a:stretch/>
        </p:blipFill>
        <p:spPr>
          <a:xfrm>
            <a:off x="7312550" y="111798"/>
            <a:ext cx="1638475" cy="929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3" name="Shape 143"/>
        <p:cNvGrpSpPr/>
        <p:nvPr/>
      </p:nvGrpSpPr>
      <p:grpSpPr>
        <a:xfrm>
          <a:off x="0" y="0"/>
          <a:ext cx="0" cy="0"/>
          <a:chOff x="0" y="0"/>
          <a:chExt cx="0" cy="0"/>
        </a:xfrm>
      </p:grpSpPr>
      <p:sp>
        <p:nvSpPr>
          <p:cNvPr id="144" name="Google Shape;144;p25"/>
          <p:cNvSpPr txBox="1"/>
          <p:nvPr>
            <p:ph type="title"/>
          </p:nvPr>
        </p:nvSpPr>
        <p:spPr>
          <a:xfrm>
            <a:off x="457200" y="400050"/>
            <a:ext cx="8229600" cy="743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s" sz="3600">
                <a:solidFill>
                  <a:schemeClr val="lt1"/>
                </a:solidFill>
              </a:rPr>
              <a:t>Usando  TAS para obtener locks</a:t>
            </a:r>
            <a:endParaRPr sz="3600">
              <a:solidFill>
                <a:schemeClr val="lt1"/>
              </a:solidFill>
            </a:endParaRPr>
          </a:p>
        </p:txBody>
      </p:sp>
      <p:pic>
        <p:nvPicPr>
          <p:cNvPr id="145" name="Google Shape;145;p25"/>
          <p:cNvPicPr preferRelativeResize="0"/>
          <p:nvPr>
            <p:ph idx="1" type="body"/>
          </p:nvPr>
        </p:nvPicPr>
        <p:blipFill rotWithShape="1">
          <a:blip r:embed="rId3">
            <a:alphaModFix/>
          </a:blip>
          <a:srcRect b="6772" l="9945" r="31206" t="21772"/>
          <a:stretch/>
        </p:blipFill>
        <p:spPr>
          <a:xfrm>
            <a:off x="611560" y="1113588"/>
            <a:ext cx="7488900" cy="3836100"/>
          </a:xfrm>
          <a:prstGeom prst="rect">
            <a:avLst/>
          </a:prstGeom>
          <a:noFill/>
          <a:ln>
            <a:noFill/>
          </a:ln>
        </p:spPr>
      </p:pic>
      <p:pic>
        <p:nvPicPr>
          <p:cNvPr id="146" name="Google Shape;146;p25"/>
          <p:cNvPicPr preferRelativeResize="0"/>
          <p:nvPr/>
        </p:nvPicPr>
        <p:blipFill rotWithShape="1">
          <a:blip r:embed="rId4">
            <a:alphaModFix/>
          </a:blip>
          <a:srcRect b="0" l="0" r="0" t="0"/>
          <a:stretch/>
        </p:blipFill>
        <p:spPr>
          <a:xfrm>
            <a:off x="7312550" y="111798"/>
            <a:ext cx="1638475" cy="929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0" name="Shape 150"/>
        <p:cNvGrpSpPr/>
        <p:nvPr/>
      </p:nvGrpSpPr>
      <p:grpSpPr>
        <a:xfrm>
          <a:off x="0" y="0"/>
          <a:ext cx="0" cy="0"/>
          <a:chOff x="0" y="0"/>
          <a:chExt cx="0" cy="0"/>
        </a:xfrm>
      </p:grpSpPr>
      <p:sp>
        <p:nvSpPr>
          <p:cNvPr id="151" name="Google Shape;151;p26"/>
          <p:cNvSpPr txBox="1"/>
          <p:nvPr>
            <p:ph type="title"/>
          </p:nvPr>
        </p:nvSpPr>
        <p:spPr>
          <a:xfrm>
            <a:off x="457200" y="400050"/>
            <a:ext cx="8229600" cy="743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s" sz="3600">
                <a:solidFill>
                  <a:schemeClr val="lt1"/>
                </a:solidFill>
              </a:rPr>
              <a:t>Algo sobre TAS</a:t>
            </a:r>
            <a:endParaRPr sz="3600">
              <a:solidFill>
                <a:schemeClr val="lt1"/>
              </a:solidFill>
            </a:endParaRPr>
          </a:p>
        </p:txBody>
      </p:sp>
      <p:sp>
        <p:nvSpPr>
          <p:cNvPr id="152" name="Google Shape;152;p26"/>
          <p:cNvSpPr txBox="1"/>
          <p:nvPr>
            <p:ph idx="1" type="body"/>
          </p:nvPr>
        </p:nvSpPr>
        <p:spPr>
          <a:xfrm>
            <a:off x="457200" y="1200150"/>
            <a:ext cx="8579400" cy="3657600"/>
          </a:xfrm>
          <a:prstGeom prst="rect">
            <a:avLst/>
          </a:prstGeom>
          <a:noFill/>
          <a:ln>
            <a:noFill/>
          </a:ln>
        </p:spPr>
        <p:txBody>
          <a:bodyPr anchorCtr="0" anchor="t" bIns="45700" lIns="91425" spcFirstLastPara="1" rIns="91425" wrap="square" tIns="45700">
            <a:normAutofit fontScale="92500" lnSpcReduction="10000"/>
          </a:bodyPr>
          <a:lstStyle/>
          <a:p>
            <a:pPr indent="-173164" lvl="0" marL="182880" rtl="0" algn="l">
              <a:lnSpc>
                <a:spcPct val="115000"/>
              </a:lnSpc>
              <a:spcBef>
                <a:spcPts val="0"/>
              </a:spcBef>
              <a:spcAft>
                <a:spcPts val="0"/>
              </a:spcAft>
              <a:buClr>
                <a:schemeClr val="lt1"/>
              </a:buClr>
              <a:buSzPct val="113333"/>
              <a:buChar char="●"/>
            </a:pPr>
            <a:r>
              <a:rPr lang="es">
                <a:solidFill>
                  <a:schemeClr val="lt1"/>
                </a:solidFill>
              </a:rPr>
              <a:t>Notemos el while interno.</a:t>
            </a:r>
            <a:endParaRPr>
              <a:solidFill>
                <a:schemeClr val="lt1"/>
              </a:solidFill>
            </a:endParaRPr>
          </a:p>
          <a:p>
            <a:pPr indent="-173164" lvl="0" marL="182880" rtl="0" algn="l">
              <a:lnSpc>
                <a:spcPct val="115000"/>
              </a:lnSpc>
              <a:spcBef>
                <a:spcPts val="480"/>
              </a:spcBef>
              <a:spcAft>
                <a:spcPts val="0"/>
              </a:spcAft>
              <a:buClr>
                <a:schemeClr val="lt1"/>
              </a:buClr>
              <a:buSzPct val="113333"/>
              <a:buChar char="●"/>
            </a:pPr>
            <a:r>
              <a:rPr lang="es">
                <a:solidFill>
                  <a:schemeClr val="lt1"/>
                </a:solidFill>
              </a:rPr>
              <a:t>Dado que el cuerpo del while esta vacío, el código se la pasa intentando obtener un lock.</a:t>
            </a:r>
            <a:endParaRPr>
              <a:solidFill>
                <a:schemeClr val="lt1"/>
              </a:solidFill>
            </a:endParaRPr>
          </a:p>
          <a:p>
            <a:pPr indent="-173164" lvl="0" marL="182880" rtl="0" algn="l">
              <a:lnSpc>
                <a:spcPct val="115000"/>
              </a:lnSpc>
              <a:spcBef>
                <a:spcPts val="480"/>
              </a:spcBef>
              <a:spcAft>
                <a:spcPts val="0"/>
              </a:spcAft>
              <a:buClr>
                <a:schemeClr val="lt1"/>
              </a:buClr>
              <a:buSzPct val="113333"/>
              <a:buChar char="●"/>
            </a:pPr>
            <a:r>
              <a:rPr lang="es">
                <a:solidFill>
                  <a:schemeClr val="lt1"/>
                </a:solidFill>
              </a:rPr>
              <a:t>Es decir, consume muchsima CPU.</a:t>
            </a:r>
            <a:endParaRPr>
              <a:solidFill>
                <a:schemeClr val="lt1"/>
              </a:solidFill>
            </a:endParaRPr>
          </a:p>
          <a:p>
            <a:pPr indent="-173164" lvl="0" marL="182880" rtl="0" algn="l">
              <a:lnSpc>
                <a:spcPct val="115000"/>
              </a:lnSpc>
              <a:spcBef>
                <a:spcPts val="480"/>
              </a:spcBef>
              <a:spcAft>
                <a:spcPts val="0"/>
              </a:spcAft>
              <a:buClr>
                <a:schemeClr val="lt1"/>
              </a:buClr>
              <a:buSzPct val="113333"/>
              <a:buChar char="●"/>
            </a:pPr>
            <a:r>
              <a:rPr lang="es">
                <a:solidFill>
                  <a:schemeClr val="lt1"/>
                </a:solidFill>
              </a:rPr>
              <a:t>Eso se llama espera activa o </a:t>
            </a:r>
            <a:r>
              <a:rPr b="1" lang="es">
                <a:solidFill>
                  <a:schemeClr val="lt1"/>
                </a:solidFill>
              </a:rPr>
              <a:t>busy waiting</a:t>
            </a:r>
            <a:r>
              <a:rPr lang="es">
                <a:solidFill>
                  <a:schemeClr val="lt1"/>
                </a:solidFill>
              </a:rPr>
              <a:t>. !</a:t>
            </a:r>
            <a:endParaRPr>
              <a:solidFill>
                <a:schemeClr val="lt1"/>
              </a:solidFill>
            </a:endParaRPr>
          </a:p>
          <a:p>
            <a:pPr indent="-173164" lvl="0" marL="182880" rtl="0" algn="l">
              <a:lnSpc>
                <a:spcPct val="115000"/>
              </a:lnSpc>
              <a:spcBef>
                <a:spcPts val="480"/>
              </a:spcBef>
              <a:spcAft>
                <a:spcPts val="0"/>
              </a:spcAft>
              <a:buClr>
                <a:schemeClr val="lt1"/>
              </a:buClr>
              <a:buSzPct val="113333"/>
              <a:buChar char="●"/>
            </a:pPr>
            <a:r>
              <a:rPr lang="es">
                <a:solidFill>
                  <a:schemeClr val="lt1"/>
                </a:solidFill>
              </a:rPr>
              <a:t>Hay que ser muy cuidadoso. Es una forma muy agresiva (¡y costosa!) de intentar obtener un recurso.</a:t>
            </a:r>
            <a:endParaRPr>
              <a:solidFill>
                <a:schemeClr val="lt1"/>
              </a:solidFill>
            </a:endParaRPr>
          </a:p>
          <a:p>
            <a:pPr indent="-173164" lvl="0" marL="182880" rtl="0" algn="l">
              <a:lnSpc>
                <a:spcPct val="115000"/>
              </a:lnSpc>
              <a:spcBef>
                <a:spcPts val="480"/>
              </a:spcBef>
              <a:spcAft>
                <a:spcPts val="0"/>
              </a:spcAft>
              <a:buClr>
                <a:schemeClr val="lt1"/>
              </a:buClr>
              <a:buSzPct val="113333"/>
              <a:buChar char="●"/>
            </a:pPr>
            <a:r>
              <a:rPr lang="es">
                <a:solidFill>
                  <a:schemeClr val="lt1"/>
                </a:solidFill>
              </a:rPr>
              <a:t>Perjudica al resto de los procesos, muchas veces sin razón.</a:t>
            </a:r>
            <a:endParaRPr>
              <a:solidFill>
                <a:schemeClr val="lt1"/>
              </a:solidFill>
            </a:endParaRPr>
          </a:p>
          <a:p>
            <a:pPr indent="-53338" lvl="0" marL="182880" rtl="0" algn="l">
              <a:lnSpc>
                <a:spcPct val="115000"/>
              </a:lnSpc>
              <a:spcBef>
                <a:spcPts val="480"/>
              </a:spcBef>
              <a:spcAft>
                <a:spcPts val="0"/>
              </a:spcAft>
              <a:buSzPct val="113333"/>
              <a:buNone/>
            </a:pPr>
            <a:r>
              <a:t/>
            </a:r>
            <a:endParaRPr>
              <a:solidFill>
                <a:schemeClr val="lt1"/>
              </a:solidFill>
            </a:endParaRPr>
          </a:p>
          <a:p>
            <a:pPr indent="-173164" lvl="0" marL="182880" rtl="0" algn="l">
              <a:lnSpc>
                <a:spcPct val="115000"/>
              </a:lnSpc>
              <a:spcBef>
                <a:spcPts val="480"/>
              </a:spcBef>
              <a:spcAft>
                <a:spcPts val="0"/>
              </a:spcAft>
              <a:buClr>
                <a:schemeClr val="lt1"/>
              </a:buClr>
              <a:buSzPct val="113333"/>
              <a:buChar char="●"/>
            </a:pPr>
            <a:r>
              <a:rPr lang="es">
                <a:solidFill>
                  <a:schemeClr val="lt1"/>
                </a:solidFill>
              </a:rPr>
              <a:t>No hagan busy waiting.</a:t>
            </a:r>
            <a:endParaRPr>
              <a:solidFill>
                <a:schemeClr val="lt1"/>
              </a:solidFill>
            </a:endParaRPr>
          </a:p>
          <a:p>
            <a:pPr indent="-173164" lvl="0" marL="182880" rtl="0" algn="l">
              <a:lnSpc>
                <a:spcPct val="115000"/>
              </a:lnSpc>
              <a:spcBef>
                <a:spcPts val="480"/>
              </a:spcBef>
              <a:spcAft>
                <a:spcPts val="1200"/>
              </a:spcAft>
              <a:buClr>
                <a:schemeClr val="lt1"/>
              </a:buClr>
              <a:buSzPct val="113333"/>
              <a:buChar char="●"/>
            </a:pPr>
            <a:r>
              <a:rPr lang="es">
                <a:solidFill>
                  <a:schemeClr val="lt1"/>
                </a:solidFill>
              </a:rPr>
              <a:t>Conviene poner un sleep() en el cuerpo del while.</a:t>
            </a:r>
            <a:endParaRPr>
              <a:solidFill>
                <a:schemeClr val="lt1"/>
              </a:solidFill>
            </a:endParaRPr>
          </a:p>
        </p:txBody>
      </p:sp>
      <p:pic>
        <p:nvPicPr>
          <p:cNvPr id="153" name="Google Shape;153;p26"/>
          <p:cNvPicPr preferRelativeResize="0"/>
          <p:nvPr/>
        </p:nvPicPr>
        <p:blipFill rotWithShape="1">
          <a:blip r:embed="rId3">
            <a:alphaModFix/>
          </a:blip>
          <a:srcRect b="0" l="0" r="0" t="0"/>
          <a:stretch/>
        </p:blipFill>
        <p:spPr>
          <a:xfrm>
            <a:off x="7312550" y="111798"/>
            <a:ext cx="1638475" cy="929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7" name="Shape 157"/>
        <p:cNvGrpSpPr/>
        <p:nvPr/>
      </p:nvGrpSpPr>
      <p:grpSpPr>
        <a:xfrm>
          <a:off x="0" y="0"/>
          <a:ext cx="0" cy="0"/>
          <a:chOff x="0" y="0"/>
          <a:chExt cx="0" cy="0"/>
        </a:xfrm>
      </p:grpSpPr>
      <p:sp>
        <p:nvSpPr>
          <p:cNvPr id="158" name="Google Shape;158;p27"/>
          <p:cNvSpPr txBox="1"/>
          <p:nvPr>
            <p:ph type="title"/>
          </p:nvPr>
        </p:nvSpPr>
        <p:spPr>
          <a:xfrm>
            <a:off x="457200" y="400050"/>
            <a:ext cx="8229600" cy="743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s" sz="3600">
                <a:solidFill>
                  <a:schemeClr val="lt1"/>
                </a:solidFill>
              </a:rPr>
              <a:t>Sleep. ¿Sleep?</a:t>
            </a:r>
            <a:endParaRPr sz="3600">
              <a:solidFill>
                <a:schemeClr val="lt1"/>
              </a:solidFill>
            </a:endParaRPr>
          </a:p>
        </p:txBody>
      </p:sp>
      <p:sp>
        <p:nvSpPr>
          <p:cNvPr id="159" name="Google Shape;159;p27"/>
          <p:cNvSpPr txBox="1"/>
          <p:nvPr>
            <p:ph idx="1" type="body"/>
          </p:nvPr>
        </p:nvSpPr>
        <p:spPr>
          <a:xfrm>
            <a:off x="457200" y="1200150"/>
            <a:ext cx="8229600" cy="3657600"/>
          </a:xfrm>
          <a:prstGeom prst="rect">
            <a:avLst/>
          </a:prstGeom>
          <a:noFill/>
          <a:ln>
            <a:noFill/>
          </a:ln>
        </p:spPr>
        <p:txBody>
          <a:bodyPr anchorCtr="0" anchor="t" bIns="45700" lIns="91425" spcFirstLastPara="1" rIns="91425" wrap="square" tIns="45700">
            <a:normAutofit/>
          </a:bodyPr>
          <a:lstStyle/>
          <a:p>
            <a:pPr indent="-182880" lvl="0" marL="182880" rtl="0" algn="l">
              <a:lnSpc>
                <a:spcPct val="115000"/>
              </a:lnSpc>
              <a:spcBef>
                <a:spcPts val="0"/>
              </a:spcBef>
              <a:spcAft>
                <a:spcPts val="0"/>
              </a:spcAft>
              <a:buClr>
                <a:schemeClr val="lt1"/>
              </a:buClr>
              <a:buSzPts val="2040"/>
              <a:buChar char="●"/>
            </a:pPr>
            <a:r>
              <a:rPr lang="es">
                <a:solidFill>
                  <a:schemeClr val="lt1"/>
                </a:solidFill>
              </a:rPr>
              <a:t>Ponemos el sleep.</a:t>
            </a:r>
            <a:endParaRPr>
              <a:solidFill>
                <a:schemeClr val="lt1"/>
              </a:solidFill>
            </a:endParaRPr>
          </a:p>
          <a:p>
            <a:pPr indent="-182880" lvl="0" marL="182880" rtl="0" algn="l">
              <a:lnSpc>
                <a:spcPct val="115000"/>
              </a:lnSpc>
              <a:spcBef>
                <a:spcPts val="480"/>
              </a:spcBef>
              <a:spcAft>
                <a:spcPts val="0"/>
              </a:spcAft>
              <a:buClr>
                <a:schemeClr val="lt1"/>
              </a:buClr>
              <a:buSzPts val="2040"/>
              <a:buChar char="●"/>
            </a:pPr>
            <a:r>
              <a:rPr lang="es">
                <a:solidFill>
                  <a:schemeClr val="lt1"/>
                </a:solidFill>
              </a:rPr>
              <a:t>¿Pero cuánto?</a:t>
            </a:r>
            <a:endParaRPr>
              <a:solidFill>
                <a:schemeClr val="lt1"/>
              </a:solidFill>
            </a:endParaRPr>
          </a:p>
          <a:p>
            <a:pPr indent="-182880" lvl="0" marL="182880" rtl="0" algn="l">
              <a:lnSpc>
                <a:spcPct val="115000"/>
              </a:lnSpc>
              <a:spcBef>
                <a:spcPts val="480"/>
              </a:spcBef>
              <a:spcAft>
                <a:spcPts val="0"/>
              </a:spcAft>
              <a:buClr>
                <a:schemeClr val="lt1"/>
              </a:buClr>
              <a:buSzPts val="2040"/>
              <a:buChar char="●"/>
            </a:pPr>
            <a:r>
              <a:rPr lang="es">
                <a:solidFill>
                  <a:schemeClr val="lt1"/>
                </a:solidFill>
              </a:rPr>
              <a:t>Si es mucho, perdemos tiempo.</a:t>
            </a:r>
            <a:endParaRPr>
              <a:solidFill>
                <a:schemeClr val="lt1"/>
              </a:solidFill>
            </a:endParaRPr>
          </a:p>
          <a:p>
            <a:pPr indent="-182880" lvl="0" marL="182880" rtl="0" algn="l">
              <a:lnSpc>
                <a:spcPct val="115000"/>
              </a:lnSpc>
              <a:spcBef>
                <a:spcPts val="480"/>
              </a:spcBef>
              <a:spcAft>
                <a:spcPts val="0"/>
              </a:spcAft>
              <a:buClr>
                <a:schemeClr val="lt1"/>
              </a:buClr>
              <a:buSzPts val="2040"/>
              <a:buChar char="●"/>
            </a:pPr>
            <a:r>
              <a:rPr lang="es">
                <a:solidFill>
                  <a:schemeClr val="lt1"/>
                </a:solidFill>
              </a:rPr>
              <a:t>Si es poco, igual desperdiciamos CPU (aunque mucho menos que antes).</a:t>
            </a:r>
            <a:endParaRPr>
              <a:solidFill>
                <a:schemeClr val="lt1"/>
              </a:solidFill>
            </a:endParaRPr>
          </a:p>
          <a:p>
            <a:pPr indent="-182880" lvl="0" marL="182880" rtl="0" algn="l">
              <a:lnSpc>
                <a:spcPct val="115000"/>
              </a:lnSpc>
              <a:spcBef>
                <a:spcPts val="480"/>
              </a:spcBef>
              <a:spcAft>
                <a:spcPts val="0"/>
              </a:spcAft>
              <a:buClr>
                <a:schemeClr val="lt1"/>
              </a:buClr>
              <a:buSzPts val="2040"/>
              <a:buChar char="●"/>
            </a:pPr>
            <a:r>
              <a:rPr lang="es">
                <a:solidFill>
                  <a:schemeClr val="lt1"/>
                </a:solidFill>
              </a:rPr>
              <a:t>¿No estaría bueno poder decirle al SO que queremos continuar solo cuando lock==0?</a:t>
            </a:r>
            <a:endParaRPr>
              <a:solidFill>
                <a:schemeClr val="lt1"/>
              </a:solidFill>
            </a:endParaRPr>
          </a:p>
          <a:p>
            <a:pPr indent="-53338" lvl="0" marL="182880" rtl="0" algn="l">
              <a:lnSpc>
                <a:spcPct val="115000"/>
              </a:lnSpc>
              <a:spcBef>
                <a:spcPts val="480"/>
              </a:spcBef>
              <a:spcAft>
                <a:spcPts val="0"/>
              </a:spcAft>
              <a:buSzPts val="2040"/>
              <a:buNone/>
            </a:pPr>
            <a:r>
              <a:t/>
            </a:r>
            <a:endParaRPr>
              <a:solidFill>
                <a:schemeClr val="lt1"/>
              </a:solidFill>
            </a:endParaRPr>
          </a:p>
          <a:p>
            <a:pPr indent="-182880" lvl="0" marL="182880" rtl="0" algn="l">
              <a:lnSpc>
                <a:spcPct val="115000"/>
              </a:lnSpc>
              <a:spcBef>
                <a:spcPts val="480"/>
              </a:spcBef>
              <a:spcAft>
                <a:spcPts val="1200"/>
              </a:spcAft>
              <a:buClr>
                <a:schemeClr val="lt1"/>
              </a:buClr>
              <a:buSzPts val="2040"/>
              <a:buChar char="●"/>
            </a:pPr>
            <a:r>
              <a:rPr lang="es">
                <a:solidFill>
                  <a:schemeClr val="lt1"/>
                </a:solidFill>
              </a:rPr>
              <a:t>Por suerte, una vez más, viene Super Dijkstra al rescate.</a:t>
            </a:r>
            <a:endParaRPr>
              <a:solidFill>
                <a:schemeClr val="lt1"/>
              </a:solidFill>
            </a:endParaRPr>
          </a:p>
        </p:txBody>
      </p:sp>
      <p:pic>
        <p:nvPicPr>
          <p:cNvPr id="160" name="Google Shape;160;p27"/>
          <p:cNvPicPr preferRelativeResize="0"/>
          <p:nvPr/>
        </p:nvPicPr>
        <p:blipFill rotWithShape="1">
          <a:blip r:embed="rId3">
            <a:alphaModFix/>
          </a:blip>
          <a:srcRect b="0" l="0" r="0" t="0"/>
          <a:stretch/>
        </p:blipFill>
        <p:spPr>
          <a:xfrm>
            <a:off x="7312550" y="111798"/>
            <a:ext cx="1638475" cy="929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4" name="Shape 164"/>
        <p:cNvGrpSpPr/>
        <p:nvPr/>
      </p:nvGrpSpPr>
      <p:grpSpPr>
        <a:xfrm>
          <a:off x="0" y="0"/>
          <a:ext cx="0" cy="0"/>
          <a:chOff x="0" y="0"/>
          <a:chExt cx="0" cy="0"/>
        </a:xfrm>
      </p:grpSpPr>
      <p:sp>
        <p:nvSpPr>
          <p:cNvPr id="165" name="Google Shape;165;p28"/>
          <p:cNvSpPr txBox="1"/>
          <p:nvPr>
            <p:ph type="title"/>
          </p:nvPr>
        </p:nvSpPr>
        <p:spPr>
          <a:xfrm>
            <a:off x="457200" y="400050"/>
            <a:ext cx="8229600" cy="7431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3600"/>
              <a:buFont typeface="Arial"/>
              <a:buNone/>
            </a:pPr>
            <a:r>
              <a:rPr lang="es" sz="3600">
                <a:solidFill>
                  <a:schemeClr val="lt1"/>
                </a:solidFill>
              </a:rPr>
              <a:t>Dijkstra</a:t>
            </a:r>
            <a:endParaRPr sz="3600">
              <a:solidFill>
                <a:schemeClr val="lt1"/>
              </a:solidFill>
            </a:endParaRPr>
          </a:p>
        </p:txBody>
      </p:sp>
      <p:pic>
        <p:nvPicPr>
          <p:cNvPr id="166" name="Google Shape;166;p28"/>
          <p:cNvPicPr preferRelativeResize="0"/>
          <p:nvPr>
            <p:ph idx="1" type="body"/>
          </p:nvPr>
        </p:nvPicPr>
        <p:blipFill rotWithShape="1">
          <a:blip r:embed="rId3">
            <a:alphaModFix/>
          </a:blip>
          <a:srcRect b="0" l="0" r="0" t="0"/>
          <a:stretch/>
        </p:blipFill>
        <p:spPr>
          <a:xfrm>
            <a:off x="2745483" y="1200150"/>
            <a:ext cx="3653100" cy="3657600"/>
          </a:xfrm>
          <a:prstGeom prst="rect">
            <a:avLst/>
          </a:prstGeom>
          <a:noFill/>
          <a:ln>
            <a:noFill/>
          </a:ln>
        </p:spPr>
      </p:pic>
      <p:pic>
        <p:nvPicPr>
          <p:cNvPr id="167" name="Google Shape;167;p28"/>
          <p:cNvPicPr preferRelativeResize="0"/>
          <p:nvPr/>
        </p:nvPicPr>
        <p:blipFill rotWithShape="1">
          <a:blip r:embed="rId4">
            <a:alphaModFix/>
          </a:blip>
          <a:srcRect b="0" l="0" r="0" t="0"/>
          <a:stretch/>
        </p:blipFill>
        <p:spPr>
          <a:xfrm>
            <a:off x="7312550" y="111798"/>
            <a:ext cx="1638475" cy="929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1" name="Shape 171"/>
        <p:cNvGrpSpPr/>
        <p:nvPr/>
      </p:nvGrpSpPr>
      <p:grpSpPr>
        <a:xfrm>
          <a:off x="0" y="0"/>
          <a:ext cx="0" cy="0"/>
          <a:chOff x="0" y="0"/>
          <a:chExt cx="0" cy="0"/>
        </a:xfrm>
      </p:grpSpPr>
      <p:sp>
        <p:nvSpPr>
          <p:cNvPr id="172" name="Google Shape;172;p29"/>
          <p:cNvSpPr txBox="1"/>
          <p:nvPr>
            <p:ph type="title"/>
          </p:nvPr>
        </p:nvSpPr>
        <p:spPr>
          <a:xfrm>
            <a:off x="457200" y="400050"/>
            <a:ext cx="8229600" cy="743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s" sz="3600">
                <a:solidFill>
                  <a:schemeClr val="lt1"/>
                </a:solidFill>
              </a:rPr>
              <a:t>Productor -Consumidor</a:t>
            </a:r>
            <a:endParaRPr sz="3600">
              <a:solidFill>
                <a:schemeClr val="lt1"/>
              </a:solidFill>
            </a:endParaRPr>
          </a:p>
        </p:txBody>
      </p:sp>
      <p:sp>
        <p:nvSpPr>
          <p:cNvPr id="173" name="Google Shape;173;p29"/>
          <p:cNvSpPr txBox="1"/>
          <p:nvPr>
            <p:ph idx="1" type="body"/>
          </p:nvPr>
        </p:nvSpPr>
        <p:spPr>
          <a:xfrm>
            <a:off x="457200" y="1200150"/>
            <a:ext cx="8507400" cy="3855900"/>
          </a:xfrm>
          <a:prstGeom prst="rect">
            <a:avLst/>
          </a:prstGeom>
          <a:noFill/>
          <a:ln>
            <a:noFill/>
          </a:ln>
        </p:spPr>
        <p:txBody>
          <a:bodyPr anchorCtr="0" anchor="t" bIns="45700" lIns="91425" spcFirstLastPara="1" rIns="91425" wrap="square" tIns="45700">
            <a:normAutofit fontScale="85000" lnSpcReduction="20000"/>
          </a:bodyPr>
          <a:lstStyle/>
          <a:p>
            <a:pPr indent="-163448" lvl="0" marL="182880" rtl="0" algn="l">
              <a:lnSpc>
                <a:spcPct val="115000"/>
              </a:lnSpc>
              <a:spcBef>
                <a:spcPts val="0"/>
              </a:spcBef>
              <a:spcAft>
                <a:spcPts val="0"/>
              </a:spcAft>
              <a:buClr>
                <a:srgbClr val="000000"/>
              </a:buClr>
              <a:buSzPct val="113333"/>
              <a:buChar char="●"/>
            </a:pPr>
            <a:r>
              <a:rPr lang="es">
                <a:solidFill>
                  <a:srgbClr val="000000"/>
                </a:solidFill>
              </a:rPr>
              <a:t>Ambos comparten un buffer de tamaño limitado mas algunos</a:t>
            </a:r>
            <a:endParaRPr>
              <a:solidFill>
                <a:srgbClr val="000000"/>
              </a:solidFill>
            </a:endParaRPr>
          </a:p>
          <a:p>
            <a:pPr indent="-163448" lvl="0" marL="182880" rtl="0" algn="l">
              <a:lnSpc>
                <a:spcPct val="115000"/>
              </a:lnSpc>
              <a:spcBef>
                <a:spcPts val="444"/>
              </a:spcBef>
              <a:spcAft>
                <a:spcPts val="0"/>
              </a:spcAft>
              <a:buClr>
                <a:srgbClr val="000000"/>
              </a:buClr>
              <a:buSzPct val="113333"/>
              <a:buChar char="●"/>
            </a:pPr>
            <a:r>
              <a:rPr lang="es">
                <a:solidFill>
                  <a:srgbClr val="000000"/>
                </a:solidFill>
              </a:rPr>
              <a:t>índices para saber donde se coloco el ultimo elemento, si hay</a:t>
            </a:r>
            <a:endParaRPr>
              <a:solidFill>
                <a:srgbClr val="000000"/>
              </a:solidFill>
            </a:endParaRPr>
          </a:p>
          <a:p>
            <a:pPr indent="-163448" lvl="0" marL="182880" rtl="0" algn="l">
              <a:lnSpc>
                <a:spcPct val="115000"/>
              </a:lnSpc>
              <a:spcBef>
                <a:spcPts val="444"/>
              </a:spcBef>
              <a:spcAft>
                <a:spcPts val="0"/>
              </a:spcAft>
              <a:buClr>
                <a:srgbClr val="000000"/>
              </a:buClr>
              <a:buSzPct val="113333"/>
              <a:buChar char="●"/>
            </a:pPr>
            <a:r>
              <a:rPr lang="es">
                <a:solidFill>
                  <a:srgbClr val="000000"/>
                </a:solidFill>
              </a:rPr>
              <a:t>alguno, etc. A este problema a veces se lo conoce como bounded buffer (buffer acotado).</a:t>
            </a:r>
            <a:endParaRPr>
              <a:solidFill>
                <a:srgbClr val="000000"/>
              </a:solidFill>
            </a:endParaRPr>
          </a:p>
          <a:p>
            <a:pPr indent="-163448" lvl="0" marL="182880" rtl="0" algn="l">
              <a:lnSpc>
                <a:spcPct val="115000"/>
              </a:lnSpc>
              <a:spcBef>
                <a:spcPts val="444"/>
              </a:spcBef>
              <a:spcAft>
                <a:spcPts val="0"/>
              </a:spcAft>
              <a:buClr>
                <a:srgbClr val="000000"/>
              </a:buClr>
              <a:buSzPct val="113333"/>
              <a:buChar char="●"/>
            </a:pPr>
            <a:r>
              <a:rPr lang="es">
                <a:solidFill>
                  <a:srgbClr val="000000"/>
                </a:solidFill>
              </a:rPr>
              <a:t>El Productor pone elementos en el buffer.</a:t>
            </a:r>
            <a:endParaRPr>
              <a:solidFill>
                <a:srgbClr val="000000"/>
              </a:solidFill>
            </a:endParaRPr>
          </a:p>
          <a:p>
            <a:pPr indent="-163448" lvl="0" marL="182880" rtl="0" algn="l">
              <a:lnSpc>
                <a:spcPct val="115000"/>
              </a:lnSpc>
              <a:spcBef>
                <a:spcPts val="444"/>
              </a:spcBef>
              <a:spcAft>
                <a:spcPts val="0"/>
              </a:spcAft>
              <a:buClr>
                <a:srgbClr val="000000"/>
              </a:buClr>
              <a:buSzPct val="113333"/>
              <a:buChar char="●"/>
            </a:pPr>
            <a:r>
              <a:rPr lang="es">
                <a:solidFill>
                  <a:srgbClr val="000000"/>
                </a:solidFill>
              </a:rPr>
              <a:t>El consumidor los saca.</a:t>
            </a:r>
            <a:endParaRPr>
              <a:solidFill>
                <a:srgbClr val="000000"/>
              </a:solidFill>
            </a:endParaRPr>
          </a:p>
          <a:p>
            <a:pPr indent="-163448" lvl="0" marL="182880" rtl="0" algn="l">
              <a:lnSpc>
                <a:spcPct val="115000"/>
              </a:lnSpc>
              <a:spcBef>
                <a:spcPts val="444"/>
              </a:spcBef>
              <a:spcAft>
                <a:spcPts val="0"/>
              </a:spcAft>
              <a:buClr>
                <a:srgbClr val="000000"/>
              </a:buClr>
              <a:buSzPct val="113333"/>
              <a:buChar char="●"/>
            </a:pPr>
            <a:r>
              <a:rPr lang="es">
                <a:solidFill>
                  <a:srgbClr val="000000"/>
                </a:solidFill>
              </a:rPr>
              <a:t>De nuevo tenemos un problema de concurrencia. Ambos quieren actualizar las mismas variables.</a:t>
            </a:r>
            <a:endParaRPr>
              <a:solidFill>
                <a:srgbClr val="000000"/>
              </a:solidFill>
            </a:endParaRPr>
          </a:p>
          <a:p>
            <a:pPr indent="-163448" lvl="0" marL="182880" rtl="0" algn="l">
              <a:lnSpc>
                <a:spcPct val="115000"/>
              </a:lnSpc>
              <a:spcBef>
                <a:spcPts val="444"/>
              </a:spcBef>
              <a:spcAft>
                <a:spcPts val="0"/>
              </a:spcAft>
              <a:buClr>
                <a:srgbClr val="000000"/>
              </a:buClr>
              <a:buSzPct val="113333"/>
              <a:buChar char="●"/>
            </a:pPr>
            <a:r>
              <a:rPr lang="es">
                <a:solidFill>
                  <a:srgbClr val="000000"/>
                </a:solidFill>
              </a:rPr>
              <a:t>Pero en este caso hay un problema adicional.</a:t>
            </a:r>
            <a:endParaRPr>
              <a:solidFill>
                <a:srgbClr val="000000"/>
              </a:solidFill>
            </a:endParaRPr>
          </a:p>
          <a:p>
            <a:pPr indent="-163448" lvl="0" marL="182880" rtl="0" algn="l">
              <a:lnSpc>
                <a:spcPct val="115000"/>
              </a:lnSpc>
              <a:spcBef>
                <a:spcPts val="444"/>
              </a:spcBef>
              <a:spcAft>
                <a:spcPts val="0"/>
              </a:spcAft>
              <a:buClr>
                <a:srgbClr val="000000"/>
              </a:buClr>
              <a:buSzPct val="113333"/>
              <a:buChar char="●"/>
            </a:pPr>
            <a:r>
              <a:rPr lang="es">
                <a:solidFill>
                  <a:srgbClr val="000000"/>
                </a:solidFill>
              </a:rPr>
              <a:t>Si Productor quiere poner algo cuando el buffer esta lleno o Consumidor quiere sacar algo cuando el buffer está vacío,</a:t>
            </a:r>
            <a:endParaRPr>
              <a:solidFill>
                <a:srgbClr val="000000"/>
              </a:solidFill>
            </a:endParaRPr>
          </a:p>
          <a:p>
            <a:pPr indent="-163448" lvl="0" marL="182880" rtl="0" algn="l">
              <a:lnSpc>
                <a:spcPct val="115000"/>
              </a:lnSpc>
              <a:spcBef>
                <a:spcPts val="444"/>
              </a:spcBef>
              <a:spcAft>
                <a:spcPts val="0"/>
              </a:spcAft>
              <a:buClr>
                <a:srgbClr val="000000"/>
              </a:buClr>
              <a:buSzPct val="113333"/>
              <a:buChar char="●"/>
            </a:pPr>
            <a:r>
              <a:rPr lang="es">
                <a:solidFill>
                  <a:srgbClr val="000000"/>
                </a:solidFill>
              </a:rPr>
              <a:t>deben esperar.</a:t>
            </a:r>
            <a:endParaRPr>
              <a:solidFill>
                <a:srgbClr val="000000"/>
              </a:solidFill>
            </a:endParaRPr>
          </a:p>
          <a:p>
            <a:pPr indent="-163448" lvl="0" marL="182880" rtl="0" algn="l">
              <a:lnSpc>
                <a:spcPct val="115000"/>
              </a:lnSpc>
              <a:spcBef>
                <a:spcPts val="444"/>
              </a:spcBef>
              <a:spcAft>
                <a:spcPts val="0"/>
              </a:spcAft>
              <a:buClr>
                <a:srgbClr val="000000"/>
              </a:buClr>
              <a:buSzPct val="113333"/>
              <a:buChar char="●"/>
            </a:pPr>
            <a:r>
              <a:rPr lang="es">
                <a:solidFill>
                  <a:srgbClr val="000000"/>
                </a:solidFill>
              </a:rPr>
              <a:t>¿Pero cuánto?</a:t>
            </a:r>
            <a:endParaRPr>
              <a:solidFill>
                <a:srgbClr val="000000"/>
              </a:solidFill>
            </a:endParaRPr>
          </a:p>
          <a:p>
            <a:pPr indent="-163448" lvl="0" marL="182880" rtl="0" algn="l">
              <a:lnSpc>
                <a:spcPct val="115000"/>
              </a:lnSpc>
              <a:spcBef>
                <a:spcPts val="444"/>
              </a:spcBef>
              <a:spcAft>
                <a:spcPts val="0"/>
              </a:spcAft>
              <a:buClr>
                <a:srgbClr val="000000"/>
              </a:buClr>
              <a:buSzPct val="113333"/>
              <a:buChar char="●"/>
            </a:pPr>
            <a:r>
              <a:rPr lang="es">
                <a:solidFill>
                  <a:srgbClr val="000000"/>
                </a:solidFill>
              </a:rPr>
              <a:t>Podríamos hacer busy waiting. Pero nos vamos al infierno.</a:t>
            </a:r>
            <a:endParaRPr>
              <a:solidFill>
                <a:srgbClr val="000000"/>
              </a:solidFill>
            </a:endParaRPr>
          </a:p>
          <a:p>
            <a:pPr indent="-163448" lvl="0" marL="182880" rtl="0" algn="l">
              <a:lnSpc>
                <a:spcPct val="115000"/>
              </a:lnSpc>
              <a:spcBef>
                <a:spcPts val="444"/>
              </a:spcBef>
              <a:spcAft>
                <a:spcPts val="1200"/>
              </a:spcAft>
              <a:buClr>
                <a:srgbClr val="000000"/>
              </a:buClr>
              <a:buSzPct val="113333"/>
              <a:buChar char="●"/>
            </a:pPr>
            <a:r>
              <a:rPr lang="es">
                <a:solidFill>
                  <a:srgbClr val="000000"/>
                </a:solidFill>
              </a:rPr>
              <a:t>Podríamos usar sleep()-wakeup(). ¿Podriamos?</a:t>
            </a:r>
            <a:endParaRPr>
              <a:solidFill>
                <a:srgbClr val="000000"/>
              </a:solidFill>
            </a:endParaRPr>
          </a:p>
        </p:txBody>
      </p:sp>
      <p:pic>
        <p:nvPicPr>
          <p:cNvPr id="174" name="Google Shape;174;p29"/>
          <p:cNvPicPr preferRelativeResize="0"/>
          <p:nvPr/>
        </p:nvPicPr>
        <p:blipFill rotWithShape="1">
          <a:blip r:embed="rId3">
            <a:alphaModFix/>
          </a:blip>
          <a:srcRect b="0" l="0" r="0" t="0"/>
          <a:stretch/>
        </p:blipFill>
        <p:spPr>
          <a:xfrm>
            <a:off x="7312550" y="111798"/>
            <a:ext cx="1638475" cy="929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8" name="Shape 178"/>
        <p:cNvGrpSpPr/>
        <p:nvPr/>
      </p:nvGrpSpPr>
      <p:grpSpPr>
        <a:xfrm>
          <a:off x="0" y="0"/>
          <a:ext cx="0" cy="0"/>
          <a:chOff x="0" y="0"/>
          <a:chExt cx="0" cy="0"/>
        </a:xfrm>
      </p:grpSpPr>
      <p:sp>
        <p:nvSpPr>
          <p:cNvPr id="179" name="Google Shape;179;p30"/>
          <p:cNvSpPr txBox="1"/>
          <p:nvPr>
            <p:ph type="title"/>
          </p:nvPr>
        </p:nvSpPr>
        <p:spPr>
          <a:xfrm>
            <a:off x="457200" y="400050"/>
            <a:ext cx="8229600" cy="743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s" sz="3600">
                <a:solidFill>
                  <a:schemeClr val="lt1"/>
                </a:solidFill>
              </a:rPr>
              <a:t>Productor-consumidor (cont.)</a:t>
            </a:r>
            <a:endParaRPr sz="3600">
              <a:solidFill>
                <a:schemeClr val="lt1"/>
              </a:solidFill>
            </a:endParaRPr>
          </a:p>
        </p:txBody>
      </p:sp>
      <p:sp>
        <p:nvSpPr>
          <p:cNvPr id="180" name="Google Shape;180;p30"/>
          <p:cNvSpPr txBox="1"/>
          <p:nvPr>
            <p:ph idx="1" type="body"/>
          </p:nvPr>
        </p:nvSpPr>
        <p:spPr>
          <a:xfrm>
            <a:off x="457200" y="1200150"/>
            <a:ext cx="8229600" cy="3801900"/>
          </a:xfrm>
          <a:prstGeom prst="rect">
            <a:avLst/>
          </a:prstGeom>
          <a:noFill/>
          <a:ln>
            <a:noFill/>
          </a:ln>
        </p:spPr>
        <p:txBody>
          <a:bodyPr anchorCtr="0" anchor="t" bIns="45700" lIns="91425" spcFirstLastPara="1" rIns="91425" wrap="square" tIns="45700">
            <a:normAutofit fontScale="92500" lnSpcReduction="20000"/>
          </a:bodyPr>
          <a:lstStyle/>
          <a:p>
            <a:pPr indent="-182880" lvl="0" marL="182880" rtl="0" algn="l">
              <a:lnSpc>
                <a:spcPct val="115000"/>
              </a:lnSpc>
              <a:spcBef>
                <a:spcPts val="0"/>
              </a:spcBef>
              <a:spcAft>
                <a:spcPts val="0"/>
              </a:spcAft>
              <a:buClr>
                <a:schemeClr val="lt1"/>
              </a:buClr>
              <a:buSzPct val="113333"/>
              <a:buChar char="●"/>
            </a:pPr>
            <a:r>
              <a:rPr lang="es">
                <a:solidFill>
                  <a:schemeClr val="lt1"/>
                </a:solidFill>
              </a:rPr>
              <a:t>Pensemos en el consumidor: if (cant==0) sleep();</a:t>
            </a:r>
            <a:endParaRPr>
              <a:solidFill>
                <a:schemeClr val="lt1"/>
              </a:solidFill>
            </a:endParaRPr>
          </a:p>
          <a:p>
            <a:pPr indent="-182880" lvl="0" marL="182880" rtl="0" algn="l">
              <a:lnSpc>
                <a:spcPct val="115000"/>
              </a:lnSpc>
              <a:spcBef>
                <a:spcPts val="444"/>
              </a:spcBef>
              <a:spcAft>
                <a:spcPts val="0"/>
              </a:spcAft>
              <a:buClr>
                <a:schemeClr val="lt1"/>
              </a:buClr>
              <a:buSzPct val="113333"/>
              <a:buChar char="●"/>
            </a:pPr>
            <a:r>
              <a:rPr lang="es">
                <a:solidFill>
                  <a:schemeClr val="lt1"/>
                </a:solidFill>
              </a:rPr>
              <a:t>Y el productor: agregar(item, buer); cant++; wakeup();</a:t>
            </a:r>
            <a:endParaRPr>
              <a:solidFill>
                <a:schemeClr val="lt1"/>
              </a:solidFill>
            </a:endParaRPr>
          </a:p>
          <a:p>
            <a:pPr indent="-182880" lvl="0" marL="182880" rtl="0" algn="l">
              <a:lnSpc>
                <a:spcPct val="115000"/>
              </a:lnSpc>
              <a:spcBef>
                <a:spcPts val="444"/>
              </a:spcBef>
              <a:spcAft>
                <a:spcPts val="0"/>
              </a:spcAft>
              <a:buClr>
                <a:schemeClr val="lt1"/>
              </a:buClr>
              <a:buSzPct val="113333"/>
              <a:buChar char="●"/>
            </a:pPr>
            <a:r>
              <a:rPr lang="es">
                <a:solidFill>
                  <a:schemeClr val="lt1"/>
                </a:solidFill>
              </a:rPr>
              <a:t>Miremos un posible interleaving:</a:t>
            </a:r>
            <a:endParaRPr>
              <a:solidFill>
                <a:schemeClr val="lt1"/>
              </a:solidFill>
            </a:endParaRPr>
          </a:p>
          <a:p>
            <a:pPr indent="-63054" lvl="0" marL="182880" rtl="0" algn="l">
              <a:lnSpc>
                <a:spcPct val="115000"/>
              </a:lnSpc>
              <a:spcBef>
                <a:spcPts val="444"/>
              </a:spcBef>
              <a:spcAft>
                <a:spcPts val="0"/>
              </a:spcAft>
              <a:buSzPct val="113333"/>
              <a:buNone/>
            </a:pPr>
            <a:r>
              <a:t/>
            </a:r>
            <a:endParaRPr>
              <a:solidFill>
                <a:schemeClr val="lt1"/>
              </a:solidFill>
            </a:endParaRPr>
          </a:p>
          <a:p>
            <a:pPr indent="-63054" lvl="0" marL="182880" rtl="0" algn="l">
              <a:lnSpc>
                <a:spcPct val="115000"/>
              </a:lnSpc>
              <a:spcBef>
                <a:spcPts val="444"/>
              </a:spcBef>
              <a:spcAft>
                <a:spcPts val="0"/>
              </a:spcAft>
              <a:buSzPct val="113333"/>
              <a:buNone/>
            </a:pPr>
            <a:r>
              <a:t/>
            </a:r>
            <a:endParaRPr>
              <a:solidFill>
                <a:schemeClr val="lt1"/>
              </a:solidFill>
            </a:endParaRPr>
          </a:p>
          <a:p>
            <a:pPr indent="-63054" lvl="0" marL="182880" rtl="0" algn="l">
              <a:lnSpc>
                <a:spcPct val="115000"/>
              </a:lnSpc>
              <a:spcBef>
                <a:spcPts val="444"/>
              </a:spcBef>
              <a:spcAft>
                <a:spcPts val="0"/>
              </a:spcAft>
              <a:buSzPct val="113333"/>
              <a:buNone/>
            </a:pPr>
            <a:r>
              <a:t/>
            </a:r>
            <a:endParaRPr>
              <a:solidFill>
                <a:schemeClr val="lt1"/>
              </a:solidFill>
            </a:endParaRPr>
          </a:p>
          <a:p>
            <a:pPr indent="-63054" lvl="0" marL="182880" rtl="0" algn="l">
              <a:lnSpc>
                <a:spcPct val="115000"/>
              </a:lnSpc>
              <a:spcBef>
                <a:spcPts val="444"/>
              </a:spcBef>
              <a:spcAft>
                <a:spcPts val="0"/>
              </a:spcAft>
              <a:buSzPct val="113333"/>
              <a:buNone/>
            </a:pPr>
            <a:r>
              <a:t/>
            </a:r>
            <a:endParaRPr>
              <a:solidFill>
                <a:schemeClr val="lt1"/>
              </a:solidFill>
            </a:endParaRPr>
          </a:p>
          <a:p>
            <a:pPr indent="-63054" lvl="0" marL="182880" rtl="0" algn="l">
              <a:lnSpc>
                <a:spcPct val="115000"/>
              </a:lnSpc>
              <a:spcBef>
                <a:spcPts val="444"/>
              </a:spcBef>
              <a:spcAft>
                <a:spcPts val="0"/>
              </a:spcAft>
              <a:buSzPct val="113333"/>
              <a:buNone/>
            </a:pPr>
            <a:r>
              <a:t/>
            </a:r>
            <a:endParaRPr>
              <a:solidFill>
                <a:schemeClr val="lt1"/>
              </a:solidFill>
            </a:endParaRPr>
          </a:p>
          <a:p>
            <a:pPr indent="-63054" lvl="0" marL="182880" rtl="0" algn="l">
              <a:lnSpc>
                <a:spcPct val="115000"/>
              </a:lnSpc>
              <a:spcBef>
                <a:spcPts val="444"/>
              </a:spcBef>
              <a:spcAft>
                <a:spcPts val="0"/>
              </a:spcAft>
              <a:buSzPct val="113333"/>
              <a:buNone/>
            </a:pPr>
            <a:r>
              <a:t/>
            </a:r>
            <a:endParaRPr>
              <a:solidFill>
                <a:schemeClr val="lt1"/>
              </a:solidFill>
            </a:endParaRPr>
          </a:p>
          <a:p>
            <a:pPr indent="-63054" lvl="0" marL="182880" rtl="0" algn="l">
              <a:lnSpc>
                <a:spcPct val="115000"/>
              </a:lnSpc>
              <a:spcBef>
                <a:spcPts val="444"/>
              </a:spcBef>
              <a:spcAft>
                <a:spcPts val="0"/>
              </a:spcAft>
              <a:buSzPct val="113333"/>
              <a:buNone/>
            </a:pPr>
            <a:r>
              <a:t/>
            </a:r>
            <a:endParaRPr>
              <a:solidFill>
                <a:schemeClr val="lt1"/>
              </a:solidFill>
            </a:endParaRPr>
          </a:p>
          <a:p>
            <a:pPr indent="-182880" lvl="0" marL="182880" rtl="0" algn="l">
              <a:lnSpc>
                <a:spcPct val="115000"/>
              </a:lnSpc>
              <a:spcBef>
                <a:spcPts val="444"/>
              </a:spcBef>
              <a:spcAft>
                <a:spcPts val="0"/>
              </a:spcAft>
              <a:buClr>
                <a:schemeClr val="lt1"/>
              </a:buClr>
              <a:buSzPct val="113333"/>
              <a:buChar char="●"/>
            </a:pPr>
            <a:r>
              <a:rPr lang="es">
                <a:solidFill>
                  <a:schemeClr val="lt1"/>
                </a:solidFill>
              </a:rPr>
              <a:t>Resultado: el wakeup() se pierde, el sistema se traba...</a:t>
            </a:r>
            <a:endParaRPr>
              <a:solidFill>
                <a:schemeClr val="lt1"/>
              </a:solidFill>
            </a:endParaRPr>
          </a:p>
          <a:p>
            <a:pPr indent="-182880" lvl="0" marL="182880" rtl="0" algn="l">
              <a:lnSpc>
                <a:spcPct val="115000"/>
              </a:lnSpc>
              <a:spcBef>
                <a:spcPts val="444"/>
              </a:spcBef>
              <a:spcAft>
                <a:spcPts val="1200"/>
              </a:spcAft>
              <a:buClr>
                <a:schemeClr val="lt1"/>
              </a:buClr>
              <a:buSzPct val="113333"/>
              <a:buChar char="●"/>
            </a:pPr>
            <a:r>
              <a:rPr lang="es">
                <a:solidFill>
                  <a:schemeClr val="lt1"/>
                </a:solidFill>
              </a:rPr>
              <a:t>A este problema se lo conoce como el lost wakeup problem.</a:t>
            </a:r>
            <a:endParaRPr>
              <a:solidFill>
                <a:schemeClr val="lt1"/>
              </a:solidFill>
            </a:endParaRPr>
          </a:p>
        </p:txBody>
      </p:sp>
      <p:pic>
        <p:nvPicPr>
          <p:cNvPr id="181" name="Google Shape;181;p30"/>
          <p:cNvPicPr preferRelativeResize="0"/>
          <p:nvPr/>
        </p:nvPicPr>
        <p:blipFill rotWithShape="1">
          <a:blip r:embed="rId3">
            <a:alphaModFix/>
          </a:blip>
          <a:srcRect b="26000" l="12784" r="38379" t="46725"/>
          <a:stretch/>
        </p:blipFill>
        <p:spPr>
          <a:xfrm>
            <a:off x="971600" y="2247714"/>
            <a:ext cx="7442524" cy="1753565"/>
          </a:xfrm>
          <a:prstGeom prst="rect">
            <a:avLst/>
          </a:prstGeom>
          <a:noFill/>
          <a:ln>
            <a:noFill/>
          </a:ln>
        </p:spPr>
      </p:pic>
      <p:pic>
        <p:nvPicPr>
          <p:cNvPr id="182" name="Google Shape;182;p30"/>
          <p:cNvPicPr preferRelativeResize="0"/>
          <p:nvPr/>
        </p:nvPicPr>
        <p:blipFill rotWithShape="1">
          <a:blip r:embed="rId4">
            <a:alphaModFix/>
          </a:blip>
          <a:srcRect b="0" l="0" r="0" t="0"/>
          <a:stretch/>
        </p:blipFill>
        <p:spPr>
          <a:xfrm>
            <a:off x="7312550" y="111798"/>
            <a:ext cx="1638475" cy="929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6" name="Shape 186"/>
        <p:cNvGrpSpPr/>
        <p:nvPr/>
      </p:nvGrpSpPr>
      <p:grpSpPr>
        <a:xfrm>
          <a:off x="0" y="0"/>
          <a:ext cx="0" cy="0"/>
          <a:chOff x="0" y="0"/>
          <a:chExt cx="0" cy="0"/>
        </a:xfrm>
      </p:grpSpPr>
      <p:sp>
        <p:nvSpPr>
          <p:cNvPr id="187" name="Google Shape;187;p31"/>
          <p:cNvSpPr txBox="1"/>
          <p:nvPr>
            <p:ph type="title"/>
          </p:nvPr>
        </p:nvSpPr>
        <p:spPr>
          <a:xfrm>
            <a:off x="457200" y="400050"/>
            <a:ext cx="8229600" cy="743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s" sz="3600">
                <a:solidFill>
                  <a:schemeClr val="lt1"/>
                </a:solidFill>
              </a:rPr>
              <a:t>Semáforos</a:t>
            </a:r>
            <a:endParaRPr sz="3600">
              <a:solidFill>
                <a:schemeClr val="lt1"/>
              </a:solidFill>
            </a:endParaRPr>
          </a:p>
        </p:txBody>
      </p:sp>
      <p:sp>
        <p:nvSpPr>
          <p:cNvPr id="188" name="Google Shape;188;p31"/>
          <p:cNvSpPr txBox="1"/>
          <p:nvPr>
            <p:ph idx="1" type="body"/>
          </p:nvPr>
        </p:nvSpPr>
        <p:spPr>
          <a:xfrm>
            <a:off x="143550" y="1143150"/>
            <a:ext cx="8856900" cy="4000500"/>
          </a:xfrm>
          <a:prstGeom prst="rect">
            <a:avLst/>
          </a:prstGeom>
          <a:noFill/>
          <a:ln>
            <a:noFill/>
          </a:ln>
        </p:spPr>
        <p:txBody>
          <a:bodyPr anchorCtr="0" anchor="t" bIns="45700" lIns="91425" spcFirstLastPara="1" rIns="91425" wrap="square" tIns="45700">
            <a:normAutofit fontScale="25000" lnSpcReduction="20000"/>
          </a:bodyPr>
          <a:lstStyle/>
          <a:p>
            <a:pPr indent="-114300" lvl="0" marL="182880" rtl="0" algn="l">
              <a:lnSpc>
                <a:spcPct val="115000"/>
              </a:lnSpc>
              <a:spcBef>
                <a:spcPts val="0"/>
              </a:spcBef>
              <a:spcAft>
                <a:spcPts val="0"/>
              </a:spcAft>
              <a:buClr>
                <a:schemeClr val="lt1"/>
              </a:buClr>
              <a:buSzPct val="100000"/>
              <a:buChar char="●"/>
            </a:pPr>
            <a:r>
              <a:rPr lang="es" sz="7200">
                <a:solidFill>
                  <a:schemeClr val="lt1"/>
                </a:solidFill>
              </a:rPr>
              <a:t>Para solucionar este tipo de problemas Dijkstra inventó los</a:t>
            </a:r>
            <a:endParaRPr sz="7200">
              <a:solidFill>
                <a:schemeClr val="lt1"/>
              </a:solidFill>
            </a:endParaRPr>
          </a:p>
          <a:p>
            <a:pPr indent="-114300" lvl="0" marL="182880" rtl="0" algn="l">
              <a:lnSpc>
                <a:spcPct val="115000"/>
              </a:lnSpc>
              <a:spcBef>
                <a:spcPts val="480"/>
              </a:spcBef>
              <a:spcAft>
                <a:spcPts val="0"/>
              </a:spcAft>
              <a:buClr>
                <a:schemeClr val="lt1"/>
              </a:buClr>
              <a:buSzPct val="100000"/>
              <a:buChar char="●"/>
            </a:pPr>
            <a:r>
              <a:rPr lang="es" sz="7200">
                <a:solidFill>
                  <a:schemeClr val="lt1"/>
                </a:solidFill>
              </a:rPr>
              <a:t>semáforos. !</a:t>
            </a:r>
            <a:endParaRPr sz="7200">
              <a:solidFill>
                <a:schemeClr val="lt1"/>
              </a:solidFill>
            </a:endParaRPr>
          </a:p>
          <a:p>
            <a:pPr indent="-114300" lvl="0" marL="182880" rtl="0" algn="l">
              <a:lnSpc>
                <a:spcPct val="115000"/>
              </a:lnSpc>
              <a:spcBef>
                <a:spcPts val="480"/>
              </a:spcBef>
              <a:spcAft>
                <a:spcPts val="0"/>
              </a:spcAft>
              <a:buClr>
                <a:schemeClr val="lt1"/>
              </a:buClr>
              <a:buSzPct val="100000"/>
              <a:buChar char="●"/>
            </a:pPr>
            <a:r>
              <a:rPr lang="es" sz="7200">
                <a:solidFill>
                  <a:schemeClr val="lt1"/>
                </a:solidFill>
              </a:rPr>
              <a:t>Un semáforo es una variable entera con las siguientes características:</a:t>
            </a:r>
            <a:endParaRPr sz="7200">
              <a:solidFill>
                <a:schemeClr val="lt1"/>
              </a:solidFill>
            </a:endParaRPr>
          </a:p>
          <a:p>
            <a:pPr indent="-148748" lvl="1" marL="457200" rtl="0" algn="l">
              <a:lnSpc>
                <a:spcPct val="115000"/>
              </a:lnSpc>
              <a:spcBef>
                <a:spcPts val="400"/>
              </a:spcBef>
              <a:spcAft>
                <a:spcPts val="0"/>
              </a:spcAft>
              <a:buClr>
                <a:schemeClr val="lt1"/>
              </a:buClr>
              <a:buSzPct val="100000"/>
              <a:buChar char="○"/>
            </a:pPr>
            <a:r>
              <a:rPr lang="es" sz="7200">
                <a:solidFill>
                  <a:schemeClr val="lt1"/>
                </a:solidFill>
              </a:rPr>
              <a:t>Se la puede inicializar en cualquier valor.</a:t>
            </a:r>
            <a:endParaRPr sz="7200">
              <a:solidFill>
                <a:schemeClr val="lt1"/>
              </a:solidFill>
            </a:endParaRPr>
          </a:p>
          <a:p>
            <a:pPr indent="-148748" lvl="1" marL="457200" rtl="0" algn="l">
              <a:lnSpc>
                <a:spcPct val="115000"/>
              </a:lnSpc>
              <a:spcBef>
                <a:spcPts val="400"/>
              </a:spcBef>
              <a:spcAft>
                <a:spcPts val="0"/>
              </a:spcAft>
              <a:buClr>
                <a:schemeClr val="lt1"/>
              </a:buClr>
              <a:buSzPct val="100000"/>
              <a:buChar char="○"/>
            </a:pPr>
            <a:r>
              <a:rPr lang="es" sz="7200">
                <a:solidFill>
                  <a:schemeClr val="lt1"/>
                </a:solidFill>
              </a:rPr>
              <a:t>Sólo se la puede manipular mediante dos operaciones:</a:t>
            </a:r>
            <a:endParaRPr sz="7200">
              <a:solidFill>
                <a:schemeClr val="lt1"/>
              </a:solidFill>
            </a:endParaRPr>
          </a:p>
          <a:p>
            <a:pPr indent="-155733" lvl="2" marL="731520" rtl="0" algn="l">
              <a:lnSpc>
                <a:spcPct val="115000"/>
              </a:lnSpc>
              <a:spcBef>
                <a:spcPts val="360"/>
              </a:spcBef>
              <a:spcAft>
                <a:spcPts val="0"/>
              </a:spcAft>
              <a:buClr>
                <a:schemeClr val="lt1"/>
              </a:buClr>
              <a:buSzPct val="100000"/>
              <a:buChar char="■"/>
            </a:pPr>
            <a:r>
              <a:rPr lang="es" sz="7200">
                <a:solidFill>
                  <a:schemeClr val="lt1"/>
                </a:solidFill>
              </a:rPr>
              <a:t>wait() (tambien llamada P() o down()).</a:t>
            </a:r>
            <a:endParaRPr sz="7200">
              <a:solidFill>
                <a:schemeClr val="lt1"/>
              </a:solidFill>
            </a:endParaRPr>
          </a:p>
          <a:p>
            <a:pPr indent="-155733" lvl="2" marL="731520" rtl="0" algn="l">
              <a:lnSpc>
                <a:spcPct val="115000"/>
              </a:lnSpc>
              <a:spcBef>
                <a:spcPts val="360"/>
              </a:spcBef>
              <a:spcAft>
                <a:spcPts val="0"/>
              </a:spcAft>
              <a:buClr>
                <a:schemeClr val="lt1"/>
              </a:buClr>
              <a:buSzPct val="100000"/>
              <a:buChar char="■"/>
            </a:pPr>
            <a:r>
              <a:rPr lang="es" sz="7200">
                <a:solidFill>
                  <a:schemeClr val="lt1"/>
                </a:solidFill>
              </a:rPr>
              <a:t>signal() (tambien llamada V() o up()).wait(s): while (s&lt;=0) dormir(); s- -;</a:t>
            </a:r>
            <a:endParaRPr sz="7200">
              <a:solidFill>
                <a:schemeClr val="lt1"/>
              </a:solidFill>
            </a:endParaRPr>
          </a:p>
          <a:p>
            <a:pPr indent="-53338" lvl="0" marL="182880" rtl="0" algn="l">
              <a:lnSpc>
                <a:spcPct val="115000"/>
              </a:lnSpc>
              <a:spcBef>
                <a:spcPts val="480"/>
              </a:spcBef>
              <a:spcAft>
                <a:spcPts val="0"/>
              </a:spcAft>
              <a:buSzPct val="28333"/>
              <a:buNone/>
            </a:pPr>
            <a:r>
              <a:t/>
            </a:r>
            <a:endParaRPr sz="7200">
              <a:solidFill>
                <a:schemeClr val="lt1"/>
              </a:solidFill>
            </a:endParaRPr>
          </a:p>
          <a:p>
            <a:pPr indent="-148748" lvl="1" marL="457200" rtl="0" algn="l">
              <a:lnSpc>
                <a:spcPct val="115000"/>
              </a:lnSpc>
              <a:spcBef>
                <a:spcPts val="400"/>
              </a:spcBef>
              <a:spcAft>
                <a:spcPts val="0"/>
              </a:spcAft>
              <a:buClr>
                <a:schemeClr val="lt1"/>
              </a:buClr>
              <a:buSzPct val="100000"/>
              <a:buChar char="○"/>
            </a:pPr>
            <a:r>
              <a:rPr lang="es" sz="7200">
                <a:solidFill>
                  <a:schemeClr val="lt1"/>
                </a:solidFill>
              </a:rPr>
              <a:t>signal(s): s++; if (alguien espera por s) despertar a alguno;</a:t>
            </a:r>
            <a:endParaRPr sz="7200">
              <a:solidFill>
                <a:schemeClr val="lt1"/>
              </a:solidFill>
            </a:endParaRPr>
          </a:p>
          <a:p>
            <a:pPr indent="-148748" lvl="1" marL="457200" rtl="0" algn="l">
              <a:lnSpc>
                <a:spcPct val="115000"/>
              </a:lnSpc>
              <a:spcBef>
                <a:spcPts val="400"/>
              </a:spcBef>
              <a:spcAft>
                <a:spcPts val="0"/>
              </a:spcAft>
              <a:buClr>
                <a:schemeClr val="lt1"/>
              </a:buClr>
              <a:buSzPct val="100000"/>
              <a:buChar char="○"/>
            </a:pPr>
            <a:r>
              <a:rPr lang="es" sz="7200">
                <a:solidFill>
                  <a:schemeClr val="lt1"/>
                </a:solidFill>
              </a:rPr>
              <a:t>Ambas se implementan de manera tal que ejecuten sin interrupciones.</a:t>
            </a:r>
            <a:endParaRPr sz="7200">
              <a:solidFill>
                <a:schemeClr val="lt1"/>
              </a:solidFill>
            </a:endParaRPr>
          </a:p>
          <a:p>
            <a:pPr indent="-74929" lvl="1" marL="457200" rtl="0" algn="l">
              <a:lnSpc>
                <a:spcPct val="115000"/>
              </a:lnSpc>
              <a:spcBef>
                <a:spcPts val="400"/>
              </a:spcBef>
              <a:spcAft>
                <a:spcPts val="0"/>
              </a:spcAft>
              <a:buSzPts val="425"/>
              <a:buNone/>
            </a:pPr>
            <a:r>
              <a:t/>
            </a:r>
            <a:endParaRPr sz="7200">
              <a:solidFill>
                <a:schemeClr val="lt1"/>
              </a:solidFill>
            </a:endParaRPr>
          </a:p>
          <a:p>
            <a:pPr indent="-114300" lvl="0" marL="182880" rtl="0" algn="l">
              <a:lnSpc>
                <a:spcPct val="115000"/>
              </a:lnSpc>
              <a:spcBef>
                <a:spcPts val="480"/>
              </a:spcBef>
              <a:spcAft>
                <a:spcPts val="0"/>
              </a:spcAft>
              <a:buClr>
                <a:schemeClr val="lt1"/>
              </a:buClr>
              <a:buSzPct val="100000"/>
              <a:buChar char="●"/>
            </a:pPr>
            <a:r>
              <a:rPr lang="es" sz="7200">
                <a:solidFill>
                  <a:schemeClr val="lt1"/>
                </a:solidFill>
              </a:rPr>
              <a:t>Un tipo especial de semáforo que tiene dominio binario se llama mutex, de mutual exclusion. </a:t>
            </a:r>
            <a:endParaRPr sz="7200">
              <a:solidFill>
                <a:schemeClr val="lt1"/>
              </a:solidFill>
            </a:endParaRPr>
          </a:p>
          <a:p>
            <a:pPr indent="-53338" lvl="0" marL="182880" rtl="0" algn="l">
              <a:lnSpc>
                <a:spcPct val="115000"/>
              </a:lnSpc>
              <a:spcBef>
                <a:spcPts val="480"/>
              </a:spcBef>
              <a:spcAft>
                <a:spcPts val="0"/>
              </a:spcAft>
              <a:buSzPct val="28333"/>
              <a:buNone/>
            </a:pPr>
            <a:r>
              <a:t/>
            </a:r>
            <a:endParaRPr sz="7200">
              <a:solidFill>
                <a:schemeClr val="lt1"/>
              </a:solidFill>
            </a:endParaRPr>
          </a:p>
          <a:p>
            <a:pPr indent="-53338" lvl="0" marL="182880" rtl="0" algn="l">
              <a:lnSpc>
                <a:spcPct val="115000"/>
              </a:lnSpc>
              <a:spcBef>
                <a:spcPts val="480"/>
              </a:spcBef>
              <a:spcAft>
                <a:spcPts val="0"/>
              </a:spcAft>
              <a:buSzPct val="113333"/>
              <a:buNone/>
            </a:pPr>
            <a:r>
              <a:t/>
            </a:r>
            <a:endParaRPr/>
          </a:p>
          <a:p>
            <a:pPr indent="-53338" lvl="0" marL="182880" rtl="0" algn="l">
              <a:lnSpc>
                <a:spcPct val="115000"/>
              </a:lnSpc>
              <a:spcBef>
                <a:spcPts val="480"/>
              </a:spcBef>
              <a:spcAft>
                <a:spcPts val="0"/>
              </a:spcAft>
              <a:buSzPct val="113333"/>
              <a:buNone/>
            </a:pPr>
            <a:r>
              <a:t/>
            </a:r>
            <a:endParaRPr/>
          </a:p>
          <a:p>
            <a:pPr indent="-53338" lvl="0" marL="182880" rtl="0" algn="l">
              <a:lnSpc>
                <a:spcPct val="115000"/>
              </a:lnSpc>
              <a:spcBef>
                <a:spcPts val="480"/>
              </a:spcBef>
              <a:spcAft>
                <a:spcPts val="0"/>
              </a:spcAft>
              <a:buSzPct val="113333"/>
              <a:buNone/>
            </a:pPr>
            <a:r>
              <a:t/>
            </a:r>
            <a:endParaRPr/>
          </a:p>
          <a:p>
            <a:pPr indent="-53338" lvl="0" marL="182880" rtl="0" algn="l">
              <a:lnSpc>
                <a:spcPct val="115000"/>
              </a:lnSpc>
              <a:spcBef>
                <a:spcPts val="480"/>
              </a:spcBef>
              <a:spcAft>
                <a:spcPts val="0"/>
              </a:spcAft>
              <a:buSzPct val="113333"/>
              <a:buNone/>
            </a:pPr>
            <a:r>
              <a:t/>
            </a:r>
            <a:endParaRPr/>
          </a:p>
          <a:p>
            <a:pPr indent="-53338" lvl="0" marL="182880" rtl="0" algn="l">
              <a:lnSpc>
                <a:spcPct val="115000"/>
              </a:lnSpc>
              <a:spcBef>
                <a:spcPts val="480"/>
              </a:spcBef>
              <a:spcAft>
                <a:spcPts val="1200"/>
              </a:spcAft>
              <a:buSzPct val="113333"/>
              <a:buNone/>
            </a:pPr>
            <a:r>
              <a:t/>
            </a:r>
            <a:endParaRPr/>
          </a:p>
        </p:txBody>
      </p:sp>
      <p:pic>
        <p:nvPicPr>
          <p:cNvPr id="189" name="Google Shape;189;p31"/>
          <p:cNvPicPr preferRelativeResize="0"/>
          <p:nvPr/>
        </p:nvPicPr>
        <p:blipFill rotWithShape="1">
          <a:blip r:embed="rId3">
            <a:alphaModFix/>
          </a:blip>
          <a:srcRect b="0" l="0" r="0" t="0"/>
          <a:stretch/>
        </p:blipFill>
        <p:spPr>
          <a:xfrm>
            <a:off x="7312550" y="111798"/>
            <a:ext cx="1638475" cy="929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3" name="Shape 193"/>
        <p:cNvGrpSpPr/>
        <p:nvPr/>
      </p:nvGrpSpPr>
      <p:grpSpPr>
        <a:xfrm>
          <a:off x="0" y="0"/>
          <a:ext cx="0" cy="0"/>
          <a:chOff x="0" y="0"/>
          <a:chExt cx="0" cy="0"/>
        </a:xfrm>
      </p:grpSpPr>
      <p:sp>
        <p:nvSpPr>
          <p:cNvPr id="194" name="Google Shape;194;p32"/>
          <p:cNvSpPr txBox="1"/>
          <p:nvPr>
            <p:ph type="title"/>
          </p:nvPr>
        </p:nvSpPr>
        <p:spPr>
          <a:xfrm>
            <a:off x="457200" y="400050"/>
            <a:ext cx="8229600" cy="743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s" sz="3600">
                <a:solidFill>
                  <a:schemeClr val="lt1"/>
                </a:solidFill>
              </a:rPr>
              <a:t>Semáforos</a:t>
            </a:r>
            <a:endParaRPr sz="3600">
              <a:solidFill>
                <a:schemeClr val="lt1"/>
              </a:solidFill>
            </a:endParaRPr>
          </a:p>
        </p:txBody>
      </p:sp>
      <p:sp>
        <p:nvSpPr>
          <p:cNvPr id="195" name="Google Shape;195;p32"/>
          <p:cNvSpPr txBox="1"/>
          <p:nvPr>
            <p:ph idx="1" type="body"/>
          </p:nvPr>
        </p:nvSpPr>
        <p:spPr>
          <a:xfrm>
            <a:off x="179512" y="1200150"/>
            <a:ext cx="8856900" cy="3801900"/>
          </a:xfrm>
          <a:prstGeom prst="rect">
            <a:avLst/>
          </a:prstGeom>
          <a:noFill/>
          <a:ln>
            <a:noFill/>
          </a:ln>
        </p:spPr>
        <p:txBody>
          <a:bodyPr anchorCtr="0" anchor="t" bIns="45700" lIns="91425" spcFirstLastPara="1" rIns="91425" wrap="square" tIns="45700">
            <a:normAutofit/>
          </a:bodyPr>
          <a:lstStyle/>
          <a:p>
            <a:pPr indent="-53338" lvl="0" marL="182880" rtl="0" algn="l">
              <a:lnSpc>
                <a:spcPct val="115000"/>
              </a:lnSpc>
              <a:spcBef>
                <a:spcPts val="0"/>
              </a:spcBef>
              <a:spcAft>
                <a:spcPts val="0"/>
              </a:spcAft>
              <a:buSzPts val="2040"/>
              <a:buNone/>
            </a:pPr>
            <a:r>
              <a:t/>
            </a:r>
            <a:endParaRPr/>
          </a:p>
          <a:p>
            <a:pPr indent="-53338" lvl="0" marL="182880" rtl="0" algn="l">
              <a:lnSpc>
                <a:spcPct val="115000"/>
              </a:lnSpc>
              <a:spcBef>
                <a:spcPts val="480"/>
              </a:spcBef>
              <a:spcAft>
                <a:spcPts val="0"/>
              </a:spcAft>
              <a:buSzPts val="2040"/>
              <a:buNone/>
            </a:pPr>
            <a:r>
              <a:t/>
            </a:r>
            <a:endParaRPr/>
          </a:p>
          <a:p>
            <a:pPr indent="-53338" lvl="0" marL="182880" rtl="0" algn="l">
              <a:lnSpc>
                <a:spcPct val="115000"/>
              </a:lnSpc>
              <a:spcBef>
                <a:spcPts val="480"/>
              </a:spcBef>
              <a:spcAft>
                <a:spcPts val="0"/>
              </a:spcAft>
              <a:buSzPts val="2040"/>
              <a:buNone/>
            </a:pPr>
            <a:r>
              <a:t/>
            </a:r>
            <a:endParaRPr/>
          </a:p>
          <a:p>
            <a:pPr indent="-53338" lvl="0" marL="182880" rtl="0" algn="l">
              <a:lnSpc>
                <a:spcPct val="115000"/>
              </a:lnSpc>
              <a:spcBef>
                <a:spcPts val="480"/>
              </a:spcBef>
              <a:spcAft>
                <a:spcPts val="0"/>
              </a:spcAft>
              <a:buSzPts val="2040"/>
              <a:buNone/>
            </a:pPr>
            <a:r>
              <a:t/>
            </a:r>
            <a:endParaRPr/>
          </a:p>
          <a:p>
            <a:pPr indent="-53338" lvl="0" marL="182880" rtl="0" algn="l">
              <a:lnSpc>
                <a:spcPct val="115000"/>
              </a:lnSpc>
              <a:spcBef>
                <a:spcPts val="480"/>
              </a:spcBef>
              <a:spcAft>
                <a:spcPts val="0"/>
              </a:spcAft>
              <a:buSzPts val="2040"/>
              <a:buNone/>
            </a:pPr>
            <a:r>
              <a:t/>
            </a:r>
            <a:endParaRPr/>
          </a:p>
          <a:p>
            <a:pPr indent="-53338" lvl="0" marL="182880" rtl="0" algn="l">
              <a:lnSpc>
                <a:spcPct val="115000"/>
              </a:lnSpc>
              <a:spcBef>
                <a:spcPts val="480"/>
              </a:spcBef>
              <a:spcAft>
                <a:spcPts val="1200"/>
              </a:spcAft>
              <a:buSzPts val="2040"/>
              <a:buNone/>
            </a:pPr>
            <a:r>
              <a:t/>
            </a:r>
            <a:endParaRPr/>
          </a:p>
        </p:txBody>
      </p:sp>
      <p:pic>
        <p:nvPicPr>
          <p:cNvPr id="196" name="Google Shape;196;p32"/>
          <p:cNvPicPr preferRelativeResize="0"/>
          <p:nvPr/>
        </p:nvPicPr>
        <p:blipFill rotWithShape="1">
          <a:blip r:embed="rId3">
            <a:alphaModFix/>
          </a:blip>
          <a:srcRect b="5883" l="10557" r="29897" t="21741"/>
          <a:stretch/>
        </p:blipFill>
        <p:spPr>
          <a:xfrm>
            <a:off x="827584" y="951570"/>
            <a:ext cx="8004712" cy="4104457"/>
          </a:xfrm>
          <a:prstGeom prst="rect">
            <a:avLst/>
          </a:prstGeom>
          <a:noFill/>
          <a:ln>
            <a:noFill/>
          </a:ln>
        </p:spPr>
      </p:pic>
      <p:pic>
        <p:nvPicPr>
          <p:cNvPr id="197" name="Google Shape;197;p32"/>
          <p:cNvPicPr preferRelativeResize="0"/>
          <p:nvPr/>
        </p:nvPicPr>
        <p:blipFill rotWithShape="1">
          <a:blip r:embed="rId4">
            <a:alphaModFix/>
          </a:blip>
          <a:srcRect b="0" l="0" r="0" t="0"/>
          <a:stretch/>
        </p:blipFill>
        <p:spPr>
          <a:xfrm>
            <a:off x="7312550" y="111798"/>
            <a:ext cx="1638475" cy="929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2" name="Shape 72"/>
        <p:cNvGrpSpPr/>
        <p:nvPr/>
      </p:nvGrpSpPr>
      <p:grpSpPr>
        <a:xfrm>
          <a:off x="0" y="0"/>
          <a:ext cx="0" cy="0"/>
          <a:chOff x="0" y="0"/>
          <a:chExt cx="0" cy="0"/>
        </a:xfrm>
      </p:grpSpPr>
      <p:sp>
        <p:nvSpPr>
          <p:cNvPr id="73" name="Google Shape;73;p15"/>
          <p:cNvSpPr txBox="1"/>
          <p:nvPr>
            <p:ph idx="1" type="body"/>
          </p:nvPr>
        </p:nvSpPr>
        <p:spPr>
          <a:xfrm>
            <a:off x="467544" y="951570"/>
            <a:ext cx="8424900" cy="3996600"/>
          </a:xfrm>
          <a:prstGeom prst="rect">
            <a:avLst/>
          </a:prstGeom>
          <a:noFill/>
          <a:ln>
            <a:noFill/>
          </a:ln>
        </p:spPr>
        <p:txBody>
          <a:bodyPr anchorCtr="0" anchor="t" bIns="45700" lIns="91425" spcFirstLastPara="1" rIns="91425" wrap="square" tIns="45700">
            <a:normAutofit/>
          </a:bodyPr>
          <a:lstStyle/>
          <a:p>
            <a:pPr indent="-45719" lvl="0" marL="182880" rtl="0" algn="l">
              <a:lnSpc>
                <a:spcPct val="115000"/>
              </a:lnSpc>
              <a:spcBef>
                <a:spcPts val="0"/>
              </a:spcBef>
              <a:spcAft>
                <a:spcPts val="0"/>
              </a:spcAft>
              <a:buClr>
                <a:schemeClr val="dk2"/>
              </a:buClr>
              <a:buSzPts val="2160"/>
              <a:buNone/>
            </a:pPr>
            <a:r>
              <a:t/>
            </a:r>
            <a:endParaRPr/>
          </a:p>
          <a:p>
            <a:pPr indent="-182880" lvl="0" marL="182880" rtl="0" algn="l">
              <a:lnSpc>
                <a:spcPct val="115000"/>
              </a:lnSpc>
              <a:spcBef>
                <a:spcPts val="1080"/>
              </a:spcBef>
              <a:spcAft>
                <a:spcPts val="0"/>
              </a:spcAft>
              <a:buClr>
                <a:srgbClr val="434343"/>
              </a:buClr>
              <a:buSzPts val="2160"/>
              <a:buChar char="●"/>
            </a:pPr>
            <a:r>
              <a:rPr lang="es">
                <a:solidFill>
                  <a:srgbClr val="434343"/>
                </a:solidFill>
              </a:rPr>
              <a:t>Contención y concurrencia son dos problemas fundamentales en un mundo donde cada vez más se tiende a la programación distribuida y/o paralela. </a:t>
            </a:r>
            <a:endParaRPr>
              <a:solidFill>
                <a:srgbClr val="434343"/>
              </a:solidFill>
            </a:endParaRPr>
          </a:p>
          <a:p>
            <a:pPr indent="-182880" lvl="0" marL="182880" rtl="0" algn="l">
              <a:lnSpc>
                <a:spcPct val="115000"/>
              </a:lnSpc>
              <a:spcBef>
                <a:spcPts val="1080"/>
              </a:spcBef>
              <a:spcAft>
                <a:spcPts val="0"/>
              </a:spcAft>
              <a:buClr>
                <a:srgbClr val="434343"/>
              </a:buClr>
              <a:buSzPts val="2040"/>
              <a:buChar char="●"/>
            </a:pPr>
            <a:r>
              <a:rPr lang="es">
                <a:solidFill>
                  <a:srgbClr val="434343"/>
                </a:solidFill>
              </a:rPr>
              <a:t>Eg, clusters, grids, multicores.</a:t>
            </a:r>
            <a:endParaRPr>
              <a:solidFill>
                <a:srgbClr val="434343"/>
              </a:solidFill>
            </a:endParaRPr>
          </a:p>
          <a:p>
            <a:pPr indent="-182880" lvl="0" marL="182880" rtl="0" algn="l">
              <a:lnSpc>
                <a:spcPct val="115000"/>
              </a:lnSpc>
              <a:spcBef>
                <a:spcPts val="1080"/>
              </a:spcBef>
              <a:spcAft>
                <a:spcPts val="0"/>
              </a:spcAft>
              <a:buClr>
                <a:srgbClr val="434343"/>
              </a:buClr>
              <a:buSzPts val="2040"/>
              <a:buChar char="●"/>
            </a:pPr>
            <a:r>
              <a:rPr lang="es">
                <a:solidFill>
                  <a:srgbClr val="434343"/>
                </a:solidFill>
              </a:rPr>
              <a:t>Pero además, es importantísimo para los SO: muchas estructuras compartidas, mucha contención.</a:t>
            </a:r>
            <a:endParaRPr>
              <a:solidFill>
                <a:srgbClr val="434343"/>
              </a:solidFill>
            </a:endParaRPr>
          </a:p>
          <a:p>
            <a:pPr indent="-182880" lvl="0" marL="182880" rtl="0" algn="l">
              <a:lnSpc>
                <a:spcPct val="115000"/>
              </a:lnSpc>
              <a:spcBef>
                <a:spcPts val="1080"/>
              </a:spcBef>
              <a:spcAft>
                <a:spcPts val="0"/>
              </a:spcAft>
              <a:buClr>
                <a:srgbClr val="434343"/>
              </a:buClr>
              <a:buSzPts val="2040"/>
              <a:buChar char="●"/>
            </a:pPr>
            <a:r>
              <a:rPr lang="es">
                <a:solidFill>
                  <a:srgbClr val="434343"/>
                </a:solidFill>
              </a:rPr>
              <a:t>Los SO tienen que manejar la contención y la concurrencia de manera tal de lograr:</a:t>
            </a:r>
            <a:endParaRPr>
              <a:solidFill>
                <a:srgbClr val="434343"/>
              </a:solidFill>
            </a:endParaRPr>
          </a:p>
          <a:p>
            <a:pPr indent="-182880" lvl="1" marL="457200" rtl="0" algn="l">
              <a:lnSpc>
                <a:spcPct val="115000"/>
              </a:lnSpc>
              <a:spcBef>
                <a:spcPts val="1000"/>
              </a:spcBef>
              <a:spcAft>
                <a:spcPts val="0"/>
              </a:spcAft>
              <a:buClr>
                <a:srgbClr val="434343"/>
              </a:buClr>
              <a:buSzPts val="1700"/>
              <a:buChar char="○"/>
            </a:pPr>
            <a:r>
              <a:rPr lang="es">
                <a:solidFill>
                  <a:srgbClr val="434343"/>
                </a:solidFill>
              </a:rPr>
              <a:t>Hacerlo correctamente.</a:t>
            </a:r>
            <a:endParaRPr>
              <a:solidFill>
                <a:srgbClr val="434343"/>
              </a:solidFill>
            </a:endParaRPr>
          </a:p>
          <a:p>
            <a:pPr indent="-182880" lvl="1" marL="457200" rtl="0" algn="l">
              <a:lnSpc>
                <a:spcPct val="115000"/>
              </a:lnSpc>
              <a:spcBef>
                <a:spcPts val="1000"/>
              </a:spcBef>
              <a:spcAft>
                <a:spcPts val="0"/>
              </a:spcAft>
              <a:buClr>
                <a:srgbClr val="434343"/>
              </a:buClr>
              <a:buSzPts val="1700"/>
              <a:buChar char="○"/>
            </a:pPr>
            <a:r>
              <a:rPr lang="es">
                <a:solidFill>
                  <a:srgbClr val="434343"/>
                </a:solidFill>
              </a:rPr>
              <a:t>Hacerlo con buen rendimiento.</a:t>
            </a:r>
            <a:endParaRPr>
              <a:solidFill>
                <a:srgbClr val="434343"/>
              </a:solidFill>
            </a:endParaRPr>
          </a:p>
        </p:txBody>
      </p:sp>
      <p:pic>
        <p:nvPicPr>
          <p:cNvPr id="74" name="Google Shape;74;p15"/>
          <p:cNvPicPr preferRelativeResize="0"/>
          <p:nvPr/>
        </p:nvPicPr>
        <p:blipFill rotWithShape="1">
          <a:blip r:embed="rId3">
            <a:alphaModFix/>
          </a:blip>
          <a:srcRect b="0" l="0" r="0" t="0"/>
          <a:stretch/>
        </p:blipFill>
        <p:spPr>
          <a:xfrm>
            <a:off x="6766275" y="111792"/>
            <a:ext cx="2184750" cy="1239150"/>
          </a:xfrm>
          <a:prstGeom prst="rect">
            <a:avLst/>
          </a:prstGeom>
          <a:noFill/>
          <a:ln>
            <a:noFill/>
          </a:ln>
        </p:spPr>
      </p:pic>
      <p:sp>
        <p:nvSpPr>
          <p:cNvPr id="75" name="Google Shape;75;p15"/>
          <p:cNvSpPr txBox="1"/>
          <p:nvPr/>
        </p:nvSpPr>
        <p:spPr>
          <a:xfrm>
            <a:off x="311700" y="445025"/>
            <a:ext cx="8520600" cy="572700"/>
          </a:xfrm>
          <a:prstGeom prst="rect">
            <a:avLst/>
          </a:prstGeom>
          <a:noFill/>
          <a:ln>
            <a:noFill/>
          </a:ln>
        </p:spPr>
        <p:txBody>
          <a:bodyPr anchorCtr="0" anchor="t" bIns="91425" lIns="91425" spcFirstLastPara="1" rIns="91425" wrap="square" tIns="91425">
            <a:normAutofit fontScale="92500" lnSpcReduction="10000"/>
          </a:bodyPr>
          <a:lstStyle/>
          <a:p>
            <a:pPr indent="0" lvl="0" marL="0" marR="0" rtl="0" algn="l">
              <a:lnSpc>
                <a:spcPct val="100000"/>
              </a:lnSpc>
              <a:spcBef>
                <a:spcPts val="0"/>
              </a:spcBef>
              <a:spcAft>
                <a:spcPts val="0"/>
              </a:spcAft>
              <a:buClr>
                <a:srgbClr val="000000"/>
              </a:buClr>
              <a:buSzPct val="100000"/>
              <a:buFont typeface="Arial"/>
              <a:buNone/>
            </a:pPr>
            <a:r>
              <a:rPr b="0" i="0" lang="es" sz="3000" u="none" cap="none" strike="noStrike">
                <a:solidFill>
                  <a:srgbClr val="434343"/>
                </a:solidFill>
                <a:latin typeface="Oswald"/>
                <a:ea typeface="Oswald"/>
                <a:cs typeface="Oswald"/>
                <a:sym typeface="Oswald"/>
              </a:rPr>
              <a:t>IPC</a:t>
            </a:r>
            <a:endParaRPr b="0" i="0" sz="3000" u="none" cap="none" strike="noStrike">
              <a:solidFill>
                <a:srgbClr val="434343"/>
              </a:solidFill>
              <a:latin typeface="Oswald"/>
              <a:ea typeface="Oswald"/>
              <a:cs typeface="Oswald"/>
              <a:sym typeface="Oswa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1" name="Shape 201"/>
        <p:cNvGrpSpPr/>
        <p:nvPr/>
      </p:nvGrpSpPr>
      <p:grpSpPr>
        <a:xfrm>
          <a:off x="0" y="0"/>
          <a:ext cx="0" cy="0"/>
          <a:chOff x="0" y="0"/>
          <a:chExt cx="0" cy="0"/>
        </a:xfrm>
      </p:grpSpPr>
      <p:sp>
        <p:nvSpPr>
          <p:cNvPr id="202" name="Google Shape;202;p33"/>
          <p:cNvSpPr txBox="1"/>
          <p:nvPr>
            <p:ph type="title"/>
          </p:nvPr>
        </p:nvSpPr>
        <p:spPr>
          <a:xfrm>
            <a:off x="457200" y="400050"/>
            <a:ext cx="8229600" cy="743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s" sz="3600">
                <a:solidFill>
                  <a:schemeClr val="lt1"/>
                </a:solidFill>
              </a:rPr>
              <a:t>Otra alternativa</a:t>
            </a:r>
            <a:endParaRPr sz="3600">
              <a:solidFill>
                <a:schemeClr val="lt1"/>
              </a:solidFill>
            </a:endParaRPr>
          </a:p>
        </p:txBody>
      </p:sp>
      <p:sp>
        <p:nvSpPr>
          <p:cNvPr id="203" name="Google Shape;203;p33"/>
          <p:cNvSpPr txBox="1"/>
          <p:nvPr>
            <p:ph idx="1" type="body"/>
          </p:nvPr>
        </p:nvSpPr>
        <p:spPr>
          <a:xfrm>
            <a:off x="179512" y="1200150"/>
            <a:ext cx="8856900" cy="3801900"/>
          </a:xfrm>
          <a:prstGeom prst="rect">
            <a:avLst/>
          </a:prstGeom>
          <a:noFill/>
          <a:ln>
            <a:noFill/>
          </a:ln>
        </p:spPr>
        <p:txBody>
          <a:bodyPr anchorCtr="0" anchor="t" bIns="45700" lIns="91425" spcFirstLastPara="1" rIns="91425" wrap="square" tIns="45700">
            <a:normAutofit/>
          </a:bodyPr>
          <a:lstStyle/>
          <a:p>
            <a:pPr indent="-53338" lvl="0" marL="182880" rtl="0" algn="l">
              <a:lnSpc>
                <a:spcPct val="115000"/>
              </a:lnSpc>
              <a:spcBef>
                <a:spcPts val="0"/>
              </a:spcBef>
              <a:spcAft>
                <a:spcPts val="0"/>
              </a:spcAft>
              <a:buSzPts val="2040"/>
              <a:buNone/>
            </a:pPr>
            <a:r>
              <a:t/>
            </a:r>
            <a:endParaRPr/>
          </a:p>
          <a:p>
            <a:pPr indent="-53338" lvl="0" marL="182880" rtl="0" algn="l">
              <a:lnSpc>
                <a:spcPct val="115000"/>
              </a:lnSpc>
              <a:spcBef>
                <a:spcPts val="480"/>
              </a:spcBef>
              <a:spcAft>
                <a:spcPts val="0"/>
              </a:spcAft>
              <a:buSzPts val="2040"/>
              <a:buNone/>
            </a:pPr>
            <a:r>
              <a:t/>
            </a:r>
            <a:endParaRPr/>
          </a:p>
          <a:p>
            <a:pPr indent="-53338" lvl="0" marL="182880" rtl="0" algn="l">
              <a:lnSpc>
                <a:spcPct val="115000"/>
              </a:lnSpc>
              <a:spcBef>
                <a:spcPts val="480"/>
              </a:spcBef>
              <a:spcAft>
                <a:spcPts val="0"/>
              </a:spcAft>
              <a:buSzPts val="2040"/>
              <a:buNone/>
            </a:pPr>
            <a:r>
              <a:t/>
            </a:r>
            <a:endParaRPr/>
          </a:p>
          <a:p>
            <a:pPr indent="-53338" lvl="0" marL="182880" rtl="0" algn="l">
              <a:lnSpc>
                <a:spcPct val="115000"/>
              </a:lnSpc>
              <a:spcBef>
                <a:spcPts val="480"/>
              </a:spcBef>
              <a:spcAft>
                <a:spcPts val="0"/>
              </a:spcAft>
              <a:buSzPts val="2040"/>
              <a:buNone/>
            </a:pPr>
            <a:r>
              <a:t/>
            </a:r>
            <a:endParaRPr/>
          </a:p>
          <a:p>
            <a:pPr indent="-53338" lvl="0" marL="182880" rtl="0" algn="l">
              <a:lnSpc>
                <a:spcPct val="115000"/>
              </a:lnSpc>
              <a:spcBef>
                <a:spcPts val="480"/>
              </a:spcBef>
              <a:spcAft>
                <a:spcPts val="0"/>
              </a:spcAft>
              <a:buSzPts val="2040"/>
              <a:buNone/>
            </a:pPr>
            <a:r>
              <a:t/>
            </a:r>
            <a:endParaRPr/>
          </a:p>
          <a:p>
            <a:pPr indent="-53338" lvl="0" marL="182880" rtl="0" algn="l">
              <a:lnSpc>
                <a:spcPct val="115000"/>
              </a:lnSpc>
              <a:spcBef>
                <a:spcPts val="480"/>
              </a:spcBef>
              <a:spcAft>
                <a:spcPts val="1200"/>
              </a:spcAft>
              <a:buSzPts val="2040"/>
              <a:buNone/>
            </a:pPr>
            <a:r>
              <a:t/>
            </a:r>
            <a:endParaRPr/>
          </a:p>
        </p:txBody>
      </p:sp>
      <p:sp>
        <p:nvSpPr>
          <p:cNvPr id="204" name="Google Shape;204;p33"/>
          <p:cNvSpPr txBox="1"/>
          <p:nvPr/>
        </p:nvSpPr>
        <p:spPr>
          <a:xfrm>
            <a:off x="179512" y="1314450"/>
            <a:ext cx="9009300" cy="3801900"/>
          </a:xfrm>
          <a:prstGeom prst="rect">
            <a:avLst/>
          </a:prstGeom>
          <a:noFill/>
          <a:ln>
            <a:noFill/>
          </a:ln>
        </p:spPr>
        <p:txBody>
          <a:bodyPr anchorCtr="0" anchor="t" bIns="45700" lIns="91425" spcFirstLastPara="1" rIns="91425" wrap="square" tIns="45700">
            <a:normAutofit fontScale="92500" lnSpcReduction="10000"/>
          </a:bodyPr>
          <a:lstStyle/>
          <a:p>
            <a:pPr indent="-53338" lvl="0" marL="182880" marR="0" rtl="0" algn="l">
              <a:lnSpc>
                <a:spcPct val="100000"/>
              </a:lnSpc>
              <a:spcBef>
                <a:spcPts val="0"/>
              </a:spcBef>
              <a:spcAft>
                <a:spcPts val="0"/>
              </a:spcAft>
              <a:buClr>
                <a:schemeClr val="accent1"/>
              </a:buClr>
              <a:buSzPct val="85000"/>
              <a:buFont typeface="Arial"/>
              <a:buNone/>
            </a:pPr>
            <a:r>
              <a:t/>
            </a:r>
            <a:endParaRPr b="0" i="0" sz="2400" u="none" cap="none" strike="noStrike">
              <a:solidFill>
                <a:schemeClr val="lt1"/>
              </a:solidFill>
              <a:latin typeface="Arial"/>
              <a:ea typeface="Arial"/>
              <a:cs typeface="Arial"/>
              <a:sym typeface="Arial"/>
            </a:endParaRPr>
          </a:p>
          <a:p>
            <a:pPr indent="-163448" lvl="0" marL="182880" marR="0" rtl="0" algn="l">
              <a:lnSpc>
                <a:spcPct val="100000"/>
              </a:lnSpc>
              <a:spcBef>
                <a:spcPts val="480"/>
              </a:spcBef>
              <a:spcAft>
                <a:spcPts val="0"/>
              </a:spcAft>
              <a:buClr>
                <a:schemeClr val="lt1"/>
              </a:buClr>
              <a:buSzPct val="85000"/>
              <a:buFont typeface="Arial"/>
              <a:buChar char="•"/>
            </a:pPr>
            <a:r>
              <a:rPr b="0" i="0" lang="es" sz="2400" u="none" cap="none" strike="noStrike">
                <a:solidFill>
                  <a:schemeClr val="lt1"/>
                </a:solidFill>
                <a:latin typeface="Arial"/>
                <a:ea typeface="Arial"/>
                <a:cs typeface="Arial"/>
                <a:sym typeface="Arial"/>
              </a:rPr>
              <a:t>Hay otras primitivas de sincronización </a:t>
            </a:r>
            <a:r>
              <a:rPr lang="es" sz="2400">
                <a:solidFill>
                  <a:schemeClr val="lt1"/>
                </a:solidFill>
              </a:rPr>
              <a:t>además</a:t>
            </a:r>
            <a:r>
              <a:rPr b="0" i="0" lang="es" sz="2400" u="none" cap="none" strike="noStrike">
                <a:solidFill>
                  <a:schemeClr val="lt1"/>
                </a:solidFill>
                <a:latin typeface="Arial"/>
                <a:ea typeface="Arial"/>
                <a:cs typeface="Arial"/>
                <a:sym typeface="Arial"/>
              </a:rPr>
              <a:t> de los semáforos.</a:t>
            </a:r>
            <a:endParaRPr b="0" i="0" sz="2400" u="none" cap="none" strike="noStrike">
              <a:solidFill>
                <a:schemeClr val="lt1"/>
              </a:solidFill>
              <a:latin typeface="Arial"/>
              <a:ea typeface="Arial"/>
              <a:cs typeface="Arial"/>
              <a:sym typeface="Arial"/>
            </a:endParaRPr>
          </a:p>
          <a:p>
            <a:pPr indent="-163448" lvl="0" marL="182880" marR="0" rtl="0" algn="l">
              <a:lnSpc>
                <a:spcPct val="100000"/>
              </a:lnSpc>
              <a:spcBef>
                <a:spcPts val="480"/>
              </a:spcBef>
              <a:spcAft>
                <a:spcPts val="0"/>
              </a:spcAft>
              <a:buClr>
                <a:schemeClr val="lt1"/>
              </a:buClr>
              <a:buSzPct val="85000"/>
              <a:buFont typeface="Arial"/>
              <a:buChar char="•"/>
            </a:pPr>
            <a:r>
              <a:rPr b="0" i="0" lang="es" sz="2400" u="none" cap="none" strike="noStrike">
                <a:solidFill>
                  <a:schemeClr val="lt1"/>
                </a:solidFill>
                <a:latin typeface="Arial"/>
                <a:ea typeface="Arial"/>
                <a:cs typeface="Arial"/>
                <a:sym typeface="Arial"/>
              </a:rPr>
              <a:t>Una de ellas son los contadores de eventos.</a:t>
            </a:r>
            <a:endParaRPr b="0" i="0" sz="1400" u="none" cap="none" strike="noStrike">
              <a:solidFill>
                <a:schemeClr val="lt1"/>
              </a:solidFill>
              <a:latin typeface="Arial"/>
              <a:ea typeface="Arial"/>
              <a:cs typeface="Arial"/>
              <a:sym typeface="Arial"/>
            </a:endParaRPr>
          </a:p>
          <a:p>
            <a:pPr indent="-53338" lvl="0" marL="182880" marR="0" rtl="0" algn="l">
              <a:lnSpc>
                <a:spcPct val="100000"/>
              </a:lnSpc>
              <a:spcBef>
                <a:spcPts val="480"/>
              </a:spcBef>
              <a:spcAft>
                <a:spcPts val="0"/>
              </a:spcAft>
              <a:buClr>
                <a:schemeClr val="accent1"/>
              </a:buClr>
              <a:buSzPct val="85000"/>
              <a:buFont typeface="Arial"/>
              <a:buNone/>
            </a:pPr>
            <a:r>
              <a:t/>
            </a:r>
            <a:endParaRPr b="0" i="0" sz="2400" u="none" cap="none" strike="noStrike">
              <a:solidFill>
                <a:schemeClr val="lt1"/>
              </a:solidFill>
              <a:latin typeface="Arial"/>
              <a:ea typeface="Arial"/>
              <a:cs typeface="Arial"/>
              <a:sym typeface="Arial"/>
            </a:endParaRPr>
          </a:p>
          <a:p>
            <a:pPr indent="-163448" lvl="0" marL="182880" marR="0" rtl="0" algn="l">
              <a:lnSpc>
                <a:spcPct val="100000"/>
              </a:lnSpc>
              <a:spcBef>
                <a:spcPts val="480"/>
              </a:spcBef>
              <a:spcAft>
                <a:spcPts val="0"/>
              </a:spcAft>
              <a:buClr>
                <a:schemeClr val="lt1"/>
              </a:buClr>
              <a:buSzPct val="85000"/>
              <a:buFont typeface="Arial"/>
              <a:buChar char="•"/>
            </a:pPr>
            <a:r>
              <a:rPr b="0" i="0" lang="es" sz="2400" u="none" cap="none" strike="noStrike">
                <a:solidFill>
                  <a:schemeClr val="lt1"/>
                </a:solidFill>
                <a:latin typeface="Arial"/>
                <a:ea typeface="Arial"/>
                <a:cs typeface="Arial"/>
                <a:sym typeface="Arial"/>
              </a:rPr>
              <a:t>Consultar libro.</a:t>
            </a:r>
            <a:endParaRPr b="0" i="0" sz="2400" u="none" cap="none" strike="noStrike">
              <a:solidFill>
                <a:schemeClr val="lt1"/>
              </a:solidFill>
              <a:latin typeface="Arial"/>
              <a:ea typeface="Arial"/>
              <a:cs typeface="Arial"/>
              <a:sym typeface="Arial"/>
            </a:endParaRPr>
          </a:p>
          <a:p>
            <a:pPr indent="-53338" lvl="0" marL="182880" marR="0" rtl="0" algn="l">
              <a:lnSpc>
                <a:spcPct val="100000"/>
              </a:lnSpc>
              <a:spcBef>
                <a:spcPts val="480"/>
              </a:spcBef>
              <a:spcAft>
                <a:spcPts val="0"/>
              </a:spcAft>
              <a:buClr>
                <a:schemeClr val="accent1"/>
              </a:buClr>
              <a:buSzPct val="85000"/>
              <a:buFont typeface="Arial"/>
              <a:buNone/>
            </a:pPr>
            <a:r>
              <a:t/>
            </a:r>
            <a:endParaRPr b="0" i="0" sz="2400" u="none" cap="none" strike="noStrike">
              <a:solidFill>
                <a:schemeClr val="lt1"/>
              </a:solidFill>
              <a:latin typeface="Arial"/>
              <a:ea typeface="Arial"/>
              <a:cs typeface="Arial"/>
              <a:sym typeface="Arial"/>
            </a:endParaRPr>
          </a:p>
          <a:p>
            <a:pPr indent="-53338" lvl="0" marL="182880" marR="0" rtl="0" algn="l">
              <a:lnSpc>
                <a:spcPct val="100000"/>
              </a:lnSpc>
              <a:spcBef>
                <a:spcPts val="480"/>
              </a:spcBef>
              <a:spcAft>
                <a:spcPts val="0"/>
              </a:spcAft>
              <a:buClr>
                <a:schemeClr val="accent1"/>
              </a:buClr>
              <a:buSzPct val="85000"/>
              <a:buFont typeface="Arial"/>
              <a:buNone/>
            </a:pPr>
            <a:r>
              <a:t/>
            </a:r>
            <a:endParaRPr b="0" i="0" sz="2400" u="none" cap="none" strike="noStrike">
              <a:solidFill>
                <a:schemeClr val="lt1"/>
              </a:solidFill>
              <a:latin typeface="Arial"/>
              <a:ea typeface="Arial"/>
              <a:cs typeface="Arial"/>
              <a:sym typeface="Arial"/>
            </a:endParaRPr>
          </a:p>
          <a:p>
            <a:pPr indent="-53338" lvl="0" marL="182880" marR="0" rtl="0" algn="l">
              <a:lnSpc>
                <a:spcPct val="100000"/>
              </a:lnSpc>
              <a:spcBef>
                <a:spcPts val="480"/>
              </a:spcBef>
              <a:spcAft>
                <a:spcPts val="0"/>
              </a:spcAft>
              <a:buClr>
                <a:schemeClr val="accent1"/>
              </a:buClr>
              <a:buSzPct val="85000"/>
              <a:buFont typeface="Arial"/>
              <a:buNone/>
            </a:pPr>
            <a:r>
              <a:t/>
            </a:r>
            <a:endParaRPr b="0" i="0" sz="2400" u="none" cap="none" strike="noStrike">
              <a:solidFill>
                <a:schemeClr val="lt1"/>
              </a:solidFill>
              <a:latin typeface="Arial"/>
              <a:ea typeface="Arial"/>
              <a:cs typeface="Arial"/>
              <a:sym typeface="Arial"/>
            </a:endParaRPr>
          </a:p>
          <a:p>
            <a:pPr indent="-53338" lvl="0" marL="182880" marR="0" rtl="0" algn="l">
              <a:lnSpc>
                <a:spcPct val="100000"/>
              </a:lnSpc>
              <a:spcBef>
                <a:spcPts val="480"/>
              </a:spcBef>
              <a:spcAft>
                <a:spcPts val="0"/>
              </a:spcAft>
              <a:buClr>
                <a:schemeClr val="accent1"/>
              </a:buClr>
              <a:buSzPct val="85000"/>
              <a:buFont typeface="Arial"/>
              <a:buNone/>
            </a:pPr>
            <a:r>
              <a:t/>
            </a:r>
            <a:endParaRPr b="0" i="0" sz="2400" u="none" cap="none" strike="noStrike">
              <a:solidFill>
                <a:schemeClr val="lt1"/>
              </a:solidFill>
              <a:latin typeface="Arial"/>
              <a:ea typeface="Arial"/>
              <a:cs typeface="Arial"/>
              <a:sym typeface="Arial"/>
            </a:endParaRPr>
          </a:p>
          <a:p>
            <a:pPr indent="-53338" lvl="0" marL="182880" marR="0" rtl="0" algn="l">
              <a:lnSpc>
                <a:spcPct val="100000"/>
              </a:lnSpc>
              <a:spcBef>
                <a:spcPts val="480"/>
              </a:spcBef>
              <a:spcAft>
                <a:spcPts val="0"/>
              </a:spcAft>
              <a:buClr>
                <a:schemeClr val="accent1"/>
              </a:buClr>
              <a:buSzPct val="85000"/>
              <a:buFont typeface="Arial"/>
              <a:buNone/>
            </a:pPr>
            <a:r>
              <a:t/>
            </a:r>
            <a:endParaRPr b="0" i="0" sz="2400" u="none" cap="none" strike="noStrike">
              <a:solidFill>
                <a:schemeClr val="lt1"/>
              </a:solidFill>
              <a:latin typeface="Arial"/>
              <a:ea typeface="Arial"/>
              <a:cs typeface="Arial"/>
              <a:sym typeface="Arial"/>
            </a:endParaRPr>
          </a:p>
        </p:txBody>
      </p:sp>
      <p:pic>
        <p:nvPicPr>
          <p:cNvPr id="205" name="Google Shape;205;p33"/>
          <p:cNvPicPr preferRelativeResize="0"/>
          <p:nvPr/>
        </p:nvPicPr>
        <p:blipFill rotWithShape="1">
          <a:blip r:embed="rId3">
            <a:alphaModFix/>
          </a:blip>
          <a:srcRect b="0" l="0" r="0" t="0"/>
          <a:stretch/>
        </p:blipFill>
        <p:spPr>
          <a:xfrm>
            <a:off x="7312550" y="111798"/>
            <a:ext cx="1638475" cy="929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9" name="Shape 209"/>
        <p:cNvGrpSpPr/>
        <p:nvPr/>
      </p:nvGrpSpPr>
      <p:grpSpPr>
        <a:xfrm>
          <a:off x="0" y="0"/>
          <a:ext cx="0" cy="0"/>
          <a:chOff x="0" y="0"/>
          <a:chExt cx="0" cy="0"/>
        </a:xfrm>
      </p:grpSpPr>
      <p:sp>
        <p:nvSpPr>
          <p:cNvPr id="210" name="Google Shape;210;p34"/>
          <p:cNvSpPr txBox="1"/>
          <p:nvPr>
            <p:ph type="title"/>
          </p:nvPr>
        </p:nvSpPr>
        <p:spPr>
          <a:xfrm>
            <a:off x="457200" y="241475"/>
            <a:ext cx="8229600" cy="743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s" sz="3600">
                <a:solidFill>
                  <a:schemeClr val="lt1"/>
                </a:solidFill>
              </a:rPr>
              <a:t>Puede fallar…</a:t>
            </a:r>
            <a:endParaRPr sz="3600">
              <a:solidFill>
                <a:schemeClr val="lt1"/>
              </a:solidFill>
            </a:endParaRPr>
          </a:p>
        </p:txBody>
      </p:sp>
      <p:sp>
        <p:nvSpPr>
          <p:cNvPr id="211" name="Google Shape;211;p34"/>
          <p:cNvSpPr txBox="1"/>
          <p:nvPr>
            <p:ph idx="1" type="body"/>
          </p:nvPr>
        </p:nvSpPr>
        <p:spPr>
          <a:xfrm>
            <a:off x="179512" y="1200150"/>
            <a:ext cx="8856900" cy="3801900"/>
          </a:xfrm>
          <a:prstGeom prst="rect">
            <a:avLst/>
          </a:prstGeom>
          <a:noFill/>
          <a:ln>
            <a:noFill/>
          </a:ln>
        </p:spPr>
        <p:txBody>
          <a:bodyPr anchorCtr="0" anchor="t" bIns="45700" lIns="91425" spcFirstLastPara="1" rIns="91425" wrap="square" tIns="45700">
            <a:normAutofit/>
          </a:bodyPr>
          <a:lstStyle/>
          <a:p>
            <a:pPr indent="-53338" lvl="0" marL="182880" rtl="0" algn="l">
              <a:lnSpc>
                <a:spcPct val="115000"/>
              </a:lnSpc>
              <a:spcBef>
                <a:spcPts val="0"/>
              </a:spcBef>
              <a:spcAft>
                <a:spcPts val="0"/>
              </a:spcAft>
              <a:buSzPts val="2040"/>
              <a:buNone/>
            </a:pPr>
            <a:r>
              <a:t/>
            </a:r>
            <a:endParaRPr/>
          </a:p>
          <a:p>
            <a:pPr indent="-53338" lvl="0" marL="182880" rtl="0" algn="l">
              <a:lnSpc>
                <a:spcPct val="115000"/>
              </a:lnSpc>
              <a:spcBef>
                <a:spcPts val="480"/>
              </a:spcBef>
              <a:spcAft>
                <a:spcPts val="0"/>
              </a:spcAft>
              <a:buSzPts val="2040"/>
              <a:buNone/>
            </a:pPr>
            <a:r>
              <a:t/>
            </a:r>
            <a:endParaRPr/>
          </a:p>
          <a:p>
            <a:pPr indent="-53338" lvl="0" marL="182880" rtl="0" algn="l">
              <a:lnSpc>
                <a:spcPct val="115000"/>
              </a:lnSpc>
              <a:spcBef>
                <a:spcPts val="480"/>
              </a:spcBef>
              <a:spcAft>
                <a:spcPts val="0"/>
              </a:spcAft>
              <a:buSzPts val="2040"/>
              <a:buNone/>
            </a:pPr>
            <a:r>
              <a:t/>
            </a:r>
            <a:endParaRPr/>
          </a:p>
          <a:p>
            <a:pPr indent="-53338" lvl="0" marL="182880" rtl="0" algn="l">
              <a:lnSpc>
                <a:spcPct val="115000"/>
              </a:lnSpc>
              <a:spcBef>
                <a:spcPts val="480"/>
              </a:spcBef>
              <a:spcAft>
                <a:spcPts val="0"/>
              </a:spcAft>
              <a:buSzPts val="2040"/>
              <a:buNone/>
            </a:pPr>
            <a:r>
              <a:t/>
            </a:r>
            <a:endParaRPr/>
          </a:p>
          <a:p>
            <a:pPr indent="-53338" lvl="0" marL="182880" rtl="0" algn="l">
              <a:lnSpc>
                <a:spcPct val="115000"/>
              </a:lnSpc>
              <a:spcBef>
                <a:spcPts val="480"/>
              </a:spcBef>
              <a:spcAft>
                <a:spcPts val="0"/>
              </a:spcAft>
              <a:buSzPts val="2040"/>
              <a:buNone/>
            </a:pPr>
            <a:r>
              <a:t/>
            </a:r>
            <a:endParaRPr/>
          </a:p>
          <a:p>
            <a:pPr indent="-53338" lvl="0" marL="182880" rtl="0" algn="l">
              <a:lnSpc>
                <a:spcPct val="115000"/>
              </a:lnSpc>
              <a:spcBef>
                <a:spcPts val="480"/>
              </a:spcBef>
              <a:spcAft>
                <a:spcPts val="1200"/>
              </a:spcAft>
              <a:buSzPts val="2040"/>
              <a:buNone/>
            </a:pPr>
            <a:r>
              <a:t/>
            </a:r>
            <a:endParaRPr/>
          </a:p>
        </p:txBody>
      </p:sp>
      <p:sp>
        <p:nvSpPr>
          <p:cNvPr id="212" name="Google Shape;212;p34"/>
          <p:cNvSpPr txBox="1"/>
          <p:nvPr/>
        </p:nvSpPr>
        <p:spPr>
          <a:xfrm>
            <a:off x="114778" y="1005576"/>
            <a:ext cx="9009300" cy="3801900"/>
          </a:xfrm>
          <a:prstGeom prst="rect">
            <a:avLst/>
          </a:prstGeom>
          <a:noFill/>
          <a:ln>
            <a:noFill/>
          </a:ln>
        </p:spPr>
        <p:txBody>
          <a:bodyPr anchorCtr="0" anchor="t" bIns="45700" lIns="91425" spcFirstLastPara="1" rIns="91425" wrap="square" tIns="45700">
            <a:normAutofit fontScale="85000" lnSpcReduction="20000"/>
          </a:bodyPr>
          <a:lstStyle/>
          <a:p>
            <a:pPr indent="-134302" lvl="0" marL="182880" marR="0" rtl="0" algn="l">
              <a:lnSpc>
                <a:spcPct val="100000"/>
              </a:lnSpc>
              <a:spcBef>
                <a:spcPts val="0"/>
              </a:spcBef>
              <a:spcAft>
                <a:spcPts val="0"/>
              </a:spcAft>
              <a:buClr>
                <a:schemeClr val="accent1"/>
              </a:buClr>
              <a:buSzPct val="85000"/>
              <a:buFont typeface="Arial"/>
              <a:buChar char="•"/>
            </a:pPr>
            <a:r>
              <a:rPr b="0" i="0" lang="es" sz="2400" u="none" cap="none" strike="noStrike">
                <a:solidFill>
                  <a:schemeClr val="lt1"/>
                </a:solidFill>
                <a:latin typeface="Arial"/>
                <a:ea typeface="Arial"/>
                <a:cs typeface="Arial"/>
                <a:sym typeface="Arial"/>
              </a:rPr>
              <a:t>Volvamos a nuestra solución basada en semáforos.</a:t>
            </a:r>
            <a:endParaRPr b="0" i="0" sz="2400" u="none" cap="none" strike="noStrike">
              <a:solidFill>
                <a:schemeClr val="lt1"/>
              </a:solidFill>
              <a:latin typeface="Arial"/>
              <a:ea typeface="Arial"/>
              <a:cs typeface="Arial"/>
              <a:sym typeface="Arial"/>
            </a:endParaRPr>
          </a:p>
          <a:p>
            <a:pPr indent="-134302" lvl="0" marL="182880" marR="0" rtl="0" algn="l">
              <a:lnSpc>
                <a:spcPct val="100000"/>
              </a:lnSpc>
              <a:spcBef>
                <a:spcPts val="444"/>
              </a:spcBef>
              <a:spcAft>
                <a:spcPts val="0"/>
              </a:spcAft>
              <a:buClr>
                <a:schemeClr val="lt1"/>
              </a:buClr>
              <a:buSzPct val="85000"/>
              <a:buFont typeface="Arial"/>
              <a:buChar char="•"/>
            </a:pPr>
            <a:r>
              <a:rPr b="0" i="0" lang="es" sz="2400" u="none" cap="none" strike="noStrike">
                <a:solidFill>
                  <a:schemeClr val="lt1"/>
                </a:solidFill>
                <a:latin typeface="Arial"/>
                <a:ea typeface="Arial"/>
                <a:cs typeface="Arial"/>
                <a:sym typeface="Arial"/>
              </a:rPr>
              <a:t>¿Que pasa si me olvido un signal o invierto el orden?</a:t>
            </a:r>
            <a:endParaRPr b="0" i="0" sz="1400" u="none" cap="none" strike="noStrike">
              <a:solidFill>
                <a:schemeClr val="lt1"/>
              </a:solidFill>
              <a:latin typeface="Arial"/>
              <a:ea typeface="Arial"/>
              <a:cs typeface="Arial"/>
              <a:sym typeface="Arial"/>
            </a:endParaRPr>
          </a:p>
          <a:p>
            <a:pPr indent="-63054" lvl="0" marL="182880" marR="0" rtl="0" algn="l">
              <a:lnSpc>
                <a:spcPct val="100000"/>
              </a:lnSpc>
              <a:spcBef>
                <a:spcPts val="444"/>
              </a:spcBef>
              <a:spcAft>
                <a:spcPts val="0"/>
              </a:spcAft>
              <a:buClr>
                <a:schemeClr val="accent1"/>
              </a:buClr>
              <a:buSzPct val="85000"/>
              <a:buFont typeface="Arial"/>
              <a:buNone/>
            </a:pPr>
            <a:r>
              <a:t/>
            </a:r>
            <a:endParaRPr b="0" i="0" sz="2400" u="none" cap="none" strike="noStrike">
              <a:solidFill>
                <a:schemeClr val="lt1"/>
              </a:solidFill>
              <a:latin typeface="Arial"/>
              <a:ea typeface="Arial"/>
              <a:cs typeface="Arial"/>
              <a:sym typeface="Arial"/>
            </a:endParaRPr>
          </a:p>
          <a:p>
            <a:pPr indent="-134302" lvl="0" marL="182880" marR="0" rtl="0" algn="l">
              <a:lnSpc>
                <a:spcPct val="100000"/>
              </a:lnSpc>
              <a:spcBef>
                <a:spcPts val="444"/>
              </a:spcBef>
              <a:spcAft>
                <a:spcPts val="0"/>
              </a:spcAft>
              <a:buClr>
                <a:schemeClr val="lt1"/>
              </a:buClr>
              <a:buSzPct val="85000"/>
              <a:buFont typeface="Arial"/>
              <a:buChar char="•"/>
            </a:pPr>
            <a:r>
              <a:rPr b="0" i="0" lang="es" sz="2400" u="none" cap="none" strike="noStrike">
                <a:solidFill>
                  <a:schemeClr val="lt1"/>
                </a:solidFill>
                <a:latin typeface="Arial"/>
                <a:ea typeface="Arial"/>
                <a:cs typeface="Arial"/>
                <a:sym typeface="Arial"/>
              </a:rPr>
              <a:t>El sistema se traba, porque el proceso A se queda esperando</a:t>
            </a:r>
            <a:endParaRPr b="0" i="0" sz="1400" u="none" cap="none" strike="noStrike">
              <a:solidFill>
                <a:schemeClr val="lt1"/>
              </a:solidFill>
              <a:latin typeface="Arial"/>
              <a:ea typeface="Arial"/>
              <a:cs typeface="Arial"/>
              <a:sym typeface="Arial"/>
            </a:endParaRPr>
          </a:p>
          <a:p>
            <a:pPr indent="-134302" lvl="0" marL="182880" marR="0" rtl="0" algn="l">
              <a:lnSpc>
                <a:spcPct val="100000"/>
              </a:lnSpc>
              <a:spcBef>
                <a:spcPts val="444"/>
              </a:spcBef>
              <a:spcAft>
                <a:spcPts val="0"/>
              </a:spcAft>
              <a:buClr>
                <a:schemeClr val="lt1"/>
              </a:buClr>
              <a:buSzPct val="85000"/>
              <a:buFont typeface="Arial"/>
              <a:buChar char="•"/>
            </a:pPr>
            <a:r>
              <a:rPr b="0" i="0" lang="es" sz="2400" u="none" cap="none" strike="noStrike">
                <a:solidFill>
                  <a:schemeClr val="lt1"/>
                </a:solidFill>
                <a:latin typeface="Arial"/>
                <a:ea typeface="Arial"/>
                <a:cs typeface="Arial"/>
                <a:sym typeface="Arial"/>
              </a:rPr>
              <a:t>que suceda algo que solo B puede provocar. Pero B a su vez</a:t>
            </a:r>
            <a:endParaRPr b="0" i="0" sz="1400" u="none" cap="none" strike="noStrike">
              <a:solidFill>
                <a:schemeClr val="lt1"/>
              </a:solidFill>
              <a:latin typeface="Arial"/>
              <a:ea typeface="Arial"/>
              <a:cs typeface="Arial"/>
              <a:sym typeface="Arial"/>
            </a:endParaRPr>
          </a:p>
          <a:p>
            <a:pPr indent="-134302" lvl="0" marL="182880" marR="0" rtl="0" algn="l">
              <a:lnSpc>
                <a:spcPct val="100000"/>
              </a:lnSpc>
              <a:spcBef>
                <a:spcPts val="444"/>
              </a:spcBef>
              <a:spcAft>
                <a:spcPts val="0"/>
              </a:spcAft>
              <a:buClr>
                <a:schemeClr val="lt1"/>
              </a:buClr>
              <a:buSzPct val="85000"/>
              <a:buFont typeface="Arial"/>
              <a:buChar char="•"/>
            </a:pPr>
            <a:r>
              <a:rPr b="0" i="0" lang="es" sz="2400" u="none" cap="none" strike="noStrike">
                <a:solidFill>
                  <a:schemeClr val="lt1"/>
                </a:solidFill>
                <a:latin typeface="Arial"/>
                <a:ea typeface="Arial"/>
                <a:cs typeface="Arial"/>
                <a:sym typeface="Arial"/>
              </a:rPr>
              <a:t>esta esperando algo de A.</a:t>
            </a:r>
            <a:endParaRPr b="0" i="0" sz="1400" u="none" cap="none" strike="noStrike">
              <a:solidFill>
                <a:schemeClr val="lt1"/>
              </a:solidFill>
              <a:latin typeface="Arial"/>
              <a:ea typeface="Arial"/>
              <a:cs typeface="Arial"/>
              <a:sym typeface="Arial"/>
            </a:endParaRPr>
          </a:p>
          <a:p>
            <a:pPr indent="-134302" lvl="0" marL="182880" marR="0" rtl="0" algn="l">
              <a:lnSpc>
                <a:spcPct val="100000"/>
              </a:lnSpc>
              <a:spcBef>
                <a:spcPts val="444"/>
              </a:spcBef>
              <a:spcAft>
                <a:spcPts val="0"/>
              </a:spcAft>
              <a:buClr>
                <a:schemeClr val="lt1"/>
              </a:buClr>
              <a:buSzPct val="85000"/>
              <a:buFont typeface="Arial"/>
              <a:buChar char="•"/>
            </a:pPr>
            <a:r>
              <a:rPr b="0" i="0" lang="es" sz="2400" u="none" cap="none" strike="noStrike">
                <a:solidFill>
                  <a:schemeClr val="lt1"/>
                </a:solidFill>
                <a:latin typeface="Arial"/>
                <a:ea typeface="Arial"/>
                <a:cs typeface="Arial"/>
                <a:sym typeface="Arial"/>
              </a:rPr>
              <a:t>(Ella: no lo voy a llamar hasta que el no me llame. El: si ella</a:t>
            </a:r>
            <a:endParaRPr b="0" i="0" sz="1400" u="none" cap="none" strike="noStrike">
              <a:solidFill>
                <a:schemeClr val="lt1"/>
              </a:solidFill>
              <a:latin typeface="Arial"/>
              <a:ea typeface="Arial"/>
              <a:cs typeface="Arial"/>
              <a:sym typeface="Arial"/>
            </a:endParaRPr>
          </a:p>
          <a:p>
            <a:pPr indent="-134302" lvl="0" marL="182880" marR="0" rtl="0" algn="l">
              <a:lnSpc>
                <a:spcPct val="100000"/>
              </a:lnSpc>
              <a:spcBef>
                <a:spcPts val="444"/>
              </a:spcBef>
              <a:spcAft>
                <a:spcPts val="0"/>
              </a:spcAft>
              <a:buClr>
                <a:schemeClr val="lt1"/>
              </a:buClr>
              <a:buSzPct val="85000"/>
              <a:buFont typeface="Arial"/>
              <a:buChar char="•"/>
            </a:pPr>
            <a:r>
              <a:rPr b="0" i="0" lang="es" sz="2400" u="none" cap="none" strike="noStrike">
                <a:solidFill>
                  <a:schemeClr val="lt1"/>
                </a:solidFill>
                <a:latin typeface="Arial"/>
                <a:ea typeface="Arial"/>
                <a:cs typeface="Arial"/>
                <a:sym typeface="Arial"/>
              </a:rPr>
              <a:t>no me llama yo no la llamo. ¿Suena familiar?)</a:t>
            </a:r>
            <a:endParaRPr b="0" i="0" sz="1400" u="none" cap="none" strike="noStrike">
              <a:solidFill>
                <a:schemeClr val="lt1"/>
              </a:solidFill>
              <a:latin typeface="Arial"/>
              <a:ea typeface="Arial"/>
              <a:cs typeface="Arial"/>
              <a:sym typeface="Arial"/>
            </a:endParaRPr>
          </a:p>
          <a:p>
            <a:pPr indent="-63054" lvl="0" marL="182880" marR="0" rtl="0" algn="l">
              <a:lnSpc>
                <a:spcPct val="100000"/>
              </a:lnSpc>
              <a:spcBef>
                <a:spcPts val="444"/>
              </a:spcBef>
              <a:spcAft>
                <a:spcPts val="0"/>
              </a:spcAft>
              <a:buClr>
                <a:schemeClr val="accent1"/>
              </a:buClr>
              <a:buSzPct val="85000"/>
              <a:buFont typeface="Arial"/>
              <a:buNone/>
            </a:pPr>
            <a:r>
              <a:t/>
            </a:r>
            <a:endParaRPr b="0" i="0" sz="2400" u="none" cap="none" strike="noStrike">
              <a:solidFill>
                <a:schemeClr val="lt1"/>
              </a:solidFill>
              <a:latin typeface="Arial"/>
              <a:ea typeface="Arial"/>
              <a:cs typeface="Arial"/>
              <a:sym typeface="Arial"/>
            </a:endParaRPr>
          </a:p>
          <a:p>
            <a:pPr indent="-134302" lvl="0" marL="182880" marR="0" rtl="0" algn="l">
              <a:lnSpc>
                <a:spcPct val="100000"/>
              </a:lnSpc>
              <a:spcBef>
                <a:spcPts val="444"/>
              </a:spcBef>
              <a:spcAft>
                <a:spcPts val="0"/>
              </a:spcAft>
              <a:buClr>
                <a:schemeClr val="lt1"/>
              </a:buClr>
              <a:buSzPct val="85000"/>
              <a:buFont typeface="Arial"/>
              <a:buChar char="•"/>
            </a:pPr>
            <a:r>
              <a:rPr b="0" i="0" lang="es" sz="2400" u="none" cap="none" strike="noStrike">
                <a:solidFill>
                  <a:schemeClr val="lt1"/>
                </a:solidFill>
                <a:latin typeface="Arial"/>
                <a:ea typeface="Arial"/>
                <a:cs typeface="Arial"/>
                <a:sym typeface="Arial"/>
              </a:rPr>
              <a:t>Esta situación se llama deadlock !.</a:t>
            </a:r>
            <a:endParaRPr b="0" i="0" sz="1400" u="none" cap="none" strike="noStrike">
              <a:solidFill>
                <a:schemeClr val="lt1"/>
              </a:solidFill>
              <a:latin typeface="Arial"/>
              <a:ea typeface="Arial"/>
              <a:cs typeface="Arial"/>
              <a:sym typeface="Arial"/>
            </a:endParaRPr>
          </a:p>
          <a:p>
            <a:pPr indent="-134302" lvl="0" marL="182880" marR="0" rtl="0" algn="l">
              <a:lnSpc>
                <a:spcPct val="100000"/>
              </a:lnSpc>
              <a:spcBef>
                <a:spcPts val="444"/>
              </a:spcBef>
              <a:spcAft>
                <a:spcPts val="0"/>
              </a:spcAft>
              <a:buClr>
                <a:schemeClr val="lt1"/>
              </a:buClr>
              <a:buSzPct val="85000"/>
              <a:buFont typeface="Arial"/>
              <a:buChar char="•"/>
            </a:pPr>
            <a:r>
              <a:rPr b="0" i="0" lang="es" sz="2400" u="none" cap="none" strike="noStrike">
                <a:solidFill>
                  <a:schemeClr val="lt1"/>
                </a:solidFill>
                <a:latin typeface="Arial"/>
                <a:ea typeface="Arial"/>
                <a:cs typeface="Arial"/>
                <a:sym typeface="Arial"/>
              </a:rPr>
              <a:t>Y es una de las pestes de la concurrencia. No solamente de los SO.</a:t>
            </a:r>
            <a:endParaRPr b="0" i="0" sz="1400" u="none" cap="none" strike="noStrike">
              <a:solidFill>
                <a:schemeClr val="lt1"/>
              </a:solidFill>
              <a:latin typeface="Arial"/>
              <a:ea typeface="Arial"/>
              <a:cs typeface="Arial"/>
              <a:sym typeface="Arial"/>
            </a:endParaRPr>
          </a:p>
          <a:p>
            <a:pPr indent="-134302" lvl="0" marL="182880" marR="0" rtl="0" algn="l">
              <a:lnSpc>
                <a:spcPct val="100000"/>
              </a:lnSpc>
              <a:spcBef>
                <a:spcPts val="444"/>
              </a:spcBef>
              <a:spcAft>
                <a:spcPts val="0"/>
              </a:spcAft>
              <a:buClr>
                <a:schemeClr val="lt1"/>
              </a:buClr>
              <a:buSzPct val="85000"/>
              <a:buFont typeface="Arial"/>
              <a:buChar char="•"/>
            </a:pPr>
            <a:r>
              <a:rPr b="0" i="0" lang="es" sz="2400" u="none" cap="none" strike="noStrike">
                <a:solidFill>
                  <a:schemeClr val="lt1"/>
                </a:solidFill>
                <a:latin typeface="Arial"/>
                <a:ea typeface="Arial"/>
                <a:cs typeface="Arial"/>
                <a:sym typeface="Arial"/>
              </a:rPr>
              <a:t>En algunos libros figura como interbloqueo o abrazo mortal.</a:t>
            </a:r>
            <a:endParaRPr b="0" i="0" sz="2400" u="none" cap="none" strike="noStrike">
              <a:solidFill>
                <a:schemeClr val="lt1"/>
              </a:solidFill>
              <a:latin typeface="Arial"/>
              <a:ea typeface="Arial"/>
              <a:cs typeface="Arial"/>
              <a:sym typeface="Arial"/>
            </a:endParaRPr>
          </a:p>
        </p:txBody>
      </p:sp>
      <p:pic>
        <p:nvPicPr>
          <p:cNvPr id="213" name="Google Shape;213;p34"/>
          <p:cNvPicPr preferRelativeResize="0"/>
          <p:nvPr/>
        </p:nvPicPr>
        <p:blipFill rotWithShape="1">
          <a:blip r:embed="rId3">
            <a:alphaModFix/>
          </a:blip>
          <a:srcRect b="0" l="0" r="0" t="0"/>
          <a:stretch/>
        </p:blipFill>
        <p:spPr>
          <a:xfrm>
            <a:off x="7312550" y="111798"/>
            <a:ext cx="1638475" cy="929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7" name="Shape 217"/>
        <p:cNvGrpSpPr/>
        <p:nvPr/>
      </p:nvGrpSpPr>
      <p:grpSpPr>
        <a:xfrm>
          <a:off x="0" y="0"/>
          <a:ext cx="0" cy="0"/>
          <a:chOff x="0" y="0"/>
          <a:chExt cx="0" cy="0"/>
        </a:xfrm>
      </p:grpSpPr>
      <p:sp>
        <p:nvSpPr>
          <p:cNvPr id="218" name="Google Shape;218;p35"/>
          <p:cNvSpPr txBox="1"/>
          <p:nvPr>
            <p:ph type="title"/>
          </p:nvPr>
        </p:nvSpPr>
        <p:spPr>
          <a:xfrm>
            <a:off x="374848" y="303498"/>
            <a:ext cx="8229600" cy="743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s" sz="3600">
                <a:solidFill>
                  <a:schemeClr val="lt1"/>
                </a:solidFill>
              </a:rPr>
              <a:t>Deadlock</a:t>
            </a:r>
            <a:endParaRPr sz="3600">
              <a:solidFill>
                <a:schemeClr val="lt1"/>
              </a:solidFill>
            </a:endParaRPr>
          </a:p>
        </p:txBody>
      </p:sp>
      <p:sp>
        <p:nvSpPr>
          <p:cNvPr id="219" name="Google Shape;219;p35"/>
          <p:cNvSpPr txBox="1"/>
          <p:nvPr>
            <p:ph idx="1" type="body"/>
          </p:nvPr>
        </p:nvSpPr>
        <p:spPr>
          <a:xfrm>
            <a:off x="179512" y="1200150"/>
            <a:ext cx="8856900" cy="3801900"/>
          </a:xfrm>
          <a:prstGeom prst="rect">
            <a:avLst/>
          </a:prstGeom>
          <a:noFill/>
          <a:ln>
            <a:noFill/>
          </a:ln>
        </p:spPr>
        <p:txBody>
          <a:bodyPr anchorCtr="0" anchor="t" bIns="45700" lIns="91425" spcFirstLastPara="1" rIns="91425" wrap="square" tIns="45700">
            <a:normAutofit/>
          </a:bodyPr>
          <a:lstStyle/>
          <a:p>
            <a:pPr indent="-53338" lvl="0" marL="182880" rtl="0" algn="l">
              <a:lnSpc>
                <a:spcPct val="115000"/>
              </a:lnSpc>
              <a:spcBef>
                <a:spcPts val="0"/>
              </a:spcBef>
              <a:spcAft>
                <a:spcPts val="0"/>
              </a:spcAft>
              <a:buSzPts val="2040"/>
              <a:buNone/>
            </a:pPr>
            <a:r>
              <a:t/>
            </a:r>
            <a:endParaRPr/>
          </a:p>
          <a:p>
            <a:pPr indent="-53338" lvl="0" marL="182880" rtl="0" algn="l">
              <a:lnSpc>
                <a:spcPct val="115000"/>
              </a:lnSpc>
              <a:spcBef>
                <a:spcPts val="480"/>
              </a:spcBef>
              <a:spcAft>
                <a:spcPts val="0"/>
              </a:spcAft>
              <a:buSzPts val="2040"/>
              <a:buNone/>
            </a:pPr>
            <a:r>
              <a:t/>
            </a:r>
            <a:endParaRPr/>
          </a:p>
          <a:p>
            <a:pPr indent="-53338" lvl="0" marL="182880" rtl="0" algn="l">
              <a:lnSpc>
                <a:spcPct val="115000"/>
              </a:lnSpc>
              <a:spcBef>
                <a:spcPts val="480"/>
              </a:spcBef>
              <a:spcAft>
                <a:spcPts val="0"/>
              </a:spcAft>
              <a:buSzPts val="2040"/>
              <a:buNone/>
            </a:pPr>
            <a:r>
              <a:t/>
            </a:r>
            <a:endParaRPr/>
          </a:p>
          <a:p>
            <a:pPr indent="-53338" lvl="0" marL="182880" rtl="0" algn="l">
              <a:lnSpc>
                <a:spcPct val="115000"/>
              </a:lnSpc>
              <a:spcBef>
                <a:spcPts val="480"/>
              </a:spcBef>
              <a:spcAft>
                <a:spcPts val="0"/>
              </a:spcAft>
              <a:buSzPts val="2040"/>
              <a:buNone/>
            </a:pPr>
            <a:r>
              <a:t/>
            </a:r>
            <a:endParaRPr/>
          </a:p>
          <a:p>
            <a:pPr indent="-53338" lvl="0" marL="182880" rtl="0" algn="l">
              <a:lnSpc>
                <a:spcPct val="115000"/>
              </a:lnSpc>
              <a:spcBef>
                <a:spcPts val="480"/>
              </a:spcBef>
              <a:spcAft>
                <a:spcPts val="0"/>
              </a:spcAft>
              <a:buSzPts val="2040"/>
              <a:buNone/>
            </a:pPr>
            <a:r>
              <a:t/>
            </a:r>
            <a:endParaRPr/>
          </a:p>
          <a:p>
            <a:pPr indent="-53338" lvl="0" marL="182880" rtl="0" algn="l">
              <a:lnSpc>
                <a:spcPct val="115000"/>
              </a:lnSpc>
              <a:spcBef>
                <a:spcPts val="480"/>
              </a:spcBef>
              <a:spcAft>
                <a:spcPts val="1200"/>
              </a:spcAft>
              <a:buSzPts val="2040"/>
              <a:buNone/>
            </a:pPr>
            <a:r>
              <a:t/>
            </a:r>
            <a:endParaRPr/>
          </a:p>
        </p:txBody>
      </p:sp>
      <p:sp>
        <p:nvSpPr>
          <p:cNvPr id="220" name="Google Shape;220;p35"/>
          <p:cNvSpPr txBox="1"/>
          <p:nvPr/>
        </p:nvSpPr>
        <p:spPr>
          <a:xfrm>
            <a:off x="179512" y="1314450"/>
            <a:ext cx="9009300" cy="3801900"/>
          </a:xfrm>
          <a:prstGeom prst="rect">
            <a:avLst/>
          </a:prstGeom>
          <a:noFill/>
          <a:ln>
            <a:noFill/>
          </a:ln>
        </p:spPr>
        <p:txBody>
          <a:bodyPr anchorCtr="0" anchor="t" bIns="45700" lIns="91425" spcFirstLastPara="1" rIns="91425" wrap="square" tIns="45700">
            <a:normAutofit/>
          </a:bodyPr>
          <a:lstStyle/>
          <a:p>
            <a:pPr indent="-53338" lvl="0" marL="182880" marR="0" rtl="0" algn="l">
              <a:lnSpc>
                <a:spcPct val="100000"/>
              </a:lnSpc>
              <a:spcBef>
                <a:spcPts val="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53338" lvl="0" marL="182880"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53338" lvl="0" marL="182880"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53338" lvl="0" marL="182880"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53338" lvl="0" marL="182880"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53338" lvl="0" marL="182880"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p:txBody>
      </p:sp>
      <p:pic>
        <p:nvPicPr>
          <p:cNvPr id="221" name="Google Shape;221;p35"/>
          <p:cNvPicPr preferRelativeResize="0"/>
          <p:nvPr/>
        </p:nvPicPr>
        <p:blipFill rotWithShape="1">
          <a:blip r:embed="rId3">
            <a:alphaModFix/>
          </a:blip>
          <a:srcRect b="0" l="0" r="0" t="0"/>
          <a:stretch/>
        </p:blipFill>
        <p:spPr>
          <a:xfrm>
            <a:off x="899592" y="951570"/>
            <a:ext cx="5508612" cy="4131459"/>
          </a:xfrm>
          <a:prstGeom prst="rect">
            <a:avLst/>
          </a:prstGeom>
          <a:noFill/>
          <a:ln>
            <a:noFill/>
          </a:ln>
        </p:spPr>
      </p:pic>
      <p:pic>
        <p:nvPicPr>
          <p:cNvPr id="222" name="Google Shape;222;p35"/>
          <p:cNvPicPr preferRelativeResize="0"/>
          <p:nvPr/>
        </p:nvPicPr>
        <p:blipFill rotWithShape="1">
          <a:blip r:embed="rId4">
            <a:alphaModFix/>
          </a:blip>
          <a:srcRect b="0" l="0" r="0" t="0"/>
          <a:stretch/>
        </p:blipFill>
        <p:spPr>
          <a:xfrm>
            <a:off x="7312550" y="111798"/>
            <a:ext cx="1638475" cy="929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6" name="Shape 226"/>
        <p:cNvGrpSpPr/>
        <p:nvPr/>
      </p:nvGrpSpPr>
      <p:grpSpPr>
        <a:xfrm>
          <a:off x="0" y="0"/>
          <a:ext cx="0" cy="0"/>
          <a:chOff x="0" y="0"/>
          <a:chExt cx="0" cy="0"/>
        </a:xfrm>
      </p:grpSpPr>
      <p:sp>
        <p:nvSpPr>
          <p:cNvPr id="227" name="Google Shape;227;p36"/>
          <p:cNvSpPr txBox="1"/>
          <p:nvPr>
            <p:ph type="title"/>
          </p:nvPr>
        </p:nvSpPr>
        <p:spPr>
          <a:xfrm>
            <a:off x="374848" y="303498"/>
            <a:ext cx="8229600" cy="743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s" sz="3600">
                <a:solidFill>
                  <a:schemeClr val="lt1"/>
                </a:solidFill>
              </a:rPr>
              <a:t>Deadlock</a:t>
            </a:r>
            <a:endParaRPr sz="3600">
              <a:solidFill>
                <a:schemeClr val="lt1"/>
              </a:solidFill>
            </a:endParaRPr>
          </a:p>
        </p:txBody>
      </p:sp>
      <p:sp>
        <p:nvSpPr>
          <p:cNvPr id="228" name="Google Shape;228;p36"/>
          <p:cNvSpPr txBox="1"/>
          <p:nvPr>
            <p:ph idx="1" type="body"/>
          </p:nvPr>
        </p:nvSpPr>
        <p:spPr>
          <a:xfrm>
            <a:off x="179512" y="1200150"/>
            <a:ext cx="8856900" cy="3801900"/>
          </a:xfrm>
          <a:prstGeom prst="rect">
            <a:avLst/>
          </a:prstGeom>
          <a:noFill/>
          <a:ln>
            <a:noFill/>
          </a:ln>
        </p:spPr>
        <p:txBody>
          <a:bodyPr anchorCtr="0" anchor="t" bIns="45700" lIns="91425" spcFirstLastPara="1" rIns="91425" wrap="square" tIns="45700">
            <a:normAutofit/>
          </a:bodyPr>
          <a:lstStyle/>
          <a:p>
            <a:pPr indent="-53338" lvl="0" marL="182880" rtl="0" algn="l">
              <a:lnSpc>
                <a:spcPct val="115000"/>
              </a:lnSpc>
              <a:spcBef>
                <a:spcPts val="0"/>
              </a:spcBef>
              <a:spcAft>
                <a:spcPts val="0"/>
              </a:spcAft>
              <a:buSzPts val="2040"/>
              <a:buNone/>
            </a:pPr>
            <a:r>
              <a:t/>
            </a:r>
            <a:endParaRPr/>
          </a:p>
          <a:p>
            <a:pPr indent="-53338" lvl="0" marL="182880" rtl="0" algn="l">
              <a:lnSpc>
                <a:spcPct val="115000"/>
              </a:lnSpc>
              <a:spcBef>
                <a:spcPts val="480"/>
              </a:spcBef>
              <a:spcAft>
                <a:spcPts val="0"/>
              </a:spcAft>
              <a:buSzPts val="2040"/>
              <a:buNone/>
            </a:pPr>
            <a:r>
              <a:t/>
            </a:r>
            <a:endParaRPr/>
          </a:p>
          <a:p>
            <a:pPr indent="-53338" lvl="0" marL="182880" rtl="0" algn="l">
              <a:lnSpc>
                <a:spcPct val="115000"/>
              </a:lnSpc>
              <a:spcBef>
                <a:spcPts val="480"/>
              </a:spcBef>
              <a:spcAft>
                <a:spcPts val="0"/>
              </a:spcAft>
              <a:buSzPts val="2040"/>
              <a:buNone/>
            </a:pPr>
            <a:r>
              <a:t/>
            </a:r>
            <a:endParaRPr/>
          </a:p>
          <a:p>
            <a:pPr indent="-53338" lvl="0" marL="182880" rtl="0" algn="l">
              <a:lnSpc>
                <a:spcPct val="115000"/>
              </a:lnSpc>
              <a:spcBef>
                <a:spcPts val="480"/>
              </a:spcBef>
              <a:spcAft>
                <a:spcPts val="0"/>
              </a:spcAft>
              <a:buSzPts val="2040"/>
              <a:buNone/>
            </a:pPr>
            <a:r>
              <a:t/>
            </a:r>
            <a:endParaRPr/>
          </a:p>
          <a:p>
            <a:pPr indent="-53338" lvl="0" marL="182880" rtl="0" algn="l">
              <a:lnSpc>
                <a:spcPct val="115000"/>
              </a:lnSpc>
              <a:spcBef>
                <a:spcPts val="480"/>
              </a:spcBef>
              <a:spcAft>
                <a:spcPts val="0"/>
              </a:spcAft>
              <a:buSzPts val="2040"/>
              <a:buNone/>
            </a:pPr>
            <a:r>
              <a:t/>
            </a:r>
            <a:endParaRPr/>
          </a:p>
          <a:p>
            <a:pPr indent="-53338" lvl="0" marL="182880" rtl="0" algn="l">
              <a:lnSpc>
                <a:spcPct val="115000"/>
              </a:lnSpc>
              <a:spcBef>
                <a:spcPts val="480"/>
              </a:spcBef>
              <a:spcAft>
                <a:spcPts val="1200"/>
              </a:spcAft>
              <a:buSzPts val="2040"/>
              <a:buNone/>
            </a:pPr>
            <a:r>
              <a:t/>
            </a:r>
            <a:endParaRPr/>
          </a:p>
        </p:txBody>
      </p:sp>
      <p:sp>
        <p:nvSpPr>
          <p:cNvPr id="229" name="Google Shape;229;p36"/>
          <p:cNvSpPr txBox="1"/>
          <p:nvPr/>
        </p:nvSpPr>
        <p:spPr>
          <a:xfrm>
            <a:off x="179512" y="1314450"/>
            <a:ext cx="9009300" cy="3801900"/>
          </a:xfrm>
          <a:prstGeom prst="rect">
            <a:avLst/>
          </a:prstGeom>
          <a:noFill/>
          <a:ln>
            <a:noFill/>
          </a:ln>
        </p:spPr>
        <p:txBody>
          <a:bodyPr anchorCtr="0" anchor="t" bIns="45700" lIns="91425" spcFirstLastPara="1" rIns="91425" wrap="square" tIns="45700">
            <a:normAutofit/>
          </a:bodyPr>
          <a:lstStyle/>
          <a:p>
            <a:pPr indent="-53338" lvl="0" marL="182880" marR="0" rtl="0" algn="l">
              <a:lnSpc>
                <a:spcPct val="100000"/>
              </a:lnSpc>
              <a:spcBef>
                <a:spcPts val="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53338" lvl="0" marL="182880"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53338" lvl="0" marL="182880"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53338" lvl="0" marL="182880"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53338" lvl="0" marL="182880"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53338" lvl="0" marL="182880"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p:txBody>
      </p:sp>
      <p:sp>
        <p:nvSpPr>
          <p:cNvPr id="230" name="Google Shape;230;p36"/>
          <p:cNvSpPr txBox="1"/>
          <p:nvPr/>
        </p:nvSpPr>
        <p:spPr>
          <a:xfrm>
            <a:off x="114778" y="1005576"/>
            <a:ext cx="9009300" cy="3801900"/>
          </a:xfrm>
          <a:prstGeom prst="rect">
            <a:avLst/>
          </a:prstGeom>
          <a:noFill/>
          <a:ln>
            <a:noFill/>
          </a:ln>
        </p:spPr>
        <p:txBody>
          <a:bodyPr anchorCtr="0" anchor="t" bIns="45700" lIns="91425" spcFirstLastPara="1" rIns="91425" wrap="square" tIns="45700">
            <a:normAutofit lnSpcReduction="20000"/>
          </a:bodyPr>
          <a:lstStyle/>
          <a:p>
            <a:pPr indent="-173164" lvl="0" marL="182880" marR="0" rtl="0" algn="l">
              <a:lnSpc>
                <a:spcPct val="100000"/>
              </a:lnSpc>
              <a:spcBef>
                <a:spcPts val="0"/>
              </a:spcBef>
              <a:spcAft>
                <a:spcPts val="0"/>
              </a:spcAft>
              <a:buClr>
                <a:schemeClr val="lt1"/>
              </a:buClr>
              <a:buSzPts val="2040"/>
              <a:buFont typeface="Arial"/>
              <a:buChar char="•"/>
            </a:pPr>
            <a:r>
              <a:rPr b="1" i="0" lang="es" sz="2400" u="none" cap="none" strike="noStrike">
                <a:solidFill>
                  <a:schemeClr val="lt1"/>
                </a:solidFill>
                <a:latin typeface="Arial"/>
                <a:ea typeface="Arial"/>
                <a:cs typeface="Arial"/>
                <a:sym typeface="Arial"/>
              </a:rPr>
              <a:t>Definición formal</a:t>
            </a:r>
            <a:r>
              <a:rPr b="0" i="0" lang="es" sz="2400" u="none" cap="none" strike="noStrike">
                <a:solidFill>
                  <a:schemeClr val="lt1"/>
                </a:solidFill>
                <a:latin typeface="Arial"/>
                <a:ea typeface="Arial"/>
                <a:cs typeface="Arial"/>
                <a:sym typeface="Arial"/>
              </a:rPr>
              <a:t>: un conjunto de procesos </a:t>
            </a:r>
            <a:r>
              <a:rPr lang="es" sz="2400">
                <a:solidFill>
                  <a:schemeClr val="lt1"/>
                </a:solidFill>
              </a:rPr>
              <a:t>está</a:t>
            </a:r>
            <a:r>
              <a:rPr b="0" i="0" lang="es" sz="2400" u="none" cap="none" strike="noStrike">
                <a:solidFill>
                  <a:schemeClr val="lt1"/>
                </a:solidFill>
                <a:latin typeface="Arial"/>
                <a:ea typeface="Arial"/>
                <a:cs typeface="Arial"/>
                <a:sym typeface="Arial"/>
              </a:rPr>
              <a:t> en deadlock si cada proceso del conjunto </a:t>
            </a:r>
            <a:r>
              <a:rPr lang="es" sz="2400">
                <a:solidFill>
                  <a:schemeClr val="lt1"/>
                </a:solidFill>
              </a:rPr>
              <a:t>está</a:t>
            </a:r>
            <a:r>
              <a:rPr b="0" i="0" lang="es" sz="2400" u="none" cap="none" strike="noStrike">
                <a:solidFill>
                  <a:schemeClr val="lt1"/>
                </a:solidFill>
                <a:latin typeface="Arial"/>
                <a:ea typeface="Arial"/>
                <a:cs typeface="Arial"/>
                <a:sym typeface="Arial"/>
              </a:rPr>
              <a:t> esperando por un evento que solo otro de los procesos del conjunto puede causar.</a:t>
            </a:r>
            <a:endParaRPr b="0" i="0" sz="1400" u="none" cap="none" strike="noStrike">
              <a:solidFill>
                <a:schemeClr val="lt1"/>
              </a:solidFill>
              <a:latin typeface="Arial"/>
              <a:ea typeface="Arial"/>
              <a:cs typeface="Arial"/>
              <a:sym typeface="Arial"/>
            </a:endParaRPr>
          </a:p>
          <a:p>
            <a:pPr indent="-53338" lvl="0" marL="182880"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lt1"/>
              </a:solidFill>
              <a:latin typeface="Arial"/>
              <a:ea typeface="Arial"/>
              <a:cs typeface="Arial"/>
              <a:sym typeface="Arial"/>
            </a:endParaRPr>
          </a:p>
          <a:p>
            <a:pPr indent="-173164" lvl="0" marL="182880" marR="0" rtl="0" algn="l">
              <a:lnSpc>
                <a:spcPct val="100000"/>
              </a:lnSpc>
              <a:spcBef>
                <a:spcPts val="480"/>
              </a:spcBef>
              <a:spcAft>
                <a:spcPts val="0"/>
              </a:spcAft>
              <a:buClr>
                <a:schemeClr val="lt1"/>
              </a:buClr>
              <a:buSzPts val="2040"/>
              <a:buFont typeface="Arial"/>
              <a:buChar char="•"/>
            </a:pPr>
            <a:r>
              <a:rPr b="0" i="0" lang="es" sz="2400" u="none" cap="none" strike="noStrike">
                <a:solidFill>
                  <a:schemeClr val="lt1"/>
                </a:solidFill>
                <a:latin typeface="Arial"/>
                <a:ea typeface="Arial"/>
                <a:cs typeface="Arial"/>
                <a:sym typeface="Arial"/>
              </a:rPr>
              <a:t>Notar: a veces el deadlock puede involucrar a muchos procesos.</a:t>
            </a:r>
            <a:endParaRPr b="0" i="0" sz="1400" u="none" cap="none" strike="noStrike">
              <a:solidFill>
                <a:schemeClr val="lt1"/>
              </a:solidFill>
              <a:latin typeface="Arial"/>
              <a:ea typeface="Arial"/>
              <a:cs typeface="Arial"/>
              <a:sym typeface="Arial"/>
            </a:endParaRPr>
          </a:p>
          <a:p>
            <a:pPr indent="-53338" lvl="0" marL="182880"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lt1"/>
              </a:solidFill>
              <a:latin typeface="Arial"/>
              <a:ea typeface="Arial"/>
              <a:cs typeface="Arial"/>
              <a:sym typeface="Arial"/>
            </a:endParaRPr>
          </a:p>
          <a:p>
            <a:pPr indent="-173164" lvl="0" marL="182880" marR="0" rtl="0" algn="l">
              <a:lnSpc>
                <a:spcPct val="100000"/>
              </a:lnSpc>
              <a:spcBef>
                <a:spcPts val="480"/>
              </a:spcBef>
              <a:spcAft>
                <a:spcPts val="0"/>
              </a:spcAft>
              <a:buClr>
                <a:schemeClr val="lt1"/>
              </a:buClr>
              <a:buSzPts val="2040"/>
              <a:buFont typeface="Arial"/>
              <a:buChar char="•"/>
            </a:pPr>
            <a:r>
              <a:rPr b="0" i="0" lang="es" sz="2400" u="none" cap="none" strike="noStrike">
                <a:solidFill>
                  <a:schemeClr val="lt1"/>
                </a:solidFill>
                <a:latin typeface="Arial"/>
                <a:ea typeface="Arial"/>
                <a:cs typeface="Arial"/>
                <a:sym typeface="Arial"/>
              </a:rPr>
              <a:t>Suele ser muy </a:t>
            </a:r>
            <a:r>
              <a:rPr lang="es" sz="2400">
                <a:solidFill>
                  <a:schemeClr val="lt1"/>
                </a:solidFill>
              </a:rPr>
              <a:t>difícil</a:t>
            </a:r>
            <a:r>
              <a:rPr b="0" i="0" lang="es" sz="2400" u="none" cap="none" strike="noStrike">
                <a:solidFill>
                  <a:schemeClr val="lt1"/>
                </a:solidFill>
                <a:latin typeface="Arial"/>
                <a:ea typeface="Arial"/>
                <a:cs typeface="Arial"/>
                <a:sym typeface="Arial"/>
              </a:rPr>
              <a:t> de detectar si no se planifica adecuadamente.</a:t>
            </a:r>
            <a:endParaRPr b="0" i="0" sz="2400" u="none" cap="none" strike="noStrike">
              <a:solidFill>
                <a:schemeClr val="lt1"/>
              </a:solidFill>
              <a:latin typeface="Arial"/>
              <a:ea typeface="Arial"/>
              <a:cs typeface="Arial"/>
              <a:sym typeface="Arial"/>
            </a:endParaRPr>
          </a:p>
          <a:p>
            <a:pPr indent="-53338" lvl="0" marL="182880"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lt1"/>
              </a:solidFill>
              <a:latin typeface="Arial"/>
              <a:ea typeface="Arial"/>
              <a:cs typeface="Arial"/>
              <a:sym typeface="Arial"/>
            </a:endParaRPr>
          </a:p>
          <a:p>
            <a:pPr indent="-53338" lvl="0" marL="182880"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lt1"/>
              </a:solidFill>
              <a:latin typeface="Arial"/>
              <a:ea typeface="Arial"/>
              <a:cs typeface="Arial"/>
              <a:sym typeface="Arial"/>
            </a:endParaRPr>
          </a:p>
        </p:txBody>
      </p:sp>
      <p:pic>
        <p:nvPicPr>
          <p:cNvPr id="231" name="Google Shape;231;p36"/>
          <p:cNvPicPr preferRelativeResize="0"/>
          <p:nvPr/>
        </p:nvPicPr>
        <p:blipFill rotWithShape="1">
          <a:blip r:embed="rId3">
            <a:alphaModFix/>
          </a:blip>
          <a:srcRect b="0" l="0" r="0" t="0"/>
          <a:stretch/>
        </p:blipFill>
        <p:spPr>
          <a:xfrm>
            <a:off x="7312550" y="111798"/>
            <a:ext cx="1638475" cy="929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5" name="Shape 235"/>
        <p:cNvGrpSpPr/>
        <p:nvPr/>
      </p:nvGrpSpPr>
      <p:grpSpPr>
        <a:xfrm>
          <a:off x="0" y="0"/>
          <a:ext cx="0" cy="0"/>
          <a:chOff x="0" y="0"/>
          <a:chExt cx="0" cy="0"/>
        </a:xfrm>
      </p:grpSpPr>
      <p:sp>
        <p:nvSpPr>
          <p:cNvPr id="236" name="Google Shape;236;p37"/>
          <p:cNvSpPr txBox="1"/>
          <p:nvPr>
            <p:ph type="title"/>
          </p:nvPr>
        </p:nvSpPr>
        <p:spPr>
          <a:xfrm>
            <a:off x="374848" y="303498"/>
            <a:ext cx="8229600" cy="743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s" sz="3600">
                <a:solidFill>
                  <a:schemeClr val="lt1"/>
                </a:solidFill>
              </a:rPr>
              <a:t>Deadlock</a:t>
            </a:r>
            <a:endParaRPr sz="3600">
              <a:solidFill>
                <a:schemeClr val="lt1"/>
              </a:solidFill>
            </a:endParaRPr>
          </a:p>
        </p:txBody>
      </p:sp>
      <p:sp>
        <p:nvSpPr>
          <p:cNvPr id="237" name="Google Shape;237;p37"/>
          <p:cNvSpPr txBox="1"/>
          <p:nvPr>
            <p:ph idx="1" type="body"/>
          </p:nvPr>
        </p:nvSpPr>
        <p:spPr>
          <a:xfrm>
            <a:off x="179512" y="1200150"/>
            <a:ext cx="8856900" cy="3801900"/>
          </a:xfrm>
          <a:prstGeom prst="rect">
            <a:avLst/>
          </a:prstGeom>
          <a:noFill/>
          <a:ln>
            <a:noFill/>
          </a:ln>
        </p:spPr>
        <p:txBody>
          <a:bodyPr anchorCtr="0" anchor="t" bIns="45700" lIns="91425" spcFirstLastPara="1" rIns="91425" wrap="square" tIns="45700">
            <a:normAutofit/>
          </a:bodyPr>
          <a:lstStyle/>
          <a:p>
            <a:pPr indent="-53338" lvl="0" marL="182880" rtl="0" algn="l">
              <a:lnSpc>
                <a:spcPct val="115000"/>
              </a:lnSpc>
              <a:spcBef>
                <a:spcPts val="0"/>
              </a:spcBef>
              <a:spcAft>
                <a:spcPts val="0"/>
              </a:spcAft>
              <a:buSzPts val="2040"/>
              <a:buNone/>
            </a:pPr>
            <a:r>
              <a:t/>
            </a:r>
            <a:endParaRPr/>
          </a:p>
          <a:p>
            <a:pPr indent="-53338" lvl="0" marL="182880" rtl="0" algn="l">
              <a:lnSpc>
                <a:spcPct val="115000"/>
              </a:lnSpc>
              <a:spcBef>
                <a:spcPts val="480"/>
              </a:spcBef>
              <a:spcAft>
                <a:spcPts val="0"/>
              </a:spcAft>
              <a:buSzPts val="2040"/>
              <a:buNone/>
            </a:pPr>
            <a:r>
              <a:t/>
            </a:r>
            <a:endParaRPr/>
          </a:p>
          <a:p>
            <a:pPr indent="-53338" lvl="0" marL="182880" rtl="0" algn="l">
              <a:lnSpc>
                <a:spcPct val="115000"/>
              </a:lnSpc>
              <a:spcBef>
                <a:spcPts val="480"/>
              </a:spcBef>
              <a:spcAft>
                <a:spcPts val="0"/>
              </a:spcAft>
              <a:buSzPts val="2040"/>
              <a:buNone/>
            </a:pPr>
            <a:r>
              <a:t/>
            </a:r>
            <a:endParaRPr/>
          </a:p>
          <a:p>
            <a:pPr indent="-53338" lvl="0" marL="182880" rtl="0" algn="l">
              <a:lnSpc>
                <a:spcPct val="115000"/>
              </a:lnSpc>
              <a:spcBef>
                <a:spcPts val="480"/>
              </a:spcBef>
              <a:spcAft>
                <a:spcPts val="0"/>
              </a:spcAft>
              <a:buSzPts val="2040"/>
              <a:buNone/>
            </a:pPr>
            <a:r>
              <a:t/>
            </a:r>
            <a:endParaRPr/>
          </a:p>
          <a:p>
            <a:pPr indent="-53338" lvl="0" marL="182880" rtl="0" algn="l">
              <a:lnSpc>
                <a:spcPct val="115000"/>
              </a:lnSpc>
              <a:spcBef>
                <a:spcPts val="480"/>
              </a:spcBef>
              <a:spcAft>
                <a:spcPts val="0"/>
              </a:spcAft>
              <a:buSzPts val="2040"/>
              <a:buNone/>
            </a:pPr>
            <a:r>
              <a:t/>
            </a:r>
            <a:endParaRPr/>
          </a:p>
          <a:p>
            <a:pPr indent="-53338" lvl="0" marL="182880" rtl="0" algn="l">
              <a:lnSpc>
                <a:spcPct val="115000"/>
              </a:lnSpc>
              <a:spcBef>
                <a:spcPts val="480"/>
              </a:spcBef>
              <a:spcAft>
                <a:spcPts val="1200"/>
              </a:spcAft>
              <a:buSzPts val="2040"/>
              <a:buNone/>
            </a:pPr>
            <a:r>
              <a:t/>
            </a:r>
            <a:endParaRPr/>
          </a:p>
        </p:txBody>
      </p:sp>
      <p:sp>
        <p:nvSpPr>
          <p:cNvPr id="238" name="Google Shape;238;p37"/>
          <p:cNvSpPr txBox="1"/>
          <p:nvPr/>
        </p:nvSpPr>
        <p:spPr>
          <a:xfrm>
            <a:off x="179512" y="1314450"/>
            <a:ext cx="9009300" cy="3801900"/>
          </a:xfrm>
          <a:prstGeom prst="rect">
            <a:avLst/>
          </a:prstGeom>
          <a:noFill/>
          <a:ln>
            <a:noFill/>
          </a:ln>
        </p:spPr>
        <p:txBody>
          <a:bodyPr anchorCtr="0" anchor="t" bIns="45700" lIns="91425" spcFirstLastPara="1" rIns="91425" wrap="square" tIns="45700">
            <a:normAutofit/>
          </a:bodyPr>
          <a:lstStyle/>
          <a:p>
            <a:pPr indent="-53338" lvl="0" marL="182880" marR="0" rtl="0" algn="l">
              <a:lnSpc>
                <a:spcPct val="100000"/>
              </a:lnSpc>
              <a:spcBef>
                <a:spcPts val="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53338" lvl="0" marL="182880"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53338" lvl="0" marL="182880"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53338" lvl="0" marL="182880"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53338" lvl="0" marL="182880"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53338" lvl="0" marL="182880"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p:txBody>
      </p:sp>
      <p:sp>
        <p:nvSpPr>
          <p:cNvPr id="239" name="Google Shape;239;p37"/>
          <p:cNvSpPr txBox="1"/>
          <p:nvPr/>
        </p:nvSpPr>
        <p:spPr>
          <a:xfrm>
            <a:off x="114778" y="1005576"/>
            <a:ext cx="9009300" cy="3801900"/>
          </a:xfrm>
          <a:prstGeom prst="rect">
            <a:avLst/>
          </a:prstGeom>
          <a:noFill/>
          <a:ln>
            <a:noFill/>
          </a:ln>
        </p:spPr>
        <p:txBody>
          <a:bodyPr anchorCtr="0" anchor="t" bIns="45700" lIns="91425" spcFirstLastPara="1" rIns="91425" wrap="square" tIns="45700">
            <a:normAutofit fontScale="70000" lnSpcReduction="20000"/>
          </a:bodyPr>
          <a:lstStyle/>
          <a:p>
            <a:pPr indent="-153733" lvl="0" marL="182880" marR="0" rtl="0" algn="l">
              <a:lnSpc>
                <a:spcPct val="100000"/>
              </a:lnSpc>
              <a:spcBef>
                <a:spcPts val="0"/>
              </a:spcBef>
              <a:spcAft>
                <a:spcPts val="0"/>
              </a:spcAft>
              <a:buClr>
                <a:schemeClr val="accent1"/>
              </a:buClr>
              <a:buSzPct val="85000"/>
              <a:buFont typeface="Arial"/>
              <a:buChar char="•"/>
            </a:pPr>
            <a:r>
              <a:rPr b="0" i="0" lang="es" sz="2400" u="none" cap="none" strike="noStrike">
                <a:solidFill>
                  <a:schemeClr val="dk1"/>
                </a:solidFill>
                <a:latin typeface="Arial"/>
                <a:ea typeface="Arial"/>
                <a:cs typeface="Arial"/>
                <a:sym typeface="Arial"/>
              </a:rPr>
              <a:t>Cond</a:t>
            </a:r>
            <a:r>
              <a:rPr b="0" i="0" lang="es" sz="2400" u="none" cap="none" strike="noStrike">
                <a:solidFill>
                  <a:schemeClr val="lt1"/>
                </a:solidFill>
                <a:latin typeface="Arial"/>
                <a:ea typeface="Arial"/>
                <a:cs typeface="Arial"/>
                <a:sym typeface="Arial"/>
              </a:rPr>
              <a:t>iciones (Coffman y cía, 1971): !</a:t>
            </a:r>
            <a:endParaRPr b="0" i="0" sz="1400" u="none" cap="none" strike="noStrike">
              <a:solidFill>
                <a:schemeClr val="lt1"/>
              </a:solidFill>
              <a:latin typeface="Arial"/>
              <a:ea typeface="Arial"/>
              <a:cs typeface="Arial"/>
              <a:sym typeface="Arial"/>
            </a:endParaRPr>
          </a:p>
          <a:p>
            <a:pPr indent="-63054" lvl="0" marL="182880" marR="0" rtl="0" algn="l">
              <a:lnSpc>
                <a:spcPct val="100000"/>
              </a:lnSpc>
              <a:spcBef>
                <a:spcPts val="444"/>
              </a:spcBef>
              <a:spcAft>
                <a:spcPts val="0"/>
              </a:spcAft>
              <a:buClr>
                <a:schemeClr val="accent1"/>
              </a:buClr>
              <a:buSzPct val="85000"/>
              <a:buFont typeface="Arial"/>
              <a:buNone/>
            </a:pPr>
            <a:r>
              <a:t/>
            </a:r>
            <a:endParaRPr b="0" i="0" sz="2400" u="none" cap="none" strike="noStrike">
              <a:solidFill>
                <a:schemeClr val="lt1"/>
              </a:solidFill>
              <a:latin typeface="Arial"/>
              <a:ea typeface="Arial"/>
              <a:cs typeface="Arial"/>
              <a:sym typeface="Arial"/>
            </a:endParaRPr>
          </a:p>
          <a:p>
            <a:pPr indent="-158591" lvl="1" marL="457200" marR="0" rtl="0" algn="l">
              <a:lnSpc>
                <a:spcPct val="100000"/>
              </a:lnSpc>
              <a:spcBef>
                <a:spcPts val="370"/>
              </a:spcBef>
              <a:spcAft>
                <a:spcPts val="0"/>
              </a:spcAft>
              <a:buClr>
                <a:schemeClr val="lt1"/>
              </a:buClr>
              <a:buSzPct val="85000"/>
              <a:buFont typeface="Arial"/>
              <a:buChar char="•"/>
            </a:pPr>
            <a:r>
              <a:rPr b="0" i="0" lang="es" sz="2000" u="none" cap="none" strike="noStrike">
                <a:solidFill>
                  <a:schemeClr val="lt1"/>
                </a:solidFill>
                <a:latin typeface="Arial"/>
                <a:ea typeface="Arial"/>
                <a:cs typeface="Arial"/>
                <a:sym typeface="Arial"/>
              </a:rPr>
              <a:t>Exclusión mutua: cada recurso esta asignado a un proceso o esta disponible.</a:t>
            </a:r>
            <a:endParaRPr b="0" i="0" sz="1400" u="none" cap="none" strike="noStrike">
              <a:solidFill>
                <a:schemeClr val="lt1"/>
              </a:solidFill>
              <a:latin typeface="Arial"/>
              <a:ea typeface="Arial"/>
              <a:cs typeface="Arial"/>
              <a:sym typeface="Arial"/>
            </a:endParaRPr>
          </a:p>
          <a:p>
            <a:pPr indent="-158591" lvl="1" marL="457200" marR="0" rtl="0" algn="l">
              <a:lnSpc>
                <a:spcPct val="100000"/>
              </a:lnSpc>
              <a:spcBef>
                <a:spcPts val="970"/>
              </a:spcBef>
              <a:spcAft>
                <a:spcPts val="0"/>
              </a:spcAft>
              <a:buClr>
                <a:schemeClr val="lt1"/>
              </a:buClr>
              <a:buSzPct val="85000"/>
              <a:buFont typeface="Arial"/>
              <a:buChar char="•"/>
            </a:pPr>
            <a:r>
              <a:rPr b="0" i="0" lang="es" sz="2000" u="none" cap="none" strike="noStrike">
                <a:solidFill>
                  <a:schemeClr val="lt1"/>
                </a:solidFill>
                <a:latin typeface="Arial"/>
                <a:ea typeface="Arial"/>
                <a:cs typeface="Arial"/>
                <a:sym typeface="Arial"/>
              </a:rPr>
              <a:t>Hold and wait: los procesos que ya tienen algún recurso puede solicitar otro.</a:t>
            </a:r>
            <a:endParaRPr b="0" i="0" sz="1400" u="none" cap="none" strike="noStrike">
              <a:solidFill>
                <a:schemeClr val="lt1"/>
              </a:solidFill>
              <a:latin typeface="Arial"/>
              <a:ea typeface="Arial"/>
              <a:cs typeface="Arial"/>
              <a:sym typeface="Arial"/>
            </a:endParaRPr>
          </a:p>
          <a:p>
            <a:pPr indent="-158591" lvl="1" marL="457200" marR="0" rtl="0" algn="l">
              <a:lnSpc>
                <a:spcPct val="100000"/>
              </a:lnSpc>
              <a:spcBef>
                <a:spcPts val="970"/>
              </a:spcBef>
              <a:spcAft>
                <a:spcPts val="0"/>
              </a:spcAft>
              <a:buClr>
                <a:schemeClr val="lt1"/>
              </a:buClr>
              <a:buSzPct val="85000"/>
              <a:buFont typeface="Arial"/>
              <a:buChar char="•"/>
            </a:pPr>
            <a:r>
              <a:rPr b="0" i="0" lang="es" sz="2000" u="none" cap="none" strike="noStrike">
                <a:solidFill>
                  <a:schemeClr val="lt1"/>
                </a:solidFill>
                <a:latin typeface="Arial"/>
                <a:ea typeface="Arial"/>
                <a:cs typeface="Arial"/>
                <a:sym typeface="Arial"/>
              </a:rPr>
              <a:t>No preemption: no hay mecanismo compulsivo para quitarle los recursos a un proceso que ya los tiene. El proceso debe liberarlos explícitamente.</a:t>
            </a:r>
            <a:endParaRPr b="0" i="0" sz="2000" u="none" cap="none" strike="noStrike">
              <a:solidFill>
                <a:schemeClr val="lt1"/>
              </a:solidFill>
              <a:latin typeface="Arial"/>
              <a:ea typeface="Arial"/>
              <a:cs typeface="Arial"/>
              <a:sym typeface="Arial"/>
            </a:endParaRPr>
          </a:p>
          <a:p>
            <a:pPr indent="-158591" lvl="1" marL="457200" marR="0" rtl="0" algn="l">
              <a:lnSpc>
                <a:spcPct val="100000"/>
              </a:lnSpc>
              <a:spcBef>
                <a:spcPts val="970"/>
              </a:spcBef>
              <a:spcAft>
                <a:spcPts val="0"/>
              </a:spcAft>
              <a:buClr>
                <a:schemeClr val="lt1"/>
              </a:buClr>
              <a:buSzPct val="85000"/>
              <a:buFont typeface="Arial"/>
              <a:buChar char="•"/>
            </a:pPr>
            <a:r>
              <a:rPr b="0" i="0" lang="es" sz="2000" u="none" cap="none" strike="noStrike">
                <a:solidFill>
                  <a:schemeClr val="lt1"/>
                </a:solidFill>
                <a:latin typeface="Arial"/>
                <a:ea typeface="Arial"/>
                <a:cs typeface="Arial"/>
                <a:sym typeface="Arial"/>
              </a:rPr>
              <a:t>Espera circular: tiene que haber una cadena de dos o mas procesos, cada uno de los cuales esta esperando algún recurso que tiene el miembro siguiente.</a:t>
            </a:r>
            <a:endParaRPr b="0" i="0" sz="2000" u="none" cap="none" strike="noStrike">
              <a:solidFill>
                <a:schemeClr val="lt1"/>
              </a:solidFill>
              <a:latin typeface="Arial"/>
              <a:ea typeface="Arial"/>
              <a:cs typeface="Arial"/>
              <a:sym typeface="Arial"/>
            </a:endParaRPr>
          </a:p>
          <a:p>
            <a:pPr indent="-63054" lvl="0" marL="182880" marR="0" rtl="0" algn="l">
              <a:lnSpc>
                <a:spcPct val="100000"/>
              </a:lnSpc>
              <a:spcBef>
                <a:spcPts val="1044"/>
              </a:spcBef>
              <a:spcAft>
                <a:spcPts val="0"/>
              </a:spcAft>
              <a:buClr>
                <a:schemeClr val="accent1"/>
              </a:buClr>
              <a:buSzPct val="85000"/>
              <a:buFont typeface="Arial"/>
              <a:buNone/>
            </a:pPr>
            <a:r>
              <a:t/>
            </a:r>
            <a:endParaRPr b="0" i="0" sz="2400" u="none" cap="none" strike="noStrike">
              <a:solidFill>
                <a:schemeClr val="lt1"/>
              </a:solidFill>
              <a:latin typeface="Arial"/>
              <a:ea typeface="Arial"/>
              <a:cs typeface="Arial"/>
              <a:sym typeface="Arial"/>
            </a:endParaRPr>
          </a:p>
          <a:p>
            <a:pPr indent="-153733" lvl="0" marL="182880" marR="0" rtl="0" algn="l">
              <a:lnSpc>
                <a:spcPct val="100000"/>
              </a:lnSpc>
              <a:spcBef>
                <a:spcPts val="444"/>
              </a:spcBef>
              <a:spcAft>
                <a:spcPts val="0"/>
              </a:spcAft>
              <a:buClr>
                <a:schemeClr val="lt1"/>
              </a:buClr>
              <a:buSzPct val="85000"/>
              <a:buFont typeface="Arial"/>
              <a:buChar char="•"/>
            </a:pPr>
            <a:r>
              <a:rPr b="0" i="0" lang="es" sz="2400" u="none" cap="none" strike="noStrike">
                <a:solidFill>
                  <a:schemeClr val="lt1"/>
                </a:solidFill>
                <a:latin typeface="Arial"/>
                <a:ea typeface="Arial"/>
                <a:cs typeface="Arial"/>
                <a:sym typeface="Arial"/>
              </a:rPr>
              <a:t>Las cuatro deben estar presentes para que haya deadlock. Son</a:t>
            </a:r>
            <a:endParaRPr b="0" i="0" sz="1400" u="none" cap="none" strike="noStrike">
              <a:solidFill>
                <a:schemeClr val="lt1"/>
              </a:solidFill>
              <a:latin typeface="Arial"/>
              <a:ea typeface="Arial"/>
              <a:cs typeface="Arial"/>
              <a:sym typeface="Arial"/>
            </a:endParaRPr>
          </a:p>
          <a:p>
            <a:pPr indent="-153733" lvl="0" marL="182880" marR="0" rtl="0" algn="l">
              <a:lnSpc>
                <a:spcPct val="100000"/>
              </a:lnSpc>
              <a:spcBef>
                <a:spcPts val="444"/>
              </a:spcBef>
              <a:spcAft>
                <a:spcPts val="0"/>
              </a:spcAft>
              <a:buClr>
                <a:schemeClr val="lt1"/>
              </a:buClr>
              <a:buSzPct val="85000"/>
              <a:buFont typeface="Arial"/>
              <a:buChar char="•"/>
            </a:pPr>
            <a:r>
              <a:rPr b="0" i="0" lang="es" sz="2400" u="none" cap="none" strike="noStrike">
                <a:solidFill>
                  <a:schemeClr val="lt1"/>
                </a:solidFill>
                <a:latin typeface="Arial"/>
                <a:ea typeface="Arial"/>
                <a:cs typeface="Arial"/>
                <a:sym typeface="Arial"/>
              </a:rPr>
              <a:t>condiciones necesarias. !.</a:t>
            </a:r>
            <a:endParaRPr b="0" i="0" sz="1400" u="none" cap="none" strike="noStrike">
              <a:solidFill>
                <a:schemeClr val="lt1"/>
              </a:solidFill>
              <a:latin typeface="Arial"/>
              <a:ea typeface="Arial"/>
              <a:cs typeface="Arial"/>
              <a:sym typeface="Arial"/>
            </a:endParaRPr>
          </a:p>
          <a:p>
            <a:pPr indent="-153733" lvl="0" marL="182880" marR="0" rtl="0" algn="l">
              <a:lnSpc>
                <a:spcPct val="100000"/>
              </a:lnSpc>
              <a:spcBef>
                <a:spcPts val="444"/>
              </a:spcBef>
              <a:spcAft>
                <a:spcPts val="0"/>
              </a:spcAft>
              <a:buClr>
                <a:schemeClr val="lt1"/>
              </a:buClr>
              <a:buSzPct val="85000"/>
              <a:buFont typeface="Arial"/>
              <a:buChar char="•"/>
            </a:pPr>
            <a:r>
              <a:rPr b="0" i="0" lang="es" sz="2400" u="none" cap="none" strike="noStrike">
                <a:solidFill>
                  <a:schemeClr val="lt1"/>
                </a:solidFill>
                <a:latin typeface="Arial"/>
                <a:ea typeface="Arial"/>
                <a:cs typeface="Arial"/>
                <a:sym typeface="Arial"/>
              </a:rPr>
              <a:t>Estas condiciones se pueden modelar como grafos con dos</a:t>
            </a:r>
            <a:endParaRPr b="0" i="0" sz="1400" u="none" cap="none" strike="noStrike">
              <a:solidFill>
                <a:schemeClr val="lt1"/>
              </a:solidFill>
              <a:latin typeface="Arial"/>
              <a:ea typeface="Arial"/>
              <a:cs typeface="Arial"/>
              <a:sym typeface="Arial"/>
            </a:endParaRPr>
          </a:p>
          <a:p>
            <a:pPr indent="-153733" lvl="0" marL="182880" marR="0" rtl="0" algn="l">
              <a:lnSpc>
                <a:spcPct val="100000"/>
              </a:lnSpc>
              <a:spcBef>
                <a:spcPts val="444"/>
              </a:spcBef>
              <a:spcAft>
                <a:spcPts val="0"/>
              </a:spcAft>
              <a:buClr>
                <a:schemeClr val="lt1"/>
              </a:buClr>
              <a:buSzPct val="85000"/>
              <a:buFont typeface="Arial"/>
              <a:buChar char="•"/>
            </a:pPr>
            <a:r>
              <a:rPr b="0" i="0" lang="es" sz="2400" u="none" cap="none" strike="noStrike">
                <a:solidFill>
                  <a:schemeClr val="lt1"/>
                </a:solidFill>
                <a:latin typeface="Arial"/>
                <a:ea typeface="Arial"/>
                <a:cs typeface="Arial"/>
                <a:sym typeface="Arial"/>
              </a:rPr>
              <a:t>tipos de nodos: procesos y recursos. Hay deadlock si se encuentra un ciclo en el grafo.</a:t>
            </a:r>
            <a:endParaRPr b="0" i="0" sz="1400" u="none" cap="none" strike="noStrike">
              <a:solidFill>
                <a:schemeClr val="lt1"/>
              </a:solidFill>
              <a:latin typeface="Arial"/>
              <a:ea typeface="Arial"/>
              <a:cs typeface="Arial"/>
              <a:sym typeface="Arial"/>
            </a:endParaRPr>
          </a:p>
          <a:p>
            <a:pPr indent="-63054" lvl="0" marL="182880" marR="0" rtl="0" algn="l">
              <a:lnSpc>
                <a:spcPct val="100000"/>
              </a:lnSpc>
              <a:spcBef>
                <a:spcPts val="444"/>
              </a:spcBef>
              <a:spcAft>
                <a:spcPts val="0"/>
              </a:spcAft>
              <a:buClr>
                <a:schemeClr val="accent1"/>
              </a:buClr>
              <a:buSzPct val="85000"/>
              <a:buFont typeface="Arial"/>
              <a:buNone/>
            </a:pPr>
            <a:r>
              <a:t/>
            </a:r>
            <a:endParaRPr b="0" i="0" sz="2400" u="none" cap="none" strike="noStrike">
              <a:solidFill>
                <a:schemeClr val="lt1"/>
              </a:solidFill>
              <a:latin typeface="Arial"/>
              <a:ea typeface="Arial"/>
              <a:cs typeface="Arial"/>
              <a:sym typeface="Arial"/>
            </a:endParaRPr>
          </a:p>
        </p:txBody>
      </p:sp>
      <p:pic>
        <p:nvPicPr>
          <p:cNvPr id="240" name="Google Shape;240;p37"/>
          <p:cNvPicPr preferRelativeResize="0"/>
          <p:nvPr/>
        </p:nvPicPr>
        <p:blipFill rotWithShape="1">
          <a:blip r:embed="rId3">
            <a:alphaModFix/>
          </a:blip>
          <a:srcRect b="0" l="0" r="0" t="0"/>
          <a:stretch/>
        </p:blipFill>
        <p:spPr>
          <a:xfrm>
            <a:off x="7312550" y="111798"/>
            <a:ext cx="1638475" cy="929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4" name="Shape 244"/>
        <p:cNvGrpSpPr/>
        <p:nvPr/>
      </p:nvGrpSpPr>
      <p:grpSpPr>
        <a:xfrm>
          <a:off x="0" y="0"/>
          <a:ext cx="0" cy="0"/>
          <a:chOff x="0" y="0"/>
          <a:chExt cx="0" cy="0"/>
        </a:xfrm>
      </p:grpSpPr>
      <p:sp>
        <p:nvSpPr>
          <p:cNvPr id="245" name="Google Shape;245;p38"/>
          <p:cNvSpPr txBox="1"/>
          <p:nvPr>
            <p:ph type="title"/>
          </p:nvPr>
        </p:nvSpPr>
        <p:spPr>
          <a:xfrm>
            <a:off x="374848" y="303498"/>
            <a:ext cx="8229600" cy="743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s" sz="3600">
                <a:solidFill>
                  <a:schemeClr val="lt1"/>
                </a:solidFill>
              </a:rPr>
              <a:t>¿Qué hacer con el deadlock?</a:t>
            </a:r>
            <a:endParaRPr sz="3600">
              <a:solidFill>
                <a:schemeClr val="lt1"/>
              </a:solidFill>
            </a:endParaRPr>
          </a:p>
        </p:txBody>
      </p:sp>
      <p:sp>
        <p:nvSpPr>
          <p:cNvPr id="246" name="Google Shape;246;p38"/>
          <p:cNvSpPr txBox="1"/>
          <p:nvPr>
            <p:ph idx="1" type="body"/>
          </p:nvPr>
        </p:nvSpPr>
        <p:spPr>
          <a:xfrm>
            <a:off x="179512" y="1200150"/>
            <a:ext cx="8856900" cy="3801900"/>
          </a:xfrm>
          <a:prstGeom prst="rect">
            <a:avLst/>
          </a:prstGeom>
          <a:noFill/>
          <a:ln>
            <a:noFill/>
          </a:ln>
        </p:spPr>
        <p:txBody>
          <a:bodyPr anchorCtr="0" anchor="t" bIns="45700" lIns="91425" spcFirstLastPara="1" rIns="91425" wrap="square" tIns="45700">
            <a:normAutofit/>
          </a:bodyPr>
          <a:lstStyle/>
          <a:p>
            <a:pPr indent="-53338" lvl="0" marL="182880" rtl="0" algn="l">
              <a:lnSpc>
                <a:spcPct val="115000"/>
              </a:lnSpc>
              <a:spcBef>
                <a:spcPts val="0"/>
              </a:spcBef>
              <a:spcAft>
                <a:spcPts val="0"/>
              </a:spcAft>
              <a:buSzPts val="2040"/>
              <a:buNone/>
            </a:pPr>
            <a:r>
              <a:t/>
            </a:r>
            <a:endParaRPr/>
          </a:p>
          <a:p>
            <a:pPr indent="-53338" lvl="0" marL="182880" rtl="0" algn="l">
              <a:lnSpc>
                <a:spcPct val="115000"/>
              </a:lnSpc>
              <a:spcBef>
                <a:spcPts val="480"/>
              </a:spcBef>
              <a:spcAft>
                <a:spcPts val="0"/>
              </a:spcAft>
              <a:buSzPts val="2040"/>
              <a:buNone/>
            </a:pPr>
            <a:r>
              <a:t/>
            </a:r>
            <a:endParaRPr/>
          </a:p>
          <a:p>
            <a:pPr indent="-53338" lvl="0" marL="182880" rtl="0" algn="l">
              <a:lnSpc>
                <a:spcPct val="115000"/>
              </a:lnSpc>
              <a:spcBef>
                <a:spcPts val="480"/>
              </a:spcBef>
              <a:spcAft>
                <a:spcPts val="0"/>
              </a:spcAft>
              <a:buSzPts val="2040"/>
              <a:buNone/>
            </a:pPr>
            <a:r>
              <a:t/>
            </a:r>
            <a:endParaRPr/>
          </a:p>
          <a:p>
            <a:pPr indent="-53338" lvl="0" marL="182880" rtl="0" algn="l">
              <a:lnSpc>
                <a:spcPct val="115000"/>
              </a:lnSpc>
              <a:spcBef>
                <a:spcPts val="480"/>
              </a:spcBef>
              <a:spcAft>
                <a:spcPts val="0"/>
              </a:spcAft>
              <a:buSzPts val="2040"/>
              <a:buNone/>
            </a:pPr>
            <a:r>
              <a:t/>
            </a:r>
            <a:endParaRPr/>
          </a:p>
          <a:p>
            <a:pPr indent="-53338" lvl="0" marL="182880" rtl="0" algn="l">
              <a:lnSpc>
                <a:spcPct val="115000"/>
              </a:lnSpc>
              <a:spcBef>
                <a:spcPts val="480"/>
              </a:spcBef>
              <a:spcAft>
                <a:spcPts val="0"/>
              </a:spcAft>
              <a:buSzPts val="2040"/>
              <a:buNone/>
            </a:pPr>
            <a:r>
              <a:t/>
            </a:r>
            <a:endParaRPr/>
          </a:p>
          <a:p>
            <a:pPr indent="-53338" lvl="0" marL="182880" rtl="0" algn="l">
              <a:lnSpc>
                <a:spcPct val="115000"/>
              </a:lnSpc>
              <a:spcBef>
                <a:spcPts val="480"/>
              </a:spcBef>
              <a:spcAft>
                <a:spcPts val="1200"/>
              </a:spcAft>
              <a:buSzPts val="2040"/>
              <a:buNone/>
            </a:pPr>
            <a:r>
              <a:t/>
            </a:r>
            <a:endParaRPr/>
          </a:p>
        </p:txBody>
      </p:sp>
      <p:sp>
        <p:nvSpPr>
          <p:cNvPr id="247" name="Google Shape;247;p38"/>
          <p:cNvSpPr txBox="1"/>
          <p:nvPr/>
        </p:nvSpPr>
        <p:spPr>
          <a:xfrm>
            <a:off x="179512" y="1314450"/>
            <a:ext cx="9009300" cy="3801900"/>
          </a:xfrm>
          <a:prstGeom prst="rect">
            <a:avLst/>
          </a:prstGeom>
          <a:noFill/>
          <a:ln>
            <a:noFill/>
          </a:ln>
        </p:spPr>
        <p:txBody>
          <a:bodyPr anchorCtr="0" anchor="t" bIns="45700" lIns="91425" spcFirstLastPara="1" rIns="91425" wrap="square" tIns="45700">
            <a:normAutofit/>
          </a:bodyPr>
          <a:lstStyle/>
          <a:p>
            <a:pPr indent="-53338" lvl="0" marL="182880" marR="0" rtl="0" algn="l">
              <a:lnSpc>
                <a:spcPct val="100000"/>
              </a:lnSpc>
              <a:spcBef>
                <a:spcPts val="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53338" lvl="0" marL="182880"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53338" lvl="0" marL="182880"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53338" lvl="0" marL="182880"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53338" lvl="0" marL="182880"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53338" lvl="0" marL="182880"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p:txBody>
      </p:sp>
      <p:sp>
        <p:nvSpPr>
          <p:cNvPr id="248" name="Google Shape;248;p38"/>
          <p:cNvSpPr txBox="1"/>
          <p:nvPr/>
        </p:nvSpPr>
        <p:spPr>
          <a:xfrm>
            <a:off x="114778" y="1005576"/>
            <a:ext cx="9009300" cy="3801900"/>
          </a:xfrm>
          <a:prstGeom prst="rect">
            <a:avLst/>
          </a:prstGeom>
          <a:noFill/>
          <a:ln>
            <a:noFill/>
          </a:ln>
        </p:spPr>
        <p:txBody>
          <a:bodyPr anchorCtr="0" anchor="t" bIns="45700" lIns="91425" spcFirstLastPara="1" rIns="91425" wrap="square" tIns="45700">
            <a:normAutofit/>
          </a:bodyPr>
          <a:lstStyle/>
          <a:p>
            <a:pPr indent="-53338" lvl="0" marL="182880" marR="0" rtl="0" algn="l">
              <a:lnSpc>
                <a:spcPct val="100000"/>
              </a:lnSpc>
              <a:spcBef>
                <a:spcPts val="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p:txBody>
      </p:sp>
      <p:sp>
        <p:nvSpPr>
          <p:cNvPr id="249" name="Google Shape;249;p38"/>
          <p:cNvSpPr txBox="1"/>
          <p:nvPr/>
        </p:nvSpPr>
        <p:spPr>
          <a:xfrm>
            <a:off x="267178" y="1119876"/>
            <a:ext cx="9009300" cy="3801900"/>
          </a:xfrm>
          <a:prstGeom prst="rect">
            <a:avLst/>
          </a:prstGeom>
          <a:noFill/>
          <a:ln>
            <a:noFill/>
          </a:ln>
        </p:spPr>
        <p:txBody>
          <a:bodyPr anchorCtr="0" anchor="t" bIns="45700" lIns="91425" spcFirstLastPara="1" rIns="91425" wrap="square" tIns="45700">
            <a:normAutofit/>
          </a:bodyPr>
          <a:lstStyle/>
          <a:p>
            <a:pPr indent="-53338" lvl="0" marL="182880" marR="0" rtl="0" algn="l">
              <a:lnSpc>
                <a:spcPct val="100000"/>
              </a:lnSpc>
              <a:spcBef>
                <a:spcPts val="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p:txBody>
      </p:sp>
      <p:sp>
        <p:nvSpPr>
          <p:cNvPr id="250" name="Google Shape;250;p38"/>
          <p:cNvSpPr txBox="1"/>
          <p:nvPr/>
        </p:nvSpPr>
        <p:spPr>
          <a:xfrm>
            <a:off x="66292" y="1126385"/>
            <a:ext cx="9009300" cy="3801900"/>
          </a:xfrm>
          <a:prstGeom prst="rect">
            <a:avLst/>
          </a:prstGeom>
          <a:noFill/>
          <a:ln>
            <a:noFill/>
          </a:ln>
        </p:spPr>
        <p:txBody>
          <a:bodyPr anchorCtr="0" anchor="t" bIns="45700" lIns="91425" spcFirstLastPara="1" rIns="91425" wrap="square" tIns="45700">
            <a:normAutofit fontScale="62500" lnSpcReduction="20000"/>
          </a:bodyPr>
          <a:lstStyle/>
          <a:p>
            <a:pPr indent="-153733" lvl="0" marL="182880" marR="0" rtl="0" algn="l">
              <a:lnSpc>
                <a:spcPct val="100000"/>
              </a:lnSpc>
              <a:spcBef>
                <a:spcPts val="0"/>
              </a:spcBef>
              <a:spcAft>
                <a:spcPts val="0"/>
              </a:spcAft>
              <a:buClr>
                <a:schemeClr val="accent1"/>
              </a:buClr>
              <a:buSzPct val="85000"/>
              <a:buFont typeface="Arial"/>
              <a:buChar char="•"/>
            </a:pPr>
            <a:r>
              <a:rPr b="0" i="0" lang="es" sz="2400" u="none" cap="none" strike="noStrike">
                <a:solidFill>
                  <a:schemeClr val="dk1"/>
                </a:solidFill>
                <a:latin typeface="Arial"/>
                <a:ea typeface="Arial"/>
                <a:cs typeface="Arial"/>
                <a:sym typeface="Arial"/>
              </a:rPr>
              <a:t>U</a:t>
            </a:r>
            <a:r>
              <a:rPr b="0" i="0" lang="es" sz="2400" u="none" cap="none" strike="noStrike">
                <a:solidFill>
                  <a:schemeClr val="lt1"/>
                </a:solidFill>
                <a:latin typeface="Arial"/>
                <a:ea typeface="Arial"/>
                <a:cs typeface="Arial"/>
                <a:sym typeface="Arial"/>
              </a:rPr>
              <a:t>n primer enfoque. Algoritmo del avestruz:</a:t>
            </a:r>
            <a:endParaRPr b="0" i="0" sz="1400" u="none" cap="none" strike="noStrike">
              <a:solidFill>
                <a:schemeClr val="lt1"/>
              </a:solidFill>
              <a:latin typeface="Arial"/>
              <a:ea typeface="Arial"/>
              <a:cs typeface="Arial"/>
              <a:sym typeface="Arial"/>
            </a:endParaRPr>
          </a:p>
          <a:p>
            <a:pPr indent="-158591" lvl="1" marL="457200" marR="0" rtl="0" algn="l">
              <a:lnSpc>
                <a:spcPct val="100000"/>
              </a:lnSpc>
              <a:spcBef>
                <a:spcPts val="340"/>
              </a:spcBef>
              <a:spcAft>
                <a:spcPts val="0"/>
              </a:spcAft>
              <a:buClr>
                <a:schemeClr val="lt1"/>
              </a:buClr>
              <a:buSzPct val="85000"/>
              <a:buFont typeface="Arial"/>
              <a:buChar char="•"/>
            </a:pPr>
            <a:r>
              <a:rPr b="0" i="0" lang="es" sz="2000" u="none" cap="none" strike="noStrike">
                <a:solidFill>
                  <a:schemeClr val="lt1"/>
                </a:solidFill>
                <a:latin typeface="Arial"/>
                <a:ea typeface="Arial"/>
                <a:cs typeface="Arial"/>
                <a:sym typeface="Arial"/>
              </a:rPr>
              <a:t>Escondo la cabeza abajo de la tierra.</a:t>
            </a:r>
            <a:endParaRPr b="0" i="0" sz="1400" u="none" cap="none" strike="noStrike">
              <a:solidFill>
                <a:schemeClr val="lt1"/>
              </a:solidFill>
              <a:latin typeface="Arial"/>
              <a:ea typeface="Arial"/>
              <a:cs typeface="Arial"/>
              <a:sym typeface="Arial"/>
            </a:endParaRPr>
          </a:p>
          <a:p>
            <a:pPr indent="-158591" lvl="1" marL="457200" marR="0" rtl="0" algn="l">
              <a:lnSpc>
                <a:spcPct val="100000"/>
              </a:lnSpc>
              <a:spcBef>
                <a:spcPts val="340"/>
              </a:spcBef>
              <a:spcAft>
                <a:spcPts val="0"/>
              </a:spcAft>
              <a:buClr>
                <a:schemeClr val="lt1"/>
              </a:buClr>
              <a:buSzPct val="85000"/>
              <a:buFont typeface="Arial"/>
              <a:buChar char="•"/>
            </a:pPr>
            <a:r>
              <a:rPr b="0" i="0" lang="es" sz="2000" u="none" cap="none" strike="noStrike">
                <a:solidFill>
                  <a:schemeClr val="lt1"/>
                </a:solidFill>
                <a:latin typeface="Arial"/>
                <a:ea typeface="Arial"/>
                <a:cs typeface="Arial"/>
                <a:sym typeface="Arial"/>
              </a:rPr>
              <a:t>¿Deadlock? ¿Qué deadlock?</a:t>
            </a:r>
            <a:endParaRPr b="0" i="0" sz="1400" u="none" cap="none" strike="noStrike">
              <a:solidFill>
                <a:schemeClr val="lt1"/>
              </a:solidFill>
              <a:latin typeface="Arial"/>
              <a:ea typeface="Arial"/>
              <a:cs typeface="Arial"/>
              <a:sym typeface="Arial"/>
            </a:endParaRPr>
          </a:p>
          <a:p>
            <a:pPr indent="-158591" lvl="1" marL="457200" marR="0" rtl="0" algn="l">
              <a:lnSpc>
                <a:spcPct val="100000"/>
              </a:lnSpc>
              <a:spcBef>
                <a:spcPts val="340"/>
              </a:spcBef>
              <a:spcAft>
                <a:spcPts val="0"/>
              </a:spcAft>
              <a:buClr>
                <a:schemeClr val="lt1"/>
              </a:buClr>
              <a:buSzPct val="85000"/>
              <a:buFont typeface="Arial"/>
              <a:buChar char="•"/>
            </a:pPr>
            <a:r>
              <a:rPr b="0" i="0" lang="es" sz="2000" u="none" cap="none" strike="noStrike">
                <a:solidFill>
                  <a:schemeClr val="lt1"/>
                </a:solidFill>
                <a:latin typeface="Arial"/>
                <a:ea typeface="Arial"/>
                <a:cs typeface="Arial"/>
                <a:sym typeface="Arial"/>
              </a:rPr>
              <a:t>Por mas que algún libro insista...</a:t>
            </a:r>
            <a:endParaRPr b="0" i="0" sz="1400" u="none" cap="none" strike="noStrike">
              <a:solidFill>
                <a:schemeClr val="lt1"/>
              </a:solidFill>
              <a:latin typeface="Arial"/>
              <a:ea typeface="Arial"/>
              <a:cs typeface="Arial"/>
              <a:sym typeface="Arial"/>
            </a:endParaRPr>
          </a:p>
          <a:p>
            <a:pPr indent="-91122" lvl="1" marL="457200" marR="0" rtl="0" algn="l">
              <a:lnSpc>
                <a:spcPct val="100000"/>
              </a:lnSpc>
              <a:spcBef>
                <a:spcPts val="340"/>
              </a:spcBef>
              <a:spcAft>
                <a:spcPts val="0"/>
              </a:spcAft>
              <a:buClr>
                <a:schemeClr val="accent1"/>
              </a:buClr>
              <a:buSzPct val="85000"/>
              <a:buFont typeface="Arial"/>
              <a:buNone/>
            </a:pPr>
            <a:r>
              <a:t/>
            </a:r>
            <a:endParaRPr b="0" i="0" sz="2000" u="none" cap="none" strike="noStrike">
              <a:solidFill>
                <a:schemeClr val="lt1"/>
              </a:solidFill>
              <a:latin typeface="Arial"/>
              <a:ea typeface="Arial"/>
              <a:cs typeface="Arial"/>
              <a:sym typeface="Arial"/>
            </a:endParaRPr>
          </a:p>
          <a:p>
            <a:pPr indent="-153733" lvl="0" marL="182880" marR="0" rtl="0" algn="l">
              <a:lnSpc>
                <a:spcPct val="100000"/>
              </a:lnSpc>
              <a:spcBef>
                <a:spcPts val="408"/>
              </a:spcBef>
              <a:spcAft>
                <a:spcPts val="0"/>
              </a:spcAft>
              <a:buClr>
                <a:schemeClr val="lt1"/>
              </a:buClr>
              <a:buSzPct val="85000"/>
              <a:buFont typeface="Arial"/>
              <a:buChar char="•"/>
            </a:pPr>
            <a:r>
              <a:rPr b="0" i="0" lang="es" sz="2400" u="none" cap="none" strike="noStrike">
                <a:solidFill>
                  <a:schemeClr val="lt1"/>
                </a:solidFill>
                <a:latin typeface="Arial"/>
                <a:ea typeface="Arial"/>
                <a:cs typeface="Arial"/>
                <a:sym typeface="Arial"/>
              </a:rPr>
              <a:t>A veces se puede evitar por diseño: se desarrolla el sistema de</a:t>
            </a:r>
            <a:endParaRPr b="0" i="0" sz="1400" u="none" cap="none" strike="noStrike">
              <a:solidFill>
                <a:schemeClr val="lt1"/>
              </a:solidFill>
              <a:latin typeface="Arial"/>
              <a:ea typeface="Arial"/>
              <a:cs typeface="Arial"/>
              <a:sym typeface="Arial"/>
            </a:endParaRPr>
          </a:p>
          <a:p>
            <a:pPr indent="-153733" lvl="0" marL="182880" marR="0" rtl="0" algn="l">
              <a:lnSpc>
                <a:spcPct val="100000"/>
              </a:lnSpc>
              <a:spcBef>
                <a:spcPts val="408"/>
              </a:spcBef>
              <a:spcAft>
                <a:spcPts val="0"/>
              </a:spcAft>
              <a:buClr>
                <a:schemeClr val="lt1"/>
              </a:buClr>
              <a:buSzPct val="85000"/>
              <a:buFont typeface="Arial"/>
              <a:buChar char="•"/>
            </a:pPr>
            <a:r>
              <a:rPr b="0" i="0" lang="es" sz="2400" u="none" cap="none" strike="noStrike">
                <a:solidFill>
                  <a:schemeClr val="lt1"/>
                </a:solidFill>
                <a:latin typeface="Arial"/>
                <a:ea typeface="Arial"/>
                <a:cs typeface="Arial"/>
                <a:sym typeface="Arial"/>
              </a:rPr>
              <a:t>manera tal que nunca entre en deadlock.</a:t>
            </a:r>
            <a:endParaRPr b="0" i="0" sz="1400" u="none" cap="none" strike="noStrike">
              <a:solidFill>
                <a:schemeClr val="lt1"/>
              </a:solidFill>
              <a:latin typeface="Arial"/>
              <a:ea typeface="Arial"/>
              <a:cs typeface="Arial"/>
              <a:sym typeface="Arial"/>
            </a:endParaRPr>
          </a:p>
          <a:p>
            <a:pPr indent="-158591" lvl="1" marL="457200" marR="0" rtl="0" algn="l">
              <a:lnSpc>
                <a:spcPct val="100000"/>
              </a:lnSpc>
              <a:spcBef>
                <a:spcPts val="340"/>
              </a:spcBef>
              <a:spcAft>
                <a:spcPts val="0"/>
              </a:spcAft>
              <a:buClr>
                <a:schemeClr val="lt1"/>
              </a:buClr>
              <a:buSzPct val="85000"/>
              <a:buFont typeface="Arial"/>
              <a:buChar char="•"/>
            </a:pPr>
            <a:r>
              <a:rPr b="0" i="0" lang="es" sz="2000" u="none" cap="none" strike="noStrike">
                <a:solidFill>
                  <a:schemeClr val="lt1"/>
                </a:solidFill>
                <a:latin typeface="Arial"/>
                <a:ea typeface="Arial"/>
                <a:cs typeface="Arial"/>
                <a:sym typeface="Arial"/>
              </a:rPr>
              <a:t>Este tipo de alternativa es valida en entornos controlados.</a:t>
            </a:r>
            <a:endParaRPr b="0" i="0" sz="1400" u="none" cap="none" strike="noStrike">
              <a:solidFill>
                <a:schemeClr val="lt1"/>
              </a:solidFill>
              <a:latin typeface="Arial"/>
              <a:ea typeface="Arial"/>
              <a:cs typeface="Arial"/>
              <a:sym typeface="Arial"/>
            </a:endParaRPr>
          </a:p>
          <a:p>
            <a:pPr indent="-158591" lvl="1" marL="457200" marR="0" rtl="0" algn="l">
              <a:lnSpc>
                <a:spcPct val="100000"/>
              </a:lnSpc>
              <a:spcBef>
                <a:spcPts val="340"/>
              </a:spcBef>
              <a:spcAft>
                <a:spcPts val="0"/>
              </a:spcAft>
              <a:buClr>
                <a:schemeClr val="lt1"/>
              </a:buClr>
              <a:buSzPct val="85000"/>
              <a:buFont typeface="Arial"/>
              <a:buChar char="•"/>
            </a:pPr>
            <a:r>
              <a:rPr b="0" i="0" lang="es" sz="2000" u="none" cap="none" strike="noStrike">
                <a:solidFill>
                  <a:schemeClr val="lt1"/>
                </a:solidFill>
                <a:latin typeface="Arial"/>
                <a:ea typeface="Arial"/>
                <a:cs typeface="Arial"/>
                <a:sym typeface="Arial"/>
              </a:rPr>
              <a:t>Suele implicar disminuir las libertades del programador: solo se</a:t>
            </a:r>
            <a:endParaRPr b="0" i="0" sz="1400" u="none" cap="none" strike="noStrike">
              <a:solidFill>
                <a:schemeClr val="lt1"/>
              </a:solidFill>
              <a:latin typeface="Arial"/>
              <a:ea typeface="Arial"/>
              <a:cs typeface="Arial"/>
              <a:sym typeface="Arial"/>
            </a:endParaRPr>
          </a:p>
          <a:p>
            <a:pPr indent="-158591" lvl="1" marL="457200" marR="0" rtl="0" algn="l">
              <a:lnSpc>
                <a:spcPct val="100000"/>
              </a:lnSpc>
              <a:spcBef>
                <a:spcPts val="340"/>
              </a:spcBef>
              <a:spcAft>
                <a:spcPts val="0"/>
              </a:spcAft>
              <a:buClr>
                <a:schemeClr val="lt1"/>
              </a:buClr>
              <a:buSzPct val="85000"/>
              <a:buFont typeface="Arial"/>
              <a:buChar char="•"/>
            </a:pPr>
            <a:r>
              <a:rPr b="0" i="0" lang="es" sz="2000" u="none" cap="none" strike="noStrike">
                <a:solidFill>
                  <a:schemeClr val="lt1"/>
                </a:solidFill>
                <a:latin typeface="Arial"/>
                <a:ea typeface="Arial"/>
                <a:cs typeface="Arial"/>
                <a:sym typeface="Arial"/>
              </a:rPr>
              <a:t>le brindan primitivas seguras.</a:t>
            </a:r>
            <a:endParaRPr b="0" i="0" sz="1400" u="none" cap="none" strike="noStrike">
              <a:solidFill>
                <a:schemeClr val="lt1"/>
              </a:solidFill>
              <a:latin typeface="Arial"/>
              <a:ea typeface="Arial"/>
              <a:cs typeface="Arial"/>
              <a:sym typeface="Arial"/>
            </a:endParaRPr>
          </a:p>
          <a:p>
            <a:pPr indent="-91122" lvl="1" marL="457200" marR="0" rtl="0" algn="l">
              <a:lnSpc>
                <a:spcPct val="100000"/>
              </a:lnSpc>
              <a:spcBef>
                <a:spcPts val="340"/>
              </a:spcBef>
              <a:spcAft>
                <a:spcPts val="0"/>
              </a:spcAft>
              <a:buClr>
                <a:schemeClr val="accent1"/>
              </a:buClr>
              <a:buSzPct val="85000"/>
              <a:buFont typeface="Arial"/>
              <a:buNone/>
            </a:pPr>
            <a:r>
              <a:t/>
            </a:r>
            <a:endParaRPr b="0" i="0" sz="2000" u="none" cap="none" strike="noStrike">
              <a:solidFill>
                <a:schemeClr val="lt1"/>
              </a:solidFill>
              <a:latin typeface="Arial"/>
              <a:ea typeface="Arial"/>
              <a:cs typeface="Arial"/>
              <a:sym typeface="Arial"/>
            </a:endParaRPr>
          </a:p>
          <a:p>
            <a:pPr indent="-153733" lvl="0" marL="182880" marR="0" rtl="0" algn="l">
              <a:lnSpc>
                <a:spcPct val="100000"/>
              </a:lnSpc>
              <a:spcBef>
                <a:spcPts val="408"/>
              </a:spcBef>
              <a:spcAft>
                <a:spcPts val="0"/>
              </a:spcAft>
              <a:buClr>
                <a:schemeClr val="lt1"/>
              </a:buClr>
              <a:buSzPct val="85000"/>
              <a:buFont typeface="Arial"/>
              <a:buChar char="•"/>
            </a:pPr>
            <a:r>
              <a:rPr b="0" i="0" lang="es" sz="2400" u="none" cap="none" strike="noStrike">
                <a:solidFill>
                  <a:schemeClr val="lt1"/>
                </a:solidFill>
                <a:latin typeface="Arial"/>
                <a:ea typeface="Arial"/>
                <a:cs typeface="Arial"/>
                <a:sym typeface="Arial"/>
              </a:rPr>
              <a:t>Otro enfoque consiste en detectarlo en tiempo de ejecución:</a:t>
            </a:r>
            <a:endParaRPr b="0" i="0" sz="2400" u="none" cap="none" strike="noStrike">
              <a:solidFill>
                <a:schemeClr val="lt1"/>
              </a:solidFill>
              <a:latin typeface="Arial"/>
              <a:ea typeface="Arial"/>
              <a:cs typeface="Arial"/>
              <a:sym typeface="Arial"/>
            </a:endParaRPr>
          </a:p>
          <a:p>
            <a:pPr indent="-158591" lvl="1" marL="457200" marR="0" rtl="0" algn="l">
              <a:lnSpc>
                <a:spcPct val="100000"/>
              </a:lnSpc>
              <a:spcBef>
                <a:spcPts val="340"/>
              </a:spcBef>
              <a:spcAft>
                <a:spcPts val="0"/>
              </a:spcAft>
              <a:buClr>
                <a:schemeClr val="lt1"/>
              </a:buClr>
              <a:buSzPct val="85000"/>
              <a:buFont typeface="Arial"/>
              <a:buChar char="•"/>
            </a:pPr>
            <a:r>
              <a:rPr b="0" i="0" lang="es" sz="2000" u="none" cap="none" strike="noStrike">
                <a:solidFill>
                  <a:schemeClr val="lt1"/>
                </a:solidFill>
                <a:latin typeface="Arial"/>
                <a:ea typeface="Arial"/>
                <a:cs typeface="Arial"/>
                <a:sym typeface="Arial"/>
              </a:rPr>
              <a:t>Para esto hay que ir tomando nota de que procesos piden que recursos.</a:t>
            </a:r>
            <a:endParaRPr b="0" i="0" sz="1400" u="none" cap="none" strike="noStrike">
              <a:solidFill>
                <a:schemeClr val="lt1"/>
              </a:solidFill>
              <a:latin typeface="Arial"/>
              <a:ea typeface="Arial"/>
              <a:cs typeface="Arial"/>
              <a:sym typeface="Arial"/>
            </a:endParaRPr>
          </a:p>
          <a:p>
            <a:pPr indent="-158591" lvl="1" marL="457200" marR="0" rtl="0" algn="l">
              <a:lnSpc>
                <a:spcPct val="100000"/>
              </a:lnSpc>
              <a:spcBef>
                <a:spcPts val="340"/>
              </a:spcBef>
              <a:spcAft>
                <a:spcPts val="0"/>
              </a:spcAft>
              <a:buClr>
                <a:schemeClr val="lt1"/>
              </a:buClr>
              <a:buSzPct val="85000"/>
              <a:buFont typeface="Arial"/>
              <a:buChar char="•"/>
            </a:pPr>
            <a:r>
              <a:rPr b="0" i="0" lang="es" sz="2000" u="none" cap="none" strike="noStrike">
                <a:solidFill>
                  <a:schemeClr val="lt1"/>
                </a:solidFill>
                <a:latin typeface="Arial"/>
                <a:ea typeface="Arial"/>
                <a:cs typeface="Arial"/>
                <a:sym typeface="Arial"/>
              </a:rPr>
              <a:t>Lo cual toma tiempo.</a:t>
            </a:r>
            <a:endParaRPr b="0" i="0" sz="1400" u="none" cap="none" strike="noStrike">
              <a:solidFill>
                <a:schemeClr val="lt1"/>
              </a:solidFill>
              <a:latin typeface="Arial"/>
              <a:ea typeface="Arial"/>
              <a:cs typeface="Arial"/>
              <a:sym typeface="Arial"/>
            </a:endParaRPr>
          </a:p>
          <a:p>
            <a:pPr indent="-158591" lvl="1" marL="457200" marR="0" rtl="0" algn="l">
              <a:lnSpc>
                <a:spcPct val="100000"/>
              </a:lnSpc>
              <a:spcBef>
                <a:spcPts val="340"/>
              </a:spcBef>
              <a:spcAft>
                <a:spcPts val="0"/>
              </a:spcAft>
              <a:buClr>
                <a:schemeClr val="lt1"/>
              </a:buClr>
              <a:buSzPct val="85000"/>
              <a:buFont typeface="Arial"/>
              <a:buChar char="•"/>
            </a:pPr>
            <a:r>
              <a:rPr b="0" i="0" lang="es" sz="2000" u="none" cap="none" strike="noStrike">
                <a:solidFill>
                  <a:schemeClr val="lt1"/>
                </a:solidFill>
                <a:latin typeface="Arial"/>
                <a:ea typeface="Arial"/>
                <a:cs typeface="Arial"/>
                <a:sym typeface="Arial"/>
              </a:rPr>
              <a:t>Además, cuando se detecta el deadlock, ¿como se soluciona?</a:t>
            </a:r>
            <a:endParaRPr b="0" i="0" sz="1400" u="none" cap="none" strike="noStrike">
              <a:solidFill>
                <a:schemeClr val="lt1"/>
              </a:solidFill>
              <a:latin typeface="Arial"/>
              <a:ea typeface="Arial"/>
              <a:cs typeface="Arial"/>
              <a:sym typeface="Arial"/>
            </a:endParaRPr>
          </a:p>
          <a:p>
            <a:pPr indent="-91122" lvl="1" marL="457200" marR="0" rtl="0" algn="l">
              <a:lnSpc>
                <a:spcPct val="100000"/>
              </a:lnSpc>
              <a:spcBef>
                <a:spcPts val="340"/>
              </a:spcBef>
              <a:spcAft>
                <a:spcPts val="0"/>
              </a:spcAft>
              <a:buClr>
                <a:schemeClr val="accent1"/>
              </a:buClr>
              <a:buSzPct val="85000"/>
              <a:buFont typeface="Arial"/>
              <a:buNone/>
            </a:pPr>
            <a:r>
              <a:t/>
            </a:r>
            <a:endParaRPr b="0" i="0" sz="2000" u="none" cap="none" strike="noStrike">
              <a:solidFill>
                <a:schemeClr val="lt1"/>
              </a:solidFill>
              <a:latin typeface="Arial"/>
              <a:ea typeface="Arial"/>
              <a:cs typeface="Arial"/>
              <a:sym typeface="Arial"/>
            </a:endParaRPr>
          </a:p>
          <a:p>
            <a:pPr indent="-153733" lvl="0" marL="182880" marR="0" rtl="0" algn="l">
              <a:lnSpc>
                <a:spcPct val="100000"/>
              </a:lnSpc>
              <a:spcBef>
                <a:spcPts val="408"/>
              </a:spcBef>
              <a:spcAft>
                <a:spcPts val="0"/>
              </a:spcAft>
              <a:buClr>
                <a:schemeClr val="accent1"/>
              </a:buClr>
              <a:buSzPct val="85000"/>
              <a:buFont typeface="Arial"/>
              <a:buChar char="•"/>
            </a:pPr>
            <a:r>
              <a:rPr b="0" i="0" lang="es" sz="2400" u="none" cap="none" strike="noStrike">
                <a:solidFill>
                  <a:schemeClr val="lt1"/>
                </a:solidFill>
                <a:latin typeface="Arial"/>
                <a:ea typeface="Arial"/>
                <a:cs typeface="Arial"/>
                <a:sym typeface="Arial"/>
              </a:rPr>
              <a:t>Existen algoritmos de detección y de</a:t>
            </a:r>
            <a:r>
              <a:rPr b="0" i="0" lang="es" sz="2400" u="none" cap="none" strike="noStrike">
                <a:solidFill>
                  <a:schemeClr val="dk1"/>
                </a:solidFill>
                <a:latin typeface="Arial"/>
                <a:ea typeface="Arial"/>
                <a:cs typeface="Arial"/>
                <a:sym typeface="Arial"/>
              </a:rPr>
              <a:t> recuperación de deadlock.</a:t>
            </a:r>
            <a:endParaRPr b="0" i="0" sz="2400" u="none" cap="none" strike="noStrike">
              <a:solidFill>
                <a:schemeClr val="dk1"/>
              </a:solidFill>
              <a:latin typeface="Arial"/>
              <a:ea typeface="Arial"/>
              <a:cs typeface="Arial"/>
              <a:sym typeface="Arial"/>
            </a:endParaRPr>
          </a:p>
        </p:txBody>
      </p:sp>
      <p:pic>
        <p:nvPicPr>
          <p:cNvPr id="251" name="Google Shape;251;p38"/>
          <p:cNvPicPr preferRelativeResize="0"/>
          <p:nvPr/>
        </p:nvPicPr>
        <p:blipFill rotWithShape="1">
          <a:blip r:embed="rId3">
            <a:alphaModFix/>
          </a:blip>
          <a:srcRect b="0" l="0" r="0" t="0"/>
          <a:stretch/>
        </p:blipFill>
        <p:spPr>
          <a:xfrm>
            <a:off x="7312550" y="111798"/>
            <a:ext cx="1638475" cy="929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5" name="Shape 255"/>
        <p:cNvGrpSpPr/>
        <p:nvPr/>
      </p:nvGrpSpPr>
      <p:grpSpPr>
        <a:xfrm>
          <a:off x="0" y="0"/>
          <a:ext cx="0" cy="0"/>
          <a:chOff x="0" y="0"/>
          <a:chExt cx="0" cy="0"/>
        </a:xfrm>
      </p:grpSpPr>
      <p:sp>
        <p:nvSpPr>
          <p:cNvPr id="256" name="Google Shape;256;p39"/>
          <p:cNvSpPr txBox="1"/>
          <p:nvPr>
            <p:ph type="title"/>
          </p:nvPr>
        </p:nvSpPr>
        <p:spPr>
          <a:xfrm>
            <a:off x="374848" y="303498"/>
            <a:ext cx="8229600" cy="743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s" sz="3600">
                <a:solidFill>
                  <a:schemeClr val="lt1"/>
                </a:solidFill>
              </a:rPr>
              <a:t>Notar…</a:t>
            </a:r>
            <a:endParaRPr sz="3600">
              <a:solidFill>
                <a:schemeClr val="lt1"/>
              </a:solidFill>
            </a:endParaRPr>
          </a:p>
        </p:txBody>
      </p:sp>
      <p:sp>
        <p:nvSpPr>
          <p:cNvPr id="257" name="Google Shape;257;p39"/>
          <p:cNvSpPr txBox="1"/>
          <p:nvPr>
            <p:ph idx="1" type="body"/>
          </p:nvPr>
        </p:nvSpPr>
        <p:spPr>
          <a:xfrm>
            <a:off x="971600" y="1167594"/>
            <a:ext cx="7704900" cy="3801900"/>
          </a:xfrm>
          <a:prstGeom prst="rect">
            <a:avLst/>
          </a:prstGeom>
          <a:noFill/>
          <a:ln>
            <a:noFill/>
          </a:ln>
        </p:spPr>
        <p:txBody>
          <a:bodyPr anchorCtr="0" anchor="t" bIns="45700" lIns="91425" spcFirstLastPara="1" rIns="91425" wrap="square" tIns="45700">
            <a:normAutofit/>
          </a:bodyPr>
          <a:lstStyle/>
          <a:p>
            <a:pPr indent="-53338" lvl="0" marL="182880" rtl="0" algn="l">
              <a:lnSpc>
                <a:spcPct val="115000"/>
              </a:lnSpc>
              <a:spcBef>
                <a:spcPts val="0"/>
              </a:spcBef>
              <a:spcAft>
                <a:spcPts val="0"/>
              </a:spcAft>
              <a:buSzPts val="2040"/>
              <a:buNone/>
            </a:pPr>
            <a:r>
              <a:t/>
            </a:r>
            <a:endParaRPr/>
          </a:p>
          <a:p>
            <a:pPr indent="-182880" lvl="0" marL="182880" rtl="0" algn="l">
              <a:lnSpc>
                <a:spcPct val="115000"/>
              </a:lnSpc>
              <a:spcBef>
                <a:spcPts val="480"/>
              </a:spcBef>
              <a:spcAft>
                <a:spcPts val="0"/>
              </a:spcAft>
              <a:buClr>
                <a:schemeClr val="lt1"/>
              </a:buClr>
              <a:buSzPts val="2040"/>
              <a:buChar char="●"/>
            </a:pPr>
            <a:r>
              <a:rPr lang="es">
                <a:solidFill>
                  <a:schemeClr val="lt1"/>
                </a:solidFill>
              </a:rPr>
              <a:t>Notemos que introdujimos los locks para evitar las condiciones de carrera.</a:t>
            </a:r>
            <a:endParaRPr>
              <a:solidFill>
                <a:schemeClr val="lt1"/>
              </a:solidFill>
            </a:endParaRPr>
          </a:p>
          <a:p>
            <a:pPr indent="-53338" lvl="0" marL="182880" rtl="0" algn="l">
              <a:lnSpc>
                <a:spcPct val="115000"/>
              </a:lnSpc>
              <a:spcBef>
                <a:spcPts val="480"/>
              </a:spcBef>
              <a:spcAft>
                <a:spcPts val="0"/>
              </a:spcAft>
              <a:buSzPts val="2040"/>
              <a:buNone/>
            </a:pPr>
            <a:r>
              <a:t/>
            </a:r>
            <a:endParaRPr>
              <a:solidFill>
                <a:schemeClr val="lt1"/>
              </a:solidFill>
            </a:endParaRPr>
          </a:p>
          <a:p>
            <a:pPr indent="-182880" lvl="0" marL="182880" rtl="0" algn="l">
              <a:lnSpc>
                <a:spcPct val="115000"/>
              </a:lnSpc>
              <a:spcBef>
                <a:spcPts val="480"/>
              </a:spcBef>
              <a:spcAft>
                <a:spcPts val="0"/>
              </a:spcAft>
              <a:buClr>
                <a:schemeClr val="lt1"/>
              </a:buClr>
              <a:buSzPts val="2040"/>
              <a:buChar char="●"/>
            </a:pPr>
            <a:r>
              <a:rPr lang="es">
                <a:solidFill>
                  <a:schemeClr val="lt1"/>
                </a:solidFill>
              </a:rPr>
              <a:t>Pero los locks trajeron a los deadlocks.</a:t>
            </a:r>
            <a:endParaRPr>
              <a:solidFill>
                <a:schemeClr val="lt1"/>
              </a:solidFill>
            </a:endParaRPr>
          </a:p>
          <a:p>
            <a:pPr indent="-53338" lvl="0" marL="182880" rtl="0" algn="l">
              <a:lnSpc>
                <a:spcPct val="115000"/>
              </a:lnSpc>
              <a:spcBef>
                <a:spcPts val="480"/>
              </a:spcBef>
              <a:spcAft>
                <a:spcPts val="0"/>
              </a:spcAft>
              <a:buSzPts val="2040"/>
              <a:buNone/>
            </a:pPr>
            <a:r>
              <a:t/>
            </a:r>
            <a:endParaRPr>
              <a:solidFill>
                <a:schemeClr val="lt1"/>
              </a:solidFill>
            </a:endParaRPr>
          </a:p>
          <a:p>
            <a:pPr indent="-182880" lvl="0" marL="182880" rtl="0" algn="l">
              <a:lnSpc>
                <a:spcPct val="115000"/>
              </a:lnSpc>
              <a:spcBef>
                <a:spcPts val="480"/>
              </a:spcBef>
              <a:spcAft>
                <a:spcPts val="0"/>
              </a:spcAft>
              <a:buClr>
                <a:schemeClr val="lt1"/>
              </a:buClr>
              <a:buSzPts val="2040"/>
              <a:buChar char="●"/>
            </a:pPr>
            <a:r>
              <a:rPr lang="es">
                <a:solidFill>
                  <a:schemeClr val="lt1"/>
                </a:solidFill>
              </a:rPr>
              <a:t>Dura la vida del programador...</a:t>
            </a:r>
            <a:endParaRPr>
              <a:solidFill>
                <a:schemeClr val="lt1"/>
              </a:solidFill>
            </a:endParaRPr>
          </a:p>
          <a:p>
            <a:pPr indent="-53338" lvl="0" marL="182880" rtl="0" algn="l">
              <a:lnSpc>
                <a:spcPct val="115000"/>
              </a:lnSpc>
              <a:spcBef>
                <a:spcPts val="480"/>
              </a:spcBef>
              <a:spcAft>
                <a:spcPts val="0"/>
              </a:spcAft>
              <a:buSzPts val="2040"/>
              <a:buNone/>
            </a:pPr>
            <a:r>
              <a:t/>
            </a:r>
            <a:endParaRPr/>
          </a:p>
          <a:p>
            <a:pPr indent="-53338" lvl="0" marL="182880" rtl="0" algn="l">
              <a:lnSpc>
                <a:spcPct val="115000"/>
              </a:lnSpc>
              <a:spcBef>
                <a:spcPts val="480"/>
              </a:spcBef>
              <a:spcAft>
                <a:spcPts val="1200"/>
              </a:spcAft>
              <a:buSzPts val="2040"/>
              <a:buNone/>
            </a:pPr>
            <a:r>
              <a:t/>
            </a:r>
            <a:endParaRPr/>
          </a:p>
        </p:txBody>
      </p:sp>
      <p:pic>
        <p:nvPicPr>
          <p:cNvPr id="258" name="Google Shape;258;p39"/>
          <p:cNvPicPr preferRelativeResize="0"/>
          <p:nvPr/>
        </p:nvPicPr>
        <p:blipFill rotWithShape="1">
          <a:blip r:embed="rId3">
            <a:alphaModFix/>
          </a:blip>
          <a:srcRect b="0" l="0" r="0" t="0"/>
          <a:stretch/>
        </p:blipFill>
        <p:spPr>
          <a:xfrm>
            <a:off x="7312550" y="111798"/>
            <a:ext cx="1638475" cy="929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2" name="Shape 262"/>
        <p:cNvGrpSpPr/>
        <p:nvPr/>
      </p:nvGrpSpPr>
      <p:grpSpPr>
        <a:xfrm>
          <a:off x="0" y="0"/>
          <a:ext cx="0" cy="0"/>
          <a:chOff x="0" y="0"/>
          <a:chExt cx="0" cy="0"/>
        </a:xfrm>
      </p:grpSpPr>
      <p:sp>
        <p:nvSpPr>
          <p:cNvPr id="263" name="Google Shape;263;p40"/>
          <p:cNvSpPr txBox="1"/>
          <p:nvPr>
            <p:ph type="title"/>
          </p:nvPr>
        </p:nvSpPr>
        <p:spPr>
          <a:xfrm>
            <a:off x="374848" y="303498"/>
            <a:ext cx="8229600" cy="743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s" sz="3600">
                <a:solidFill>
                  <a:schemeClr val="lt1"/>
                </a:solidFill>
              </a:rPr>
              <a:t>Monitores</a:t>
            </a:r>
            <a:endParaRPr sz="3600">
              <a:solidFill>
                <a:schemeClr val="lt1"/>
              </a:solidFill>
            </a:endParaRPr>
          </a:p>
        </p:txBody>
      </p:sp>
      <p:sp>
        <p:nvSpPr>
          <p:cNvPr id="264" name="Google Shape;264;p40"/>
          <p:cNvSpPr txBox="1"/>
          <p:nvPr>
            <p:ph idx="1" type="body"/>
          </p:nvPr>
        </p:nvSpPr>
        <p:spPr>
          <a:xfrm>
            <a:off x="179500" y="869450"/>
            <a:ext cx="8784900" cy="4100100"/>
          </a:xfrm>
          <a:prstGeom prst="rect">
            <a:avLst/>
          </a:prstGeom>
          <a:noFill/>
          <a:ln>
            <a:noFill/>
          </a:ln>
        </p:spPr>
        <p:txBody>
          <a:bodyPr anchorCtr="0" anchor="t" bIns="45700" lIns="91425" spcFirstLastPara="1" rIns="91425" wrap="square" tIns="45700">
            <a:normAutofit fontScale="85000" lnSpcReduction="20000"/>
          </a:bodyPr>
          <a:lstStyle/>
          <a:p>
            <a:pPr indent="-72770" lvl="0" marL="182880" rtl="0" algn="l">
              <a:lnSpc>
                <a:spcPct val="115000"/>
              </a:lnSpc>
              <a:spcBef>
                <a:spcPts val="0"/>
              </a:spcBef>
              <a:spcAft>
                <a:spcPts val="0"/>
              </a:spcAft>
              <a:buSzPct val="113333"/>
              <a:buNone/>
            </a:pPr>
            <a:r>
              <a:t/>
            </a:r>
            <a:endParaRPr/>
          </a:p>
          <a:p>
            <a:pPr indent="-173164" lvl="0" marL="182880" rtl="0" algn="l">
              <a:lnSpc>
                <a:spcPct val="115000"/>
              </a:lnSpc>
              <a:spcBef>
                <a:spcPts val="408"/>
              </a:spcBef>
              <a:spcAft>
                <a:spcPts val="0"/>
              </a:spcAft>
              <a:buClr>
                <a:schemeClr val="lt1"/>
              </a:buClr>
              <a:buSzPct val="113333"/>
              <a:buChar char="●"/>
            </a:pPr>
            <a:r>
              <a:rPr lang="es">
                <a:solidFill>
                  <a:schemeClr val="lt1"/>
                </a:solidFill>
              </a:rPr>
              <a:t>Una solución posible para evitar caer en deadlocks es el uso de monitores.</a:t>
            </a:r>
            <a:endParaRPr>
              <a:solidFill>
                <a:schemeClr val="lt1"/>
              </a:solidFill>
            </a:endParaRPr>
          </a:p>
          <a:p>
            <a:pPr indent="-173164" lvl="0" marL="182880" rtl="0" algn="l">
              <a:lnSpc>
                <a:spcPct val="115000"/>
              </a:lnSpc>
              <a:spcBef>
                <a:spcPts val="1008"/>
              </a:spcBef>
              <a:spcAft>
                <a:spcPts val="0"/>
              </a:spcAft>
              <a:buClr>
                <a:schemeClr val="lt1"/>
              </a:buClr>
              <a:buSzPct val="113333"/>
              <a:buChar char="●"/>
            </a:pPr>
            <a:r>
              <a:rPr lang="es">
                <a:solidFill>
                  <a:schemeClr val="lt1"/>
                </a:solidFill>
              </a:rPr>
              <a:t>No sirven para todos los casos, pero pueden ser útiles a veces.</a:t>
            </a:r>
            <a:endParaRPr>
              <a:solidFill>
                <a:schemeClr val="lt1"/>
              </a:solidFill>
            </a:endParaRPr>
          </a:p>
          <a:p>
            <a:pPr indent="-173164" lvl="0" marL="182880" rtl="0" algn="l">
              <a:lnSpc>
                <a:spcPct val="115000"/>
              </a:lnSpc>
              <a:spcBef>
                <a:spcPts val="1008"/>
              </a:spcBef>
              <a:spcAft>
                <a:spcPts val="0"/>
              </a:spcAft>
              <a:buClr>
                <a:schemeClr val="lt1"/>
              </a:buClr>
              <a:buSzPct val="113333"/>
              <a:buChar char="●"/>
            </a:pPr>
            <a:r>
              <a:rPr lang="es">
                <a:solidFill>
                  <a:schemeClr val="lt1"/>
                </a:solidFill>
              </a:rPr>
              <a:t>La idea es tener bloques de código (llamados monitores) que contengan también estructuras de datos propias.</a:t>
            </a:r>
            <a:endParaRPr>
              <a:solidFill>
                <a:schemeClr val="lt1"/>
              </a:solidFill>
            </a:endParaRPr>
          </a:p>
          <a:p>
            <a:pPr indent="-173164" lvl="0" marL="182880" rtl="0" algn="l">
              <a:lnSpc>
                <a:spcPct val="115000"/>
              </a:lnSpc>
              <a:spcBef>
                <a:spcPts val="1008"/>
              </a:spcBef>
              <a:spcAft>
                <a:spcPts val="0"/>
              </a:spcAft>
              <a:buClr>
                <a:schemeClr val="lt1"/>
              </a:buClr>
              <a:buSzPct val="113333"/>
              <a:buChar char="●"/>
            </a:pPr>
            <a:r>
              <a:rPr lang="es">
                <a:solidFill>
                  <a:schemeClr val="lt1"/>
                </a:solidFill>
              </a:rPr>
              <a:t>Solo un proceso puede estar en un monitor a la vez. Esto garantiza exclusión mutua.</a:t>
            </a:r>
            <a:endParaRPr>
              <a:solidFill>
                <a:schemeClr val="lt1"/>
              </a:solidFill>
            </a:endParaRPr>
          </a:p>
          <a:p>
            <a:pPr indent="-173164" lvl="0" marL="182880" rtl="0" algn="l">
              <a:lnSpc>
                <a:spcPct val="115000"/>
              </a:lnSpc>
              <a:spcBef>
                <a:spcPts val="1008"/>
              </a:spcBef>
              <a:spcAft>
                <a:spcPts val="0"/>
              </a:spcAft>
              <a:buClr>
                <a:schemeClr val="lt1"/>
              </a:buClr>
              <a:buSzPct val="113333"/>
              <a:buChar char="●"/>
            </a:pPr>
            <a:r>
              <a:rPr lang="es">
                <a:solidFill>
                  <a:schemeClr val="lt1"/>
                </a:solidFill>
              </a:rPr>
              <a:t>Como estas estructuras de datos solo se pueden acceder desde el propio monitor, y solo un proceso puede estar en un monitor en cada momento dado, nunca puede un proceso estar esperando algún recurso teniendo otro tomado.</a:t>
            </a:r>
            <a:endParaRPr>
              <a:solidFill>
                <a:schemeClr val="lt1"/>
              </a:solidFill>
            </a:endParaRPr>
          </a:p>
          <a:p>
            <a:pPr indent="-173164" lvl="0" marL="182880" rtl="0" algn="l">
              <a:lnSpc>
                <a:spcPct val="115000"/>
              </a:lnSpc>
              <a:spcBef>
                <a:spcPts val="1008"/>
              </a:spcBef>
              <a:spcAft>
                <a:spcPts val="0"/>
              </a:spcAft>
              <a:buClr>
                <a:schemeClr val="lt1"/>
              </a:buClr>
              <a:buSzPct val="113333"/>
              <a:buChar char="●"/>
            </a:pPr>
            <a:r>
              <a:rPr lang="es">
                <a:solidFill>
                  <a:schemeClr val="lt1"/>
                </a:solidFill>
              </a:rPr>
              <a:t>La implementación se puede hacer con semáforos. Pero la hace el compilador.</a:t>
            </a:r>
            <a:endParaRPr>
              <a:solidFill>
                <a:schemeClr val="lt1"/>
              </a:solidFill>
            </a:endParaRPr>
          </a:p>
          <a:p>
            <a:pPr indent="-173164" lvl="0" marL="182880" rtl="0" algn="l">
              <a:lnSpc>
                <a:spcPct val="115000"/>
              </a:lnSpc>
              <a:spcBef>
                <a:spcPts val="1008"/>
              </a:spcBef>
              <a:spcAft>
                <a:spcPts val="0"/>
              </a:spcAft>
              <a:buClr>
                <a:schemeClr val="lt1"/>
              </a:buClr>
              <a:buSzPct val="113333"/>
              <a:buChar char="●"/>
            </a:pPr>
            <a:r>
              <a:rPr lang="es">
                <a:solidFill>
                  <a:schemeClr val="lt1"/>
                </a:solidFill>
              </a:rPr>
              <a:t>Sin embargo, no todo se puede resolver con monitores.</a:t>
            </a:r>
            <a:endParaRPr>
              <a:solidFill>
                <a:schemeClr val="lt1"/>
              </a:solidFill>
            </a:endParaRPr>
          </a:p>
          <a:p>
            <a:pPr indent="-173164" lvl="0" marL="182880" rtl="0" algn="l">
              <a:lnSpc>
                <a:spcPct val="115000"/>
              </a:lnSpc>
              <a:spcBef>
                <a:spcPts val="1008"/>
              </a:spcBef>
              <a:spcAft>
                <a:spcPts val="0"/>
              </a:spcAft>
              <a:buClr>
                <a:schemeClr val="lt1"/>
              </a:buClr>
              <a:buSzPct val="113333"/>
              <a:buChar char="●"/>
            </a:pPr>
            <a:r>
              <a:rPr lang="es">
                <a:solidFill>
                  <a:schemeClr val="lt1"/>
                </a:solidFill>
              </a:rPr>
              <a:t>Ejemplo: como hace el consumidor para bloquearse cuando no hay ítems.</a:t>
            </a:r>
            <a:endParaRPr>
              <a:solidFill>
                <a:schemeClr val="lt1"/>
              </a:solidFill>
            </a:endParaRPr>
          </a:p>
        </p:txBody>
      </p:sp>
      <p:pic>
        <p:nvPicPr>
          <p:cNvPr id="265" name="Google Shape;265;p40"/>
          <p:cNvPicPr preferRelativeResize="0"/>
          <p:nvPr/>
        </p:nvPicPr>
        <p:blipFill rotWithShape="1">
          <a:blip r:embed="rId3">
            <a:alphaModFix/>
          </a:blip>
          <a:srcRect b="0" l="0" r="0" t="0"/>
          <a:stretch/>
        </p:blipFill>
        <p:spPr>
          <a:xfrm>
            <a:off x="7312550" y="111798"/>
            <a:ext cx="1638475" cy="929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9" name="Shape 269"/>
        <p:cNvGrpSpPr/>
        <p:nvPr/>
      </p:nvGrpSpPr>
      <p:grpSpPr>
        <a:xfrm>
          <a:off x="0" y="0"/>
          <a:ext cx="0" cy="0"/>
          <a:chOff x="0" y="0"/>
          <a:chExt cx="0" cy="0"/>
        </a:xfrm>
      </p:grpSpPr>
      <p:sp>
        <p:nvSpPr>
          <p:cNvPr id="270" name="Google Shape;270;p41"/>
          <p:cNvSpPr txBox="1"/>
          <p:nvPr>
            <p:ph type="title"/>
          </p:nvPr>
        </p:nvSpPr>
        <p:spPr>
          <a:xfrm>
            <a:off x="374848" y="303498"/>
            <a:ext cx="8229600" cy="743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s" sz="3600">
                <a:solidFill>
                  <a:schemeClr val="lt1"/>
                </a:solidFill>
              </a:rPr>
              <a:t>Variables de condición</a:t>
            </a:r>
            <a:endParaRPr sz="3600">
              <a:solidFill>
                <a:schemeClr val="lt1"/>
              </a:solidFill>
            </a:endParaRPr>
          </a:p>
        </p:txBody>
      </p:sp>
      <p:sp>
        <p:nvSpPr>
          <p:cNvPr id="271" name="Google Shape;271;p41"/>
          <p:cNvSpPr txBox="1"/>
          <p:nvPr>
            <p:ph idx="1" type="body"/>
          </p:nvPr>
        </p:nvSpPr>
        <p:spPr>
          <a:xfrm>
            <a:off x="179512" y="1167594"/>
            <a:ext cx="8784900" cy="3801900"/>
          </a:xfrm>
          <a:prstGeom prst="rect">
            <a:avLst/>
          </a:prstGeom>
          <a:noFill/>
          <a:ln>
            <a:noFill/>
          </a:ln>
        </p:spPr>
        <p:txBody>
          <a:bodyPr anchorCtr="0" anchor="t" bIns="45700" lIns="91425" spcFirstLastPara="1" rIns="91425" wrap="square" tIns="45700">
            <a:normAutofit fontScale="77500" lnSpcReduction="20000"/>
          </a:bodyPr>
          <a:lstStyle/>
          <a:p>
            <a:pPr indent="-72770" lvl="0" marL="182880" rtl="0" algn="l">
              <a:lnSpc>
                <a:spcPct val="115000"/>
              </a:lnSpc>
              <a:spcBef>
                <a:spcPts val="0"/>
              </a:spcBef>
              <a:spcAft>
                <a:spcPts val="0"/>
              </a:spcAft>
              <a:buSzPct val="113333"/>
              <a:buNone/>
            </a:pPr>
            <a:r>
              <a:t/>
            </a:r>
            <a:endParaRPr/>
          </a:p>
          <a:p>
            <a:pPr indent="-169798" lvl="0" marL="182880" rtl="0" algn="l">
              <a:lnSpc>
                <a:spcPct val="115000"/>
              </a:lnSpc>
              <a:spcBef>
                <a:spcPts val="408"/>
              </a:spcBef>
              <a:spcAft>
                <a:spcPts val="0"/>
              </a:spcAft>
              <a:buClr>
                <a:schemeClr val="lt1"/>
              </a:buClr>
              <a:buSzPct val="112441"/>
              <a:buChar char="●"/>
            </a:pPr>
            <a:r>
              <a:rPr lang="es" sz="1929">
                <a:solidFill>
                  <a:schemeClr val="lt1"/>
                </a:solidFill>
              </a:rPr>
              <a:t>Otra primitiva de sincronización se llama variable de condición. !</a:t>
            </a:r>
            <a:endParaRPr sz="1929">
              <a:solidFill>
                <a:schemeClr val="lt1"/>
              </a:solidFill>
            </a:endParaRPr>
          </a:p>
          <a:p>
            <a:pPr indent="-169798" lvl="0" marL="182880" rtl="0" algn="l">
              <a:lnSpc>
                <a:spcPct val="115000"/>
              </a:lnSpc>
              <a:spcBef>
                <a:spcPts val="1008"/>
              </a:spcBef>
              <a:spcAft>
                <a:spcPts val="0"/>
              </a:spcAft>
              <a:buClr>
                <a:schemeClr val="lt1"/>
              </a:buClr>
              <a:buSzPct val="112441"/>
              <a:buChar char="●"/>
            </a:pPr>
            <a:r>
              <a:rPr lang="es" sz="1929">
                <a:solidFill>
                  <a:schemeClr val="lt1"/>
                </a:solidFill>
              </a:rPr>
              <a:t>Las variables de condición permiten a un proceso hacer sleep() hasta que algún otro le avise que cierto evento ya sucedió mediante un signal().</a:t>
            </a:r>
            <a:endParaRPr sz="1929">
              <a:solidFill>
                <a:schemeClr val="lt1"/>
              </a:solidFill>
            </a:endParaRPr>
          </a:p>
          <a:p>
            <a:pPr indent="-169798" lvl="0" marL="182880" rtl="0" algn="l">
              <a:lnSpc>
                <a:spcPct val="115000"/>
              </a:lnSpc>
              <a:spcBef>
                <a:spcPts val="1008"/>
              </a:spcBef>
              <a:spcAft>
                <a:spcPts val="0"/>
              </a:spcAft>
              <a:buClr>
                <a:schemeClr val="lt1"/>
              </a:buClr>
              <a:buSzPct val="112441"/>
              <a:buChar char="●"/>
            </a:pPr>
            <a:r>
              <a:rPr lang="es" sz="1929">
                <a:solidFill>
                  <a:schemeClr val="lt1"/>
                </a:solidFill>
              </a:rPr>
              <a:t>A diferencia de los semáforos, acá no se lleva la cuenta. Si el signal() se hace antes que el sleep(), se pierde.</a:t>
            </a:r>
            <a:endParaRPr sz="1929">
              <a:solidFill>
                <a:schemeClr val="lt1"/>
              </a:solidFill>
            </a:endParaRPr>
          </a:p>
          <a:p>
            <a:pPr indent="-169798" lvl="0" marL="182880" rtl="0" algn="l">
              <a:lnSpc>
                <a:spcPct val="115000"/>
              </a:lnSpc>
              <a:spcBef>
                <a:spcPts val="1008"/>
              </a:spcBef>
              <a:spcAft>
                <a:spcPts val="0"/>
              </a:spcAft>
              <a:buClr>
                <a:schemeClr val="lt1"/>
              </a:buClr>
              <a:buSzPct val="112441"/>
              <a:buChar char="●"/>
            </a:pPr>
            <a:r>
              <a:rPr lang="es" sz="1929">
                <a:solidFill>
                  <a:schemeClr val="lt1"/>
                </a:solidFill>
              </a:rPr>
              <a:t>Son menos poderosas, pero mas fáciles de implementar, y</a:t>
            </a:r>
            <a:endParaRPr sz="1929">
              <a:solidFill>
                <a:schemeClr val="lt1"/>
              </a:solidFill>
            </a:endParaRPr>
          </a:p>
          <a:p>
            <a:pPr indent="-169798" lvl="0" marL="182880" rtl="0" algn="l">
              <a:lnSpc>
                <a:spcPct val="115000"/>
              </a:lnSpc>
              <a:spcBef>
                <a:spcPts val="1008"/>
              </a:spcBef>
              <a:spcAft>
                <a:spcPts val="0"/>
              </a:spcAft>
              <a:buClr>
                <a:schemeClr val="lt1"/>
              </a:buClr>
              <a:buSzPct val="112441"/>
              <a:buChar char="●"/>
            </a:pPr>
            <a:r>
              <a:rPr lang="es" sz="1929">
                <a:solidFill>
                  <a:schemeClr val="lt1"/>
                </a:solidFill>
              </a:rPr>
              <a:t>toman mucho menos tiempo.</a:t>
            </a:r>
            <a:endParaRPr sz="1929">
              <a:solidFill>
                <a:schemeClr val="lt1"/>
              </a:solidFill>
            </a:endParaRPr>
          </a:p>
          <a:p>
            <a:pPr indent="-169798" lvl="0" marL="182880" rtl="0" algn="l">
              <a:lnSpc>
                <a:spcPct val="115000"/>
              </a:lnSpc>
              <a:spcBef>
                <a:spcPts val="1008"/>
              </a:spcBef>
              <a:spcAft>
                <a:spcPts val="0"/>
              </a:spcAft>
              <a:buClr>
                <a:schemeClr val="lt1"/>
              </a:buClr>
              <a:buSzPct val="112441"/>
              <a:buChar char="●"/>
            </a:pPr>
            <a:r>
              <a:rPr lang="es" sz="1929">
                <a:solidFill>
                  <a:schemeClr val="lt1"/>
                </a:solidFill>
              </a:rPr>
              <a:t>Antes hablamos de sleep()-wakeup(). La idea es muy parecida. Mas allá de detalles, como que puede haber varios procesos dormidos en la misma variable de condición, la diferencia es que se las suele pensar en el contexto de monitores.</a:t>
            </a:r>
            <a:endParaRPr sz="1929">
              <a:solidFill>
                <a:schemeClr val="lt1"/>
              </a:solidFill>
            </a:endParaRPr>
          </a:p>
          <a:p>
            <a:pPr indent="-169798" lvl="0" marL="182880" rtl="0" algn="l">
              <a:lnSpc>
                <a:spcPct val="115000"/>
              </a:lnSpc>
              <a:spcBef>
                <a:spcPts val="1008"/>
              </a:spcBef>
              <a:spcAft>
                <a:spcPts val="0"/>
              </a:spcAft>
              <a:buClr>
                <a:schemeClr val="lt1"/>
              </a:buClr>
              <a:buSzPct val="112441"/>
              <a:buChar char="●"/>
            </a:pPr>
            <a:r>
              <a:rPr lang="es" sz="1929">
                <a:solidFill>
                  <a:schemeClr val="lt1"/>
                </a:solidFill>
              </a:rPr>
              <a:t>CUIDADO: en el contexto de algunos entornos de programación concurrente, como por ejemplo pthreads, las variables de condición no gozan de la exclusión mutua que brindan los monitores.</a:t>
            </a:r>
            <a:endParaRPr sz="1929">
              <a:solidFill>
                <a:schemeClr val="lt1"/>
              </a:solidFill>
            </a:endParaRPr>
          </a:p>
        </p:txBody>
      </p:sp>
      <p:pic>
        <p:nvPicPr>
          <p:cNvPr id="272" name="Google Shape;272;p41"/>
          <p:cNvPicPr preferRelativeResize="0"/>
          <p:nvPr/>
        </p:nvPicPr>
        <p:blipFill rotWithShape="1">
          <a:blip r:embed="rId3">
            <a:alphaModFix/>
          </a:blip>
          <a:srcRect b="0" l="0" r="0" t="0"/>
          <a:stretch/>
        </p:blipFill>
        <p:spPr>
          <a:xfrm>
            <a:off x="7312550" y="111798"/>
            <a:ext cx="1638475" cy="929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6" name="Shape 276"/>
        <p:cNvGrpSpPr/>
        <p:nvPr/>
      </p:nvGrpSpPr>
      <p:grpSpPr>
        <a:xfrm>
          <a:off x="0" y="0"/>
          <a:ext cx="0" cy="0"/>
          <a:chOff x="0" y="0"/>
          <a:chExt cx="0" cy="0"/>
        </a:xfrm>
      </p:grpSpPr>
      <p:sp>
        <p:nvSpPr>
          <p:cNvPr id="277" name="Google Shape;277;p42"/>
          <p:cNvSpPr txBox="1"/>
          <p:nvPr>
            <p:ph type="title"/>
          </p:nvPr>
        </p:nvSpPr>
        <p:spPr>
          <a:xfrm>
            <a:off x="374848" y="303498"/>
            <a:ext cx="8229600" cy="743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s" sz="3600">
                <a:solidFill>
                  <a:schemeClr val="lt1"/>
                </a:solidFill>
              </a:rPr>
              <a:t>Más sobre monitores</a:t>
            </a:r>
            <a:endParaRPr sz="3600">
              <a:solidFill>
                <a:schemeClr val="lt1"/>
              </a:solidFill>
            </a:endParaRPr>
          </a:p>
        </p:txBody>
      </p:sp>
      <p:sp>
        <p:nvSpPr>
          <p:cNvPr id="278" name="Google Shape;278;p42"/>
          <p:cNvSpPr txBox="1"/>
          <p:nvPr>
            <p:ph idx="1" type="body"/>
          </p:nvPr>
        </p:nvSpPr>
        <p:spPr>
          <a:xfrm>
            <a:off x="179512" y="1167594"/>
            <a:ext cx="8784900" cy="3801900"/>
          </a:xfrm>
          <a:prstGeom prst="rect">
            <a:avLst/>
          </a:prstGeom>
          <a:noFill/>
          <a:ln>
            <a:noFill/>
          </a:ln>
        </p:spPr>
        <p:txBody>
          <a:bodyPr anchorCtr="0" anchor="t" bIns="45700" lIns="91425" spcFirstLastPara="1" rIns="91425" wrap="square" tIns="45700">
            <a:normAutofit/>
          </a:bodyPr>
          <a:lstStyle/>
          <a:p>
            <a:pPr indent="-53338" lvl="0" marL="182880" rtl="0" algn="l">
              <a:lnSpc>
                <a:spcPct val="115000"/>
              </a:lnSpc>
              <a:spcBef>
                <a:spcPts val="0"/>
              </a:spcBef>
              <a:spcAft>
                <a:spcPts val="0"/>
              </a:spcAft>
              <a:buSzPts val="2040"/>
              <a:buNone/>
            </a:pPr>
            <a:r>
              <a:t/>
            </a:r>
            <a:endParaRPr/>
          </a:p>
          <a:p>
            <a:pPr indent="-208280" lvl="0" marL="182880" rtl="0" algn="l">
              <a:lnSpc>
                <a:spcPct val="115000"/>
              </a:lnSpc>
              <a:spcBef>
                <a:spcPts val="480"/>
              </a:spcBef>
              <a:spcAft>
                <a:spcPts val="0"/>
              </a:spcAft>
              <a:buClr>
                <a:schemeClr val="lt1"/>
              </a:buClr>
              <a:buSzPts val="2440"/>
              <a:buChar char="●"/>
            </a:pPr>
            <a:r>
              <a:rPr lang="es" sz="2200">
                <a:solidFill>
                  <a:schemeClr val="lt1"/>
                </a:solidFill>
              </a:rPr>
              <a:t>Tres problemas </a:t>
            </a:r>
            <a:r>
              <a:rPr lang="es" sz="2200">
                <a:solidFill>
                  <a:schemeClr val="lt1"/>
                </a:solidFill>
              </a:rPr>
              <a:t>más</a:t>
            </a:r>
            <a:r>
              <a:rPr lang="es" sz="2200">
                <a:solidFill>
                  <a:schemeClr val="lt1"/>
                </a:solidFill>
              </a:rPr>
              <a:t>:</a:t>
            </a:r>
            <a:endParaRPr sz="2200">
              <a:solidFill>
                <a:schemeClr val="lt1"/>
              </a:solidFill>
            </a:endParaRPr>
          </a:p>
          <a:p>
            <a:pPr indent="-208280" lvl="1" marL="457200" rtl="0" algn="l">
              <a:lnSpc>
                <a:spcPct val="115000"/>
              </a:lnSpc>
              <a:spcBef>
                <a:spcPts val="400"/>
              </a:spcBef>
              <a:spcAft>
                <a:spcPts val="0"/>
              </a:spcAft>
              <a:buClr>
                <a:schemeClr val="lt1"/>
              </a:buClr>
              <a:buSzPts val="2100"/>
              <a:buChar char="○"/>
            </a:pPr>
            <a:r>
              <a:rPr lang="es" sz="1800">
                <a:solidFill>
                  <a:schemeClr val="lt1"/>
                </a:solidFill>
              </a:rPr>
              <a:t>Hay una potencial </a:t>
            </a:r>
            <a:r>
              <a:rPr lang="es" sz="1800">
                <a:solidFill>
                  <a:schemeClr val="lt1"/>
                </a:solidFill>
              </a:rPr>
              <a:t>pérdida</a:t>
            </a:r>
            <a:r>
              <a:rPr lang="es" sz="1800">
                <a:solidFill>
                  <a:schemeClr val="lt1"/>
                </a:solidFill>
              </a:rPr>
              <a:t> de paralelismo que podrá llegar a ser innecesaria. De todas maneras esto podrá ser un precio aceptable por la corrección.</a:t>
            </a:r>
            <a:endParaRPr sz="1800">
              <a:solidFill>
                <a:schemeClr val="lt1"/>
              </a:solidFill>
            </a:endParaRPr>
          </a:p>
          <a:p>
            <a:pPr indent="-208280" lvl="1" marL="457200" rtl="0" algn="l">
              <a:lnSpc>
                <a:spcPct val="115000"/>
              </a:lnSpc>
              <a:spcBef>
                <a:spcPts val="1000"/>
              </a:spcBef>
              <a:spcAft>
                <a:spcPts val="0"/>
              </a:spcAft>
              <a:buClr>
                <a:schemeClr val="lt1"/>
              </a:buClr>
              <a:buSzPts val="2100"/>
              <a:buChar char="○"/>
            </a:pPr>
            <a:r>
              <a:rPr lang="es" sz="1800">
                <a:solidFill>
                  <a:schemeClr val="lt1"/>
                </a:solidFill>
              </a:rPr>
              <a:t>No están disponibles en todos los lenguajes.</a:t>
            </a:r>
            <a:endParaRPr sz="1800">
              <a:solidFill>
                <a:schemeClr val="lt1"/>
              </a:solidFill>
            </a:endParaRPr>
          </a:p>
          <a:p>
            <a:pPr indent="-182880" lvl="1" marL="457200" rtl="0" algn="l">
              <a:lnSpc>
                <a:spcPct val="115000"/>
              </a:lnSpc>
              <a:spcBef>
                <a:spcPts val="1000"/>
              </a:spcBef>
              <a:spcAft>
                <a:spcPts val="0"/>
              </a:spcAft>
              <a:buSzPts val="1700"/>
              <a:buChar char="○"/>
            </a:pPr>
            <a:r>
              <a:rPr lang="es" sz="1800">
                <a:solidFill>
                  <a:schemeClr val="lt1"/>
                </a:solidFill>
              </a:rPr>
              <a:t>Cuando los procesos además de ser concurrentes son distribuidos (ie, maquinas distintas), no se pueden usar</a:t>
            </a:r>
            <a:r>
              <a:rPr lang="es"/>
              <a:t>.</a:t>
            </a:r>
            <a:endParaRPr/>
          </a:p>
        </p:txBody>
      </p:sp>
      <p:pic>
        <p:nvPicPr>
          <p:cNvPr id="279" name="Google Shape;279;p42"/>
          <p:cNvPicPr preferRelativeResize="0"/>
          <p:nvPr/>
        </p:nvPicPr>
        <p:blipFill rotWithShape="1">
          <a:blip r:embed="rId3">
            <a:alphaModFix/>
          </a:blip>
          <a:srcRect b="0" l="0" r="0" t="0"/>
          <a:stretch/>
        </p:blipFill>
        <p:spPr>
          <a:xfrm>
            <a:off x="7312550" y="111798"/>
            <a:ext cx="1638475" cy="929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9" name="Shape 79"/>
        <p:cNvGrpSpPr/>
        <p:nvPr/>
      </p:nvGrpSpPr>
      <p:grpSpPr>
        <a:xfrm>
          <a:off x="0" y="0"/>
          <a:ext cx="0" cy="0"/>
          <a:chOff x="0" y="0"/>
          <a:chExt cx="0" cy="0"/>
        </a:xfrm>
      </p:grpSpPr>
      <p:pic>
        <p:nvPicPr>
          <p:cNvPr id="80" name="Google Shape;80;p16"/>
          <p:cNvPicPr preferRelativeResize="0"/>
          <p:nvPr/>
        </p:nvPicPr>
        <p:blipFill rotWithShape="1">
          <a:blip r:embed="rId3">
            <a:alphaModFix/>
          </a:blip>
          <a:srcRect b="0" l="0" r="0" t="0"/>
          <a:stretch/>
        </p:blipFill>
        <p:spPr>
          <a:xfrm>
            <a:off x="6766275" y="111792"/>
            <a:ext cx="2184750" cy="1239150"/>
          </a:xfrm>
          <a:prstGeom prst="rect">
            <a:avLst/>
          </a:prstGeom>
          <a:noFill/>
          <a:ln>
            <a:noFill/>
          </a:ln>
        </p:spPr>
      </p:pic>
      <p:sp>
        <p:nvSpPr>
          <p:cNvPr id="81" name="Google Shape;81;p16"/>
          <p:cNvSpPr txBox="1"/>
          <p:nvPr>
            <p:ph type="title"/>
          </p:nvPr>
        </p:nvSpPr>
        <p:spPr>
          <a:xfrm>
            <a:off x="457200" y="400050"/>
            <a:ext cx="8229600" cy="7431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3600"/>
              <a:buFont typeface="Arial"/>
              <a:buNone/>
            </a:pPr>
            <a:r>
              <a:rPr lang="es" sz="3600">
                <a:solidFill>
                  <a:schemeClr val="lt1"/>
                </a:solidFill>
              </a:rPr>
              <a:t>Ejemplo: Fondo de donaciones</a:t>
            </a:r>
            <a:endParaRPr sz="3600">
              <a:solidFill>
                <a:schemeClr val="lt1"/>
              </a:solidFill>
            </a:endParaRPr>
          </a:p>
        </p:txBody>
      </p:sp>
      <p:sp>
        <p:nvSpPr>
          <p:cNvPr id="82" name="Google Shape;82;p16"/>
          <p:cNvSpPr txBox="1"/>
          <p:nvPr>
            <p:ph idx="1" type="body"/>
          </p:nvPr>
        </p:nvSpPr>
        <p:spPr>
          <a:xfrm>
            <a:off x="457200" y="1200150"/>
            <a:ext cx="8229600" cy="3657600"/>
          </a:xfrm>
          <a:prstGeom prst="rect">
            <a:avLst/>
          </a:prstGeom>
          <a:noFill/>
          <a:ln>
            <a:noFill/>
          </a:ln>
        </p:spPr>
        <p:txBody>
          <a:bodyPr anchorCtr="0" anchor="t" bIns="45700" lIns="91425" spcFirstLastPara="1" rIns="91425" wrap="square" tIns="45700">
            <a:normAutofit/>
          </a:bodyPr>
          <a:lstStyle/>
          <a:p>
            <a:pPr indent="-53338" lvl="0" marL="182880" rtl="0" algn="l">
              <a:lnSpc>
                <a:spcPct val="115000"/>
              </a:lnSpc>
              <a:spcBef>
                <a:spcPts val="0"/>
              </a:spcBef>
              <a:spcAft>
                <a:spcPts val="0"/>
              </a:spcAft>
              <a:buSzPts val="2040"/>
              <a:buNone/>
            </a:pPr>
            <a:r>
              <a:t/>
            </a:r>
            <a:endParaRPr/>
          </a:p>
          <a:p>
            <a:pPr indent="-182880" lvl="0" marL="182880" rtl="0" algn="l">
              <a:lnSpc>
                <a:spcPct val="115000"/>
              </a:lnSpc>
              <a:spcBef>
                <a:spcPts val="480"/>
              </a:spcBef>
              <a:spcAft>
                <a:spcPts val="0"/>
              </a:spcAft>
              <a:buClr>
                <a:schemeClr val="lt1"/>
              </a:buClr>
              <a:buSzPts val="2040"/>
              <a:buChar char="●"/>
            </a:pPr>
            <a:r>
              <a:rPr lang="es">
                <a:solidFill>
                  <a:schemeClr val="lt1"/>
                </a:solidFill>
              </a:rPr>
              <a:t>Fondo de donaciones. Sorteo entre los donantes. Hay que dar números.</a:t>
            </a:r>
            <a:endParaRPr>
              <a:solidFill>
                <a:schemeClr val="lt1"/>
              </a:solidFill>
            </a:endParaRPr>
          </a:p>
          <a:p>
            <a:pPr indent="-53338" lvl="0" marL="182880" rtl="0" algn="l">
              <a:lnSpc>
                <a:spcPct val="115000"/>
              </a:lnSpc>
              <a:spcBef>
                <a:spcPts val="480"/>
              </a:spcBef>
              <a:spcAft>
                <a:spcPts val="0"/>
              </a:spcAft>
              <a:buSzPts val="2040"/>
              <a:buNone/>
            </a:pPr>
            <a:r>
              <a:t/>
            </a:r>
            <a:endParaRPr>
              <a:solidFill>
                <a:schemeClr val="lt1"/>
              </a:solidFill>
            </a:endParaRPr>
          </a:p>
          <a:p>
            <a:pPr indent="-182880" lvl="0" marL="182880" rtl="0" algn="l">
              <a:lnSpc>
                <a:spcPct val="115000"/>
              </a:lnSpc>
              <a:spcBef>
                <a:spcPts val="480"/>
              </a:spcBef>
              <a:spcAft>
                <a:spcPts val="1200"/>
              </a:spcAft>
              <a:buClr>
                <a:schemeClr val="lt1"/>
              </a:buClr>
              <a:buSzPts val="2040"/>
              <a:buChar char="●"/>
            </a:pPr>
            <a:r>
              <a:rPr lang="es">
                <a:solidFill>
                  <a:schemeClr val="lt1"/>
                </a:solidFill>
              </a:rPr>
              <a:t>Dos procesos, tienen que incrementar el número de ticket y manejar el fondo acumulado.</a:t>
            </a:r>
            <a:endParaRPr>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3" name="Shape 283"/>
        <p:cNvGrpSpPr/>
        <p:nvPr/>
      </p:nvGrpSpPr>
      <p:grpSpPr>
        <a:xfrm>
          <a:off x="0" y="0"/>
          <a:ext cx="0" cy="0"/>
          <a:chOff x="0" y="0"/>
          <a:chExt cx="0" cy="0"/>
        </a:xfrm>
      </p:grpSpPr>
      <p:sp>
        <p:nvSpPr>
          <p:cNvPr id="284" name="Google Shape;284;p43"/>
          <p:cNvSpPr txBox="1"/>
          <p:nvPr>
            <p:ph type="title"/>
          </p:nvPr>
        </p:nvSpPr>
        <p:spPr>
          <a:xfrm>
            <a:off x="374848" y="303498"/>
            <a:ext cx="8229600" cy="743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s" sz="3600">
                <a:solidFill>
                  <a:schemeClr val="lt1"/>
                </a:solidFill>
              </a:rPr>
              <a:t>¿Dónde estamos?</a:t>
            </a:r>
            <a:endParaRPr sz="3600">
              <a:solidFill>
                <a:schemeClr val="lt1"/>
              </a:solidFill>
            </a:endParaRPr>
          </a:p>
        </p:txBody>
      </p:sp>
      <p:sp>
        <p:nvSpPr>
          <p:cNvPr id="285" name="Google Shape;285;p43"/>
          <p:cNvSpPr txBox="1"/>
          <p:nvPr>
            <p:ph idx="1" type="body"/>
          </p:nvPr>
        </p:nvSpPr>
        <p:spPr>
          <a:xfrm>
            <a:off x="179512" y="1167594"/>
            <a:ext cx="8784900" cy="3801900"/>
          </a:xfrm>
          <a:prstGeom prst="rect">
            <a:avLst/>
          </a:prstGeom>
          <a:noFill/>
          <a:ln>
            <a:noFill/>
          </a:ln>
        </p:spPr>
        <p:txBody>
          <a:bodyPr anchorCtr="0" anchor="t" bIns="45700" lIns="91425" spcFirstLastPara="1" rIns="91425" wrap="square" tIns="45700">
            <a:normAutofit fontScale="85000" lnSpcReduction="20000"/>
          </a:bodyPr>
          <a:lstStyle/>
          <a:p>
            <a:pPr indent="-179641" lvl="0" marL="182880" rtl="0" algn="l">
              <a:lnSpc>
                <a:spcPct val="115000"/>
              </a:lnSpc>
              <a:spcBef>
                <a:spcPts val="0"/>
              </a:spcBef>
              <a:spcAft>
                <a:spcPts val="0"/>
              </a:spcAft>
              <a:buClr>
                <a:schemeClr val="lt1"/>
              </a:buClr>
              <a:buSzPct val="111428"/>
              <a:buChar char="●"/>
            </a:pPr>
            <a:r>
              <a:rPr lang="es" sz="2100">
                <a:solidFill>
                  <a:schemeClr val="lt1"/>
                </a:solidFill>
              </a:rPr>
              <a:t>Vimos</a:t>
            </a:r>
            <a:endParaRPr sz="2100">
              <a:solidFill>
                <a:schemeClr val="lt1"/>
              </a:solidFill>
            </a:endParaRPr>
          </a:p>
          <a:p>
            <a:pPr indent="-200900" lvl="1" marL="457200" rtl="0" algn="l">
              <a:lnSpc>
                <a:spcPct val="115000"/>
              </a:lnSpc>
              <a:spcBef>
                <a:spcPts val="400"/>
              </a:spcBef>
              <a:spcAft>
                <a:spcPts val="0"/>
              </a:spcAft>
              <a:buClr>
                <a:schemeClr val="lt1"/>
              </a:buClr>
              <a:buSzPct val="114750"/>
              <a:buChar char="○"/>
            </a:pPr>
            <a:r>
              <a:rPr lang="es" sz="2033">
                <a:solidFill>
                  <a:schemeClr val="lt1"/>
                </a:solidFill>
              </a:rPr>
              <a:t>Condiciones de carrera.</a:t>
            </a:r>
            <a:endParaRPr sz="2033">
              <a:solidFill>
                <a:schemeClr val="lt1"/>
              </a:solidFill>
            </a:endParaRPr>
          </a:p>
          <a:p>
            <a:pPr indent="-200900" lvl="1" marL="457200" rtl="0" algn="l">
              <a:lnSpc>
                <a:spcPct val="115000"/>
              </a:lnSpc>
              <a:spcBef>
                <a:spcPts val="400"/>
              </a:spcBef>
              <a:spcAft>
                <a:spcPts val="0"/>
              </a:spcAft>
              <a:buClr>
                <a:schemeClr val="lt1"/>
              </a:buClr>
              <a:buSzPct val="114750"/>
              <a:buChar char="○"/>
            </a:pPr>
            <a:r>
              <a:rPr lang="es" sz="2033">
                <a:solidFill>
                  <a:schemeClr val="lt1"/>
                </a:solidFill>
              </a:rPr>
              <a:t>Secciones críticas.</a:t>
            </a:r>
            <a:endParaRPr sz="2033">
              <a:solidFill>
                <a:schemeClr val="lt1"/>
              </a:solidFill>
            </a:endParaRPr>
          </a:p>
          <a:p>
            <a:pPr indent="-200900" lvl="1" marL="457200" rtl="0" algn="l">
              <a:lnSpc>
                <a:spcPct val="115000"/>
              </a:lnSpc>
              <a:spcBef>
                <a:spcPts val="400"/>
              </a:spcBef>
              <a:spcAft>
                <a:spcPts val="0"/>
              </a:spcAft>
              <a:buClr>
                <a:schemeClr val="lt1"/>
              </a:buClr>
              <a:buSzPct val="114750"/>
              <a:buChar char="○"/>
            </a:pPr>
            <a:r>
              <a:rPr lang="es" sz="2033">
                <a:solidFill>
                  <a:schemeClr val="lt1"/>
                </a:solidFill>
              </a:rPr>
              <a:t>TestAndSet.</a:t>
            </a:r>
            <a:endParaRPr sz="2033">
              <a:solidFill>
                <a:schemeClr val="lt1"/>
              </a:solidFill>
            </a:endParaRPr>
          </a:p>
          <a:p>
            <a:pPr indent="-200900" lvl="1" marL="457200" rtl="0" algn="l">
              <a:lnSpc>
                <a:spcPct val="115000"/>
              </a:lnSpc>
              <a:spcBef>
                <a:spcPts val="400"/>
              </a:spcBef>
              <a:spcAft>
                <a:spcPts val="0"/>
              </a:spcAft>
              <a:buClr>
                <a:schemeClr val="lt1"/>
              </a:buClr>
              <a:buSzPct val="114750"/>
              <a:buChar char="○"/>
            </a:pPr>
            <a:r>
              <a:rPr lang="es" sz="2033">
                <a:solidFill>
                  <a:schemeClr val="lt1"/>
                </a:solidFill>
              </a:rPr>
              <a:t>Busy waiting / sleep.</a:t>
            </a:r>
            <a:endParaRPr sz="2033">
              <a:solidFill>
                <a:schemeClr val="lt1"/>
              </a:solidFill>
            </a:endParaRPr>
          </a:p>
          <a:p>
            <a:pPr indent="-200900" lvl="1" marL="457200" rtl="0" algn="l">
              <a:lnSpc>
                <a:spcPct val="115000"/>
              </a:lnSpc>
              <a:spcBef>
                <a:spcPts val="400"/>
              </a:spcBef>
              <a:spcAft>
                <a:spcPts val="0"/>
              </a:spcAft>
              <a:buClr>
                <a:schemeClr val="lt1"/>
              </a:buClr>
              <a:buSzPct val="114750"/>
              <a:buChar char="○"/>
            </a:pPr>
            <a:r>
              <a:rPr lang="es" sz="2033">
                <a:solidFill>
                  <a:schemeClr val="lt1"/>
                </a:solidFill>
              </a:rPr>
              <a:t>Productor - Consumidor.</a:t>
            </a:r>
            <a:endParaRPr sz="2033">
              <a:solidFill>
                <a:schemeClr val="lt1"/>
              </a:solidFill>
            </a:endParaRPr>
          </a:p>
          <a:p>
            <a:pPr indent="-200900" lvl="1" marL="457200" rtl="0" algn="l">
              <a:lnSpc>
                <a:spcPct val="115000"/>
              </a:lnSpc>
              <a:spcBef>
                <a:spcPts val="400"/>
              </a:spcBef>
              <a:spcAft>
                <a:spcPts val="0"/>
              </a:spcAft>
              <a:buClr>
                <a:schemeClr val="lt1"/>
              </a:buClr>
              <a:buSzPct val="114750"/>
              <a:buChar char="○"/>
            </a:pPr>
            <a:r>
              <a:rPr lang="es" sz="2033">
                <a:solidFill>
                  <a:schemeClr val="lt1"/>
                </a:solidFill>
              </a:rPr>
              <a:t>Semáforos.</a:t>
            </a:r>
            <a:endParaRPr sz="2033">
              <a:solidFill>
                <a:schemeClr val="lt1"/>
              </a:solidFill>
            </a:endParaRPr>
          </a:p>
          <a:p>
            <a:pPr indent="-200900" lvl="1" marL="457200" rtl="0" algn="l">
              <a:lnSpc>
                <a:spcPct val="115000"/>
              </a:lnSpc>
              <a:spcBef>
                <a:spcPts val="400"/>
              </a:spcBef>
              <a:spcAft>
                <a:spcPts val="0"/>
              </a:spcAft>
              <a:buClr>
                <a:schemeClr val="lt1"/>
              </a:buClr>
              <a:buSzPct val="114750"/>
              <a:buChar char="○"/>
            </a:pPr>
            <a:r>
              <a:rPr lang="es" sz="2033">
                <a:solidFill>
                  <a:schemeClr val="lt1"/>
                </a:solidFill>
              </a:rPr>
              <a:t>Deadlock.</a:t>
            </a:r>
            <a:endParaRPr sz="2033">
              <a:solidFill>
                <a:schemeClr val="lt1"/>
              </a:solidFill>
            </a:endParaRPr>
          </a:p>
          <a:p>
            <a:pPr indent="-200900" lvl="1" marL="457200" rtl="0" algn="l">
              <a:lnSpc>
                <a:spcPct val="115000"/>
              </a:lnSpc>
              <a:spcBef>
                <a:spcPts val="400"/>
              </a:spcBef>
              <a:spcAft>
                <a:spcPts val="0"/>
              </a:spcAft>
              <a:buClr>
                <a:schemeClr val="lt1"/>
              </a:buClr>
              <a:buSzPct val="114750"/>
              <a:buChar char="○"/>
            </a:pPr>
            <a:r>
              <a:rPr lang="es" sz="2033">
                <a:solidFill>
                  <a:schemeClr val="lt1"/>
                </a:solidFill>
              </a:rPr>
              <a:t>Monitores.</a:t>
            </a:r>
            <a:endParaRPr sz="2033">
              <a:solidFill>
                <a:schemeClr val="lt1"/>
              </a:solidFill>
            </a:endParaRPr>
          </a:p>
          <a:p>
            <a:pPr indent="-200900" lvl="1" marL="457200" rtl="0" algn="l">
              <a:lnSpc>
                <a:spcPct val="115000"/>
              </a:lnSpc>
              <a:spcBef>
                <a:spcPts val="400"/>
              </a:spcBef>
              <a:spcAft>
                <a:spcPts val="0"/>
              </a:spcAft>
              <a:buClr>
                <a:schemeClr val="lt1"/>
              </a:buClr>
              <a:buSzPct val="114750"/>
              <a:buChar char="○"/>
            </a:pPr>
            <a:r>
              <a:rPr lang="es" sz="2033">
                <a:solidFill>
                  <a:schemeClr val="lt1"/>
                </a:solidFill>
              </a:rPr>
              <a:t>Variables de </a:t>
            </a:r>
            <a:r>
              <a:rPr lang="es" sz="2033">
                <a:solidFill>
                  <a:schemeClr val="lt1"/>
                </a:solidFill>
              </a:rPr>
              <a:t>condición</a:t>
            </a:r>
            <a:r>
              <a:rPr lang="es" sz="2033">
                <a:solidFill>
                  <a:schemeClr val="lt1"/>
                </a:solidFill>
              </a:rPr>
              <a:t>.</a:t>
            </a:r>
            <a:endParaRPr sz="2033">
              <a:solidFill>
                <a:schemeClr val="lt1"/>
              </a:solidFill>
            </a:endParaRPr>
          </a:p>
          <a:p>
            <a:pPr indent="-53338" lvl="0" marL="182880" rtl="0" algn="l">
              <a:lnSpc>
                <a:spcPct val="115000"/>
              </a:lnSpc>
              <a:spcBef>
                <a:spcPts val="480"/>
              </a:spcBef>
              <a:spcAft>
                <a:spcPts val="1200"/>
              </a:spcAft>
              <a:buSzPct val="95601"/>
              <a:buNone/>
            </a:pPr>
            <a:r>
              <a:t/>
            </a:r>
            <a:endParaRPr sz="2133"/>
          </a:p>
        </p:txBody>
      </p:sp>
      <p:pic>
        <p:nvPicPr>
          <p:cNvPr id="286" name="Google Shape;286;p43"/>
          <p:cNvPicPr preferRelativeResize="0"/>
          <p:nvPr/>
        </p:nvPicPr>
        <p:blipFill rotWithShape="1">
          <a:blip r:embed="rId3">
            <a:alphaModFix/>
          </a:blip>
          <a:srcRect b="0" l="0" r="0" t="0"/>
          <a:stretch/>
        </p:blipFill>
        <p:spPr>
          <a:xfrm>
            <a:off x="7312550" y="111798"/>
            <a:ext cx="1638475" cy="929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6" name="Shape 86"/>
        <p:cNvGrpSpPr/>
        <p:nvPr/>
      </p:nvGrpSpPr>
      <p:grpSpPr>
        <a:xfrm>
          <a:off x="0" y="0"/>
          <a:ext cx="0" cy="0"/>
          <a:chOff x="0" y="0"/>
          <a:chExt cx="0" cy="0"/>
        </a:xfrm>
      </p:grpSpPr>
      <p:pic>
        <p:nvPicPr>
          <p:cNvPr id="87" name="Google Shape;87;p17"/>
          <p:cNvPicPr preferRelativeResize="0"/>
          <p:nvPr/>
        </p:nvPicPr>
        <p:blipFill rotWithShape="1">
          <a:blip r:embed="rId3">
            <a:alphaModFix/>
          </a:blip>
          <a:srcRect b="0" l="0" r="0" t="0"/>
          <a:stretch/>
        </p:blipFill>
        <p:spPr>
          <a:xfrm>
            <a:off x="6766275" y="111792"/>
            <a:ext cx="2184750" cy="1239150"/>
          </a:xfrm>
          <a:prstGeom prst="rect">
            <a:avLst/>
          </a:prstGeom>
          <a:noFill/>
          <a:ln>
            <a:noFill/>
          </a:ln>
        </p:spPr>
      </p:pic>
      <p:sp>
        <p:nvSpPr>
          <p:cNvPr id="88" name="Google Shape;88;p17"/>
          <p:cNvSpPr txBox="1"/>
          <p:nvPr>
            <p:ph type="title"/>
          </p:nvPr>
        </p:nvSpPr>
        <p:spPr>
          <a:xfrm>
            <a:off x="457200" y="400050"/>
            <a:ext cx="8229600" cy="7431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3600"/>
              <a:buFont typeface="Arial"/>
              <a:buNone/>
            </a:pPr>
            <a:r>
              <a:rPr lang="es" sz="3600">
                <a:solidFill>
                  <a:schemeClr val="lt1"/>
                </a:solidFill>
              </a:rPr>
              <a:t>Ejemplo: monoproceso</a:t>
            </a:r>
            <a:endParaRPr sz="3600">
              <a:solidFill>
                <a:schemeClr val="lt1"/>
              </a:solidFill>
            </a:endParaRPr>
          </a:p>
        </p:txBody>
      </p:sp>
      <p:pic>
        <p:nvPicPr>
          <p:cNvPr id="89" name="Google Shape;89;p17"/>
          <p:cNvPicPr preferRelativeResize="0"/>
          <p:nvPr>
            <p:ph idx="1" type="body"/>
          </p:nvPr>
        </p:nvPicPr>
        <p:blipFill rotWithShape="1">
          <a:blip r:embed="rId4">
            <a:alphaModFix/>
          </a:blip>
          <a:srcRect b="23356" l="9943" r="30797" t="26650"/>
          <a:stretch/>
        </p:blipFill>
        <p:spPr>
          <a:xfrm>
            <a:off x="395536" y="1513824"/>
            <a:ext cx="8649300" cy="3078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3" name="Shape 93"/>
        <p:cNvGrpSpPr/>
        <p:nvPr/>
      </p:nvGrpSpPr>
      <p:grpSpPr>
        <a:xfrm>
          <a:off x="0" y="0"/>
          <a:ext cx="0" cy="0"/>
          <a:chOff x="0" y="0"/>
          <a:chExt cx="0" cy="0"/>
        </a:xfrm>
      </p:grpSpPr>
      <p:sp>
        <p:nvSpPr>
          <p:cNvPr id="94" name="Google Shape;94;p18"/>
          <p:cNvSpPr txBox="1"/>
          <p:nvPr>
            <p:ph type="title"/>
          </p:nvPr>
        </p:nvSpPr>
        <p:spPr>
          <a:xfrm>
            <a:off x="457200" y="400050"/>
            <a:ext cx="8229600" cy="7431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3600"/>
              <a:buFont typeface="Arial"/>
              <a:buNone/>
            </a:pPr>
            <a:r>
              <a:rPr lang="es" sz="3600">
                <a:solidFill>
                  <a:schemeClr val="lt1"/>
                </a:solidFill>
              </a:rPr>
              <a:t>Ejemplo: monoproceso</a:t>
            </a:r>
            <a:endParaRPr sz="3600">
              <a:solidFill>
                <a:schemeClr val="lt1"/>
              </a:solidFill>
            </a:endParaRPr>
          </a:p>
        </p:txBody>
      </p:sp>
      <p:pic>
        <p:nvPicPr>
          <p:cNvPr id="95" name="Google Shape;95;p18"/>
          <p:cNvPicPr preferRelativeResize="0"/>
          <p:nvPr>
            <p:ph idx="1" type="body"/>
          </p:nvPr>
        </p:nvPicPr>
        <p:blipFill rotWithShape="1">
          <a:blip r:embed="rId3">
            <a:alphaModFix/>
          </a:blip>
          <a:srcRect b="23110" l="10080" r="31210" t="30552"/>
          <a:stretch/>
        </p:blipFill>
        <p:spPr>
          <a:xfrm>
            <a:off x="457690" y="1599642"/>
            <a:ext cx="8434800" cy="2808300"/>
          </a:xfrm>
          <a:prstGeom prst="rect">
            <a:avLst/>
          </a:prstGeom>
          <a:noFill/>
          <a:ln>
            <a:noFill/>
          </a:ln>
        </p:spPr>
      </p:pic>
      <p:pic>
        <p:nvPicPr>
          <p:cNvPr id="96" name="Google Shape;96;p18"/>
          <p:cNvPicPr preferRelativeResize="0"/>
          <p:nvPr/>
        </p:nvPicPr>
        <p:blipFill rotWithShape="1">
          <a:blip r:embed="rId4">
            <a:alphaModFix/>
          </a:blip>
          <a:srcRect b="0" l="0" r="0" t="0"/>
          <a:stretch/>
        </p:blipFill>
        <p:spPr>
          <a:xfrm>
            <a:off x="6766275" y="111792"/>
            <a:ext cx="2184750" cy="1239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 name="Shape 100"/>
        <p:cNvGrpSpPr/>
        <p:nvPr/>
      </p:nvGrpSpPr>
      <p:grpSpPr>
        <a:xfrm>
          <a:off x="0" y="0"/>
          <a:ext cx="0" cy="0"/>
          <a:chOff x="0" y="0"/>
          <a:chExt cx="0" cy="0"/>
        </a:xfrm>
      </p:grpSpPr>
      <p:sp>
        <p:nvSpPr>
          <p:cNvPr id="101" name="Google Shape;101;p19"/>
          <p:cNvSpPr txBox="1"/>
          <p:nvPr>
            <p:ph type="title"/>
          </p:nvPr>
        </p:nvSpPr>
        <p:spPr>
          <a:xfrm>
            <a:off x="457200" y="141480"/>
            <a:ext cx="8229600" cy="743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s" sz="3600">
                <a:solidFill>
                  <a:schemeClr val="lt1"/>
                </a:solidFill>
              </a:rPr>
              <a:t>Un scheduling posible</a:t>
            </a:r>
            <a:endParaRPr sz="3600">
              <a:solidFill>
                <a:schemeClr val="lt1"/>
              </a:solidFill>
            </a:endParaRPr>
          </a:p>
        </p:txBody>
      </p:sp>
      <p:sp>
        <p:nvSpPr>
          <p:cNvPr id="102" name="Google Shape;102;p19"/>
          <p:cNvSpPr txBox="1"/>
          <p:nvPr>
            <p:ph idx="1" type="body"/>
          </p:nvPr>
        </p:nvSpPr>
        <p:spPr>
          <a:xfrm>
            <a:off x="467544" y="789552"/>
            <a:ext cx="8229600" cy="36576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SzPts val="1530"/>
              <a:buNone/>
            </a:pPr>
            <a:r>
              <a:rPr lang="es" sz="2000">
                <a:solidFill>
                  <a:schemeClr val="lt1"/>
                </a:solidFill>
              </a:rPr>
              <a:t>Dos procesos P1 y P2 ejecutan el mismo programa, compartiendo las variables.</a:t>
            </a:r>
            <a:endParaRPr>
              <a:solidFill>
                <a:schemeClr val="lt1"/>
              </a:solidFill>
            </a:endParaRPr>
          </a:p>
          <a:p>
            <a:pPr indent="-53338" lvl="0" marL="182880" rtl="0" algn="l">
              <a:lnSpc>
                <a:spcPct val="115000"/>
              </a:lnSpc>
              <a:spcBef>
                <a:spcPts val="480"/>
              </a:spcBef>
              <a:spcAft>
                <a:spcPts val="1200"/>
              </a:spcAft>
              <a:buSzPts val="2040"/>
              <a:buNone/>
            </a:pPr>
            <a:r>
              <a:t/>
            </a:r>
            <a:endParaRPr/>
          </a:p>
        </p:txBody>
      </p:sp>
      <p:pic>
        <p:nvPicPr>
          <p:cNvPr id="103" name="Google Shape;103;p19"/>
          <p:cNvPicPr preferRelativeResize="0"/>
          <p:nvPr/>
        </p:nvPicPr>
        <p:blipFill rotWithShape="1">
          <a:blip r:embed="rId3">
            <a:alphaModFix/>
          </a:blip>
          <a:srcRect b="0" l="0" r="0" t="0"/>
          <a:stretch/>
        </p:blipFill>
        <p:spPr>
          <a:xfrm>
            <a:off x="3310532" y="1145380"/>
            <a:ext cx="4644517" cy="3819184"/>
          </a:xfrm>
          <a:prstGeom prst="rect">
            <a:avLst/>
          </a:prstGeom>
          <a:noFill/>
          <a:ln>
            <a:noFill/>
          </a:ln>
        </p:spPr>
      </p:pic>
      <p:pic>
        <p:nvPicPr>
          <p:cNvPr id="104" name="Google Shape;104;p19"/>
          <p:cNvPicPr preferRelativeResize="0"/>
          <p:nvPr/>
        </p:nvPicPr>
        <p:blipFill rotWithShape="1">
          <a:blip r:embed="rId4">
            <a:alphaModFix/>
          </a:blip>
          <a:srcRect b="0" l="0" r="0" t="0"/>
          <a:stretch/>
        </p:blipFill>
        <p:spPr>
          <a:xfrm>
            <a:off x="204200" y="3809267"/>
            <a:ext cx="2184750" cy="1239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8" name="Shape 108"/>
        <p:cNvGrpSpPr/>
        <p:nvPr/>
      </p:nvGrpSpPr>
      <p:grpSpPr>
        <a:xfrm>
          <a:off x="0" y="0"/>
          <a:ext cx="0" cy="0"/>
          <a:chOff x="0" y="0"/>
          <a:chExt cx="0" cy="0"/>
        </a:xfrm>
      </p:grpSpPr>
      <p:pic>
        <p:nvPicPr>
          <p:cNvPr id="109" name="Google Shape;109;p20"/>
          <p:cNvPicPr preferRelativeResize="0"/>
          <p:nvPr/>
        </p:nvPicPr>
        <p:blipFill rotWithShape="1">
          <a:blip r:embed="rId3">
            <a:alphaModFix/>
          </a:blip>
          <a:srcRect b="0" l="0" r="0" t="0"/>
          <a:stretch/>
        </p:blipFill>
        <p:spPr>
          <a:xfrm>
            <a:off x="6766275" y="111792"/>
            <a:ext cx="2184750" cy="1239150"/>
          </a:xfrm>
          <a:prstGeom prst="rect">
            <a:avLst/>
          </a:prstGeom>
          <a:noFill/>
          <a:ln>
            <a:noFill/>
          </a:ln>
        </p:spPr>
      </p:pic>
      <p:sp>
        <p:nvSpPr>
          <p:cNvPr id="110" name="Google Shape;110;p20"/>
          <p:cNvSpPr txBox="1"/>
          <p:nvPr>
            <p:ph type="title"/>
          </p:nvPr>
        </p:nvSpPr>
        <p:spPr>
          <a:xfrm>
            <a:off x="457200" y="400050"/>
            <a:ext cx="8229600" cy="7431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3600"/>
              <a:buFont typeface="Arial"/>
              <a:buNone/>
            </a:pPr>
            <a:r>
              <a:rPr lang="es" sz="3600">
                <a:solidFill>
                  <a:schemeClr val="lt1"/>
                </a:solidFill>
              </a:rPr>
              <a:t>¿Qué </a:t>
            </a:r>
            <a:r>
              <a:rPr lang="es" sz="3600">
                <a:solidFill>
                  <a:schemeClr val="lt1"/>
                </a:solidFill>
              </a:rPr>
              <a:t>pasó</a:t>
            </a:r>
            <a:r>
              <a:rPr lang="es" sz="3600">
                <a:solidFill>
                  <a:schemeClr val="lt1"/>
                </a:solidFill>
              </a:rPr>
              <a:t>?</a:t>
            </a:r>
            <a:endParaRPr sz="3600">
              <a:solidFill>
                <a:schemeClr val="lt1"/>
              </a:solidFill>
            </a:endParaRPr>
          </a:p>
        </p:txBody>
      </p:sp>
      <p:sp>
        <p:nvSpPr>
          <p:cNvPr id="111" name="Google Shape;111;p20"/>
          <p:cNvSpPr txBox="1"/>
          <p:nvPr>
            <p:ph idx="1" type="body"/>
          </p:nvPr>
        </p:nvSpPr>
        <p:spPr>
          <a:xfrm>
            <a:off x="107504" y="1143000"/>
            <a:ext cx="8784900" cy="3912900"/>
          </a:xfrm>
          <a:prstGeom prst="rect">
            <a:avLst/>
          </a:prstGeom>
          <a:noFill/>
          <a:ln>
            <a:noFill/>
          </a:ln>
        </p:spPr>
        <p:txBody>
          <a:bodyPr anchorCtr="0" anchor="t" bIns="45700" lIns="91425" spcFirstLastPara="1" rIns="91425" wrap="square" tIns="45700">
            <a:normAutofit fontScale="77500" lnSpcReduction="10000"/>
          </a:bodyPr>
          <a:lstStyle/>
          <a:p>
            <a:pPr indent="0" lvl="0" marL="0" marR="0" rtl="0" algn="l">
              <a:lnSpc>
                <a:spcPct val="115000"/>
              </a:lnSpc>
              <a:spcBef>
                <a:spcPts val="0"/>
              </a:spcBef>
              <a:spcAft>
                <a:spcPts val="0"/>
              </a:spcAft>
              <a:buClr>
                <a:srgbClr val="000000"/>
              </a:buClr>
              <a:buSzPct val="76500"/>
              <a:buFont typeface="Arial"/>
              <a:buNone/>
            </a:pPr>
            <a:r>
              <a:rPr lang="es" sz="2000">
                <a:solidFill>
                  <a:schemeClr val="lt1"/>
                </a:solidFill>
              </a:rPr>
              <a:t>Si las ejecuciones hubiesen sido secuenciales, los resultados posibles eran que el fondo terminara con 130 y cada usuario    recibiera los tickets 6 y 7 en algún orden.</a:t>
            </a:r>
            <a:endParaRPr sz="2000">
              <a:solidFill>
                <a:schemeClr val="lt1"/>
              </a:solidFill>
            </a:endParaRPr>
          </a:p>
          <a:p>
            <a:pPr indent="0" lvl="0" marL="0" marR="0" rtl="0" algn="l">
              <a:lnSpc>
                <a:spcPct val="115000"/>
              </a:lnSpc>
              <a:spcBef>
                <a:spcPts val="0"/>
              </a:spcBef>
              <a:spcAft>
                <a:spcPts val="0"/>
              </a:spcAft>
              <a:buClr>
                <a:srgbClr val="000000"/>
              </a:buClr>
              <a:buSzPct val="76500"/>
              <a:buFont typeface="Arial"/>
              <a:buNone/>
            </a:pPr>
            <a:r>
              <a:t/>
            </a:r>
            <a:endParaRPr sz="2000">
              <a:solidFill>
                <a:schemeClr val="lt1"/>
              </a:solidFill>
            </a:endParaRPr>
          </a:p>
          <a:p>
            <a:pPr indent="0" lvl="0" marL="0" marR="0" rtl="0" algn="l">
              <a:lnSpc>
                <a:spcPct val="115000"/>
              </a:lnSpc>
              <a:spcBef>
                <a:spcPts val="0"/>
              </a:spcBef>
              <a:spcAft>
                <a:spcPts val="0"/>
              </a:spcAft>
              <a:buClr>
                <a:srgbClr val="000000"/>
              </a:buClr>
              <a:buSzPct val="76500"/>
              <a:buFont typeface="Arial"/>
              <a:buNone/>
            </a:pPr>
            <a:r>
              <a:rPr lang="es" sz="2000">
                <a:solidFill>
                  <a:schemeClr val="lt1"/>
                </a:solidFill>
              </a:rPr>
              <a:t>Sin embargo, terminamos con un resultado invalido por donde se lo mire.</a:t>
            </a:r>
            <a:endParaRPr sz="2000">
              <a:solidFill>
                <a:schemeClr val="lt1"/>
              </a:solidFill>
            </a:endParaRPr>
          </a:p>
          <a:p>
            <a:pPr indent="0" lvl="0" marL="0" marR="0" rtl="0" algn="l">
              <a:lnSpc>
                <a:spcPct val="115000"/>
              </a:lnSpc>
              <a:spcBef>
                <a:spcPts val="0"/>
              </a:spcBef>
              <a:spcAft>
                <a:spcPts val="0"/>
              </a:spcAft>
              <a:buClr>
                <a:srgbClr val="000000"/>
              </a:buClr>
              <a:buSzPct val="76500"/>
              <a:buFont typeface="Arial"/>
              <a:buNone/>
            </a:pPr>
            <a:r>
              <a:t/>
            </a:r>
            <a:endParaRPr sz="2000">
              <a:solidFill>
                <a:schemeClr val="lt1"/>
              </a:solidFill>
            </a:endParaRPr>
          </a:p>
          <a:p>
            <a:pPr indent="0" lvl="0" marL="0" marR="0" rtl="0" algn="l">
              <a:lnSpc>
                <a:spcPct val="115000"/>
              </a:lnSpc>
              <a:spcBef>
                <a:spcPts val="0"/>
              </a:spcBef>
              <a:spcAft>
                <a:spcPts val="0"/>
              </a:spcAft>
              <a:buClr>
                <a:srgbClr val="000000"/>
              </a:buClr>
              <a:buSzPct val="76500"/>
              <a:buFont typeface="Arial"/>
              <a:buNone/>
            </a:pPr>
            <a:r>
              <a:rPr lang="es" sz="2000">
                <a:solidFill>
                  <a:schemeClr val="lt1"/>
                </a:solidFill>
              </a:rPr>
              <a:t>No debería pasar. Toda ejecución paralela debería dar un resultado equivalente a alguna ejecución secuencial de los mismos procesos. !</a:t>
            </a:r>
            <a:endParaRPr sz="2000">
              <a:solidFill>
                <a:schemeClr val="lt1"/>
              </a:solidFill>
            </a:endParaRPr>
          </a:p>
          <a:p>
            <a:pPr indent="0" lvl="0" marL="0" marR="0" rtl="0" algn="l">
              <a:lnSpc>
                <a:spcPct val="115000"/>
              </a:lnSpc>
              <a:spcBef>
                <a:spcPts val="0"/>
              </a:spcBef>
              <a:spcAft>
                <a:spcPts val="0"/>
              </a:spcAft>
              <a:buClr>
                <a:srgbClr val="000000"/>
              </a:buClr>
              <a:buSzPct val="76500"/>
              <a:buFont typeface="Arial"/>
              <a:buNone/>
            </a:pPr>
            <a:r>
              <a:t/>
            </a:r>
            <a:endParaRPr sz="2000">
              <a:solidFill>
                <a:schemeClr val="lt1"/>
              </a:solidFill>
            </a:endParaRPr>
          </a:p>
          <a:p>
            <a:pPr indent="0" lvl="0" marL="0" marR="0" rtl="0" algn="l">
              <a:lnSpc>
                <a:spcPct val="115000"/>
              </a:lnSpc>
              <a:spcBef>
                <a:spcPts val="0"/>
              </a:spcBef>
              <a:spcAft>
                <a:spcPts val="0"/>
              </a:spcAft>
              <a:buClr>
                <a:srgbClr val="000000"/>
              </a:buClr>
              <a:buSzPct val="76500"/>
              <a:buFont typeface="Arial"/>
              <a:buNone/>
            </a:pPr>
            <a:r>
              <a:rPr lang="es" sz="2000">
                <a:solidFill>
                  <a:schemeClr val="lt1"/>
                </a:solidFill>
              </a:rPr>
              <a:t>El problema que ocurrió en este ejemplo se llama condición de carrera o race condition. !</a:t>
            </a:r>
            <a:endParaRPr sz="2000">
              <a:solidFill>
                <a:schemeClr val="lt1"/>
              </a:solidFill>
            </a:endParaRPr>
          </a:p>
          <a:p>
            <a:pPr indent="0" lvl="0" marL="0" marR="0" rtl="0" algn="l">
              <a:lnSpc>
                <a:spcPct val="115000"/>
              </a:lnSpc>
              <a:spcBef>
                <a:spcPts val="0"/>
              </a:spcBef>
              <a:spcAft>
                <a:spcPts val="0"/>
              </a:spcAft>
              <a:buClr>
                <a:srgbClr val="000000"/>
              </a:buClr>
              <a:buSzPct val="76500"/>
              <a:buFont typeface="Arial"/>
              <a:buNone/>
            </a:pPr>
            <a:r>
              <a:t/>
            </a:r>
            <a:endParaRPr sz="2000">
              <a:solidFill>
                <a:schemeClr val="lt1"/>
              </a:solidFill>
            </a:endParaRPr>
          </a:p>
          <a:p>
            <a:pPr indent="0" lvl="0" marL="0" marR="0" rtl="0" algn="l">
              <a:lnSpc>
                <a:spcPct val="115000"/>
              </a:lnSpc>
              <a:spcBef>
                <a:spcPts val="0"/>
              </a:spcBef>
              <a:spcAft>
                <a:spcPts val="0"/>
              </a:spcAft>
              <a:buClr>
                <a:srgbClr val="000000"/>
              </a:buClr>
              <a:buSzPct val="76500"/>
              <a:buFont typeface="Arial"/>
              <a:buNone/>
            </a:pPr>
            <a:r>
              <a:rPr lang="es" sz="2000">
                <a:solidFill>
                  <a:schemeClr val="lt1"/>
                </a:solidFill>
              </a:rPr>
              <a:t>Es una situación donde varios procesos mani­pulan y acceden a los mismos datos concurrentemente y el resultado de la ejecución depende del orden concreto en que se produzcan los accesos, se conoce como condición de carrera.</a:t>
            </a:r>
            <a:endParaRPr sz="2000">
              <a:solidFill>
                <a:schemeClr val="lt1"/>
              </a:solidFill>
            </a:endParaRPr>
          </a:p>
          <a:p>
            <a:pPr indent="0" lvl="0" marL="0" marR="0" rtl="0" algn="l">
              <a:lnSpc>
                <a:spcPct val="115000"/>
              </a:lnSpc>
              <a:spcBef>
                <a:spcPts val="0"/>
              </a:spcBef>
              <a:spcAft>
                <a:spcPts val="0"/>
              </a:spcAft>
              <a:buClr>
                <a:srgbClr val="000000"/>
              </a:buClr>
              <a:buSzPct val="76500"/>
              <a:buFont typeface="Arial"/>
              <a:buNone/>
            </a:pPr>
            <a:r>
              <a:t/>
            </a:r>
            <a:endParaRPr sz="2000">
              <a:solidFill>
                <a:schemeClr val="lt1"/>
              </a:solidFill>
            </a:endParaRPr>
          </a:p>
          <a:p>
            <a:pPr indent="0" lvl="0" marL="0" marR="0" rtl="0" algn="l">
              <a:lnSpc>
                <a:spcPct val="115000"/>
              </a:lnSpc>
              <a:spcBef>
                <a:spcPts val="0"/>
              </a:spcBef>
              <a:spcAft>
                <a:spcPts val="0"/>
              </a:spcAft>
              <a:buClr>
                <a:srgbClr val="000000"/>
              </a:buClr>
              <a:buSzPct val="76500"/>
              <a:buFont typeface="Arial"/>
              <a:buNone/>
            </a:pPr>
            <a:r>
              <a:rPr lang="es" sz="2000">
                <a:solidFill>
                  <a:schemeClr val="lt1"/>
                </a:solidFill>
              </a:rPr>
              <a:t>Una forma posible para solucionarlo es logrando la exclusión mutua mediante secciones críticas.</a:t>
            </a:r>
            <a:endParaRPr sz="20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5" name="Shape 115"/>
        <p:cNvGrpSpPr/>
        <p:nvPr/>
      </p:nvGrpSpPr>
      <p:grpSpPr>
        <a:xfrm>
          <a:off x="0" y="0"/>
          <a:ext cx="0" cy="0"/>
          <a:chOff x="0" y="0"/>
          <a:chExt cx="0" cy="0"/>
        </a:xfrm>
      </p:grpSpPr>
      <p:pic>
        <p:nvPicPr>
          <p:cNvPr id="116" name="Google Shape;116;p21"/>
          <p:cNvPicPr preferRelativeResize="0"/>
          <p:nvPr/>
        </p:nvPicPr>
        <p:blipFill rotWithShape="1">
          <a:blip r:embed="rId3">
            <a:alphaModFix/>
          </a:blip>
          <a:srcRect b="0" l="0" r="0" t="0"/>
          <a:stretch/>
        </p:blipFill>
        <p:spPr>
          <a:xfrm>
            <a:off x="6766275" y="111792"/>
            <a:ext cx="2184750" cy="1239150"/>
          </a:xfrm>
          <a:prstGeom prst="rect">
            <a:avLst/>
          </a:prstGeom>
          <a:noFill/>
          <a:ln>
            <a:noFill/>
          </a:ln>
        </p:spPr>
      </p:pic>
      <p:sp>
        <p:nvSpPr>
          <p:cNvPr id="117" name="Google Shape;117;p21"/>
          <p:cNvSpPr txBox="1"/>
          <p:nvPr>
            <p:ph type="title"/>
          </p:nvPr>
        </p:nvSpPr>
        <p:spPr>
          <a:xfrm>
            <a:off x="457200" y="400050"/>
            <a:ext cx="8229600" cy="7431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3600"/>
              <a:buFont typeface="Arial"/>
              <a:buNone/>
            </a:pPr>
            <a:r>
              <a:rPr lang="es" sz="3600">
                <a:solidFill>
                  <a:schemeClr val="lt1"/>
                </a:solidFill>
              </a:rPr>
              <a:t>¿Qué es una sección crítica?</a:t>
            </a:r>
            <a:endParaRPr sz="3600">
              <a:solidFill>
                <a:schemeClr val="lt1"/>
              </a:solidFill>
            </a:endParaRPr>
          </a:p>
        </p:txBody>
      </p:sp>
      <p:sp>
        <p:nvSpPr>
          <p:cNvPr id="118" name="Google Shape;118;p21"/>
          <p:cNvSpPr txBox="1"/>
          <p:nvPr>
            <p:ph idx="1" type="body"/>
          </p:nvPr>
        </p:nvSpPr>
        <p:spPr>
          <a:xfrm>
            <a:off x="603650" y="980500"/>
            <a:ext cx="8229600" cy="36576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rgbClr val="000000"/>
              </a:buClr>
              <a:buSzPts val="1071"/>
              <a:buFont typeface="Arial"/>
              <a:buNone/>
            </a:pPr>
            <a:r>
              <a:rPr lang="es" sz="1500">
                <a:solidFill>
                  <a:schemeClr val="lt1"/>
                </a:solidFill>
              </a:rPr>
              <a:t>Porción de código tal que: !</a:t>
            </a:r>
            <a:endParaRPr sz="1500">
              <a:solidFill>
                <a:schemeClr val="lt1"/>
              </a:solidFill>
            </a:endParaRPr>
          </a:p>
          <a:p>
            <a:pPr indent="0" lvl="0" marL="0" marR="0" rtl="0" algn="l">
              <a:lnSpc>
                <a:spcPct val="105000"/>
              </a:lnSpc>
              <a:spcBef>
                <a:spcPts val="0"/>
              </a:spcBef>
              <a:spcAft>
                <a:spcPts val="0"/>
              </a:spcAft>
              <a:buClr>
                <a:srgbClr val="000000"/>
              </a:buClr>
              <a:buSzPts val="1071"/>
              <a:buFont typeface="Arial"/>
              <a:buNone/>
            </a:pPr>
            <a:r>
              <a:rPr lang="es" sz="1500">
                <a:solidFill>
                  <a:schemeClr val="lt1"/>
                </a:solidFill>
              </a:rPr>
              <a:t>1 ) Solo hay un proceso a la vez en su sección crítica.</a:t>
            </a:r>
            <a:endParaRPr sz="1500">
              <a:solidFill>
                <a:schemeClr val="lt1"/>
              </a:solidFill>
            </a:endParaRPr>
          </a:p>
          <a:p>
            <a:pPr indent="0" lvl="0" marL="0" marR="0" rtl="0" algn="l">
              <a:lnSpc>
                <a:spcPct val="105000"/>
              </a:lnSpc>
              <a:spcBef>
                <a:spcPts val="0"/>
              </a:spcBef>
              <a:spcAft>
                <a:spcPts val="0"/>
              </a:spcAft>
              <a:buClr>
                <a:srgbClr val="000000"/>
              </a:buClr>
              <a:buSzPts val="1071"/>
              <a:buFont typeface="Arial"/>
              <a:buNone/>
            </a:pPr>
            <a:r>
              <a:rPr lang="es" sz="1500">
                <a:solidFill>
                  <a:schemeClr val="lt1"/>
                </a:solidFill>
              </a:rPr>
              <a:t>2 ) Todo proceso mas tarde o mas temprano va a poder entrar a su   </a:t>
            </a:r>
            <a:endParaRPr sz="1500">
              <a:solidFill>
                <a:schemeClr val="lt1"/>
              </a:solidFill>
            </a:endParaRPr>
          </a:p>
          <a:p>
            <a:pPr indent="0" lvl="0" marL="0" marR="0" rtl="0" algn="l">
              <a:lnSpc>
                <a:spcPct val="105000"/>
              </a:lnSpc>
              <a:spcBef>
                <a:spcPts val="0"/>
              </a:spcBef>
              <a:spcAft>
                <a:spcPts val="0"/>
              </a:spcAft>
              <a:buClr>
                <a:srgbClr val="000000"/>
              </a:buClr>
              <a:buSzPts val="1071"/>
              <a:buFont typeface="Arial"/>
              <a:buNone/>
            </a:pPr>
            <a:r>
              <a:rPr lang="es" sz="1500">
                <a:solidFill>
                  <a:schemeClr val="lt1"/>
                </a:solidFill>
              </a:rPr>
              <a:t>         sección crítica.</a:t>
            </a:r>
            <a:endParaRPr sz="1500">
              <a:solidFill>
                <a:schemeClr val="lt1"/>
              </a:solidFill>
            </a:endParaRPr>
          </a:p>
          <a:p>
            <a:pPr indent="0" lvl="0" marL="0" marR="0" rtl="0" algn="l">
              <a:lnSpc>
                <a:spcPct val="105000"/>
              </a:lnSpc>
              <a:spcBef>
                <a:spcPts val="0"/>
              </a:spcBef>
              <a:spcAft>
                <a:spcPts val="0"/>
              </a:spcAft>
              <a:buClr>
                <a:srgbClr val="000000"/>
              </a:buClr>
              <a:buSzPts val="1071"/>
              <a:buFont typeface="Arial"/>
              <a:buNone/>
            </a:pPr>
            <a:r>
              <a:rPr lang="es" sz="1500">
                <a:solidFill>
                  <a:schemeClr val="lt1"/>
                </a:solidFill>
              </a:rPr>
              <a:t>3 ) Ningún proceso fuera de su sección crítica puede bloquear a otro.</a:t>
            </a:r>
            <a:endParaRPr sz="1500">
              <a:solidFill>
                <a:schemeClr val="lt1"/>
              </a:solidFill>
            </a:endParaRPr>
          </a:p>
          <a:p>
            <a:pPr indent="0" lvl="0" marL="0" marR="0" rtl="0" algn="l">
              <a:lnSpc>
                <a:spcPct val="105000"/>
              </a:lnSpc>
              <a:spcBef>
                <a:spcPts val="0"/>
              </a:spcBef>
              <a:spcAft>
                <a:spcPts val="0"/>
              </a:spcAft>
              <a:buClr>
                <a:srgbClr val="000000"/>
              </a:buClr>
              <a:buSzPts val="1071"/>
              <a:buFont typeface="Arial"/>
              <a:buNone/>
            </a:pPr>
            <a:r>
              <a:t/>
            </a:r>
            <a:endParaRPr sz="1500">
              <a:solidFill>
                <a:schemeClr val="lt1"/>
              </a:solidFill>
            </a:endParaRPr>
          </a:p>
          <a:p>
            <a:pPr indent="0" lvl="0" marL="0" marR="0" rtl="0" algn="l">
              <a:lnSpc>
                <a:spcPct val="105000"/>
              </a:lnSpc>
              <a:spcBef>
                <a:spcPts val="0"/>
              </a:spcBef>
              <a:spcAft>
                <a:spcPts val="0"/>
              </a:spcAft>
              <a:buClr>
                <a:srgbClr val="000000"/>
              </a:buClr>
              <a:buSzPts val="1071"/>
              <a:buFont typeface="Arial"/>
              <a:buNone/>
            </a:pPr>
            <a:r>
              <a:rPr lang="es" sz="1500">
                <a:solidFill>
                  <a:schemeClr val="lt1"/>
                </a:solidFill>
              </a:rPr>
              <a:t>A nivel de código se implementara con dos llamados: uno para entrar y otro para salir de la sección crítica.</a:t>
            </a:r>
            <a:endParaRPr sz="1500">
              <a:solidFill>
                <a:schemeClr val="lt1"/>
              </a:solidFill>
            </a:endParaRPr>
          </a:p>
          <a:p>
            <a:pPr indent="0" lvl="0" marL="0" marR="0" rtl="0" algn="l">
              <a:lnSpc>
                <a:spcPct val="105000"/>
              </a:lnSpc>
              <a:spcBef>
                <a:spcPts val="0"/>
              </a:spcBef>
              <a:spcAft>
                <a:spcPts val="0"/>
              </a:spcAft>
              <a:buClr>
                <a:srgbClr val="000000"/>
              </a:buClr>
              <a:buSzPts val="1071"/>
              <a:buFont typeface="Arial"/>
              <a:buNone/>
            </a:pPr>
            <a:r>
              <a:t/>
            </a:r>
            <a:endParaRPr sz="1500">
              <a:solidFill>
                <a:schemeClr val="lt1"/>
              </a:solidFill>
            </a:endParaRPr>
          </a:p>
          <a:p>
            <a:pPr indent="0" lvl="0" marL="0" marR="0" rtl="0" algn="l">
              <a:lnSpc>
                <a:spcPct val="105000"/>
              </a:lnSpc>
              <a:spcBef>
                <a:spcPts val="0"/>
              </a:spcBef>
              <a:spcAft>
                <a:spcPts val="0"/>
              </a:spcAft>
              <a:buClr>
                <a:srgbClr val="000000"/>
              </a:buClr>
              <a:buSzPts val="1071"/>
              <a:buFont typeface="Arial"/>
              <a:buNone/>
            </a:pPr>
            <a:r>
              <a:rPr lang="es" sz="1500">
                <a:solidFill>
                  <a:schemeClr val="lt1"/>
                </a:solidFill>
              </a:rPr>
              <a:t>Entrar a la sección crítica es como poner el cartelito de no</a:t>
            </a:r>
            <a:endParaRPr sz="1500">
              <a:solidFill>
                <a:schemeClr val="lt1"/>
              </a:solidFill>
            </a:endParaRPr>
          </a:p>
          <a:p>
            <a:pPr indent="0" lvl="0" marL="0" marR="0" rtl="0" algn="l">
              <a:lnSpc>
                <a:spcPct val="105000"/>
              </a:lnSpc>
              <a:spcBef>
                <a:spcPts val="0"/>
              </a:spcBef>
              <a:spcAft>
                <a:spcPts val="0"/>
              </a:spcAft>
              <a:buClr>
                <a:srgbClr val="000000"/>
              </a:buClr>
              <a:buSzPts val="1071"/>
              <a:buFont typeface="Arial"/>
              <a:buNone/>
            </a:pPr>
            <a:r>
              <a:rPr lang="es" sz="1500">
                <a:solidFill>
                  <a:schemeClr val="lt1"/>
                </a:solidFill>
              </a:rPr>
              <a:t>molestar en la puerta...</a:t>
            </a:r>
            <a:endParaRPr sz="1500">
              <a:solidFill>
                <a:schemeClr val="lt1"/>
              </a:solidFill>
            </a:endParaRPr>
          </a:p>
          <a:p>
            <a:pPr indent="0" lvl="0" marL="0" marR="0" rtl="0" algn="l">
              <a:lnSpc>
                <a:spcPct val="105000"/>
              </a:lnSpc>
              <a:spcBef>
                <a:spcPts val="0"/>
              </a:spcBef>
              <a:spcAft>
                <a:spcPts val="0"/>
              </a:spcAft>
              <a:buClr>
                <a:srgbClr val="000000"/>
              </a:buClr>
              <a:buSzPts val="1071"/>
              <a:buFont typeface="Arial"/>
              <a:buNone/>
            </a:pPr>
            <a:r>
              <a:t/>
            </a:r>
            <a:endParaRPr sz="1500">
              <a:solidFill>
                <a:schemeClr val="lt1"/>
              </a:solidFill>
            </a:endParaRPr>
          </a:p>
          <a:p>
            <a:pPr indent="0" lvl="0" marL="0" marR="0" rtl="0" algn="l">
              <a:lnSpc>
                <a:spcPct val="105000"/>
              </a:lnSpc>
              <a:spcBef>
                <a:spcPts val="0"/>
              </a:spcBef>
              <a:spcAft>
                <a:spcPts val="0"/>
              </a:spcAft>
              <a:buClr>
                <a:srgbClr val="000000"/>
              </a:buClr>
              <a:buSzPts val="1071"/>
              <a:buFont typeface="Arial"/>
              <a:buNone/>
            </a:pPr>
            <a:r>
              <a:rPr lang="es" sz="1500">
                <a:solidFill>
                  <a:schemeClr val="lt1"/>
                </a:solidFill>
              </a:rPr>
              <a:t>Si logramos implementar exitosamente secciones críticas, contamos con herramientas para que varios procesos puedan compartir datos sin estorbarse.</a:t>
            </a:r>
            <a:endParaRPr sz="1500">
              <a:solidFill>
                <a:schemeClr val="lt1"/>
              </a:solidFill>
            </a:endParaRPr>
          </a:p>
          <a:p>
            <a:pPr indent="0" lvl="0" marL="0" marR="0" rtl="0" algn="l">
              <a:lnSpc>
                <a:spcPct val="105000"/>
              </a:lnSpc>
              <a:spcBef>
                <a:spcPts val="0"/>
              </a:spcBef>
              <a:spcAft>
                <a:spcPts val="0"/>
              </a:spcAft>
              <a:buClr>
                <a:srgbClr val="000000"/>
              </a:buClr>
              <a:buSzPts val="1071"/>
              <a:buFont typeface="Arial"/>
              <a:buNone/>
            </a:pPr>
            <a:r>
              <a:t/>
            </a:r>
            <a:endParaRPr sz="1500">
              <a:solidFill>
                <a:schemeClr val="lt1"/>
              </a:solidFill>
            </a:endParaRPr>
          </a:p>
          <a:p>
            <a:pPr indent="0" lvl="0" marL="0" marR="0" rtl="0" algn="l">
              <a:lnSpc>
                <a:spcPct val="105000"/>
              </a:lnSpc>
              <a:spcBef>
                <a:spcPts val="0"/>
              </a:spcBef>
              <a:spcAft>
                <a:spcPts val="0"/>
              </a:spcAft>
              <a:buClr>
                <a:srgbClr val="000000"/>
              </a:buClr>
              <a:buSzPts val="1071"/>
              <a:buFont typeface="Arial"/>
              <a:buNone/>
            </a:pPr>
            <a:r>
              <a:rPr lang="es" sz="1500">
                <a:solidFill>
                  <a:schemeClr val="lt1"/>
                </a:solidFill>
              </a:rPr>
              <a:t>La pregunta es: ¿Cómo se implementa una sección crítica?</a:t>
            </a:r>
            <a:endParaRPr sz="15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2" name="Shape 122"/>
        <p:cNvGrpSpPr/>
        <p:nvPr/>
      </p:nvGrpSpPr>
      <p:grpSpPr>
        <a:xfrm>
          <a:off x="0" y="0"/>
          <a:ext cx="0" cy="0"/>
          <a:chOff x="0" y="0"/>
          <a:chExt cx="0" cy="0"/>
        </a:xfrm>
      </p:grpSpPr>
      <p:pic>
        <p:nvPicPr>
          <p:cNvPr id="123" name="Google Shape;123;p22"/>
          <p:cNvPicPr preferRelativeResize="0"/>
          <p:nvPr/>
        </p:nvPicPr>
        <p:blipFill rotWithShape="1">
          <a:blip r:embed="rId3">
            <a:alphaModFix/>
          </a:blip>
          <a:srcRect b="0" l="0" r="0" t="0"/>
          <a:stretch/>
        </p:blipFill>
        <p:spPr>
          <a:xfrm>
            <a:off x="7312550" y="111798"/>
            <a:ext cx="1638475" cy="929300"/>
          </a:xfrm>
          <a:prstGeom prst="rect">
            <a:avLst/>
          </a:prstGeom>
          <a:noFill/>
          <a:ln>
            <a:noFill/>
          </a:ln>
        </p:spPr>
      </p:pic>
      <p:sp>
        <p:nvSpPr>
          <p:cNvPr id="124" name="Google Shape;124;p22"/>
          <p:cNvSpPr txBox="1"/>
          <p:nvPr>
            <p:ph type="title"/>
          </p:nvPr>
        </p:nvSpPr>
        <p:spPr>
          <a:xfrm>
            <a:off x="457200" y="400050"/>
            <a:ext cx="8229600" cy="7431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3600"/>
              <a:buFont typeface="Arial"/>
              <a:buNone/>
            </a:pPr>
            <a:r>
              <a:rPr lang="es" sz="3600">
                <a:solidFill>
                  <a:schemeClr val="lt1"/>
                </a:solidFill>
              </a:rPr>
              <a:t>Implementando secciones críticas</a:t>
            </a:r>
            <a:endParaRPr sz="3600">
              <a:solidFill>
                <a:schemeClr val="lt1"/>
              </a:solidFill>
            </a:endParaRPr>
          </a:p>
        </p:txBody>
      </p:sp>
      <p:sp>
        <p:nvSpPr>
          <p:cNvPr id="125" name="Google Shape;125;p22"/>
          <p:cNvSpPr txBox="1"/>
          <p:nvPr>
            <p:ph idx="1" type="body"/>
          </p:nvPr>
        </p:nvSpPr>
        <p:spPr>
          <a:xfrm>
            <a:off x="400225" y="947875"/>
            <a:ext cx="8435400" cy="4093200"/>
          </a:xfrm>
          <a:prstGeom prst="rect">
            <a:avLst/>
          </a:prstGeom>
          <a:noFill/>
          <a:ln>
            <a:noFill/>
          </a:ln>
        </p:spPr>
        <p:txBody>
          <a:bodyPr anchorCtr="0" anchor="t" bIns="45700" lIns="91425" spcFirstLastPara="1" rIns="91425" wrap="square" tIns="45700">
            <a:noAutofit/>
          </a:bodyPr>
          <a:lstStyle/>
          <a:p>
            <a:pPr indent="-182880" lvl="0" marL="182880" rtl="0" algn="l">
              <a:lnSpc>
                <a:spcPct val="115000"/>
              </a:lnSpc>
              <a:spcBef>
                <a:spcPts val="0"/>
              </a:spcBef>
              <a:spcAft>
                <a:spcPts val="0"/>
              </a:spcAft>
              <a:buClr>
                <a:srgbClr val="434343"/>
              </a:buClr>
              <a:buSzPts val="1800"/>
              <a:buChar char="●"/>
            </a:pPr>
            <a:r>
              <a:rPr lang="es">
                <a:solidFill>
                  <a:srgbClr val="434343"/>
                </a:solidFill>
              </a:rPr>
              <a:t>Una alternativa podría ser la de suspender todo tipo de interrupciones dentro de la sección crítica. Esto elimina temporalmente la multiprogramación. Aunque garantiza la correcta actualización de los datos compartidos trae todo tipo de problemas.</a:t>
            </a:r>
            <a:endParaRPr>
              <a:solidFill>
                <a:srgbClr val="434343"/>
              </a:solidFill>
            </a:endParaRPr>
          </a:p>
          <a:p>
            <a:pPr indent="-82485" lvl="0" marL="182880" rtl="0" algn="l">
              <a:lnSpc>
                <a:spcPct val="115000"/>
              </a:lnSpc>
              <a:spcBef>
                <a:spcPts val="372"/>
              </a:spcBef>
              <a:spcAft>
                <a:spcPts val="0"/>
              </a:spcAft>
              <a:buSzPts val="2040"/>
              <a:buNone/>
            </a:pPr>
            <a:r>
              <a:t/>
            </a:r>
            <a:endParaRPr>
              <a:solidFill>
                <a:srgbClr val="434343"/>
              </a:solidFill>
            </a:endParaRPr>
          </a:p>
          <a:p>
            <a:pPr indent="-182880" lvl="0" marL="182880" rtl="0" algn="l">
              <a:lnSpc>
                <a:spcPct val="115000"/>
              </a:lnSpc>
              <a:spcBef>
                <a:spcPts val="372"/>
              </a:spcBef>
              <a:spcAft>
                <a:spcPts val="0"/>
              </a:spcAft>
              <a:buClr>
                <a:srgbClr val="434343"/>
              </a:buClr>
              <a:buSzPts val="1800"/>
              <a:buChar char="●"/>
            </a:pPr>
            <a:r>
              <a:rPr lang="es">
                <a:solidFill>
                  <a:srgbClr val="434343"/>
                </a:solidFill>
              </a:rPr>
              <a:t>Otra alternativa es usar locks: variables booleanas, compartidas también. Cuando quiero entrar a la sección crítica la pongo en 1, al salir, en 0. Si ya está en 1, espero hasta que tenga un 0.</a:t>
            </a:r>
            <a:endParaRPr>
              <a:solidFill>
                <a:srgbClr val="434343"/>
              </a:solidFill>
            </a:endParaRPr>
          </a:p>
          <a:p>
            <a:pPr indent="-82485" lvl="0" marL="182880" rtl="0" algn="l">
              <a:lnSpc>
                <a:spcPct val="115000"/>
              </a:lnSpc>
              <a:spcBef>
                <a:spcPts val="372"/>
              </a:spcBef>
              <a:spcAft>
                <a:spcPts val="0"/>
              </a:spcAft>
              <a:buSzPts val="2040"/>
              <a:buNone/>
            </a:pPr>
            <a:r>
              <a:t/>
            </a:r>
            <a:endParaRPr>
              <a:solidFill>
                <a:srgbClr val="434343"/>
              </a:solidFill>
            </a:endParaRPr>
          </a:p>
          <a:p>
            <a:pPr indent="-182880" lvl="0" marL="182880" rtl="0" algn="l">
              <a:lnSpc>
                <a:spcPct val="115000"/>
              </a:lnSpc>
              <a:spcBef>
                <a:spcPts val="372"/>
              </a:spcBef>
              <a:spcAft>
                <a:spcPts val="0"/>
              </a:spcAft>
              <a:buClr>
                <a:srgbClr val="434343"/>
              </a:buClr>
              <a:buSzPts val="1800"/>
              <a:buChar char="●"/>
            </a:pPr>
            <a:r>
              <a:rPr lang="es">
                <a:solidFill>
                  <a:srgbClr val="434343"/>
                </a:solidFill>
              </a:rPr>
              <a:t>Buenísimo... Excepto porque tampoco funciona así como esta.</a:t>
            </a:r>
            <a:endParaRPr>
              <a:solidFill>
                <a:srgbClr val="434343"/>
              </a:solidFill>
            </a:endParaRPr>
          </a:p>
          <a:p>
            <a:pPr indent="-182880" lvl="0" marL="182880" rtl="0" algn="l">
              <a:lnSpc>
                <a:spcPct val="115000"/>
              </a:lnSpc>
              <a:spcBef>
                <a:spcPts val="372"/>
              </a:spcBef>
              <a:spcAft>
                <a:spcPts val="0"/>
              </a:spcAft>
              <a:buClr>
                <a:srgbClr val="434343"/>
              </a:buClr>
              <a:buSzPts val="1800"/>
              <a:buChar char="●"/>
            </a:pPr>
            <a:r>
              <a:rPr lang="es">
                <a:solidFill>
                  <a:srgbClr val="434343"/>
                </a:solidFill>
              </a:rPr>
              <a:t>Podría suceder que cuando veo un 0 se me acaba el quantum y para cuando me toca de nuevo ya se metió otro proceso sin que me de cuenta.</a:t>
            </a:r>
            <a:endParaRPr>
              <a:solidFill>
                <a:srgbClr val="434343"/>
              </a:solidFill>
            </a:endParaRPr>
          </a:p>
          <a:p>
            <a:pPr indent="-82485" lvl="0" marL="182880" rtl="0" algn="l">
              <a:lnSpc>
                <a:spcPct val="115000"/>
              </a:lnSpc>
              <a:spcBef>
                <a:spcPts val="372"/>
              </a:spcBef>
              <a:spcAft>
                <a:spcPts val="0"/>
              </a:spcAft>
              <a:buSzPts val="2040"/>
              <a:buNone/>
            </a:pPr>
            <a:r>
              <a:t/>
            </a:r>
            <a:endParaRPr>
              <a:solidFill>
                <a:srgbClr val="434343"/>
              </a:solidFill>
            </a:endParaRPr>
          </a:p>
          <a:p>
            <a:pPr indent="-182880" lvl="0" marL="182880" rtl="0" algn="l">
              <a:lnSpc>
                <a:spcPct val="115000"/>
              </a:lnSpc>
              <a:spcBef>
                <a:spcPts val="372"/>
              </a:spcBef>
              <a:spcAft>
                <a:spcPts val="0"/>
              </a:spcAft>
              <a:buClr>
                <a:srgbClr val="434343"/>
              </a:buClr>
              <a:buSzPts val="1800"/>
              <a:buChar char="●"/>
            </a:pPr>
            <a:r>
              <a:rPr lang="es">
                <a:solidFill>
                  <a:srgbClr val="434343"/>
                </a:solidFill>
              </a:rPr>
              <a:t>Una solución particular para este problema es el algoritmo de</a:t>
            </a:r>
            <a:endParaRPr>
              <a:solidFill>
                <a:srgbClr val="434343"/>
              </a:solidFill>
            </a:endParaRPr>
          </a:p>
          <a:p>
            <a:pPr indent="-182880" lvl="0" marL="182880" rtl="0" algn="l">
              <a:lnSpc>
                <a:spcPct val="115000"/>
              </a:lnSpc>
              <a:spcBef>
                <a:spcPts val="372"/>
              </a:spcBef>
              <a:spcAft>
                <a:spcPts val="0"/>
              </a:spcAft>
              <a:buClr>
                <a:srgbClr val="434343"/>
              </a:buClr>
              <a:buSzPts val="1800"/>
              <a:buChar char="●"/>
            </a:pPr>
            <a:r>
              <a:rPr lang="es">
                <a:solidFill>
                  <a:srgbClr val="434343"/>
                </a:solidFill>
              </a:rPr>
              <a:t>Peterson, para dos procesos. Leanlo del libro.</a:t>
            </a:r>
            <a:endParaRPr>
              <a:solidFill>
                <a:srgbClr val="434343"/>
              </a:solidFill>
            </a:endParaRPr>
          </a:p>
          <a:p>
            <a:pPr indent="-82485" lvl="0" marL="182880" rtl="0" algn="l">
              <a:lnSpc>
                <a:spcPct val="115000"/>
              </a:lnSpc>
              <a:spcBef>
                <a:spcPts val="372"/>
              </a:spcBef>
              <a:spcAft>
                <a:spcPts val="0"/>
              </a:spcAft>
              <a:buSzPts val="2040"/>
              <a:buNone/>
            </a:pPr>
            <a:r>
              <a:t/>
            </a:r>
            <a:endParaRPr>
              <a:solidFill>
                <a:srgbClr val="434343"/>
              </a:solidFill>
            </a:endParaRPr>
          </a:p>
          <a:p>
            <a:pPr indent="-182880" lvl="0" marL="182880" rtl="0" algn="l">
              <a:lnSpc>
                <a:spcPct val="115000"/>
              </a:lnSpc>
              <a:spcBef>
                <a:spcPts val="372"/>
              </a:spcBef>
              <a:spcAft>
                <a:spcPts val="1200"/>
              </a:spcAft>
              <a:buClr>
                <a:srgbClr val="434343"/>
              </a:buClr>
              <a:buSzPts val="1800"/>
              <a:buChar char="●"/>
            </a:pPr>
            <a:r>
              <a:rPr lang="es">
                <a:solidFill>
                  <a:srgbClr val="434343"/>
                </a:solidFill>
              </a:rPr>
              <a:t>La solución mas general consiste en obtener un poquito de ayuda del HW.</a:t>
            </a:r>
            <a:endParaRPr>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