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31469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2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22225" y="21200"/>
            <a:ext cx="8469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555"/>
              <a:buNone/>
            </a:pPr>
            <a:r>
              <a:rPr lang="es" sz="5000"/>
              <a:t>Sistemas Operativos y Redes</a:t>
            </a:r>
            <a:endParaRPr sz="5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967700"/>
            <a:ext cx="8520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900"/>
              <a:t>Administración de la Memoria</a:t>
            </a:r>
            <a:endParaRPr sz="29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37381" y="1671475"/>
            <a:ext cx="2185043" cy="1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0" y="3871650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/>
              <a:t>Comisión 2: Leandro, Nancy, Gabriel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/>
              <a:t>2024</a:t>
            </a:r>
            <a:endParaRPr sz="220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1575" y="1567650"/>
            <a:ext cx="3016625" cy="1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Carga dinámica</a:t>
            </a:r>
            <a:endParaRPr sz="22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El tamaño de un proceso en memoria está limitado por la cantidad de memoria física del sistema.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Con el fin de lograr un mayor aprovechamiento de la memoria se puede utilizar la carga dinámica.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La carga dinámica dispone que una rutina no es cargada en memoria física hasta que no sea invocada.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91891"/>
              <a:buChar char="●"/>
            </a:pPr>
            <a:r>
              <a:rPr lang="es" sz="2000"/>
              <a:t>La ventaja de la carga dinámica es que las rutinas que no son utilizadas, no son cargadas en memoria física y, por lo tanto, no consumen recursos innecesariamente.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Tipos de direccionamiento</a:t>
            </a:r>
            <a:endParaRPr sz="22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Se definen varios tipos de direccionamiento: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0" lvl="0" marL="531812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rPr lang="es" sz="2000"/>
              <a:t>– Direccionamiento físico (physical address): La unidad de memoria manipula direcciones físicas.</a:t>
            </a:r>
            <a:endParaRPr/>
          </a:p>
          <a:p>
            <a:pPr indent="0" lvl="0" marL="531812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0" lvl="0" marL="531812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rPr lang="es" sz="2000"/>
              <a:t>– Direccionamiento virtual (virtual address): Son las direcciones lógicas que se generan cuando existe asociación de direccionamiento en tiempo de ejecución.</a:t>
            </a:r>
            <a:endParaRPr/>
          </a:p>
          <a:p>
            <a:pPr indent="0" lvl="0" marL="531812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91891"/>
              <a:buChar char="●"/>
            </a:pPr>
            <a:r>
              <a:rPr lang="es" sz="2000"/>
              <a:t>Para la asociación de direccionamiento en tiempo de compilación o carga, las direcciones lógicas o físicas coinciden. No es así para la asociación en tiempo de ejecución.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Tipos de direccionamiento</a:t>
            </a:r>
            <a:endParaRPr sz="22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51520" y="6911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Las traducciones de direcciones lógicas a físicas son hechas por la MMU (</a:t>
            </a:r>
            <a:r>
              <a:rPr i="1" lang="es" sz="2000"/>
              <a:t>Memory Management Unit</a:t>
            </a:r>
            <a:r>
              <a:rPr lang="es" sz="2000"/>
              <a:t>). Los procesos solo manipulan direcciones lógicas y no visualizan las físicas, que solamente son vistas por la MMU.</a:t>
            </a:r>
            <a:endParaRPr sz="2000"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SzPts val="850"/>
              <a:buNone/>
            </a:pPr>
            <a:r>
              <a:t/>
            </a:r>
            <a:endParaRPr sz="1000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3416" l="0" r="1262" t="2447"/>
          <a:stretch/>
        </p:blipFill>
        <p:spPr>
          <a:xfrm>
            <a:off x="1876538" y="2044266"/>
            <a:ext cx="4157494" cy="297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-40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Protección de la memoria</a:t>
            </a:r>
            <a:endParaRPr sz="2200"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SzPts val="850"/>
              <a:buNone/>
            </a:pPr>
            <a:r>
              <a:t/>
            </a:r>
            <a:endParaRPr sz="1000"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16527" l="1085" r="1085" t="16528"/>
          <a:stretch/>
        </p:blipFill>
        <p:spPr>
          <a:xfrm>
            <a:off x="1295400" y="1257170"/>
            <a:ext cx="6495916" cy="333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Asignación de memoria a nivel de sistema</a:t>
            </a:r>
            <a:endParaRPr sz="22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La memoria por lo general es dividida en dos particiones: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s" sz="1800"/>
              <a:t>- </a:t>
            </a:r>
            <a:r>
              <a:rPr lang="es"/>
              <a:t>Sistema operativo residente.</a:t>
            </a:r>
            <a:endParaRPr/>
          </a:p>
          <a:p>
            <a:pPr indent="-18288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/>
              <a:t>Procesos de usuarios.</a:t>
            </a:r>
            <a:endParaRPr/>
          </a:p>
          <a:p>
            <a:pPr indent="-85725" lvl="1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t/>
            </a:r>
            <a:endParaRPr sz="18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Es necesario un mecanismo de protección de memoria entre los procesos entre sí y el sistema operativo.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El registro de ubicación (relocation register) y el registro límite son utilizados para realizar la verificación de accesos válidos a la memoria.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Toda dirección lógica debe ser menor al valor del registro límite.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Anillo de Seguridad</a:t>
            </a:r>
            <a:endParaRPr sz="220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Los anillos de protección son mecanismos para proteger datos,  funcionalidades de fallos y comportamientos maliciosos, basada en diferentes niveles de acceso a los recursos (0 … N-1) y diametralmente opuesto a la seguridad basada en capacidad. </a:t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Un anillo de protección es uno de dos o más niveles jerárquicos (Capas de Privilegios) que se encuentran dentro de la arquitectura de un Sistema Operativo. 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SzPts val="850"/>
              <a:buNone/>
            </a:pPr>
            <a:r>
              <a:t/>
            </a:r>
            <a:endParaRPr sz="1000"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Anillos de Seguridad</a:t>
            </a:r>
            <a:endParaRPr sz="22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SzPts val="850"/>
              <a:buNone/>
            </a:pPr>
            <a:r>
              <a:t/>
            </a:r>
            <a:endParaRPr sz="1000"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262" y="920270"/>
            <a:ext cx="5559626" cy="400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Estructuras de asignación</a:t>
            </a:r>
            <a:endParaRPr sz="2200"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El sistema operativo debe llevar cuenta de las particiones ocupadas y libres.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Los métodos más comunes utilizados son a través de: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s"/>
              <a:t> Mapa de bits.</a:t>
            </a:r>
            <a:endParaRPr/>
          </a:p>
          <a:p>
            <a:pPr indent="-18288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s"/>
              <a:t> Lista encadenada.</a:t>
            </a:r>
            <a:endParaRPr/>
          </a:p>
          <a:p>
            <a:pPr indent="-18288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s"/>
              <a:t> Diccionarios (hash).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SzPts val="850"/>
              <a:buNone/>
            </a:pPr>
            <a:r>
              <a:t/>
            </a:r>
            <a:endParaRPr sz="1000"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Estrategias de asignación</a:t>
            </a:r>
            <a:endParaRPr sz="2200"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En la asignación de memoria a un proceso existe varias estrategias: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s" sz="1600"/>
              <a:t>– </a:t>
            </a:r>
            <a:r>
              <a:rPr b="1" lang="es"/>
              <a:t>First fit</a:t>
            </a:r>
            <a:r>
              <a:rPr lang="es"/>
              <a:t>: Asigna el primer “agujero” de memoria libre que satisface la necesidad.</a:t>
            </a:r>
            <a:endParaRPr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"/>
              <a:t>– </a:t>
            </a:r>
            <a:r>
              <a:rPr b="1" lang="es"/>
              <a:t>Best fit</a:t>
            </a:r>
            <a:r>
              <a:rPr lang="es"/>
              <a:t>: Asigna el mejor “agujero” de memoria libre que exista en la memoria principal.</a:t>
            </a:r>
            <a:endParaRPr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"/>
              <a:t>– </a:t>
            </a:r>
            <a:r>
              <a:rPr b="1" lang="es"/>
              <a:t>Worst fit</a:t>
            </a:r>
            <a:r>
              <a:rPr lang="es"/>
              <a:t>: Asigna el requerimiento en el “agujero” más grande que exista en la memoria principal.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 Estudios de simulación han mostrado que first-fit y best-fit lograron mejores rendimientos en tiempo de asignación y utilización de la memoria que la estrategia worst-fit.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Estrategias de asignación</a:t>
            </a:r>
            <a:endParaRPr sz="2200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En la asignación de memoria a un proceso existe varias estrategias: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s" sz="1600"/>
              <a:t>– </a:t>
            </a:r>
            <a:r>
              <a:rPr b="1" lang="es"/>
              <a:t>First fit</a:t>
            </a:r>
            <a:r>
              <a:rPr lang="es"/>
              <a:t>: Asigna el primer “agujero” de memoria libre que satisface la necesidad.</a:t>
            </a:r>
            <a:endParaRPr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"/>
              <a:t>– </a:t>
            </a:r>
            <a:r>
              <a:rPr b="1" lang="es"/>
              <a:t>Best fit</a:t>
            </a:r>
            <a:r>
              <a:rPr lang="es"/>
              <a:t>: Asigna el mejor “agujero” de memoria libre que exista en la memoria principal.</a:t>
            </a:r>
            <a:endParaRPr/>
          </a:p>
          <a:p>
            <a:pPr indent="0" lvl="1" marL="27432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"/>
              <a:t>– </a:t>
            </a:r>
            <a:r>
              <a:rPr b="1" lang="es"/>
              <a:t>Worst fit</a:t>
            </a:r>
            <a:r>
              <a:rPr lang="es"/>
              <a:t>: Asigna el requerimiento en el “agujero” más grande que exista en la memoria principal.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 Estudios de simulación han mostrado que first-fit y best-fit lograron mejores rendimientos en tiempo de asignación y utilización de la memoria que la estrategia worst-fit.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Administración de Memoria</a:t>
            </a:r>
            <a:endParaRPr sz="3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7544" y="951570"/>
            <a:ext cx="84249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Recordando OC o AC… </a:t>
            </a:r>
            <a:endParaRPr sz="1800"/>
          </a:p>
        </p:txBody>
      </p:sp>
      <p:pic>
        <p:nvPicPr>
          <p:cNvPr descr="https://lh5.googleusercontent.com/PRuZduJzeAmu73kmxZ0B6sfWqcGs9SoYoe3XRcPrHhwS5TeKJccqWnTDdUMteFdFdKF3fwHY4B7RbeWpHwgDZell1D2B-5k_Q-VYG_aYQi9T2tVClqXxwZY4f8T9ke7yQCYI3qNWiJo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381" y="1667192"/>
            <a:ext cx="4656591" cy="313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8608" y="363022"/>
            <a:ext cx="1628249" cy="117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Estrategias de asignación</a:t>
            </a:r>
            <a:endParaRPr sz="2200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200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9672"/>
            <a:ext cx="6868056" cy="178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Estrategias de asignación</a:t>
            </a:r>
            <a:endParaRPr sz="2200"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2000"/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837800"/>
            <a:ext cx="5724635" cy="41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Fragmentación</a:t>
            </a:r>
            <a:endParaRPr sz="2200"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Las estrategias de asignación presentadas muestran problemas de fragmentación externa.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En la memoria van quedando una gran cantidad de “agujeros” chicos, que no son asignados. La memoria libre está fragmentada en una gran cantidad “agujeros” chicos.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91891"/>
              <a:buChar char="●"/>
            </a:pPr>
            <a:r>
              <a:rPr lang="es" sz="2000"/>
              <a:t>La fragmentación externa existe cuando existe suficiente memoria libre en el sistema para satisfacer un requerimiento de memoria, pero no es posible asignarlo debido a que no es contiguo.</a:t>
            </a:r>
            <a:endParaRPr sz="1000"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Swapping</a:t>
            </a:r>
            <a:endParaRPr sz="2200"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El disco (</a:t>
            </a:r>
            <a:r>
              <a:rPr i="1" lang="es" sz="2000"/>
              <a:t>backing store</a:t>
            </a:r>
            <a:r>
              <a:rPr lang="es" sz="2000"/>
              <a:t>) es un espacio donde se dispondrán las imagenes de memoria de los procesos.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Al mecanismo de llevar un proceso desde memoria principal a disco se le denomina </a:t>
            </a:r>
            <a:r>
              <a:rPr i="1" lang="es" sz="2000"/>
              <a:t>swap-out</a:t>
            </a:r>
            <a:r>
              <a:rPr lang="es" sz="2000"/>
              <a:t>. Al inverso se le denomina </a:t>
            </a:r>
            <a:r>
              <a:rPr i="1" lang="es" sz="2000"/>
              <a:t>swap-in</a:t>
            </a:r>
            <a:r>
              <a:rPr lang="es" sz="2000"/>
              <a:t>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El mayor tiempo consumido en el </a:t>
            </a:r>
            <a:r>
              <a:rPr i="1" lang="es" sz="2000"/>
              <a:t>swaping </a:t>
            </a:r>
            <a:r>
              <a:rPr lang="es" sz="2000"/>
              <a:t>es el tiempo de transferencia.</a:t>
            </a:r>
            <a:endParaRPr sz="1000"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Swapping</a:t>
            </a:r>
            <a:endParaRPr sz="2200"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457200" y="10477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8" lvl="0" marL="18288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4">
            <a:alphaModFix/>
          </a:blip>
          <a:srcRect b="3161" l="0" r="0" t="3020"/>
          <a:stretch/>
        </p:blipFill>
        <p:spPr>
          <a:xfrm>
            <a:off x="2030016" y="1005576"/>
            <a:ext cx="4968876" cy="372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Swapping</a:t>
            </a:r>
            <a:endParaRPr sz="2200"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El lugar de memoria </a:t>
            </a:r>
            <a:r>
              <a:rPr lang="es" sz="2000"/>
              <a:t>dónde</a:t>
            </a:r>
            <a:r>
              <a:rPr lang="es" sz="2000"/>
              <a:t> será asignado un proceso en el momento de swap-in depende del método de asociación de direccionamiento (address binding) utilizado.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En la asociación en tiempo de compilación o de carga (compile, load time) debe ser el mismo lugar, mientras que si la asociación es en tiempo de ejecución la asignación del lugar es libre.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Memoria Virtual</a:t>
            </a:r>
            <a:endParaRPr sz="2200"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74928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necesidad de ejecutar programas que requerían más memoria de la que se disponía en el sistema, generó la técnica de memoria virtual propuesta por Fotheringham en 1961.</a:t>
            </a:r>
            <a:endParaRPr/>
          </a:p>
          <a:p>
            <a:pPr indent="-101916" lvl="0" marL="18288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5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idea es mantener en memoria física solamente la memoria que el proceso está utilizando y el resto en disco.</a:t>
            </a:r>
            <a:endParaRPr/>
          </a:p>
          <a:p>
            <a:pPr indent="-101916" lvl="0" marL="18288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5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De esta forma, el programador se </a:t>
            </a:r>
            <a:r>
              <a:rPr lang="es" sz="2000"/>
              <a:t>despreocupa</a:t>
            </a:r>
            <a:r>
              <a:rPr lang="es" sz="2000"/>
              <a:t> de la limitación de memoria que imponía el sistema.</a:t>
            </a:r>
            <a:endParaRPr/>
          </a:p>
          <a:p>
            <a:pPr indent="-101916" lvl="0" marL="18288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5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técnica de memoria virtual abstrae la memoria principal en un gran arreglo uniforme de </a:t>
            </a:r>
            <a:r>
              <a:rPr i="1" lang="es" sz="2000"/>
              <a:t>bytes</a:t>
            </a:r>
            <a:r>
              <a:rPr lang="es" sz="2000"/>
              <a:t>.</a:t>
            </a:r>
            <a:endParaRPr/>
          </a:p>
          <a:p>
            <a:pPr indent="-101916" lvl="0" marL="18288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5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Si bien es una técnica muy potente, el uso descuidado puede generar una degradación importante del sistema.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Memoria Virtual</a:t>
            </a:r>
            <a:endParaRPr sz="2200"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251520" y="843558"/>
            <a:ext cx="64086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4928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Cada proceso tiene un espacio de direccionamiento virtual (</a:t>
            </a:r>
            <a:r>
              <a:rPr i="1" lang="es" sz="2000"/>
              <a:t>virtual address space</a:t>
            </a:r>
            <a:r>
              <a:rPr lang="es" sz="2000"/>
              <a:t>).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Las direcciones de memoria que genera el proceso son absolutas en el espacio de direccionamiento.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Ej.: en un sistema de 32 bits un proceso y realizando un mapeo directo de direcciones, un proceso tiene un espacio de direccionamiento virtual de 2</a:t>
            </a:r>
            <a:r>
              <a:rPr baseline="30000" lang="es" sz="2000"/>
              <a:t>32</a:t>
            </a:r>
            <a:r>
              <a:rPr lang="es" sz="2000"/>
              <a:t> = 4Gb.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La unidad de administración de memoria (</a:t>
            </a:r>
            <a:r>
              <a:rPr i="1" lang="es" sz="2000"/>
              <a:t>MMU – Memory Management Unit</a:t>
            </a:r>
            <a:r>
              <a:rPr lang="es" sz="2000"/>
              <a:t>) es la encargada de realizar la traducción de direcciones virtuales a físicas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34300" r="35106" t="0"/>
          <a:stretch/>
        </p:blipFill>
        <p:spPr>
          <a:xfrm>
            <a:off x="6660232" y="747564"/>
            <a:ext cx="1782199" cy="436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Memoria Virtual</a:t>
            </a:r>
            <a:endParaRPr sz="2200"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8" lvl="0" marL="18288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061" y="1599642"/>
            <a:ext cx="6116955" cy="273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Paginación</a:t>
            </a:r>
            <a:endParaRPr sz="2200"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2952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58591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paginación es una técnica que divide a la memoria física en particiones de tamaño fijo llamados </a:t>
            </a:r>
            <a:r>
              <a:rPr i="1" lang="es" sz="2000"/>
              <a:t>frames</a:t>
            </a:r>
            <a:r>
              <a:rPr lang="es" sz="2000"/>
              <a:t>.</a:t>
            </a:r>
            <a:endParaRPr/>
          </a:p>
          <a:p>
            <a:pPr indent="-83025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A su vez, el espacio de direccionamiento virtual es </a:t>
            </a:r>
            <a:r>
              <a:rPr lang="es" sz="2000"/>
              <a:t>dividido</a:t>
            </a:r>
            <a:r>
              <a:rPr lang="es" sz="2000"/>
              <a:t> en unidades fijas del mismo tamaño que los </a:t>
            </a:r>
            <a:r>
              <a:rPr i="1" lang="es" sz="2000"/>
              <a:t>frames </a:t>
            </a:r>
            <a:r>
              <a:rPr lang="es" sz="2000"/>
              <a:t>(</a:t>
            </a:r>
            <a:r>
              <a:rPr i="1" lang="es" sz="2000"/>
              <a:t>page size</a:t>
            </a:r>
            <a:r>
              <a:rPr lang="es" sz="2000"/>
              <a:t>) denominadas páginas (</a:t>
            </a:r>
            <a:r>
              <a:rPr i="1" lang="es" sz="2000"/>
              <a:t>pages</a:t>
            </a:r>
            <a:r>
              <a:rPr lang="es" sz="2000"/>
              <a:t>).</a:t>
            </a:r>
            <a:endParaRPr/>
          </a:p>
          <a:p>
            <a:pPr indent="-83025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Las páginas tienen un tamaño que es potencia de 2 y, en general, son desde 512 bytes a 16 Mb.</a:t>
            </a:r>
            <a:endParaRPr/>
          </a:p>
          <a:p>
            <a:pPr indent="-83025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En los sistemas que brindan paginación, la transferencia entre la memoria principal y el disco es siempre en unidad de página.</a:t>
            </a:r>
            <a:endParaRPr/>
          </a:p>
          <a:p>
            <a:pPr indent="-83025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Cuando un proceso ejecuta sus páginas son cargadas en los </a:t>
            </a:r>
            <a:r>
              <a:rPr i="1" lang="es" sz="2000"/>
              <a:t>frames </a:t>
            </a:r>
            <a:r>
              <a:rPr lang="es" sz="2000"/>
              <a:t>de memoria principal y en disco (sección de </a:t>
            </a:r>
            <a:r>
              <a:rPr i="1" lang="es" sz="2000"/>
              <a:t>swap</a:t>
            </a:r>
            <a:r>
              <a:rPr lang="es" sz="2000"/>
              <a:t>).</a:t>
            </a:r>
            <a:endParaRPr/>
          </a:p>
          <a:p>
            <a:pPr indent="-83025" lvl="0" marL="182880" rtl="0" algn="l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37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Los </a:t>
            </a:r>
            <a:r>
              <a:rPr i="1" lang="es" sz="2000"/>
              <a:t>frames </a:t>
            </a:r>
            <a:r>
              <a:rPr lang="es" sz="2000"/>
              <a:t>en el </a:t>
            </a:r>
            <a:r>
              <a:rPr i="1" lang="es" sz="2000"/>
              <a:t>swap </a:t>
            </a:r>
            <a:r>
              <a:rPr lang="es" sz="2000"/>
              <a:t>tienen el mismo tamaño que los </a:t>
            </a:r>
            <a:r>
              <a:rPr i="1" lang="es" sz="2000"/>
              <a:t>frames </a:t>
            </a:r>
            <a:r>
              <a:rPr lang="es" sz="2000"/>
              <a:t>de memoria principal.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Administración de Memoria</a:t>
            </a:r>
            <a:endParaRPr sz="3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7544" y="951570"/>
            <a:ext cx="84249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administración de la memoria es una de las más importantes tareas del sistema operativo.</a:t>
            </a:r>
            <a:endParaRPr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 En los sistemas operativos multiprogramados es necesario mantener   varios programas en memoria al mismo tiempo.</a:t>
            </a:r>
            <a:endParaRPr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Existen varios esquemas para la administración de la memoria y requieren distinto soporte del hardware.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sistema operativo es responsable de las siguientes tareas: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89867" lvl="0" marL="358775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85000"/>
              <a:buChar char="●"/>
            </a:pPr>
            <a:r>
              <a:rPr lang="es" sz="1800"/>
              <a:t> Mantener que partes de la memoria están siendo utilizadas y por quien.</a:t>
            </a:r>
            <a:endParaRPr/>
          </a:p>
          <a:p>
            <a:pPr indent="-89867" lvl="0" marL="358775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85000"/>
              <a:buChar char="●"/>
            </a:pPr>
            <a:r>
              <a:rPr lang="es" sz="1800"/>
              <a:t> Decidir cuales procesos serán cargados a memoria cuando exista espacio  de memoria disponible.</a:t>
            </a:r>
            <a:endParaRPr/>
          </a:p>
          <a:p>
            <a:pPr indent="-89867" lvl="0" marL="358775" rtl="0" algn="l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SzPct val="85000"/>
              <a:buChar char="●"/>
            </a:pPr>
            <a:r>
              <a:rPr lang="es" sz="1800"/>
              <a:t> Asignar y quitar espacio de memoria según sea necesario.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599"/>
            <a:ext cx="1971250" cy="11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Paginación</a:t>
            </a:r>
            <a:endParaRPr sz="2200"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8" lvl="0" marL="18288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 rotWithShape="1">
          <a:blip r:embed="rId3">
            <a:alphaModFix/>
          </a:blip>
          <a:srcRect b="0" l="9772" r="9667" t="0"/>
          <a:stretch/>
        </p:blipFill>
        <p:spPr>
          <a:xfrm>
            <a:off x="2499538" y="1138740"/>
            <a:ext cx="4063775" cy="378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Direccionamiento en paginación</a:t>
            </a:r>
            <a:endParaRPr sz="2200"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Las direcciones virtuales en paginación se componen de un número de página (</a:t>
            </a:r>
            <a:r>
              <a:rPr i="1" lang="es" sz="2000"/>
              <a:t>page number</a:t>
            </a:r>
            <a:r>
              <a:rPr lang="es" sz="2000"/>
              <a:t>) y un desplazamiento (</a:t>
            </a:r>
            <a:r>
              <a:rPr i="1" lang="es" sz="2000"/>
              <a:t>offset</a:t>
            </a:r>
            <a:r>
              <a:rPr lang="es" sz="2000"/>
              <a:t>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número de página es un índice sobre una tabla de páginas (</a:t>
            </a:r>
            <a:r>
              <a:rPr i="1" lang="es" sz="2000"/>
              <a:t>page table</a:t>
            </a:r>
            <a:r>
              <a:rPr lang="es" sz="2000"/>
              <a:t>) y el desplazamiento es la referencia dentro del </a:t>
            </a:r>
            <a:r>
              <a:rPr i="1" lang="es" sz="2000"/>
              <a:t>frame</a:t>
            </a:r>
            <a:r>
              <a:rPr lang="es" sz="2000"/>
              <a:t>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tabla de página contiene el mapeo del </a:t>
            </a:r>
            <a:r>
              <a:rPr i="1" lang="es" sz="2000"/>
              <a:t>frame </a:t>
            </a:r>
            <a:r>
              <a:rPr lang="es" sz="2000"/>
              <a:t>correspondiente.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El tamaño de página es 2</a:t>
            </a:r>
            <a:r>
              <a:rPr baseline="30000" lang="es" sz="2000"/>
              <a:t>n</a:t>
            </a:r>
            <a:endParaRPr baseline="30000" sz="2000"/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21439" l="26375" r="49053" t="61759"/>
          <a:stretch/>
        </p:blipFill>
        <p:spPr>
          <a:xfrm>
            <a:off x="2699792" y="2787774"/>
            <a:ext cx="3744416" cy="1080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Direccionamiento en paginación</a:t>
            </a:r>
            <a:endParaRPr sz="2200"/>
          </a:p>
        </p:txBody>
      </p:sp>
      <p:pic>
        <p:nvPicPr>
          <p:cNvPr id="294" name="Google Shape;29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808" y="897564"/>
            <a:ext cx="5400601" cy="404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Soporte a nivel de Hardware</a:t>
            </a:r>
            <a:endParaRPr sz="2200"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mayoría de los sistemas operativos asignan una tabla de página por proceso.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Un puntero al comienzo de la tabla de página es agregado al PCB del proceso.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uso de registros para alojar la tabla tiene la ventaja del acceso rápido, pero la cantidad de entradas es muy limitada.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Ej.: DEC PDP-11 (googlear que es esto!) 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Contaba con direcciones de 16bits y, por lo tanto, su espacio de direccionamiento era de 64Kb.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El tamaño de página era de 8Kb, por lo que la tabla contaba con solamente 8 entradas (dispuestas en los registros del procesador).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Soporte a nivel de Hardware</a:t>
            </a:r>
            <a:endParaRPr sz="2200"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En los sistemas actuales no es posible guardar todas las entradas en registros de rápido acceso.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tabla se mantiene en memoria principal y se asigna un registro que apunta a la dirección base de la tabla (</a:t>
            </a:r>
            <a:r>
              <a:rPr i="1" lang="es" sz="2000"/>
              <a:t>PTBR – Page Table Base Register</a:t>
            </a:r>
            <a:r>
              <a:rPr lang="es" sz="2000"/>
              <a:t>).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opción del PTBR mejora el cambio de contexto entre procesos ya que solo es necesario cambiar un registro para acceder a la tabla de página.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Sin embargo, el acceso a memoria se duplica debido a que es necesario primero acceder a la tabla para obtener el número de </a:t>
            </a:r>
            <a:r>
              <a:rPr i="1" lang="es" sz="2000"/>
              <a:t>frame </a:t>
            </a:r>
            <a:r>
              <a:rPr lang="es" sz="2000"/>
              <a:t>y, posteriormente, al lugar de memoria solicitado.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Soporte a nivel de Hardware</a:t>
            </a:r>
            <a:endParaRPr sz="2200"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solución es utilizar una pequeña </a:t>
            </a:r>
            <a:r>
              <a:rPr i="1" lang="es" sz="2000"/>
              <a:t>caché</a:t>
            </a:r>
            <a:r>
              <a:rPr i="1" lang="es" sz="2000"/>
              <a:t> </a:t>
            </a:r>
            <a:r>
              <a:rPr lang="es" sz="2000"/>
              <a:t>de la tabla de página:</a:t>
            </a:r>
            <a:endParaRPr/>
          </a:p>
          <a:p>
            <a:pPr indent="-123507" lvl="0" marL="182880" rtl="0" algn="l">
              <a:lnSpc>
                <a:spcPct val="115000"/>
              </a:lnSpc>
              <a:spcBef>
                <a:spcPts val="22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i="1" lang="es" sz="2000"/>
              <a:t>TLB – Translation Look-aside Buffer.</a:t>
            </a:r>
            <a:endParaRPr/>
          </a:p>
          <a:p>
            <a:pPr indent="-123507" lvl="0" marL="182880" rtl="0" algn="l">
              <a:lnSpc>
                <a:spcPct val="115000"/>
              </a:lnSpc>
              <a:spcBef>
                <a:spcPts val="22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i="1" sz="11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</a:t>
            </a:r>
            <a:r>
              <a:rPr i="1" lang="es" sz="2000"/>
              <a:t>cache </a:t>
            </a:r>
            <a:r>
              <a:rPr lang="es" sz="2000"/>
              <a:t>TLB es asociativa y de rápido acceso. 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Cada entrada consiste de dos partes: una clave (</a:t>
            </a:r>
            <a:r>
              <a:rPr i="1" lang="es" sz="2000"/>
              <a:t>tag</a:t>
            </a:r>
            <a:r>
              <a:rPr lang="es" sz="2000"/>
              <a:t>) y un valor (el número de </a:t>
            </a:r>
            <a:r>
              <a:rPr i="1" lang="es" sz="2000"/>
              <a:t>frame</a:t>
            </a:r>
            <a:r>
              <a:rPr lang="es" sz="2000"/>
              <a:t>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búsqueda de un clave en la </a:t>
            </a:r>
            <a:r>
              <a:rPr i="1" lang="es" sz="2000"/>
              <a:t>cache </a:t>
            </a:r>
            <a:r>
              <a:rPr lang="es" sz="2000"/>
              <a:t>TLB es simultanea entre todas las </a:t>
            </a:r>
            <a:r>
              <a:rPr i="1" lang="es" sz="2000"/>
              <a:t>tags</a:t>
            </a:r>
            <a:r>
              <a:rPr lang="es" sz="2000"/>
              <a:t>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66686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Si la clave es encontrada (</a:t>
            </a:r>
            <a:r>
              <a:rPr i="1" lang="es" sz="2000"/>
              <a:t>TBL hit</a:t>
            </a:r>
            <a:r>
              <a:rPr lang="es" sz="2000"/>
              <a:t>), inmediatamente se genera la dirección buscada a partir del valor asociado. En caso contrario (</a:t>
            </a:r>
            <a:r>
              <a:rPr i="1" lang="es" sz="2000"/>
              <a:t>TBL miss</a:t>
            </a:r>
            <a:r>
              <a:rPr lang="es" sz="2000"/>
              <a:t>)</a:t>
            </a:r>
            <a:r>
              <a:rPr i="1" lang="es" sz="2000"/>
              <a:t>, </a:t>
            </a:r>
            <a:r>
              <a:rPr lang="es" sz="2000"/>
              <a:t>es necesario realizar el acceso a memoria para obtener la entrada. Posteriormente, se guarda el valor obtenido en la </a:t>
            </a:r>
            <a:r>
              <a:rPr i="1" lang="es" sz="2000"/>
              <a:t>cache </a:t>
            </a:r>
            <a:r>
              <a:rPr lang="es" sz="2000"/>
              <a:t>TLB para posteriores accesos (principio de localidad).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9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Soporte a nivel de Hardware</a:t>
            </a:r>
            <a:endParaRPr sz="2200"/>
          </a:p>
        </p:txBody>
      </p:sp>
      <p:pic>
        <p:nvPicPr>
          <p:cNvPr id="322" name="Google Shape;322;p4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1322" r="1323" t="0"/>
          <a:stretch/>
        </p:blipFill>
        <p:spPr>
          <a:xfrm>
            <a:off x="971600" y="844154"/>
            <a:ext cx="7200900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662880" y="249492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Soporte a nivel de Hardware</a:t>
            </a:r>
            <a:endParaRPr sz="2200"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Las TLB por lo general tienen pocas entradas (64 a 1024).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Algunas </a:t>
            </a:r>
            <a:r>
              <a:rPr i="1" lang="es" sz="2000"/>
              <a:t>caches </a:t>
            </a:r>
            <a:r>
              <a:rPr lang="es" sz="2000"/>
              <a:t>TLB agregan a cada entrada un identificador de espacio de direccionamiento (</a:t>
            </a:r>
            <a:r>
              <a:rPr i="1" lang="es" sz="2000"/>
              <a:t>ASID – Address Space IDentifier</a:t>
            </a:r>
            <a:r>
              <a:rPr lang="es" sz="2000"/>
              <a:t>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En la búsqueda de una clave solo serán tenidas en cuenta las entradas cuyo ASID coincida con el del proceso que está ejecutando en el procesador.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uso del identificador permite que en la </a:t>
            </a:r>
            <a:r>
              <a:rPr i="1" lang="es" sz="2000"/>
              <a:t>cache </a:t>
            </a:r>
            <a:r>
              <a:rPr lang="es" sz="2000"/>
              <a:t>TLB contengan entradas para varios procesos de forma simultanea.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Si no se utiliza el ASID, en cada cambio de contexto es necesario “limpiar” las entradas de la TLB, sino se realizarían accesos equivocados a memoria.</a:t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63"/>
            <a:ext cx="1844450" cy="1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1"/>
          <p:cNvSpPr txBox="1"/>
          <p:nvPr>
            <p:ph type="title"/>
          </p:nvPr>
        </p:nvSpPr>
        <p:spPr>
          <a:xfrm>
            <a:off x="1179125" y="249500"/>
            <a:ext cx="800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Tiempo Efectivo de acceso (Effective Access time)</a:t>
            </a:r>
            <a:endParaRPr sz="2200"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La porcentaje de veces que un número de página es encontrado en la </a:t>
            </a:r>
            <a:r>
              <a:rPr i="1" lang="es" sz="2000"/>
              <a:t>cache </a:t>
            </a:r>
            <a:r>
              <a:rPr lang="es" sz="2000"/>
              <a:t>TLB es denominado </a:t>
            </a:r>
            <a:r>
              <a:rPr i="1" lang="es" sz="2000"/>
              <a:t>hit ratio</a:t>
            </a:r>
            <a:r>
              <a:rPr lang="es" sz="2000"/>
              <a:t>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El tiempo efectivo de acceso se define mediante la siguiente fórmula: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75"/>
              <a:buChar char="●"/>
            </a:pPr>
            <a:r>
              <a:rPr b="1" i="1" lang="es" sz="1500"/>
              <a:t>EAT = hit ratio * (tiempo de búsqueda en TLB + tiempo de acceso a memmoria) + (1 – hit ratio) * (2 * tiempo de acceso a memoria)</a:t>
            </a:r>
            <a:endParaRPr/>
          </a:p>
          <a:p>
            <a:pPr indent="-101916" lvl="0" marL="18288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i="1" sz="15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La medida nos permite saber la ganancia de la utilización de la </a:t>
            </a:r>
            <a:r>
              <a:rPr i="1" lang="es" sz="2000"/>
              <a:t>cache </a:t>
            </a:r>
            <a:r>
              <a:rPr lang="es" sz="2000"/>
              <a:t>TLB.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662880" y="249492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Protección de memoria</a:t>
            </a:r>
            <a:endParaRPr sz="2200"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La tabla de página tiene una entrada por cada página posible que tenga el proceso.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Es necesario identificar cuales son entradas válidas y </a:t>
            </a:r>
            <a:r>
              <a:rPr lang="es" sz="2000"/>
              <a:t>cuáles</a:t>
            </a:r>
            <a:r>
              <a:rPr lang="es" sz="2000"/>
              <a:t> no.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La utilización de un </a:t>
            </a:r>
            <a:r>
              <a:rPr i="1" lang="es" sz="2000"/>
              <a:t>bit </a:t>
            </a:r>
            <a:r>
              <a:rPr lang="es" sz="2000"/>
              <a:t>de protección en cada entrada determina si la página es válida o inválida (</a:t>
            </a:r>
            <a:r>
              <a:rPr i="1" lang="es" sz="2000"/>
              <a:t>valid-invalid bit</a:t>
            </a:r>
            <a:r>
              <a:rPr lang="es" sz="2000"/>
              <a:t>).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Char char="●"/>
            </a:pPr>
            <a:r>
              <a:rPr lang="es" sz="2000"/>
              <a:t>El acceso a una página cuyo </a:t>
            </a:r>
            <a:r>
              <a:rPr i="1" lang="es" sz="2000"/>
              <a:t>bit </a:t>
            </a:r>
            <a:r>
              <a:rPr lang="es" sz="2000"/>
              <a:t>marca que es inválida, genera un </a:t>
            </a:r>
            <a:r>
              <a:rPr i="1" lang="es" sz="2000"/>
              <a:t>trap </a:t>
            </a:r>
            <a:r>
              <a:rPr lang="es" sz="2000"/>
              <a:t>a nivel del sistema operativo.</a:t>
            </a:r>
            <a:endParaRPr/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Conceptos básicos</a:t>
            </a:r>
            <a:endParaRPr sz="30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b="1" lang="es" sz="2000"/>
              <a:t>Preparación de un programa para ejecutar.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Los programas son escritos, por lo general, en lenguajes de alto nivel y deben pasar por distintas etapas antes de ser ejecutados: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0" lvl="0" marL="62547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s" sz="2000"/>
              <a:t>– Compilación (</a:t>
            </a:r>
            <a:r>
              <a:rPr i="1" lang="es" sz="2000"/>
              <a:t>compile</a:t>
            </a:r>
            <a:r>
              <a:rPr lang="es" sz="2000"/>
              <a:t>): Traducción del código fuente del programa a un código objeto.</a:t>
            </a:r>
            <a:endParaRPr/>
          </a:p>
          <a:p>
            <a:pPr indent="0" lvl="0" marL="62547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s" sz="2000"/>
              <a:t>– Ensamblaje (</a:t>
            </a:r>
            <a:r>
              <a:rPr i="1" lang="es" sz="2000"/>
              <a:t>linker</a:t>
            </a:r>
            <a:r>
              <a:rPr lang="es" sz="2000"/>
              <a:t>): Ensamblaje de varios códigos objetos en un archivo ejecutable.</a:t>
            </a:r>
            <a:endParaRPr/>
          </a:p>
          <a:p>
            <a:pPr indent="0" lvl="0" marL="62547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s" sz="2000"/>
              <a:t>– Carga (</a:t>
            </a:r>
            <a:r>
              <a:rPr i="1" lang="es" sz="2000"/>
              <a:t>load</a:t>
            </a:r>
            <a:r>
              <a:rPr lang="es" sz="2000"/>
              <a:t>): Asignación del archivo ejecutable a la memoria principal del sistema.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Un programa ejecutable consta de secciones de instrucciones y de</a:t>
            </a:r>
            <a:endParaRPr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datos.</a:t>
            </a:r>
            <a:endParaRPr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</a:t>
            </a:r>
            <a:r>
              <a:rPr i="1" lang="es" sz="2000"/>
              <a:t>linker </a:t>
            </a:r>
            <a:r>
              <a:rPr lang="es" sz="2000"/>
              <a:t>surge ante la necesidad de modularizar y reutilizar código.</a:t>
            </a:r>
            <a:endParaRPr/>
          </a:p>
          <a:p>
            <a:pPr indent="-158591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Se resuelven las referencias externas, así como las posiciones relativas de los símbolos en los diferentes módulos, formando uno consolidado.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662880" y="249492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Protección de memoria</a:t>
            </a:r>
            <a:endParaRPr sz="2200"/>
          </a:p>
        </p:txBody>
      </p:sp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0"/>
              <a:buNone/>
            </a:pPr>
            <a:r>
              <a:t/>
            </a:r>
            <a:endParaRPr sz="100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b="1986" l="7670" r="7669" t="1047"/>
          <a:stretch/>
        </p:blipFill>
        <p:spPr>
          <a:xfrm>
            <a:off x="1729408" y="789552"/>
            <a:ext cx="4844810" cy="415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662880" y="249492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Estructura de la tabla de páginas</a:t>
            </a:r>
            <a:endParaRPr sz="2200"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En un sistema de 32 bits que utilice páginas de 4KB se necesitarán cerca de 1 millón de entradas en la tabla de página.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Es necesario buscar alguna estructura más eficiente en cuanto al tamaño ocupado por la tabla de página.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Se proponen las siguientes estructuras: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2000"/>
          </a:p>
          <a:p>
            <a:pPr indent="-442913" lvl="0" marL="6254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Jerárquica.</a:t>
            </a:r>
            <a:endParaRPr/>
          </a:p>
          <a:p>
            <a:pPr indent="-442913" lvl="0" marL="6254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i="1" lang="es" sz="2000"/>
              <a:t>Diccionarios </a:t>
            </a:r>
            <a:r>
              <a:rPr lang="es" sz="2000"/>
              <a:t>(</a:t>
            </a:r>
            <a:r>
              <a:rPr i="1" lang="es" sz="2000"/>
              <a:t>hash</a:t>
            </a:r>
            <a:r>
              <a:rPr lang="es" sz="2000"/>
              <a:t>).</a:t>
            </a:r>
            <a:endParaRPr/>
          </a:p>
          <a:p>
            <a:pPr indent="-442913" lvl="0" marL="625476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91891"/>
              <a:buChar char="●"/>
            </a:pPr>
            <a:r>
              <a:rPr lang="es" sz="2000"/>
              <a:t>Invertida.</a:t>
            </a:r>
            <a:endParaRPr/>
          </a:p>
        </p:txBody>
      </p:sp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662880" y="249492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Compartimiento</a:t>
            </a:r>
            <a:endParaRPr sz="2200"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Los procesos se componen de una parte de códigos y datos privados y de otra que puede ser compartida.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posibilidad de dividir el espacio de direccionamiento en páginas, permite a los procesos compartir de forma eficiente las páginas comunes en memoria.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es" sz="2000"/>
              <a:t>  Ejemplo:</a:t>
            </a:r>
            <a:endParaRPr/>
          </a:p>
          <a:p>
            <a:pPr indent="-526892" lvl="0" marL="717551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La sección de código de un mismo proceso.</a:t>
            </a:r>
            <a:endParaRPr/>
          </a:p>
          <a:p>
            <a:pPr indent="-526892" lvl="0" marL="717551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El código de una biblioteca dinámica.</a:t>
            </a:r>
            <a:endParaRPr/>
          </a:p>
          <a:p>
            <a:pPr indent="-526892" lvl="0" marL="717551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Char char="●"/>
            </a:pPr>
            <a:r>
              <a:rPr lang="es" sz="2000"/>
              <a:t>Memoria compartida.</a:t>
            </a:r>
            <a:endParaRPr/>
          </a:p>
          <a:p>
            <a:pPr indent="-427038" lvl="0" marL="717551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/>
          </a:p>
          <a:p>
            <a:pPr indent="-174783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85000"/>
              <a:buChar char="●"/>
            </a:pPr>
            <a:r>
              <a:rPr lang="es" sz="2000"/>
              <a:t>Esto permite un uso más eficiente de la memoria.</a:t>
            </a:r>
            <a:endParaRPr/>
          </a:p>
        </p:txBody>
      </p:sp>
      <p:pic>
        <p:nvPicPr>
          <p:cNvPr id="365" name="Google Shape;36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6"/>
          <p:cNvSpPr txBox="1"/>
          <p:nvPr>
            <p:ph type="title"/>
          </p:nvPr>
        </p:nvSpPr>
        <p:spPr>
          <a:xfrm>
            <a:off x="662880" y="249492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Compartimiento</a:t>
            </a:r>
            <a:endParaRPr sz="2200"/>
          </a:p>
        </p:txBody>
      </p:sp>
      <p:pic>
        <p:nvPicPr>
          <p:cNvPr id="372" name="Google Shape;372;p5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1197" r="2229" t="0"/>
          <a:stretch/>
        </p:blipFill>
        <p:spPr>
          <a:xfrm>
            <a:off x="1043608" y="897564"/>
            <a:ext cx="6696600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¿Preguntas?</a:t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379" name="Google Shape;37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300" y="1780675"/>
            <a:ext cx="3973400" cy="2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Conceptos básicos</a:t>
            </a:r>
            <a:endParaRPr sz="3000"/>
          </a:p>
        </p:txBody>
      </p:sp>
      <p:pic>
        <p:nvPicPr>
          <p:cNvPr id="92" name="Google Shape;9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0528" r="30532" t="-10"/>
          <a:stretch/>
        </p:blipFill>
        <p:spPr>
          <a:xfrm>
            <a:off x="3131840" y="843558"/>
            <a:ext cx="2880300" cy="41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Conceptos básicos</a:t>
            </a:r>
            <a:endParaRPr sz="30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63426" y="932334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2952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000"/>
          </a:p>
          <a:p>
            <a:pPr indent="-157402" lvl="0" marL="182880" rtl="0" algn="l">
              <a:lnSpc>
                <a:spcPct val="115000"/>
              </a:lnSpc>
              <a:spcBef>
                <a:spcPts val="388"/>
              </a:spcBef>
              <a:spcAft>
                <a:spcPts val="0"/>
              </a:spcAft>
              <a:buSzPct val="85000"/>
              <a:buChar char="●"/>
            </a:pPr>
            <a:r>
              <a:rPr lang="es" sz="2100"/>
              <a:t>Cuando un proceso es creado el cargador (loader) del sistema crea en memoria el espacio necesario para la diferentes áreas y la carga con la información.</a:t>
            </a:r>
            <a:endParaRPr/>
          </a:p>
          <a:p>
            <a:pPr indent="-127985" lvl="0" marL="182880" rtl="0" algn="l">
              <a:lnSpc>
                <a:spcPct val="115000"/>
              </a:lnSpc>
              <a:spcBef>
                <a:spcPts val="20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00"/>
          </a:p>
          <a:p>
            <a:pPr indent="-157402" lvl="0" marL="182880" rtl="0" algn="l">
              <a:lnSpc>
                <a:spcPct val="115000"/>
              </a:lnSpc>
              <a:spcBef>
                <a:spcPts val="388"/>
              </a:spcBef>
              <a:spcAft>
                <a:spcPts val="0"/>
              </a:spcAft>
              <a:buSzPct val="85000"/>
              <a:buChar char="●"/>
            </a:pPr>
            <a:r>
              <a:rPr lang="es" sz="2100"/>
              <a:t>El compilador, ensamblador, sistema operativo y bibliotecas dinámicas deben cooperar para administrar la información y realizar la asignación.</a:t>
            </a:r>
            <a:endParaRPr/>
          </a:p>
          <a:p>
            <a:pPr indent="-127985" lvl="0" marL="182880" rtl="0" algn="l">
              <a:lnSpc>
                <a:spcPct val="115000"/>
              </a:lnSpc>
              <a:spcBef>
                <a:spcPts val="20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00"/>
          </a:p>
          <a:p>
            <a:pPr indent="-157402" lvl="0" marL="182880" rtl="0" algn="l">
              <a:lnSpc>
                <a:spcPct val="115000"/>
              </a:lnSpc>
              <a:spcBef>
                <a:spcPts val="388"/>
              </a:spcBef>
              <a:spcAft>
                <a:spcPts val="0"/>
              </a:spcAft>
              <a:buSzPct val="85000"/>
              <a:buChar char="●"/>
            </a:pPr>
            <a:r>
              <a:rPr lang="es" sz="2100"/>
              <a:t>Compilador: genera un archivo objeto para cada archivo fuente. La información está incompleta, ya que se utilizan informaciones de otros archivos (cómo llamados a funciones externas).</a:t>
            </a:r>
            <a:endParaRPr/>
          </a:p>
          <a:p>
            <a:pPr indent="-127985" lvl="0" marL="182880" rtl="0" algn="l">
              <a:lnSpc>
                <a:spcPct val="115000"/>
              </a:lnSpc>
              <a:spcBef>
                <a:spcPts val="20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00"/>
          </a:p>
          <a:p>
            <a:pPr indent="-157402" lvl="0" marL="182880" rtl="0" algn="l">
              <a:lnSpc>
                <a:spcPct val="115000"/>
              </a:lnSpc>
              <a:spcBef>
                <a:spcPts val="388"/>
              </a:spcBef>
              <a:spcAft>
                <a:spcPts val="0"/>
              </a:spcAft>
              <a:buSzPct val="85000"/>
              <a:buChar char="●"/>
            </a:pPr>
            <a:r>
              <a:rPr lang="es" sz="2100"/>
              <a:t> Ensamblador: combina todos los archivos objetos de un programa dentro de un único archivo objeto.</a:t>
            </a:r>
            <a:endParaRPr/>
          </a:p>
          <a:p>
            <a:pPr indent="-127985" lvl="0" marL="182880" rtl="0" algn="l">
              <a:lnSpc>
                <a:spcPct val="115000"/>
              </a:lnSpc>
              <a:spcBef>
                <a:spcPts val="20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00"/>
          </a:p>
          <a:p>
            <a:pPr indent="-157402" lvl="0" marL="182880" rtl="0" algn="l">
              <a:lnSpc>
                <a:spcPct val="115000"/>
              </a:lnSpc>
              <a:spcBef>
                <a:spcPts val="388"/>
              </a:spcBef>
              <a:spcAft>
                <a:spcPts val="0"/>
              </a:spcAft>
              <a:buSzPct val="85000"/>
              <a:buChar char="●"/>
            </a:pPr>
            <a:r>
              <a:rPr lang="es" sz="2100"/>
              <a:t> Sistemas operativos: Carga los programas en memoria, permite compartir la memoria entre varios procesos y brinda mecanismos a los procesos para obtener más memoria en forma dinámica.</a:t>
            </a:r>
            <a:endParaRPr/>
          </a:p>
          <a:p>
            <a:pPr indent="-127985" lvl="0" marL="182880" rtl="0" algn="l">
              <a:lnSpc>
                <a:spcPct val="115000"/>
              </a:lnSpc>
              <a:spcBef>
                <a:spcPts val="20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100"/>
          </a:p>
          <a:p>
            <a:pPr indent="-157402" lvl="0" marL="182880" rtl="0" algn="l">
              <a:lnSpc>
                <a:spcPct val="115000"/>
              </a:lnSpc>
              <a:spcBef>
                <a:spcPts val="388"/>
              </a:spcBef>
              <a:spcAft>
                <a:spcPts val="1200"/>
              </a:spcAft>
              <a:buSzPct val="85000"/>
              <a:buChar char="●"/>
            </a:pPr>
            <a:r>
              <a:rPr lang="es" sz="2100"/>
              <a:t>Bibliotecas dinámicas: proveen rutinas de asignación dinámica (malloc, free)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Conceptos básicos</a:t>
            </a:r>
            <a:endParaRPr sz="30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s" sz="2000"/>
              <a:t>La memoria de un proceso cuando ejecuta se estructura en diferentes áreas:</a:t>
            </a:r>
            <a:endParaRPr/>
          </a:p>
          <a:p>
            <a:pPr indent="-74928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20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035" y="1491630"/>
            <a:ext cx="2003466" cy="333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Asociación de direcciones (</a:t>
            </a:r>
            <a:r>
              <a:rPr lang="es" sz="2200"/>
              <a:t>Address binding)</a:t>
            </a:r>
            <a:endParaRPr sz="22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51520" y="843558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lang="es" sz="2000"/>
              <a:t>La asignación de la ubicación de un programa en memoria principal puede ser realizada en varios tiempos: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b="1" lang="es" sz="2000"/>
              <a:t>Tiempo compilación </a:t>
            </a:r>
            <a:r>
              <a:rPr lang="es" sz="2000"/>
              <a:t>(</a:t>
            </a:r>
            <a:r>
              <a:rPr i="1" lang="es" sz="2000"/>
              <a:t>compile time</a:t>
            </a:r>
            <a:r>
              <a:rPr lang="es" sz="2000"/>
              <a:t>): El programa será asignado a un lugar específico y conocido de la memoria física. Las direcciones de memoria son referenciadas en forma absoluta (</a:t>
            </a:r>
            <a:r>
              <a:rPr i="1" lang="es" sz="2000"/>
              <a:t>static relocation</a:t>
            </a:r>
            <a:r>
              <a:rPr lang="es" sz="2000"/>
              <a:t>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1891"/>
              <a:buChar char="●"/>
            </a:pPr>
            <a:r>
              <a:rPr b="1" lang="es" sz="2000"/>
              <a:t>Tiempo de carga </a:t>
            </a:r>
            <a:r>
              <a:rPr lang="es" sz="2000"/>
              <a:t>(</a:t>
            </a:r>
            <a:r>
              <a:rPr i="1" lang="es" sz="2000"/>
              <a:t>load time</a:t>
            </a:r>
            <a:r>
              <a:rPr lang="es" sz="2000"/>
              <a:t>): La asignación del lugar de memoria donde será cargado el programa es hecho al momento de la carga. Las direcciones de memoria deben ser referenciadas en forma relativa (</a:t>
            </a:r>
            <a:r>
              <a:rPr i="1" lang="es" sz="2000"/>
              <a:t>dynamic reolcation</a:t>
            </a:r>
            <a:r>
              <a:rPr lang="es" sz="2000"/>
              <a:t>).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ct val="91891"/>
              <a:buNone/>
            </a:pPr>
            <a:r>
              <a:t/>
            </a:r>
            <a:endParaRPr sz="1000"/>
          </a:p>
          <a:p>
            <a:pPr indent="-182880" lvl="0" marL="18288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ct val="91891"/>
              <a:buChar char="●"/>
            </a:pPr>
            <a:r>
              <a:rPr b="1" lang="es" sz="2000"/>
              <a:t>Tiempo de ejecución </a:t>
            </a:r>
            <a:r>
              <a:rPr lang="es" sz="2000"/>
              <a:t>(</a:t>
            </a:r>
            <a:r>
              <a:rPr i="1" lang="es" sz="2000"/>
              <a:t>execution time</a:t>
            </a:r>
            <a:r>
              <a:rPr lang="es" sz="2000"/>
              <a:t>): Un programa puede variar su ubicación en memoria física en el transcurso de la ejecución.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662880" y="195486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s" sz="3000"/>
              <a:t>Asignación dinámica a nivel de proceso</a:t>
            </a:r>
            <a:endParaRPr sz="30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63426" y="627534"/>
            <a:ext cx="8640900" cy="4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904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0" lvl="0" marL="182880" rtl="0" algn="l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182880" lvl="0" marL="182880" rtl="0" algn="l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SzPts val="1785"/>
              <a:buChar char="●"/>
            </a:pPr>
            <a:r>
              <a:rPr lang="es" sz="2100"/>
              <a:t>La asignación dinámica en un proceso se da a través de:</a:t>
            </a:r>
            <a:endParaRPr/>
          </a:p>
          <a:p>
            <a:pPr indent="-128904" lvl="0" marL="18288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s"/>
              <a:t>Asignación en el Stack.</a:t>
            </a:r>
            <a:endParaRPr/>
          </a:p>
          <a:p>
            <a:pPr indent="-182880" lvl="1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s"/>
              <a:t>Asignación en el Heap.</a:t>
            </a:r>
            <a:endParaRPr/>
          </a:p>
          <a:p>
            <a:pPr indent="-128904" lvl="1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562" lvl="1" marL="182562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</a:pPr>
            <a:r>
              <a:rPr lang="es"/>
              <a:t>A nivel del stack la memoria se comporta de forma más predictiva.</a:t>
            </a:r>
            <a:endParaRPr/>
          </a:p>
          <a:p>
            <a:pPr indent="-74929" lvl="1" marL="45720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515" y="3225738"/>
            <a:ext cx="6143678" cy="145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525" y="35600"/>
            <a:ext cx="184445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