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embeddedFontLs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owHu5i9aKe9NyHjWN37TrMwOx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071145-FC5D-46C7-A220-A0B8AD4BF8EE}">
  <a:tblStyle styleId="{E2071145-FC5D-46C7-A220-A0B8AD4BF8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erriweather-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erriweather-italic.fntdata"/><Relationship Id="rId12" Type="http://schemas.openxmlformats.org/officeDocument/2006/relationships/slide" Target="slides/slide7.xml"/><Relationship Id="rId56" Type="http://schemas.openxmlformats.org/officeDocument/2006/relationships/font" Target="fonts/Merriweather-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1" name="Google Shape;191;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1" name="Google Shape;211;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3" name="Google Shape;233;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 name="Google Shape;2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2" name="Google Shape;252;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5" name="Google Shape;26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2" name="Google Shape;27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0" name="Google Shape;280;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 name="Google Shape;287;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4" name="Google Shape;294;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0" name="Google Shape;300;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8" name="Google Shape;30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4" name="Google Shape;31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6" name="Google Shape;326;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2" name="Google Shape;332;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0" name="Google Shape;340;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6" name="Google Shape;346;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4" name="Google Shape;354;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4" name="Google Shape;36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0" name="Google Shape;370;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7" name="Google Shape;377;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1" name="Google Shape;401;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0" name="Google Shape;410;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0" name="Google Shape;420;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9" name="Google Shape;429;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9" name="Google Shape;43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5" name="Google Shape;445;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1" name="Google Shape;451;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0" name="Google Shape;460;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9" name="Google Shape;469;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51"/>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51"/>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5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7" name="Shape 67"/>
        <p:cNvGrpSpPr/>
        <p:nvPr/>
      </p:nvGrpSpPr>
      <p:grpSpPr>
        <a:xfrm>
          <a:off x="0" y="0"/>
          <a:ext cx="0" cy="0"/>
          <a:chOff x="0" y="0"/>
          <a:chExt cx="0" cy="0"/>
        </a:xfrm>
      </p:grpSpPr>
      <p:sp>
        <p:nvSpPr>
          <p:cNvPr id="68" name="Google Shape;68;p6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9" name="Google Shape;69;p60"/>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6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 name="Google Shape;71;p6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6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6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4" name="Shape 74"/>
        <p:cNvGrpSpPr/>
        <p:nvPr/>
      </p:nvGrpSpPr>
      <p:grpSpPr>
        <a:xfrm>
          <a:off x="0" y="0"/>
          <a:ext cx="0" cy="0"/>
          <a:chOff x="0" y="0"/>
          <a:chExt cx="0" cy="0"/>
        </a:xfrm>
      </p:grpSpPr>
      <p:sp>
        <p:nvSpPr>
          <p:cNvPr id="75" name="Google Shape;75;p6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6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3200"/>
              <a:buFont typeface="Arial"/>
              <a:buNone/>
              <a:defRPr sz="2000">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77" name="Google Shape;77;p6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6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6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5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52"/>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5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5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3" name="Shape 23"/>
        <p:cNvGrpSpPr/>
        <p:nvPr/>
      </p:nvGrpSpPr>
      <p:grpSpPr>
        <a:xfrm>
          <a:off x="0" y="0"/>
          <a:ext cx="0" cy="0"/>
          <a:chOff x="0" y="0"/>
          <a:chExt cx="0" cy="0"/>
        </a:xfrm>
      </p:grpSpPr>
      <p:sp>
        <p:nvSpPr>
          <p:cNvPr id="24" name="Google Shape;24;p5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5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5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5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9" name="Shape 29"/>
        <p:cNvGrpSpPr/>
        <p:nvPr/>
      </p:nvGrpSpPr>
      <p:grpSpPr>
        <a:xfrm>
          <a:off x="0" y="0"/>
          <a:ext cx="0" cy="0"/>
          <a:chOff x="0" y="0"/>
          <a:chExt cx="0" cy="0"/>
        </a:xfrm>
      </p:grpSpPr>
      <p:sp>
        <p:nvSpPr>
          <p:cNvPr id="30" name="Google Shape;30;p5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4"/>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5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5" name="Shape 35"/>
        <p:cNvGrpSpPr/>
        <p:nvPr/>
      </p:nvGrpSpPr>
      <p:grpSpPr>
        <a:xfrm>
          <a:off x="0" y="0"/>
          <a:ext cx="0" cy="0"/>
          <a:chOff x="0" y="0"/>
          <a:chExt cx="0" cy="0"/>
        </a:xfrm>
      </p:grpSpPr>
      <p:sp>
        <p:nvSpPr>
          <p:cNvPr id="36" name="Google Shape;36;p5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7" name="Google Shape;37;p55"/>
          <p:cNvSpPr/>
          <p:nvPr>
            <p:ph idx="2" type="pic"/>
          </p:nvPr>
        </p:nvSpPr>
        <p:spPr>
          <a:xfrm>
            <a:off x="1792288" y="612775"/>
            <a:ext cx="5486400" cy="4114800"/>
          </a:xfrm>
          <a:prstGeom prst="rect">
            <a:avLst/>
          </a:prstGeom>
          <a:noFill/>
          <a:ln>
            <a:noFill/>
          </a:ln>
        </p:spPr>
      </p:sp>
      <p:sp>
        <p:nvSpPr>
          <p:cNvPr id="38" name="Google Shape;38;p5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39" name="Google Shape;39;p5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5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5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4" name="Google Shape;44;p5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5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46" name="Google Shape;46;p5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5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9" name="Shape 49"/>
        <p:cNvGrpSpPr/>
        <p:nvPr/>
      </p:nvGrpSpPr>
      <p:grpSpPr>
        <a:xfrm>
          <a:off x="0" y="0"/>
          <a:ext cx="0" cy="0"/>
          <a:chOff x="0" y="0"/>
          <a:chExt cx="0" cy="0"/>
        </a:xfrm>
      </p:grpSpPr>
      <p:sp>
        <p:nvSpPr>
          <p:cNvPr id="50" name="Google Shape;50;p5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5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3" name="Shape 53"/>
        <p:cNvGrpSpPr/>
        <p:nvPr/>
      </p:nvGrpSpPr>
      <p:grpSpPr>
        <a:xfrm>
          <a:off x="0" y="0"/>
          <a:ext cx="0" cy="0"/>
          <a:chOff x="0" y="0"/>
          <a:chExt cx="0" cy="0"/>
        </a:xfrm>
      </p:grpSpPr>
      <p:sp>
        <p:nvSpPr>
          <p:cNvPr id="54" name="Google Shape;54;p5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5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5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8" name="Shape 58"/>
        <p:cNvGrpSpPr/>
        <p:nvPr/>
      </p:nvGrpSpPr>
      <p:grpSpPr>
        <a:xfrm>
          <a:off x="0" y="0"/>
          <a:ext cx="0" cy="0"/>
          <a:chOff x="0" y="0"/>
          <a:chExt cx="0" cy="0"/>
        </a:xfrm>
      </p:grpSpPr>
      <p:sp>
        <p:nvSpPr>
          <p:cNvPr id="59" name="Google Shape;59;p5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0" name="Google Shape;60;p5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1" name="Google Shape;61;p5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5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3" name="Google Shape;63;p5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4" name="Google Shape;64;p5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5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5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50"/>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5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5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rive.google.com/file/d/1MxbfLdlv5qwIhxnZHSBmvMzry_t3ZcwP/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google.com/document/d/1NMvRBcYSFLFOS9agriapk2jn94GoJ_gCN0dvyqlaIQk/edit?usp=shar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323850" y="4724400"/>
            <a:ext cx="7704137" cy="64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8000"/>
              </a:buClr>
              <a:buSzPts val="1400"/>
              <a:buFont typeface="Arial"/>
              <a:buNone/>
            </a:pPr>
            <a:r>
              <a:rPr b="1" i="0" lang="en-US" sz="4800" u="none" cap="none" strike="noStrike">
                <a:solidFill>
                  <a:srgbClr val="008000"/>
                </a:solidFill>
                <a:latin typeface="Arial"/>
                <a:ea typeface="Arial"/>
                <a:cs typeface="Arial"/>
                <a:sym typeface="Arial"/>
              </a:rPr>
              <a:t>Sincronización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Implementación </a:t>
            </a:r>
            <a:r>
              <a:rPr lang="en-US" sz="2600"/>
              <a:t>de Productor-Consumidor</a:t>
            </a:r>
            <a:endParaRPr sz="2600"/>
          </a:p>
        </p:txBody>
      </p:sp>
      <p:sp>
        <p:nvSpPr>
          <p:cNvPr id="168" name="Google Shape;168;p10"/>
          <p:cNvSpPr txBox="1"/>
          <p:nvPr/>
        </p:nvSpPr>
        <p:spPr>
          <a:xfrm>
            <a:off x="225125" y="1541325"/>
            <a:ext cx="8797500" cy="484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void* productor (void* parametro){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//generar un numero random entre 0 y 3:</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srand(time(NULL));</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int numero_random = rand() % 4;</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//escribir valor en archivo</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archivo = numero_random;</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//cerrar archivo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pthread_exit(NULL);</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700"/>
              <a:buFont typeface="Arial"/>
              <a:buNone/>
            </a:pPr>
            <a:r>
              <a:t/>
            </a:r>
            <a:endParaRPr b="0" i="0" sz="27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Implementación </a:t>
            </a:r>
            <a:r>
              <a:rPr lang="en-US" sz="2600"/>
              <a:t>de Productor-Consumidor</a:t>
            </a:r>
            <a:endParaRPr sz="2600"/>
          </a:p>
        </p:txBody>
      </p:sp>
      <p:sp>
        <p:nvSpPr>
          <p:cNvPr id="174" name="Google Shape;174;p11"/>
          <p:cNvSpPr txBox="1"/>
          <p:nvPr/>
        </p:nvSpPr>
        <p:spPr>
          <a:xfrm>
            <a:off x="225125" y="1541325"/>
            <a:ext cx="8797500" cy="484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La posición 1 contiene aire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Segmentation fault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Segmentation fault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La posición 1 contiene aire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Segmentation fault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andrew@debian:~/test$ ./ejecutable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La posición 0 contiene agua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Implementación </a:t>
            </a:r>
            <a:r>
              <a:rPr lang="en-US" sz="2600"/>
              <a:t>de Productor-Consumidor</a:t>
            </a:r>
            <a:endParaRPr sz="2600"/>
          </a:p>
        </p:txBody>
      </p:sp>
      <p:sp>
        <p:nvSpPr>
          <p:cNvPr id="180" name="Google Shape;180;p12"/>
          <p:cNvSpPr txBox="1"/>
          <p:nvPr/>
        </p:nvSpPr>
        <p:spPr>
          <a:xfrm>
            <a:off x="225125" y="1541325"/>
            <a:ext cx="8797500" cy="484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void* productor (void* parametro){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//generar un numero random entre 0 y 3:</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srand(time(NULL));</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int numero_random = rand() % 4;</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int microseconds = 1000;</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usleep(microseconds);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//escribir valor en archivo</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archivo = numero_random;</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//cerrar archivo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pthread_exit(NULL);</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p:txBody>
      </p:sp>
      <p:sp>
        <p:nvSpPr>
          <p:cNvPr id="181" name="Google Shape;181;p12"/>
          <p:cNvSpPr/>
          <p:nvPr/>
        </p:nvSpPr>
        <p:spPr>
          <a:xfrm>
            <a:off x="121225" y="2718950"/>
            <a:ext cx="6321000" cy="1731900"/>
          </a:xfrm>
          <a:prstGeom prst="bracePai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txBox="1"/>
          <p:nvPr/>
        </p:nvSpPr>
        <p:spPr>
          <a:xfrm>
            <a:off x="6546275" y="2961400"/>
            <a:ext cx="2140500" cy="11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Podemos hacer la condicion de carrera más evidente con un usleep agregado a proposito para que el productor tarde más tiempo en producir su dato</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3413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Secciones críticas</a:t>
            </a:r>
            <a:endParaRPr/>
          </a:p>
        </p:txBody>
      </p:sp>
      <p:sp>
        <p:nvSpPr>
          <p:cNvPr id="188" name="Google Shape;188;p13"/>
          <p:cNvSpPr txBox="1"/>
          <p:nvPr>
            <p:ph idx="1" type="body"/>
          </p:nvPr>
        </p:nvSpPr>
        <p:spPr>
          <a:xfrm>
            <a:off x="457200" y="1409924"/>
            <a:ext cx="8229600" cy="47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Cada proceso tiene un segmento de código llamado sección crítica donde: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Pueden cambiar variables compartidas, modificando un </a:t>
            </a:r>
            <a:r>
              <a:rPr lang="en-US" sz="2000"/>
              <a:t>buffer</a:t>
            </a:r>
            <a:r>
              <a:rPr b="0" i="0" lang="en-US" sz="2000" u="none" cap="none" strike="noStrike">
                <a:solidFill>
                  <a:schemeClr val="dk1"/>
                </a:solidFill>
                <a:latin typeface="Arial"/>
                <a:ea typeface="Arial"/>
                <a:cs typeface="Arial"/>
                <a:sym typeface="Arial"/>
              </a:rPr>
              <a:t>, actualizando una tabla, etc</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Cuando un proceso está en su sección crítica ningún otro debería estar en su sección crítica</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SzPts val="3200"/>
              <a:buNone/>
            </a:pPr>
            <a:r>
              <a:t/>
            </a:r>
            <a:endParaRPr sz="2000"/>
          </a:p>
          <a:p>
            <a:pPr indent="0" lvl="0" marL="457200" marR="0" rtl="0" algn="l">
              <a:lnSpc>
                <a:spcPct val="100000"/>
              </a:lnSpc>
              <a:spcBef>
                <a:spcPts val="400"/>
              </a:spcBef>
              <a:spcAft>
                <a:spcPts val="0"/>
              </a:spcAft>
              <a:buSzPts val="3200"/>
              <a:buNone/>
            </a:pPr>
            <a:r>
              <a:t/>
            </a:r>
            <a:endParaRPr sz="2000"/>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 el ejemplo anterior la secci</a:t>
            </a:r>
            <a:r>
              <a:rPr lang="en-US" sz="2000"/>
              <a:t>ón crítica es la parte donde se accede al archivo compartido</a:t>
            </a:r>
            <a:endParaRPr sz="2000"/>
          </a:p>
          <a:p>
            <a:pPr indent="-285750" lvl="1" marL="742950" marR="0" rtl="0" algn="l">
              <a:lnSpc>
                <a:spcPct val="100000"/>
              </a:lnSpc>
              <a:spcBef>
                <a:spcPts val="400"/>
              </a:spcBef>
              <a:spcAft>
                <a:spcPts val="0"/>
              </a:spcAft>
              <a:buClr>
                <a:schemeClr val="dk1"/>
              </a:buClr>
              <a:buSzPts val="2000"/>
              <a:buFont typeface="Arial"/>
              <a:buChar char="–"/>
            </a:pPr>
            <a:r>
              <a:rPr lang="en-US" sz="2000"/>
              <a:t>Cuando el proceso P1 está escribiendo el archivo ningún otro proceso debería estar leyendo</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3413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Sección crítica </a:t>
            </a:r>
            <a:r>
              <a:rPr lang="en-US" sz="3000">
                <a:solidFill>
                  <a:schemeClr val="dk1"/>
                </a:solidFill>
              </a:rPr>
              <a:t>del ejemplo anterior</a:t>
            </a:r>
            <a:endParaRPr sz="3000"/>
          </a:p>
        </p:txBody>
      </p:sp>
      <p:graphicFrame>
        <p:nvGraphicFramePr>
          <p:cNvPr id="194" name="Google Shape;194;p14"/>
          <p:cNvGraphicFramePr/>
          <p:nvPr/>
        </p:nvGraphicFramePr>
        <p:xfrm>
          <a:off x="723525" y="2152200"/>
          <a:ext cx="3000000" cy="3000000"/>
        </p:xfrm>
        <a:graphic>
          <a:graphicData uri="http://schemas.openxmlformats.org/drawingml/2006/table">
            <a:tbl>
              <a:tblPr>
                <a:noFill/>
                <a:tableStyleId>{E2071145-FC5D-46C7-A220-A0B8AD4BF8EE}</a:tableStyleId>
              </a:tblPr>
              <a:tblGrid>
                <a:gridCol w="871600"/>
                <a:gridCol w="3209200"/>
                <a:gridCol w="3748650"/>
              </a:tblGrid>
              <a:tr h="506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tiempo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P2</a:t>
                      </a:r>
                      <a:endParaRPr b="1"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abrir archivo para escribir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indice = leer archivo;</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escribir 8910;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imprimir elementos[indice]</a:t>
                      </a:r>
                      <a:endParaRPr sz="1400" u="none" cap="none" strike="noStrike"/>
                    </a:p>
                  </a:txBody>
                  <a:tcPr marT="91425" marB="91425" marR="91425" marL="91425"/>
                </a:tc>
              </a:tr>
            </a:tbl>
          </a:graphicData>
        </a:graphic>
      </p:graphicFrame>
      <p:sp>
        <p:nvSpPr>
          <p:cNvPr id="195" name="Google Shape;195;p14"/>
          <p:cNvSpPr/>
          <p:nvPr/>
        </p:nvSpPr>
        <p:spPr>
          <a:xfrm>
            <a:off x="1624275" y="2571750"/>
            <a:ext cx="2917800" cy="1473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3540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Sec. Crít. – Estructura general</a:t>
            </a:r>
            <a:endParaRPr/>
          </a:p>
        </p:txBody>
      </p:sp>
      <p:sp>
        <p:nvSpPr>
          <p:cNvPr id="201" name="Google Shape;201;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Courier New"/>
              <a:buNone/>
            </a:pPr>
            <a:r>
              <a:rPr b="1" i="0" lang="en-US" sz="2000" u="none" cap="none" strike="noStrike">
                <a:solidFill>
                  <a:srgbClr val="000000"/>
                </a:solidFill>
                <a:latin typeface="Courier New"/>
                <a:ea typeface="Courier New"/>
                <a:cs typeface="Courier New"/>
                <a:sym typeface="Courier New"/>
              </a:rPr>
              <a:t>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2" name="Google Shape;202;p15"/>
          <p:cNvSpPr txBox="1"/>
          <p:nvPr/>
        </p:nvSpPr>
        <p:spPr>
          <a:xfrm>
            <a:off x="2318925" y="1837525"/>
            <a:ext cx="5819700" cy="42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while (true)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resto del código</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//Entra a la sección crítica</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 código crítico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//Sale de la sección crítica</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 resto del código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3540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Sec. Crít. – </a:t>
            </a:r>
            <a:r>
              <a:rPr lang="en-US">
                <a:solidFill>
                  <a:schemeClr val="dk1"/>
                </a:solidFill>
              </a:rPr>
              <a:t>Solución</a:t>
            </a:r>
            <a:endParaRPr/>
          </a:p>
        </p:txBody>
      </p:sp>
      <p:sp>
        <p:nvSpPr>
          <p:cNvPr id="208" name="Google Shape;208;p16"/>
          <p:cNvSpPr txBox="1"/>
          <p:nvPr>
            <p:ph idx="1" type="body"/>
          </p:nvPr>
        </p:nvSpPr>
        <p:spPr>
          <a:xfrm>
            <a:off x="457200" y="1752600"/>
            <a:ext cx="8229600" cy="2481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3200"/>
              <a:buFont typeface="Arial"/>
              <a:buNone/>
            </a:pPr>
            <a:r>
              <a:rPr lang="en-US" sz="2000">
                <a:solidFill>
                  <a:srgbClr val="000000"/>
                </a:solidFill>
              </a:rPr>
              <a:t>Cualquier solución al problema de la sección crítica debe satisfacer los </a:t>
            </a:r>
            <a:r>
              <a:rPr lang="en-US" sz="2000"/>
              <a:t>siguientes </a:t>
            </a:r>
            <a:r>
              <a:rPr lang="en-US" sz="2000">
                <a:solidFill>
                  <a:srgbClr val="000000"/>
                </a:solidFill>
              </a:rPr>
              <a:t>tres requisitos:</a:t>
            </a:r>
            <a:endParaRPr sz="2000">
              <a:solidFill>
                <a:srgbClr val="000000"/>
              </a:solidFill>
            </a:endParaRPr>
          </a:p>
          <a:p>
            <a:pPr indent="-342900" lvl="0" marL="342900" marR="0" rtl="0" algn="l">
              <a:lnSpc>
                <a:spcPct val="100000"/>
              </a:lnSpc>
              <a:spcBef>
                <a:spcPts val="0"/>
              </a:spcBef>
              <a:spcAft>
                <a:spcPts val="0"/>
              </a:spcAft>
              <a:buClr>
                <a:srgbClr val="000000"/>
              </a:buClr>
              <a:buSzPts val="3200"/>
              <a:buFont typeface="Arial"/>
              <a:buNone/>
            </a:pPr>
            <a:r>
              <a:t/>
            </a:r>
            <a:endParaRPr sz="2000">
              <a:solidFill>
                <a:srgbClr val="000000"/>
              </a:solidFill>
            </a:endParaRPr>
          </a:p>
          <a:p>
            <a:pPr indent="-342900" lvl="0" marL="342900" marR="0" rtl="0" algn="l">
              <a:lnSpc>
                <a:spcPct val="100000"/>
              </a:lnSpc>
              <a:spcBef>
                <a:spcPts val="0"/>
              </a:spcBef>
              <a:spcAft>
                <a:spcPts val="0"/>
              </a:spcAft>
              <a:buClr>
                <a:srgbClr val="000000"/>
              </a:buClr>
              <a:buSzPts val="3200"/>
              <a:buFont typeface="Arial"/>
              <a:buNone/>
            </a:pPr>
            <a:r>
              <a:t/>
            </a:r>
            <a:endParaRPr b="1" sz="2000">
              <a:solidFill>
                <a:srgbClr val="3366FF"/>
              </a:solidFill>
            </a:endParaRPr>
          </a:p>
          <a:p>
            <a:pPr indent="-355600" lvl="0" marL="1371600" marR="0" rtl="0" algn="l">
              <a:lnSpc>
                <a:spcPct val="100000"/>
              </a:lnSpc>
              <a:spcBef>
                <a:spcPts val="0"/>
              </a:spcBef>
              <a:spcAft>
                <a:spcPts val="0"/>
              </a:spcAft>
              <a:buClr>
                <a:srgbClr val="3366FF"/>
              </a:buClr>
              <a:buSzPts val="2000"/>
              <a:buFont typeface="Arial"/>
              <a:buAutoNum type="arabicPeriod"/>
            </a:pPr>
            <a:r>
              <a:rPr b="1" i="0" lang="en-US" sz="2000" u="none" cap="none" strike="noStrike">
                <a:solidFill>
                  <a:srgbClr val="3366FF"/>
                </a:solidFill>
                <a:latin typeface="Arial"/>
                <a:ea typeface="Arial"/>
                <a:cs typeface="Arial"/>
                <a:sym typeface="Arial"/>
              </a:rPr>
              <a:t>Exclusión Mutua </a:t>
            </a:r>
            <a:endParaRPr b="1" sz="2000">
              <a:solidFill>
                <a:srgbClr val="3366FF"/>
              </a:solidFill>
            </a:endParaRPr>
          </a:p>
          <a:p>
            <a:pPr indent="-355600" lvl="0" marL="1371600" marR="0" rtl="0" algn="l">
              <a:lnSpc>
                <a:spcPct val="100000"/>
              </a:lnSpc>
              <a:spcBef>
                <a:spcPts val="0"/>
              </a:spcBef>
              <a:spcAft>
                <a:spcPts val="0"/>
              </a:spcAft>
              <a:buClr>
                <a:srgbClr val="3366FF"/>
              </a:buClr>
              <a:buSzPts val="2000"/>
              <a:buFont typeface="Arial"/>
              <a:buAutoNum type="arabicPeriod"/>
            </a:pPr>
            <a:r>
              <a:rPr b="1" lang="en-US" sz="2000">
                <a:solidFill>
                  <a:srgbClr val="3366FF"/>
                </a:solidFill>
              </a:rPr>
              <a:t>Progreso</a:t>
            </a:r>
            <a:endParaRPr sz="2000"/>
          </a:p>
          <a:p>
            <a:pPr indent="-355600" lvl="0" marL="1371600" marR="0" rtl="0" algn="l">
              <a:lnSpc>
                <a:spcPct val="100000"/>
              </a:lnSpc>
              <a:spcBef>
                <a:spcPts val="0"/>
              </a:spcBef>
              <a:spcAft>
                <a:spcPts val="0"/>
              </a:spcAft>
              <a:buClr>
                <a:srgbClr val="3366FF"/>
              </a:buClr>
              <a:buSzPts val="2000"/>
              <a:buFont typeface="Arial"/>
              <a:buAutoNum type="arabicPeriod"/>
            </a:pPr>
            <a:r>
              <a:rPr b="1" lang="en-US" sz="2000">
                <a:solidFill>
                  <a:srgbClr val="3366FF"/>
                </a:solidFill>
              </a:rPr>
              <a:t>Espera acotada</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idx="1" type="body"/>
          </p:nvPr>
        </p:nvSpPr>
        <p:spPr>
          <a:xfrm>
            <a:off x="457200" y="1752600"/>
            <a:ext cx="8229600" cy="82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Arial"/>
              <a:buNone/>
            </a:pPr>
            <a:r>
              <a:rPr b="0" i="0" lang="en-US" sz="2000" u="none" cap="none" strike="noStrike">
                <a:solidFill>
                  <a:srgbClr val="000000"/>
                </a:solidFill>
                <a:latin typeface="Arial"/>
                <a:ea typeface="Arial"/>
                <a:cs typeface="Arial"/>
                <a:sym typeface="Arial"/>
              </a:rPr>
              <a:t>1.</a:t>
            </a:r>
            <a:r>
              <a:rPr b="1" i="0" lang="en-US" sz="2000" u="none" cap="none" strike="noStrike">
                <a:solidFill>
                  <a:srgbClr val="3366FF"/>
                </a:solidFill>
                <a:latin typeface="Arial"/>
                <a:ea typeface="Arial"/>
                <a:cs typeface="Arial"/>
                <a:sym typeface="Arial"/>
              </a:rPr>
              <a:t> Exclusión Mutua </a:t>
            </a:r>
            <a:r>
              <a:rPr b="0" i="0" lang="en-US" sz="2000" u="none" cap="none" strike="noStrike">
                <a:solidFill>
                  <a:schemeClr val="dk1"/>
                </a:solidFill>
                <a:latin typeface="Arial"/>
                <a:ea typeface="Arial"/>
                <a:cs typeface="Arial"/>
                <a:sym typeface="Arial"/>
              </a:rPr>
              <a:t>– Si Pi ejecuta su sección </a:t>
            </a:r>
            <a:r>
              <a:rPr lang="en-US" sz="2000"/>
              <a:t>crítica</a:t>
            </a:r>
            <a:r>
              <a:rPr b="0" i="0" lang="en-US" sz="2000" u="none" cap="none" strike="noStrike">
                <a:solidFill>
                  <a:schemeClr val="dk1"/>
                </a:solidFill>
                <a:latin typeface="Arial"/>
                <a:ea typeface="Arial"/>
                <a:cs typeface="Arial"/>
                <a:sym typeface="Arial"/>
              </a:rPr>
              <a:t>, ningún otro proceso puede ejecutar la suya.</a:t>
            </a:r>
            <a:endParaRPr/>
          </a:p>
          <a:p>
            <a:pPr indent="-342900" lvl="0" marL="342900" marR="0" rtl="0" algn="l">
              <a:lnSpc>
                <a:spcPct val="100000"/>
              </a:lnSpc>
              <a:spcBef>
                <a:spcPts val="400"/>
              </a:spcBef>
              <a:spcAft>
                <a:spcPts val="0"/>
              </a:spcAft>
              <a:buClr>
                <a:srgbClr val="000000"/>
              </a:buClr>
              <a:buSzPts val="3200"/>
              <a:buFont typeface="Courier New"/>
              <a:buNone/>
            </a:pPr>
            <a:r>
              <a:rPr b="1" i="0" lang="en-US" sz="2000" u="none" cap="none" strike="noStrike">
                <a:solidFill>
                  <a:srgbClr val="000000"/>
                </a:solidFill>
                <a:latin typeface="Courier New"/>
                <a:ea typeface="Courier New"/>
                <a:cs typeface="Courier New"/>
                <a:sym typeface="Courier New"/>
              </a:rPr>
              <a:t>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cxnSp>
        <p:nvCxnSpPr>
          <p:cNvPr id="214" name="Google Shape;214;p17"/>
          <p:cNvCxnSpPr/>
          <p:nvPr/>
        </p:nvCxnSpPr>
        <p:spPr>
          <a:xfrm>
            <a:off x="793500" y="3590125"/>
            <a:ext cx="7434900" cy="0"/>
          </a:xfrm>
          <a:prstGeom prst="straightConnector1">
            <a:avLst/>
          </a:prstGeom>
          <a:noFill/>
          <a:ln cap="flat" cmpd="sng" w="28575">
            <a:solidFill>
              <a:schemeClr val="dk2"/>
            </a:solidFill>
            <a:prstDash val="solid"/>
            <a:round/>
            <a:headEnd len="sm" w="sm" type="none"/>
            <a:tailEnd len="med" w="med" type="triangle"/>
          </a:ln>
        </p:spPr>
      </p:cxnSp>
      <p:cxnSp>
        <p:nvCxnSpPr>
          <p:cNvPr id="215" name="Google Shape;215;p17"/>
          <p:cNvCxnSpPr/>
          <p:nvPr/>
        </p:nvCxnSpPr>
        <p:spPr>
          <a:xfrm>
            <a:off x="793500" y="4885525"/>
            <a:ext cx="7434900" cy="0"/>
          </a:xfrm>
          <a:prstGeom prst="straightConnector1">
            <a:avLst/>
          </a:prstGeom>
          <a:noFill/>
          <a:ln cap="flat" cmpd="sng" w="28575">
            <a:solidFill>
              <a:schemeClr val="dk2"/>
            </a:solidFill>
            <a:prstDash val="solid"/>
            <a:round/>
            <a:headEnd len="sm" w="sm" type="none"/>
            <a:tailEnd len="med" w="med" type="triangle"/>
          </a:ln>
        </p:spPr>
      </p:cxnSp>
      <p:sp>
        <p:nvSpPr>
          <p:cNvPr id="216" name="Google Shape;216;p17"/>
          <p:cNvSpPr txBox="1"/>
          <p:nvPr/>
        </p:nvSpPr>
        <p:spPr>
          <a:xfrm>
            <a:off x="357675" y="3170675"/>
            <a:ext cx="1102500" cy="3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Proceso Pi</a:t>
            </a:r>
            <a:endParaRPr b="1" i="0" sz="1400" u="none" cap="none" strike="noStrike">
              <a:solidFill>
                <a:srgbClr val="000000"/>
              </a:solidFill>
              <a:latin typeface="Arial"/>
              <a:ea typeface="Arial"/>
              <a:cs typeface="Arial"/>
              <a:sym typeface="Arial"/>
            </a:endParaRPr>
          </a:p>
        </p:txBody>
      </p:sp>
      <p:sp>
        <p:nvSpPr>
          <p:cNvPr id="217" name="Google Shape;217;p17"/>
          <p:cNvSpPr txBox="1"/>
          <p:nvPr/>
        </p:nvSpPr>
        <p:spPr>
          <a:xfrm>
            <a:off x="357675" y="4466075"/>
            <a:ext cx="1371600" cy="3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Otro proceso</a:t>
            </a:r>
            <a:endParaRPr b="1" i="0" sz="1400" u="none" cap="none" strike="noStrike">
              <a:solidFill>
                <a:srgbClr val="000000"/>
              </a:solidFill>
              <a:latin typeface="Arial"/>
              <a:ea typeface="Arial"/>
              <a:cs typeface="Arial"/>
              <a:sym typeface="Arial"/>
            </a:endParaRPr>
          </a:p>
        </p:txBody>
      </p:sp>
      <p:sp>
        <p:nvSpPr>
          <p:cNvPr id="218" name="Google Shape;218;p17"/>
          <p:cNvSpPr txBox="1"/>
          <p:nvPr/>
        </p:nvSpPr>
        <p:spPr>
          <a:xfrm>
            <a:off x="1908750" y="3452675"/>
            <a:ext cx="2691900" cy="3333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txBox="1"/>
          <p:nvPr/>
        </p:nvSpPr>
        <p:spPr>
          <a:xfrm>
            <a:off x="4600775" y="4671875"/>
            <a:ext cx="2691900" cy="3333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txBox="1"/>
          <p:nvPr/>
        </p:nvSpPr>
        <p:spPr>
          <a:xfrm>
            <a:off x="1960025" y="2520475"/>
            <a:ext cx="1640700" cy="5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Entra a su sección crítica</a:t>
            </a:r>
            <a:endParaRPr b="0" i="0" sz="1400" u="none" cap="none" strike="noStrike">
              <a:solidFill>
                <a:srgbClr val="000000"/>
              </a:solidFill>
              <a:latin typeface="Arial"/>
              <a:ea typeface="Arial"/>
              <a:cs typeface="Arial"/>
              <a:sym typeface="Arial"/>
            </a:endParaRPr>
          </a:p>
        </p:txBody>
      </p:sp>
      <p:sp>
        <p:nvSpPr>
          <p:cNvPr id="221" name="Google Shape;221;p17"/>
          <p:cNvSpPr txBox="1"/>
          <p:nvPr/>
        </p:nvSpPr>
        <p:spPr>
          <a:xfrm>
            <a:off x="4474625" y="2520475"/>
            <a:ext cx="1640700" cy="5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Sale de su sección crítica</a:t>
            </a:r>
            <a:endParaRPr b="0" i="0" sz="1400" u="none" cap="none" strike="noStrike">
              <a:solidFill>
                <a:srgbClr val="000000"/>
              </a:solidFill>
              <a:latin typeface="Arial"/>
              <a:ea typeface="Arial"/>
              <a:cs typeface="Arial"/>
              <a:sym typeface="Arial"/>
            </a:endParaRPr>
          </a:p>
        </p:txBody>
      </p:sp>
      <p:cxnSp>
        <p:nvCxnSpPr>
          <p:cNvPr id="222" name="Google Shape;222;p17"/>
          <p:cNvCxnSpPr>
            <a:stCxn id="221" idx="2"/>
          </p:cNvCxnSpPr>
          <p:nvPr/>
        </p:nvCxnSpPr>
        <p:spPr>
          <a:xfrm flipH="1">
            <a:off x="4600775" y="3094075"/>
            <a:ext cx="694200" cy="243300"/>
          </a:xfrm>
          <a:prstGeom prst="straightConnector1">
            <a:avLst/>
          </a:prstGeom>
          <a:noFill/>
          <a:ln cap="flat" cmpd="sng" w="28575">
            <a:solidFill>
              <a:schemeClr val="dk2"/>
            </a:solidFill>
            <a:prstDash val="solid"/>
            <a:round/>
            <a:headEnd len="sm" w="sm" type="none"/>
            <a:tailEnd len="med" w="med" type="triangle"/>
          </a:ln>
        </p:spPr>
      </p:cxnSp>
      <p:cxnSp>
        <p:nvCxnSpPr>
          <p:cNvPr id="223" name="Google Shape;223;p17"/>
          <p:cNvCxnSpPr/>
          <p:nvPr/>
        </p:nvCxnSpPr>
        <p:spPr>
          <a:xfrm flipH="1">
            <a:off x="1933775" y="3094075"/>
            <a:ext cx="694200" cy="243300"/>
          </a:xfrm>
          <a:prstGeom prst="straightConnector1">
            <a:avLst/>
          </a:prstGeom>
          <a:noFill/>
          <a:ln cap="flat" cmpd="sng" w="28575">
            <a:solidFill>
              <a:schemeClr val="dk2"/>
            </a:solidFill>
            <a:prstDash val="solid"/>
            <a:round/>
            <a:headEnd len="sm" w="sm" type="none"/>
            <a:tailEnd len="med" w="med" type="triangle"/>
          </a:ln>
        </p:spPr>
      </p:cxnSp>
      <p:cxnSp>
        <p:nvCxnSpPr>
          <p:cNvPr id="224" name="Google Shape;224;p17"/>
          <p:cNvCxnSpPr>
            <a:stCxn id="218" idx="3"/>
            <a:endCxn id="219" idx="1"/>
          </p:cNvCxnSpPr>
          <p:nvPr/>
        </p:nvCxnSpPr>
        <p:spPr>
          <a:xfrm>
            <a:off x="4600650" y="3619325"/>
            <a:ext cx="0" cy="1219200"/>
          </a:xfrm>
          <a:prstGeom prst="straightConnector1">
            <a:avLst/>
          </a:prstGeom>
          <a:noFill/>
          <a:ln cap="flat" cmpd="sng" w="9525">
            <a:solidFill>
              <a:schemeClr val="dk2"/>
            </a:solidFill>
            <a:prstDash val="dash"/>
            <a:round/>
            <a:headEnd len="sm" w="sm" type="none"/>
            <a:tailEnd len="sm" w="sm" type="none"/>
          </a:ln>
        </p:spPr>
      </p:cxnSp>
      <p:cxnSp>
        <p:nvCxnSpPr>
          <p:cNvPr id="225" name="Google Shape;225;p17"/>
          <p:cNvCxnSpPr/>
          <p:nvPr/>
        </p:nvCxnSpPr>
        <p:spPr>
          <a:xfrm>
            <a:off x="3000450" y="3771725"/>
            <a:ext cx="3900" cy="1114500"/>
          </a:xfrm>
          <a:prstGeom prst="straightConnector1">
            <a:avLst/>
          </a:prstGeom>
          <a:noFill/>
          <a:ln cap="flat" cmpd="sng" w="9525">
            <a:solidFill>
              <a:schemeClr val="dk2"/>
            </a:solidFill>
            <a:prstDash val="dash"/>
            <a:round/>
            <a:headEnd len="sm" w="sm" type="none"/>
            <a:tailEnd len="sm" w="sm" type="none"/>
          </a:ln>
        </p:spPr>
      </p:cxnSp>
      <p:sp>
        <p:nvSpPr>
          <p:cNvPr id="226" name="Google Shape;226;p17"/>
          <p:cNvSpPr txBox="1"/>
          <p:nvPr/>
        </p:nvSpPr>
        <p:spPr>
          <a:xfrm>
            <a:off x="1960025" y="5339875"/>
            <a:ext cx="1640700" cy="9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Otro proceso intenta ingresar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 sección crítica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 se bloquea</a:t>
            </a:r>
            <a:endParaRPr b="0" i="0" sz="1400" u="none" cap="none" strike="noStrike">
              <a:solidFill>
                <a:srgbClr val="000000"/>
              </a:solidFill>
              <a:latin typeface="Arial"/>
              <a:ea typeface="Arial"/>
              <a:cs typeface="Arial"/>
              <a:sym typeface="Arial"/>
            </a:endParaRPr>
          </a:p>
        </p:txBody>
      </p:sp>
      <p:cxnSp>
        <p:nvCxnSpPr>
          <p:cNvPr id="227" name="Google Shape;227;p17"/>
          <p:cNvCxnSpPr/>
          <p:nvPr/>
        </p:nvCxnSpPr>
        <p:spPr>
          <a:xfrm flipH="1">
            <a:off x="2314775" y="4999075"/>
            <a:ext cx="694200" cy="243300"/>
          </a:xfrm>
          <a:prstGeom prst="straightConnector1">
            <a:avLst/>
          </a:prstGeom>
          <a:noFill/>
          <a:ln cap="flat" cmpd="sng" w="28575">
            <a:solidFill>
              <a:schemeClr val="dk2"/>
            </a:solidFill>
            <a:prstDash val="solid"/>
            <a:round/>
            <a:headEnd len="med" w="med" type="triangle"/>
            <a:tailEnd len="sm" w="sm" type="none"/>
          </a:ln>
        </p:spPr>
      </p:cxnSp>
      <p:sp>
        <p:nvSpPr>
          <p:cNvPr id="228" name="Google Shape;228;p17"/>
          <p:cNvSpPr txBox="1"/>
          <p:nvPr/>
        </p:nvSpPr>
        <p:spPr>
          <a:xfrm>
            <a:off x="3007800" y="4804675"/>
            <a:ext cx="1589400" cy="161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 name="Google Shape;229;p17"/>
          <p:cNvCxnSpPr>
            <a:stCxn id="228" idx="1"/>
            <a:endCxn id="228" idx="3"/>
          </p:cNvCxnSpPr>
          <p:nvPr/>
        </p:nvCxnSpPr>
        <p:spPr>
          <a:xfrm>
            <a:off x="3007800" y="4885525"/>
            <a:ext cx="1589400" cy="0"/>
          </a:xfrm>
          <a:prstGeom prst="straightConnector1">
            <a:avLst/>
          </a:prstGeom>
          <a:noFill/>
          <a:ln cap="flat" cmpd="sng" w="28575">
            <a:solidFill>
              <a:schemeClr val="dk2"/>
            </a:solidFill>
            <a:prstDash val="lgDashDot"/>
            <a:round/>
            <a:headEnd len="sm" w="sm" type="none"/>
            <a:tailEnd len="sm" w="sm" type="none"/>
          </a:ln>
        </p:spPr>
      </p:cxnSp>
      <p:sp>
        <p:nvSpPr>
          <p:cNvPr id="230" name="Google Shape;230;p17"/>
          <p:cNvSpPr txBox="1"/>
          <p:nvPr>
            <p:ph type="title"/>
          </p:nvPr>
        </p:nvSpPr>
        <p:spPr>
          <a:xfrm>
            <a:off x="3540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Sec. Crít. – </a:t>
            </a:r>
            <a:r>
              <a:rPr lang="en-US">
                <a:solidFill>
                  <a:schemeClr val="dk1"/>
                </a:solidFill>
              </a:rPr>
              <a:t>Requisitos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idx="1" type="body"/>
          </p:nvPr>
        </p:nvSpPr>
        <p:spPr>
          <a:xfrm>
            <a:off x="280775" y="1600200"/>
            <a:ext cx="84060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rgbClr val="000000"/>
              </a:buClr>
              <a:buSzPts val="3200"/>
              <a:buFont typeface="Arial"/>
              <a:buNone/>
            </a:pPr>
            <a:r>
              <a:t/>
            </a:r>
            <a:endParaRPr sz="2000">
              <a:solidFill>
                <a:srgbClr val="000000"/>
              </a:solidFill>
            </a:endParaRPr>
          </a:p>
          <a:p>
            <a:pPr indent="-342900" lvl="0" marL="342900" marR="0" rtl="0" algn="l">
              <a:lnSpc>
                <a:spcPct val="100000"/>
              </a:lnSpc>
              <a:spcBef>
                <a:spcPts val="400"/>
              </a:spcBef>
              <a:spcAft>
                <a:spcPts val="0"/>
              </a:spcAft>
              <a:buClr>
                <a:srgbClr val="000000"/>
              </a:buClr>
              <a:buSzPts val="3200"/>
              <a:buFont typeface="Arial"/>
              <a:buNone/>
            </a:pPr>
            <a:r>
              <a:rPr b="0" i="0" lang="en-US" sz="2000" u="none" cap="none" strike="noStrike">
                <a:solidFill>
                  <a:srgbClr val="000000"/>
                </a:solidFill>
                <a:latin typeface="Arial"/>
                <a:ea typeface="Arial"/>
                <a:cs typeface="Arial"/>
                <a:sym typeface="Arial"/>
              </a:rPr>
              <a:t>2. </a:t>
            </a:r>
            <a:r>
              <a:rPr b="1" i="0" lang="en-US" sz="2000" u="none" cap="none" strike="noStrike">
                <a:solidFill>
                  <a:srgbClr val="3366FF"/>
                </a:solidFill>
                <a:latin typeface="Arial"/>
                <a:ea typeface="Arial"/>
                <a:cs typeface="Arial"/>
                <a:sym typeface="Arial"/>
              </a:rPr>
              <a:t>Progreso</a:t>
            </a:r>
            <a:r>
              <a:rPr b="1"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 Si existen procesos que desean ejecutar su </a:t>
            </a:r>
            <a:r>
              <a:rPr lang="en-US" sz="2000"/>
              <a:t>sección</a:t>
            </a:r>
            <a:r>
              <a:rPr b="0" i="0" lang="en-US" sz="2000" u="none" cap="none" strike="noStrike">
                <a:solidFill>
                  <a:schemeClr val="dk1"/>
                </a:solidFill>
                <a:latin typeface="Arial"/>
                <a:ea typeface="Arial"/>
                <a:cs typeface="Arial"/>
                <a:sym typeface="Arial"/>
              </a:rPr>
              <a:t> </a:t>
            </a:r>
            <a:r>
              <a:rPr lang="en-US" sz="2000"/>
              <a:t>crítica, </a:t>
            </a:r>
            <a:r>
              <a:rPr b="0" i="0" lang="en-US" sz="2000" u="none" cap="none" strike="noStrike">
                <a:solidFill>
                  <a:schemeClr val="dk1"/>
                </a:solidFill>
                <a:latin typeface="Arial"/>
                <a:ea typeface="Arial"/>
                <a:cs typeface="Arial"/>
                <a:sym typeface="Arial"/>
              </a:rPr>
              <a:t>se debe seleccionar cuál es el siguiente en acceder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3200"/>
              <a:buFont typeface="Arial"/>
              <a:buNone/>
            </a:pPr>
            <a:r>
              <a:t/>
            </a:r>
            <a:endParaRPr sz="2000"/>
          </a:p>
          <a:p>
            <a:pPr indent="0" lvl="0" marL="0" marR="0" rtl="0" algn="l">
              <a:lnSpc>
                <a:spcPct val="100000"/>
              </a:lnSpc>
              <a:spcBef>
                <a:spcPts val="400"/>
              </a:spcBef>
              <a:spcAft>
                <a:spcPts val="0"/>
              </a:spcAft>
              <a:buClr>
                <a:srgbClr val="000000"/>
              </a:buClr>
              <a:buSzPts val="3200"/>
              <a:buFont typeface="Arial"/>
              <a:buNone/>
            </a:pPr>
            <a:r>
              <a:t/>
            </a:r>
            <a:endParaRPr sz="2000"/>
          </a:p>
          <a:p>
            <a:pPr indent="0" lvl="0" marL="0" marR="0" rtl="0" algn="l">
              <a:lnSpc>
                <a:spcPct val="100000"/>
              </a:lnSpc>
              <a:spcBef>
                <a:spcPts val="400"/>
              </a:spcBef>
              <a:spcAft>
                <a:spcPts val="0"/>
              </a:spcAft>
              <a:buClr>
                <a:srgbClr val="000000"/>
              </a:buClr>
              <a:buSzPts val="3200"/>
              <a:buFont typeface="Arial"/>
              <a:buNone/>
            </a:pPr>
            <a:r>
              <a:t/>
            </a:r>
            <a:endParaRPr sz="2000"/>
          </a:p>
          <a:p>
            <a:pPr indent="-342900" lvl="0" marL="342900" marR="0" rtl="0" algn="l">
              <a:lnSpc>
                <a:spcPct val="100000"/>
              </a:lnSpc>
              <a:spcBef>
                <a:spcPts val="400"/>
              </a:spcBef>
              <a:spcAft>
                <a:spcPts val="0"/>
              </a:spcAft>
              <a:buClr>
                <a:schemeClr val="dk1"/>
              </a:buClr>
              <a:buSzPts val="3200"/>
              <a:buFont typeface="Arial"/>
              <a:buNone/>
            </a:pPr>
            <a:r>
              <a:rPr b="0" i="0" lang="en-US" sz="2000" u="none" cap="none" strike="noStrike">
                <a:solidFill>
                  <a:schemeClr val="dk1"/>
                </a:solidFill>
                <a:latin typeface="Arial"/>
                <a:ea typeface="Arial"/>
                <a:cs typeface="Arial"/>
                <a:sym typeface="Arial"/>
              </a:rPr>
              <a:t>3.  </a:t>
            </a:r>
            <a:r>
              <a:rPr b="1" i="0" lang="en-US" sz="2000" u="none" cap="none" strike="noStrike">
                <a:solidFill>
                  <a:srgbClr val="3366FF"/>
                </a:solidFill>
                <a:latin typeface="Arial"/>
                <a:ea typeface="Arial"/>
                <a:cs typeface="Arial"/>
                <a:sym typeface="Arial"/>
              </a:rPr>
              <a:t>Espera acotada </a:t>
            </a:r>
            <a:r>
              <a:rPr b="0" i="0" lang="en-US" sz="2000" u="none" cap="none" strike="noStrike">
                <a:solidFill>
                  <a:schemeClr val="dk1"/>
                </a:solidFill>
                <a:latin typeface="Arial"/>
                <a:ea typeface="Arial"/>
                <a:cs typeface="Arial"/>
                <a:sym typeface="Arial"/>
              </a:rPr>
              <a:t>-  </a:t>
            </a:r>
            <a:r>
              <a:rPr lang="en-US" sz="2000"/>
              <a:t>L</a:t>
            </a:r>
            <a:r>
              <a:rPr b="0" i="0" lang="en-US" sz="2000" u="none" cap="none" strike="noStrike">
                <a:solidFill>
                  <a:schemeClr val="dk1"/>
                </a:solidFill>
                <a:latin typeface="Arial"/>
                <a:ea typeface="Arial"/>
                <a:cs typeface="Arial"/>
                <a:sym typeface="Arial"/>
              </a:rPr>
              <a:t>uego de que un proceso ha hecho una solicitud para acceder a su sección crítica hasta que la obtiene la espera es acota</a:t>
            </a:r>
            <a:r>
              <a:rPr lang="en-US" sz="2000"/>
              <a:t>da</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36" name="Google Shape;236;p18"/>
          <p:cNvSpPr txBox="1"/>
          <p:nvPr>
            <p:ph type="title"/>
          </p:nvPr>
        </p:nvSpPr>
        <p:spPr>
          <a:xfrm>
            <a:off x="3540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Sec. Crít. – </a:t>
            </a:r>
            <a:r>
              <a:rPr lang="en-US">
                <a:solidFill>
                  <a:schemeClr val="dk1"/>
                </a:solidFill>
              </a:rPr>
              <a:t>Requisitos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3540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Mutex</a:t>
            </a:r>
            <a:r>
              <a:rPr b="0" i="0" lang="en-US" sz="1800" u="none" cap="none" strike="noStrike">
                <a:solidFill>
                  <a:schemeClr val="dk1"/>
                </a:solidFill>
                <a:latin typeface="Arial"/>
                <a:ea typeface="Arial"/>
                <a:cs typeface="Arial"/>
                <a:sym typeface="Arial"/>
              </a:rPr>
              <a:t> (</a:t>
            </a:r>
            <a:r>
              <a:rPr b="1" lang="en-US" sz="1800">
                <a:solidFill>
                  <a:srgbClr val="242729"/>
                </a:solidFill>
                <a:highlight>
                  <a:srgbClr val="FFFFFF"/>
                </a:highlight>
              </a:rPr>
              <a:t>mut</a:t>
            </a:r>
            <a:r>
              <a:rPr lang="en-US" sz="1800">
                <a:solidFill>
                  <a:srgbClr val="242729"/>
                </a:solidFill>
                <a:highlight>
                  <a:srgbClr val="FFFFFF"/>
                </a:highlight>
              </a:rPr>
              <a:t>ual </a:t>
            </a:r>
            <a:r>
              <a:rPr b="1" lang="en-US" sz="1800">
                <a:solidFill>
                  <a:srgbClr val="242729"/>
                </a:solidFill>
                <a:highlight>
                  <a:srgbClr val="FFFFFF"/>
                </a:highlight>
              </a:rPr>
              <a:t>ex</a:t>
            </a:r>
            <a:r>
              <a:rPr lang="en-US" sz="1800">
                <a:solidFill>
                  <a:srgbClr val="242729"/>
                </a:solidFill>
                <a:highlight>
                  <a:srgbClr val="FFFFFF"/>
                </a:highlight>
              </a:rPr>
              <a:t>clusion</a:t>
            </a:r>
            <a:r>
              <a:rPr b="0" i="0" lang="en-US" sz="1800" u="none" cap="none" strike="noStrike">
                <a:solidFill>
                  <a:schemeClr val="dk1"/>
                </a:solidFill>
                <a:latin typeface="Arial"/>
                <a:ea typeface="Arial"/>
                <a:cs typeface="Arial"/>
                <a:sym typeface="Arial"/>
              </a:rPr>
              <a:t>)</a:t>
            </a:r>
            <a:endParaRPr sz="1800"/>
          </a:p>
        </p:txBody>
      </p:sp>
      <p:sp>
        <p:nvSpPr>
          <p:cNvPr id="242" name="Google Shape;242;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SO provee herramientas para solucionar </a:t>
            </a:r>
            <a:r>
              <a:rPr lang="en-US" sz="2400"/>
              <a:t>el </a:t>
            </a:r>
            <a:r>
              <a:rPr b="0" i="0" lang="en-US" sz="2400" u="none" cap="none" strike="noStrike">
                <a:solidFill>
                  <a:schemeClr val="dk1"/>
                </a:solidFill>
                <a:latin typeface="Arial"/>
                <a:ea typeface="Arial"/>
                <a:cs typeface="Arial"/>
                <a:sym typeface="Arial"/>
              </a:rPr>
              <a:t>problema de la secci</a:t>
            </a:r>
            <a:r>
              <a:rPr lang="en-US" sz="2400"/>
              <a:t>ón crítica.</a:t>
            </a:r>
            <a:endParaRPr sz="2400"/>
          </a:p>
          <a:p>
            <a:pPr indent="0" lvl="0" marL="0" marR="0" rtl="0" algn="l">
              <a:lnSpc>
                <a:spcPct val="100000"/>
              </a:lnSpc>
              <a:spcBef>
                <a:spcPts val="480"/>
              </a:spcBef>
              <a:spcAft>
                <a:spcPts val="0"/>
              </a:spcAft>
              <a:buSzPts val="3200"/>
              <a:buNone/>
            </a:pPr>
            <a:r>
              <a:t/>
            </a:r>
            <a:endParaRPr sz="2400"/>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 más simple son los mutex</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acquire()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release()</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SzPts val="3200"/>
              <a:buNone/>
            </a:pPr>
            <a:r>
              <a:t/>
            </a:r>
            <a:endParaRPr sz="2000"/>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Son operaciones atómicas → system calls</a:t>
            </a:r>
            <a:endParaRPr/>
          </a:p>
          <a:p>
            <a:pPr indent="0" lvl="0" marL="0" marR="0" rtl="0" algn="l">
              <a:lnSpc>
                <a:spcPct val="100000"/>
              </a:lnSpc>
              <a:spcBef>
                <a:spcPts val="480"/>
              </a:spcBef>
              <a:spcAft>
                <a:spcPts val="0"/>
              </a:spcAft>
              <a:buSzPts val="3200"/>
              <a:buNone/>
            </a:pPr>
            <a:r>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395287" y="188912"/>
            <a:ext cx="8229600" cy="981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solidFill>
                  <a:schemeClr val="dk1"/>
                </a:solidFill>
              </a:rPr>
              <a:t>¿Porqué sincronizar?</a:t>
            </a:r>
            <a:endParaRPr/>
          </a:p>
        </p:txBody>
      </p:sp>
      <p:sp>
        <p:nvSpPr>
          <p:cNvPr id="90" name="Google Shape;90;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Cuando l</a:t>
            </a:r>
            <a:r>
              <a:rPr b="0" i="0" lang="en-US" sz="3200" u="none" cap="none" strike="noStrike">
                <a:solidFill>
                  <a:schemeClr val="dk1"/>
                </a:solidFill>
                <a:latin typeface="Arial"/>
                <a:ea typeface="Arial"/>
                <a:cs typeface="Arial"/>
                <a:sym typeface="Arial"/>
              </a:rPr>
              <a:t>os procesos </a:t>
            </a:r>
            <a:r>
              <a:rPr lang="en-US"/>
              <a:t>y threads</a:t>
            </a:r>
            <a:r>
              <a:rPr b="0" i="0" lang="en-US" sz="3200" u="none" cap="none" strike="noStrike">
                <a:solidFill>
                  <a:schemeClr val="dk1"/>
                </a:solidFill>
                <a:latin typeface="Arial"/>
                <a:ea typeface="Arial"/>
                <a:cs typeface="Arial"/>
                <a:sym typeface="Arial"/>
              </a:rPr>
              <a:t> </a:t>
            </a:r>
            <a:r>
              <a:rPr lang="en-US"/>
              <a:t>se</a:t>
            </a:r>
            <a:r>
              <a:rPr b="0" i="0" lang="en-US" sz="3200" u="none" cap="none" strike="noStrike">
                <a:solidFill>
                  <a:schemeClr val="dk1"/>
                </a:solidFill>
                <a:latin typeface="Arial"/>
                <a:ea typeface="Arial"/>
                <a:cs typeface="Arial"/>
                <a:sym typeface="Arial"/>
              </a:rPr>
              <a:t> </a:t>
            </a:r>
            <a:r>
              <a:rPr b="0" i="0" lang="en-US" sz="3200" u="sng" cap="none" strike="noStrike">
                <a:solidFill>
                  <a:schemeClr val="dk1"/>
                </a:solidFill>
                <a:latin typeface="Arial"/>
                <a:ea typeface="Arial"/>
                <a:cs typeface="Arial"/>
                <a:sym typeface="Arial"/>
              </a:rPr>
              <a:t>ejecuta</a:t>
            </a:r>
            <a:r>
              <a:rPr lang="en-US" u="sng"/>
              <a:t>n</a:t>
            </a:r>
            <a:r>
              <a:rPr b="0" i="0" lang="en-US" sz="3200" u="sng" cap="none" strike="noStrike">
                <a:solidFill>
                  <a:schemeClr val="dk1"/>
                </a:solidFill>
                <a:latin typeface="Arial"/>
                <a:ea typeface="Arial"/>
                <a:cs typeface="Arial"/>
                <a:sym typeface="Arial"/>
              </a:rPr>
              <a:t> en paralelo</a:t>
            </a:r>
            <a:r>
              <a:rPr b="0" i="0" lang="en-US" sz="3200" cap="none" strike="noStrike">
                <a:solidFill>
                  <a:schemeClr val="dk1"/>
                </a:solidFill>
                <a:latin typeface="Arial"/>
                <a:ea typeface="Arial"/>
                <a:cs typeface="Arial"/>
                <a:sym typeface="Arial"/>
              </a:rPr>
              <a:t>:</a:t>
            </a:r>
            <a:endParaRPr/>
          </a:p>
          <a:p>
            <a:pPr indent="0" lvl="0" marL="457200" marR="0" rtl="0" algn="l">
              <a:lnSpc>
                <a:spcPct val="100000"/>
              </a:lnSpc>
              <a:spcBef>
                <a:spcPts val="560"/>
              </a:spcBef>
              <a:spcAft>
                <a:spcPts val="0"/>
              </a:spcAft>
              <a:buSzPts val="3200"/>
              <a:buNone/>
            </a:pPr>
            <a:r>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Acceso concurrente a varia</a:t>
            </a:r>
            <a:r>
              <a:rPr lang="en-US"/>
              <a:t>bles compartidas</a:t>
            </a:r>
            <a:r>
              <a:rPr b="0" i="0" lang="en-US" sz="2800" u="none" cap="none" strike="noStrike">
                <a:solidFill>
                  <a:schemeClr val="dk1"/>
                </a:solidFill>
                <a:latin typeface="Arial"/>
                <a:ea typeface="Arial"/>
                <a:cs typeface="Arial"/>
                <a:sym typeface="Arial"/>
              </a:rPr>
              <a:t> puede generar inconsistencia en datos</a:t>
            </a:r>
            <a:endParaRPr b="0" i="0" sz="2800" u="none" cap="none" strike="noStrike">
              <a:solidFill>
                <a:schemeClr val="dk1"/>
              </a:solidFill>
              <a:latin typeface="Arial"/>
              <a:ea typeface="Arial"/>
              <a:cs typeface="Arial"/>
              <a:sym typeface="Arial"/>
            </a:endParaRPr>
          </a:p>
          <a:p>
            <a:pPr indent="0" lvl="0" marL="457200" marR="0" rtl="0" algn="l">
              <a:lnSpc>
                <a:spcPct val="100000"/>
              </a:lnSpc>
              <a:spcBef>
                <a:spcPts val="560"/>
              </a:spcBef>
              <a:spcAft>
                <a:spcPts val="0"/>
              </a:spcAft>
              <a:buSzPts val="3200"/>
              <a:buNone/>
            </a:pPr>
            <a:r>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Mantener la </a:t>
            </a:r>
            <a:r>
              <a:rPr b="0" i="0" lang="en-US" sz="2800" u="sng" cap="none" strike="noStrike">
                <a:solidFill>
                  <a:schemeClr val="dk1"/>
                </a:solidFill>
                <a:latin typeface="Arial"/>
                <a:ea typeface="Arial"/>
                <a:cs typeface="Arial"/>
                <a:sym typeface="Arial"/>
              </a:rPr>
              <a:t>consistencia de datos</a:t>
            </a:r>
            <a:r>
              <a:rPr b="0" i="0" lang="en-US" sz="2800" u="none" cap="none" strike="noStrike">
                <a:solidFill>
                  <a:schemeClr val="dk1"/>
                </a:solidFill>
                <a:latin typeface="Arial"/>
                <a:ea typeface="Arial"/>
                <a:cs typeface="Arial"/>
                <a:sym typeface="Arial"/>
              </a:rPr>
              <a:t> requiere mecanismos para asegurar la ejecución ordenada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3540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4000" u="none" cap="none" strike="noStrike">
                <a:solidFill>
                  <a:schemeClr val="dk1"/>
                </a:solidFill>
                <a:latin typeface="Arial"/>
                <a:ea typeface="Arial"/>
                <a:cs typeface="Arial"/>
                <a:sym typeface="Arial"/>
              </a:rPr>
              <a:t>Soluci</a:t>
            </a:r>
            <a:r>
              <a:rPr lang="en-US" sz="4000">
                <a:solidFill>
                  <a:schemeClr val="dk1"/>
                </a:solidFill>
              </a:rPr>
              <a:t>ó</a:t>
            </a:r>
            <a:r>
              <a:rPr b="0" i="0" lang="en-US" sz="4000" u="none" cap="none" strike="noStrike">
                <a:solidFill>
                  <a:schemeClr val="dk1"/>
                </a:solidFill>
                <a:latin typeface="Arial"/>
                <a:ea typeface="Arial"/>
                <a:cs typeface="Arial"/>
                <a:sym typeface="Arial"/>
              </a:rPr>
              <a:t>n con </a:t>
            </a:r>
            <a:r>
              <a:rPr lang="en-US" sz="4000">
                <a:solidFill>
                  <a:schemeClr val="dk1"/>
                </a:solidFill>
              </a:rPr>
              <a:t>mutex</a:t>
            </a:r>
            <a:endParaRPr/>
          </a:p>
        </p:txBody>
      </p:sp>
      <p:sp>
        <p:nvSpPr>
          <p:cNvPr id="248" name="Google Shape;248;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320"/>
              </a:spcBef>
              <a:spcAft>
                <a:spcPts val="0"/>
              </a:spcAft>
              <a:buClr>
                <a:srgbClr val="000000"/>
              </a:buClr>
              <a:buSzPts val="3200"/>
              <a:buFont typeface="Courier New"/>
              <a:buNone/>
            </a:pPr>
            <a:r>
              <a:t/>
            </a:r>
            <a:endParaRPr/>
          </a:p>
          <a:p>
            <a:pPr indent="-241300" lvl="0" marL="342900" marR="0" rtl="0" algn="l">
              <a:lnSpc>
                <a:spcPct val="100000"/>
              </a:lnSpc>
              <a:spcBef>
                <a:spcPts val="320"/>
              </a:spcBef>
              <a:spcAft>
                <a:spcPts val="0"/>
              </a:spcAft>
              <a:buClr>
                <a:schemeClr val="dk1"/>
              </a:buClr>
              <a:buSzPts val="1600"/>
              <a:buFont typeface="Arial"/>
              <a:buNone/>
            </a:pPr>
            <a:r>
              <a:t/>
            </a:r>
            <a:endParaRPr b="1" i="0" sz="1600" u="none" cap="none" strike="noStrike">
              <a:solidFill>
                <a:srgbClr val="000000"/>
              </a:solidFill>
              <a:latin typeface="Courier New"/>
              <a:ea typeface="Courier New"/>
              <a:cs typeface="Courier New"/>
              <a:sym typeface="Courier New"/>
            </a:endParaRPr>
          </a:p>
        </p:txBody>
      </p:sp>
      <p:sp>
        <p:nvSpPr>
          <p:cNvPr id="249" name="Google Shape;249;p20"/>
          <p:cNvSpPr txBox="1"/>
          <p:nvPr/>
        </p:nvSpPr>
        <p:spPr>
          <a:xfrm>
            <a:off x="1785525" y="1837525"/>
            <a:ext cx="5819700" cy="3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Programa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//Entra a la sección crítica</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acquire()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chemeClr val="dk1"/>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 código crítico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//Sale de la sección crítica</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release()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 resto del código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p:nvPr/>
        </p:nvSpPr>
        <p:spPr>
          <a:xfrm>
            <a:off x="877850" y="1306500"/>
            <a:ext cx="19929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Productor</a:t>
            </a:r>
            <a:endParaRPr b="1" i="0" sz="1400" u="none" cap="none" strike="noStrike">
              <a:solidFill>
                <a:srgbClr val="000000"/>
              </a:solidFill>
              <a:latin typeface="Arial"/>
              <a:ea typeface="Arial"/>
              <a:cs typeface="Arial"/>
              <a:sym typeface="Arial"/>
            </a:endParaRPr>
          </a:p>
        </p:txBody>
      </p:sp>
      <p:sp>
        <p:nvSpPr>
          <p:cNvPr id="255" name="Google Shape;255;p21"/>
          <p:cNvSpPr/>
          <p:nvPr/>
        </p:nvSpPr>
        <p:spPr>
          <a:xfrm>
            <a:off x="5593184" y="1306501"/>
            <a:ext cx="21636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P2: Consumidor</a:t>
            </a:r>
            <a:endParaRPr b="1" i="0" sz="1400" u="none" cap="none" strike="noStrike">
              <a:solidFill>
                <a:srgbClr val="000000"/>
              </a:solidFill>
              <a:latin typeface="Arial"/>
              <a:ea typeface="Arial"/>
              <a:cs typeface="Arial"/>
              <a:sym typeface="Arial"/>
            </a:endParaRPr>
          </a:p>
        </p:txBody>
      </p:sp>
      <p:sp>
        <p:nvSpPr>
          <p:cNvPr id="256" name="Google Shape;256;p21"/>
          <p:cNvSpPr txBox="1"/>
          <p:nvPr/>
        </p:nvSpPr>
        <p:spPr>
          <a:xfrm>
            <a:off x="4094367" y="2499109"/>
            <a:ext cx="474000" cy="240900"/>
          </a:xfrm>
          <a:prstGeom prst="rect">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21"/>
          <p:cNvSpPr/>
          <p:nvPr/>
        </p:nvSpPr>
        <p:spPr>
          <a:xfrm rot="1892178">
            <a:off x="2812724" y="1929266"/>
            <a:ext cx="1106993" cy="613365"/>
          </a:xfrm>
          <a:prstGeom prst="rightArrow">
            <a:avLst>
              <a:gd fmla="val 15464"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Escribe</a:t>
            </a:r>
            <a:endParaRPr b="1" i="0" sz="1400" u="none" cap="none" strike="noStrike">
              <a:solidFill>
                <a:srgbClr val="000000"/>
              </a:solidFill>
              <a:latin typeface="Arial"/>
              <a:ea typeface="Arial"/>
              <a:cs typeface="Arial"/>
              <a:sym typeface="Arial"/>
            </a:endParaRPr>
          </a:p>
        </p:txBody>
      </p:sp>
      <p:sp>
        <p:nvSpPr>
          <p:cNvPr id="258" name="Google Shape;258;p21"/>
          <p:cNvSpPr/>
          <p:nvPr/>
        </p:nvSpPr>
        <p:spPr>
          <a:xfrm rot="-1717940">
            <a:off x="4712519" y="1863876"/>
            <a:ext cx="877736" cy="611704"/>
          </a:xfrm>
          <a:prstGeom prst="rightArrow">
            <a:avLst>
              <a:gd fmla="val 13832"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Lee</a:t>
            </a:r>
            <a:endParaRPr b="1" i="0" sz="1400" u="none" cap="none" strike="noStrike">
              <a:solidFill>
                <a:srgbClr val="000000"/>
              </a:solidFill>
              <a:latin typeface="Arial"/>
              <a:ea typeface="Arial"/>
              <a:cs typeface="Arial"/>
              <a:sym typeface="Arial"/>
            </a:endParaRPr>
          </a:p>
        </p:txBody>
      </p:sp>
      <p:sp>
        <p:nvSpPr>
          <p:cNvPr id="259" name="Google Shape;259;p21"/>
          <p:cNvSpPr txBox="1"/>
          <p:nvPr>
            <p:ph type="title"/>
          </p:nvPr>
        </p:nvSpPr>
        <p:spPr>
          <a:xfrm>
            <a:off x="3413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Resolvemos el caso anterior</a:t>
            </a:r>
            <a:endParaRPr/>
          </a:p>
        </p:txBody>
      </p:sp>
      <p:sp>
        <p:nvSpPr>
          <p:cNvPr id="260" name="Google Shape;260;p21"/>
          <p:cNvSpPr txBox="1"/>
          <p:nvPr/>
        </p:nvSpPr>
        <p:spPr>
          <a:xfrm>
            <a:off x="3904228" y="2125849"/>
            <a:ext cx="922500" cy="24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archivo</a:t>
            </a:r>
            <a:endParaRPr b="1" i="0" sz="1400" u="none" cap="none" strike="noStrike">
              <a:solidFill>
                <a:srgbClr val="000000"/>
              </a:solidFill>
              <a:latin typeface="Arial"/>
              <a:ea typeface="Arial"/>
              <a:cs typeface="Arial"/>
              <a:sym typeface="Arial"/>
            </a:endParaRPr>
          </a:p>
        </p:txBody>
      </p:sp>
      <p:graphicFrame>
        <p:nvGraphicFramePr>
          <p:cNvPr id="261" name="Google Shape;261;p21"/>
          <p:cNvGraphicFramePr/>
          <p:nvPr/>
        </p:nvGraphicFramePr>
        <p:xfrm>
          <a:off x="439800" y="3100900"/>
          <a:ext cx="3000000" cy="3000000"/>
        </p:xfrm>
        <a:graphic>
          <a:graphicData uri="http://schemas.openxmlformats.org/drawingml/2006/table">
            <a:tbl>
              <a:tblPr>
                <a:noFill/>
                <a:tableStyleId>{E2071145-FC5D-46C7-A220-A0B8AD4BF8EE}</a:tableStyleId>
              </a:tblPr>
              <a:tblGrid>
                <a:gridCol w="871600"/>
                <a:gridCol w="3209200"/>
                <a:gridCol w="3748650"/>
              </a:tblGrid>
              <a:tr h="506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tiempo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P2</a:t>
                      </a:r>
                      <a:endParaRPr b="1"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acquire()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abrir archivo para escribir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solidFill>
                            <a:schemeClr val="dk1"/>
                          </a:solidFill>
                        </a:rPr>
                        <a:t>acquire()</a:t>
                      </a:r>
                      <a:endParaRPr b="1"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escribir 8910;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release()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indice = leer archivo;</a:t>
                      </a:r>
                      <a:endParaRPr sz="1400" u="none" cap="none" strike="noStrike">
                        <a:solidFill>
                          <a:schemeClr val="dk1"/>
                        </a:solidFill>
                      </a:endParaRPr>
                    </a:p>
                  </a:txBody>
                  <a:tcPr marT="91425" marB="91425" marR="91425" marL="91425"/>
                </a:tc>
              </a:tr>
            </a:tbl>
          </a:graphicData>
        </a:graphic>
      </p:graphicFrame>
      <p:pic>
        <p:nvPicPr>
          <p:cNvPr id="262" name="Google Shape;262;p21"/>
          <p:cNvPicPr preferRelativeResize="0"/>
          <p:nvPr/>
        </p:nvPicPr>
        <p:blipFill rotWithShape="1">
          <a:blip r:embed="rId3">
            <a:alphaModFix/>
          </a:blip>
          <a:srcRect b="0" l="0" r="0" t="0"/>
          <a:stretch/>
        </p:blipFill>
        <p:spPr>
          <a:xfrm>
            <a:off x="6247925" y="3754163"/>
            <a:ext cx="2266950" cy="20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a:t>Una implementación de mutex:</a:t>
            </a:r>
            <a:endParaRPr/>
          </a:p>
        </p:txBody>
      </p:sp>
      <p:sp>
        <p:nvSpPr>
          <p:cNvPr id="268" name="Google Shape;26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457200" lvl="0" marL="0" marR="0" rtl="0" algn="l">
              <a:lnSpc>
                <a:spcPct val="100000"/>
              </a:lnSpc>
              <a:spcBef>
                <a:spcPts val="0"/>
              </a:spcBef>
              <a:spcAft>
                <a:spcPts val="0"/>
              </a:spcAft>
              <a:buSzPts val="3200"/>
              <a:buNone/>
            </a:pPr>
            <a:r>
              <a:rPr b="1" i="0" lang="en-US" sz="1600" u="none" cap="none" strike="noStrike">
                <a:solidFill>
                  <a:schemeClr val="dk1"/>
                </a:solidFill>
                <a:latin typeface="Courier New"/>
                <a:ea typeface="Courier New"/>
                <a:cs typeface="Courier New"/>
                <a:sym typeface="Courier New"/>
              </a:rPr>
              <a:t>acquire() {</a:t>
            </a:r>
            <a:br>
              <a:rPr b="1" i="0" lang="en-US" sz="1600" u="none" cap="none" strike="noStrike">
                <a:solidFill>
                  <a:schemeClr val="dk1"/>
                </a:solidFill>
                <a:latin typeface="Courier New"/>
                <a:ea typeface="Courier New"/>
                <a:cs typeface="Courier New"/>
                <a:sym typeface="Courier New"/>
              </a:rPr>
            </a:br>
            <a:r>
              <a:rPr b="1" i="0" lang="en-US" sz="1600" u="none" cap="none" strike="noStrike">
                <a:solidFill>
                  <a:schemeClr val="dk1"/>
                </a:solidFill>
                <a:latin typeface="Courier New"/>
                <a:ea typeface="Courier New"/>
                <a:cs typeface="Courier New"/>
                <a:sym typeface="Courier New"/>
              </a:rPr>
              <a:t>       	while (!</a:t>
            </a:r>
            <a:r>
              <a:rPr b="1" lang="en-US" sz="1600">
                <a:latin typeface="Courier New"/>
                <a:ea typeface="Courier New"/>
                <a:cs typeface="Courier New"/>
                <a:sym typeface="Courier New"/>
              </a:rPr>
              <a:t>disponible</a:t>
            </a: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a:p>
            <a:pPr indent="0" lvl="0" marL="0" rtl="0" algn="l">
              <a:lnSpc>
                <a:spcPct val="100000"/>
              </a:lnSpc>
              <a:spcBef>
                <a:spcPts val="320"/>
              </a:spcBef>
              <a:spcAft>
                <a:spcPts val="0"/>
              </a:spcAft>
              <a:buClr>
                <a:schemeClr val="dk1"/>
              </a:buClr>
              <a:buSzPts val="3200"/>
              <a:buFont typeface="Courier New"/>
              <a:buNone/>
            </a:pPr>
            <a:r>
              <a:rPr b="1" lang="en-US" sz="1600">
                <a:latin typeface="Courier New"/>
                <a:ea typeface="Courier New"/>
                <a:cs typeface="Courier New"/>
                <a:sym typeface="Courier New"/>
              </a:rPr>
              <a:t>  			/* espera */</a:t>
            </a:r>
            <a:endParaRPr b="1" sz="1600">
              <a:latin typeface="Courier New"/>
              <a:ea typeface="Courier New"/>
              <a:cs typeface="Courier New"/>
              <a:sym typeface="Courier New"/>
            </a:endParaRPr>
          </a:p>
          <a:p>
            <a:pPr indent="457200" lvl="0" marL="457200" marR="0" rtl="0" algn="l">
              <a:lnSpc>
                <a:spcPct val="100000"/>
              </a:lnSpc>
              <a:spcBef>
                <a:spcPts val="0"/>
              </a:spcBef>
              <a:spcAft>
                <a:spcPts val="0"/>
              </a:spcAft>
              <a:buSzPts val="3200"/>
              <a:buNone/>
            </a:pPr>
            <a:r>
              <a:rPr b="1" lang="en-US" sz="1600">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a:t>
            </a:r>
            <a:r>
              <a:rPr b="1" lang="en-US" sz="1600">
                <a:latin typeface="Courier New"/>
                <a:ea typeface="Courier New"/>
                <a:cs typeface="Courier New"/>
                <a:sym typeface="Courier New"/>
              </a:rPr>
              <a:t>disponible</a:t>
            </a:r>
            <a:r>
              <a:rPr b="1" i="0" lang="en-US" sz="1600" u="none" cap="none" strike="noStrike">
                <a:solidFill>
                  <a:schemeClr val="dk1"/>
                </a:solidFill>
                <a:latin typeface="Courier New"/>
                <a:ea typeface="Courier New"/>
                <a:cs typeface="Courier New"/>
                <a:sym typeface="Courier New"/>
              </a:rPr>
              <a:t> = false; </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3200"/>
              <a:buFont typeface="Courier New"/>
              <a:buNone/>
            </a:pPr>
            <a:r>
              <a:t/>
            </a:r>
            <a:endParaRPr/>
          </a:p>
          <a:p>
            <a:pPr indent="45720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release() { </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a:t>
            </a:r>
            <a:r>
              <a:rPr b="1" lang="en-US" sz="1600">
                <a:latin typeface="Courier New"/>
                <a:ea typeface="Courier New"/>
                <a:cs typeface="Courier New"/>
                <a:sym typeface="Courier New"/>
              </a:rPr>
              <a:t>disponible</a:t>
            </a:r>
            <a:r>
              <a:rPr b="1" i="0" lang="en-US" sz="1600" u="none" cap="none" strike="noStrike">
                <a:solidFill>
                  <a:schemeClr val="dk1"/>
                </a:solidFill>
                <a:latin typeface="Courier New"/>
                <a:ea typeface="Courier New"/>
                <a:cs typeface="Courier New"/>
                <a:sym typeface="Courier New"/>
              </a:rPr>
              <a:t> = true; </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 </a:t>
            </a:r>
            <a:endParaRPr/>
          </a:p>
        </p:txBody>
      </p:sp>
      <p:sp>
        <p:nvSpPr>
          <p:cNvPr id="269" name="Google Shape;269;p22"/>
          <p:cNvSpPr txBox="1"/>
          <p:nvPr/>
        </p:nvSpPr>
        <p:spPr>
          <a:xfrm>
            <a:off x="4921125" y="2516925"/>
            <a:ext cx="3874800" cy="2115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Requiere busy waiting (espera activa, se debe evitar, ya que desperdicia tiempo de la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a:t>Otra implementación de mutex:</a:t>
            </a:r>
            <a:endParaRPr/>
          </a:p>
        </p:txBody>
      </p:sp>
      <p:sp>
        <p:nvSpPr>
          <p:cNvPr id="275" name="Google Shape;275;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57200" lvl="0" marL="0" marR="0" rtl="0" algn="l">
              <a:lnSpc>
                <a:spcPct val="100000"/>
              </a:lnSpc>
              <a:spcBef>
                <a:spcPts val="0"/>
              </a:spcBef>
              <a:spcAft>
                <a:spcPts val="0"/>
              </a:spcAft>
              <a:buSzPts val="3200"/>
              <a:buNone/>
            </a:pPr>
            <a:r>
              <a:rPr b="1" i="0" lang="en-US" sz="1600" u="none" cap="none" strike="noStrike">
                <a:solidFill>
                  <a:schemeClr val="dk1"/>
                </a:solidFill>
                <a:latin typeface="Courier New"/>
                <a:ea typeface="Courier New"/>
                <a:cs typeface="Courier New"/>
                <a:sym typeface="Courier New"/>
              </a:rPr>
              <a:t>acquire() {</a:t>
            </a:r>
            <a:br>
              <a:rPr b="1" i="0" lang="en-US" sz="1600" u="none" cap="none" strike="noStrike">
                <a:solidFill>
                  <a:schemeClr val="dk1"/>
                </a:solidFill>
                <a:latin typeface="Courier New"/>
                <a:ea typeface="Courier New"/>
                <a:cs typeface="Courier New"/>
                <a:sym typeface="Courier New"/>
              </a:rPr>
            </a:br>
            <a:r>
              <a:rPr b="1" i="0" lang="en-US" sz="1600" u="none" cap="none" strike="noStrike">
                <a:solidFill>
                  <a:schemeClr val="dk1"/>
                </a:solidFill>
                <a:latin typeface="Courier New"/>
                <a:ea typeface="Courier New"/>
                <a:cs typeface="Courier New"/>
                <a:sym typeface="Courier New"/>
              </a:rPr>
              <a:t>      sleep(); //Dormir</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3200"/>
              <a:buFont typeface="Courier New"/>
              <a:buNone/>
            </a:pPr>
            <a:r>
              <a:t/>
            </a:r>
            <a:endParaRPr/>
          </a:p>
          <a:p>
            <a:pPr indent="45720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release() { </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wa</a:t>
            </a:r>
            <a:r>
              <a:rPr b="1" lang="en-US" sz="1600">
                <a:latin typeface="Courier New"/>
                <a:ea typeface="Courier New"/>
                <a:cs typeface="Courier New"/>
                <a:sym typeface="Courier New"/>
              </a:rPr>
              <a:t>k</a:t>
            </a:r>
            <a:r>
              <a:rPr b="1" i="0" lang="en-US" sz="1600" u="none" cap="none" strike="noStrike">
                <a:solidFill>
                  <a:schemeClr val="dk1"/>
                </a:solidFill>
                <a:latin typeface="Courier New"/>
                <a:ea typeface="Courier New"/>
                <a:cs typeface="Courier New"/>
                <a:sym typeface="Courier New"/>
              </a:rPr>
              <a:t>eup(); //Despertar</a:t>
            </a:r>
            <a:endParaRPr/>
          </a:p>
          <a:p>
            <a:pPr indent="0" lvl="0" marL="0" marR="0" rtl="0" algn="l">
              <a:lnSpc>
                <a:spcPct val="100000"/>
              </a:lnSpc>
              <a:spcBef>
                <a:spcPts val="320"/>
              </a:spcBef>
              <a:spcAft>
                <a:spcPts val="0"/>
              </a:spcAft>
              <a:buClr>
                <a:schemeClr val="dk1"/>
              </a:buClr>
              <a:buSzPts val="3200"/>
              <a:buFont typeface="Courier New"/>
              <a:buNone/>
            </a:pPr>
            <a:r>
              <a:rPr b="1" i="0" lang="en-US" sz="1600" u="none" cap="none" strike="noStrike">
                <a:solidFill>
                  <a:schemeClr val="dk1"/>
                </a:solidFill>
                <a:latin typeface="Courier New"/>
                <a:ea typeface="Courier New"/>
                <a:cs typeface="Courier New"/>
                <a:sym typeface="Courier New"/>
              </a:rPr>
              <a:t>    } </a:t>
            </a:r>
            <a:endParaRPr/>
          </a:p>
        </p:txBody>
      </p:sp>
      <p:sp>
        <p:nvSpPr>
          <p:cNvPr id="276" name="Google Shape;276;p23"/>
          <p:cNvSpPr txBox="1"/>
          <p:nvPr/>
        </p:nvSpPr>
        <p:spPr>
          <a:xfrm>
            <a:off x="4921125" y="1417625"/>
            <a:ext cx="3930300" cy="32145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No requiere busy waiting (espera activa)</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Usamos primitivas de comunicación entre procesos que bloquean en vez de desperdiciar tiempo de la CPU</a:t>
            </a:r>
            <a:endParaRPr b="0" i="0" sz="2400" u="none" cap="none" strike="noStrike">
              <a:solidFill>
                <a:schemeClr val="dk1"/>
              </a:solidFill>
              <a:latin typeface="Arial"/>
              <a:ea typeface="Arial"/>
              <a:cs typeface="Arial"/>
              <a:sym typeface="Arial"/>
            </a:endParaRPr>
          </a:p>
        </p:txBody>
      </p:sp>
      <p:sp>
        <p:nvSpPr>
          <p:cNvPr id="277" name="Google Shape;277;p23"/>
          <p:cNvSpPr txBox="1"/>
          <p:nvPr/>
        </p:nvSpPr>
        <p:spPr>
          <a:xfrm>
            <a:off x="457200" y="4388650"/>
            <a:ext cx="7329000" cy="23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Arial"/>
                <a:ea typeface="Arial"/>
                <a:cs typeface="Arial"/>
                <a:sym typeface="Arial"/>
              </a:rPr>
              <a:t>Sleep</a:t>
            </a:r>
            <a:r>
              <a:rPr b="0" i="0" lang="en-US" sz="2400" u="none" cap="none" strike="noStrike">
                <a:solidFill>
                  <a:srgbClr val="000000"/>
                </a:solidFill>
                <a:latin typeface="Arial"/>
                <a:ea typeface="Arial"/>
                <a:cs typeface="Arial"/>
                <a:sym typeface="Arial"/>
              </a:rPr>
              <a:t> es una llamada al sistema que hace que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el proceso que llama se bloquee o desactive,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Wakeup</a:t>
            </a:r>
            <a:r>
              <a:rPr b="0" i="0" lang="en-US" sz="2400" u="none" cap="none" strike="noStrike">
                <a:solidFill>
                  <a:srgbClr val="00000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es una llamada al sistema que </a:t>
            </a:r>
            <a:r>
              <a:rPr b="0" i="0" lang="en-US" sz="2400" u="none" cap="none" strike="noStrike">
                <a:solidFill>
                  <a:srgbClr val="000000"/>
                </a:solidFill>
                <a:latin typeface="Arial"/>
                <a:ea typeface="Arial"/>
                <a:cs typeface="Arial"/>
                <a:sym typeface="Arial"/>
              </a:rPr>
              <a:t>despierta ó activa un proceso que esté bloqueado.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a:t>Mutex entre threads:</a:t>
            </a:r>
            <a:endParaRPr/>
          </a:p>
        </p:txBody>
      </p:sp>
      <p:sp>
        <p:nvSpPr>
          <p:cNvPr id="283" name="Google Shape;283;p24"/>
          <p:cNvSpPr txBox="1"/>
          <p:nvPr/>
        </p:nvSpPr>
        <p:spPr>
          <a:xfrm>
            <a:off x="696450" y="1527700"/>
            <a:ext cx="7981800" cy="156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En el lenguaje C, las principales llamadas relacionadas con mutex para crear exclusión mútua entre threads se muestran en la siguiente figura:</a:t>
            </a:r>
            <a:endParaRPr b="0" i="0" sz="2400" u="none" cap="none" strike="noStrike">
              <a:solidFill>
                <a:srgbClr val="000000"/>
              </a:solidFill>
              <a:latin typeface="Arial"/>
              <a:ea typeface="Arial"/>
              <a:cs typeface="Arial"/>
              <a:sym typeface="Arial"/>
            </a:endParaRPr>
          </a:p>
        </p:txBody>
      </p:sp>
      <p:pic>
        <p:nvPicPr>
          <p:cNvPr id="284" name="Google Shape;284;p24"/>
          <p:cNvPicPr preferRelativeResize="0"/>
          <p:nvPr/>
        </p:nvPicPr>
        <p:blipFill rotWithShape="1">
          <a:blip r:embed="rId3">
            <a:alphaModFix/>
          </a:blip>
          <a:srcRect b="0" l="0" r="0" t="0"/>
          <a:stretch/>
        </p:blipFill>
        <p:spPr>
          <a:xfrm>
            <a:off x="1302325" y="3245500"/>
            <a:ext cx="6270850" cy="232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a:t>Mutex entre threads:</a:t>
            </a:r>
            <a:endParaRPr/>
          </a:p>
        </p:txBody>
      </p:sp>
      <p:sp>
        <p:nvSpPr>
          <p:cNvPr id="290" name="Google Shape;290;p25"/>
          <p:cNvSpPr txBox="1"/>
          <p:nvPr/>
        </p:nvSpPr>
        <p:spPr>
          <a:xfrm>
            <a:off x="517925" y="1880975"/>
            <a:ext cx="8229600" cy="8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Ver: Implementación de productor-consumidor con mutex</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2400" u="sng" cap="none" strike="noStrike">
                <a:solidFill>
                  <a:schemeClr val="hlink"/>
                </a:solidFill>
                <a:latin typeface="Arial"/>
                <a:ea typeface="Arial"/>
                <a:cs typeface="Arial"/>
                <a:sym typeface="Arial"/>
                <a:hlinkClick r:id="rId3"/>
              </a:rPr>
              <a:t>código_con_mutex</a:t>
            </a:r>
            <a:endParaRPr b="0" i="0" sz="2400" u="none" cap="none" strike="noStrike">
              <a:solidFill>
                <a:srgbClr val="000000"/>
              </a:solidFill>
              <a:latin typeface="Arial"/>
              <a:ea typeface="Arial"/>
              <a:cs typeface="Arial"/>
              <a:sym typeface="Arial"/>
            </a:endParaRPr>
          </a:p>
        </p:txBody>
      </p:sp>
      <p:sp>
        <p:nvSpPr>
          <p:cNvPr id="291" name="Google Shape;291;p25"/>
          <p:cNvSpPr txBox="1"/>
          <p:nvPr/>
        </p:nvSpPr>
        <p:spPr>
          <a:xfrm>
            <a:off x="902575" y="3543375"/>
            <a:ext cx="6287700" cy="22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Observar que mutex me garantiza acceso exclusivo para producir y para consumir.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 me garantiza el orden en que se hace ni quien lo hace primero.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Este tipo de sincronización se realiza con el siguiente tema.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457200" y="-301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Semáforos</a:t>
            </a:r>
            <a:endParaRPr/>
          </a:p>
        </p:txBody>
      </p:sp>
      <p:sp>
        <p:nvSpPr>
          <p:cNvPr id="297" name="Google Shape;297;p26"/>
          <p:cNvSpPr txBox="1"/>
          <p:nvPr>
            <p:ph idx="1" type="body"/>
          </p:nvPr>
        </p:nvSpPr>
        <p:spPr>
          <a:xfrm>
            <a:off x="457200" y="1443800"/>
            <a:ext cx="8229600" cy="305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Más </a:t>
            </a:r>
            <a:r>
              <a:rPr lang="en-US" sz="2000"/>
              <a:t>generales que un mutex</a:t>
            </a:r>
            <a:endParaRPr sz="2000"/>
          </a:p>
          <a:p>
            <a:pPr indent="0" lvl="0" marL="0" marR="0" rtl="0" algn="l">
              <a:lnSpc>
                <a:spcPct val="100000"/>
              </a:lnSpc>
              <a:spcBef>
                <a:spcPts val="0"/>
              </a:spcBef>
              <a:spcAft>
                <a:spcPts val="0"/>
              </a:spcAft>
              <a:buSzPts val="3200"/>
              <a:buNone/>
            </a:pPr>
            <a:r>
              <a:t/>
            </a:r>
            <a:endParaRPr sz="2000"/>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Semáforo – variable entera S que indica </a:t>
            </a:r>
            <a:r>
              <a:rPr lang="en-US" sz="2000"/>
              <a:t>cuántos</a:t>
            </a:r>
            <a:r>
              <a:rPr b="0" i="0" lang="en-US" sz="2000" u="none" cap="none" strike="noStrike">
                <a:solidFill>
                  <a:schemeClr val="dk1"/>
                </a:solidFill>
                <a:latin typeface="Arial"/>
                <a:ea typeface="Arial"/>
                <a:cs typeface="Arial"/>
                <a:sym typeface="Arial"/>
              </a:rPr>
              <a:t> procesos pueden pasar por el </a:t>
            </a:r>
            <a:r>
              <a:rPr lang="en-US" sz="2000"/>
              <a:t>semáforo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SzPts val="3200"/>
              <a:buNone/>
            </a:pPr>
            <a:r>
              <a:t/>
            </a:r>
            <a:endParaRPr sz="2000"/>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accede por dos operaciones atómicas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wait(S) </a:t>
            </a:r>
            <a:r>
              <a:rPr lang="en-US" sz="2000"/>
              <a:t>y</a:t>
            </a:r>
            <a:r>
              <a:rPr b="0" i="0" lang="en-US" sz="2000" u="none" cap="none" strike="noStrike">
                <a:solidFill>
                  <a:schemeClr val="dk1"/>
                </a:solidFill>
                <a:latin typeface="Arial"/>
                <a:ea typeface="Arial"/>
                <a:cs typeface="Arial"/>
                <a:sym typeface="Arial"/>
              </a:rPr>
              <a:t> signal(S) </a:t>
            </a:r>
            <a:endParaRPr/>
          </a:p>
          <a:p>
            <a:pPr indent="-228600" lvl="2" marL="1143000" marR="0" rtl="0" algn="l">
              <a:lnSpc>
                <a:spcPct val="100000"/>
              </a:lnSpc>
              <a:spcBef>
                <a:spcPts val="400"/>
              </a:spcBef>
              <a:spcAft>
                <a:spcPts val="0"/>
              </a:spcAft>
              <a:buClr>
                <a:schemeClr val="dk1"/>
              </a:buClr>
              <a:buSzPts val="2000"/>
              <a:buFont typeface="Arial"/>
              <a:buChar char="•"/>
            </a:pPr>
            <a:r>
              <a:rPr lang="en-US" sz="2000"/>
              <a:t>En otra notación : </a:t>
            </a:r>
            <a:r>
              <a:rPr b="0" i="0" lang="en-US" sz="2000" u="none" cap="none" strike="noStrike">
                <a:solidFill>
                  <a:schemeClr val="dk1"/>
                </a:solidFill>
                <a:latin typeface="Arial"/>
                <a:ea typeface="Arial"/>
                <a:cs typeface="Arial"/>
                <a:sym typeface="Arial"/>
              </a:rPr>
              <a:t>P(S) y V(S)</a:t>
            </a:r>
            <a:endParaRPr b="0" i="0" sz="2000" u="none" cap="none" strike="noStrike">
              <a:solidFill>
                <a:schemeClr val="dk1"/>
              </a:solidFill>
              <a:latin typeface="Arial"/>
              <a:ea typeface="Arial"/>
              <a:cs typeface="Arial"/>
              <a:sym typeface="Arial"/>
            </a:endParaRPr>
          </a:p>
          <a:p>
            <a:pPr indent="-228600" lvl="2" marL="1143000" marR="0" rtl="0" algn="l">
              <a:lnSpc>
                <a:spcPct val="100000"/>
              </a:lnSpc>
              <a:spcBef>
                <a:spcPts val="400"/>
              </a:spcBef>
              <a:spcAft>
                <a:spcPts val="0"/>
              </a:spcAft>
              <a:buClr>
                <a:schemeClr val="dk1"/>
              </a:buClr>
              <a:buSzPts val="2000"/>
              <a:buFont typeface="Arial"/>
              <a:buChar char="•"/>
            </a:pPr>
            <a:r>
              <a:rPr lang="en-US" sz="2000"/>
              <a:t>En la librería semaphore.h : sem_wait(S) y sem_post(S)</a:t>
            </a:r>
            <a:endParaRPr sz="2000"/>
          </a:p>
          <a:p>
            <a:pPr indent="-285750" lvl="1" marL="742950" marR="0" rtl="0" algn="l">
              <a:lnSpc>
                <a:spcPct val="90000"/>
              </a:lnSpc>
              <a:spcBef>
                <a:spcPts val="400"/>
              </a:spcBef>
              <a:spcAft>
                <a:spcPts val="0"/>
              </a:spcAft>
              <a:buClr>
                <a:schemeClr val="dk1"/>
              </a:buClr>
              <a:buSzPts val="2800"/>
              <a:buFont typeface="Courier New"/>
              <a:buNone/>
            </a:pPr>
            <a:r>
              <a:t/>
            </a:r>
            <a:endParaRPr b="1" sz="2000">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3200"/>
              <a:buFont typeface="Arial"/>
              <a:buNone/>
            </a:pPr>
            <a:r>
              <a:t/>
            </a:r>
            <a:endParaRPr b="1" sz="2000">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3200"/>
              <a:buFont typeface="Courier New"/>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457200" y="-301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Semáforos</a:t>
            </a:r>
            <a:endParaRPr/>
          </a:p>
        </p:txBody>
      </p:sp>
      <p:sp>
        <p:nvSpPr>
          <p:cNvPr id="303" name="Google Shape;303;p27"/>
          <p:cNvSpPr txBox="1"/>
          <p:nvPr>
            <p:ph idx="1" type="body"/>
          </p:nvPr>
        </p:nvSpPr>
        <p:spPr>
          <a:xfrm>
            <a:off x="457200" y="967325"/>
            <a:ext cx="8229600" cy="14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t/>
            </a:r>
            <a:endParaRPr sz="2000"/>
          </a:p>
          <a:p>
            <a:pPr indent="0" lvl="0" marL="0" marR="0" rtl="0" algn="l">
              <a:lnSpc>
                <a:spcPct val="100000"/>
              </a:lnSpc>
              <a:spcBef>
                <a:spcPts val="0"/>
              </a:spcBef>
              <a:spcAft>
                <a:spcPts val="0"/>
              </a:spcAft>
              <a:buSzPts val="3200"/>
              <a:buNone/>
            </a:pPr>
            <a:r>
              <a:rPr lang="en-US" sz="2000"/>
              <a:t>Las acciones de comprobar el valor, modificarlo y posiblemente pasar a bloqueado, se realizan en conjunto como una sola acción </a:t>
            </a:r>
            <a:r>
              <a:rPr b="1" lang="en-US" sz="2000"/>
              <a:t>atómica</a:t>
            </a:r>
            <a:r>
              <a:rPr lang="en-US" sz="2000"/>
              <a:t> indivisible.</a:t>
            </a:r>
            <a:endParaRPr sz="2000"/>
          </a:p>
          <a:p>
            <a:pPr indent="0" lvl="0" marL="0" rtl="0" algn="l">
              <a:lnSpc>
                <a:spcPct val="100000"/>
              </a:lnSpc>
              <a:spcBef>
                <a:spcPts val="400"/>
              </a:spcBef>
              <a:spcAft>
                <a:spcPts val="0"/>
              </a:spcAft>
              <a:buClr>
                <a:schemeClr val="dk1"/>
              </a:buClr>
              <a:buSzPts val="3200"/>
              <a:buFont typeface="Arial"/>
              <a:buNone/>
            </a:pPr>
            <a:r>
              <a:t/>
            </a:r>
            <a:endParaRPr b="1" sz="2000">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3200"/>
              <a:buFont typeface="Courier New"/>
              <a:buNone/>
            </a:pPr>
            <a:r>
              <a:t/>
            </a:r>
            <a:endParaRPr b="0" i="0" sz="2800" u="none" cap="none" strike="noStrike">
              <a:solidFill>
                <a:schemeClr val="dk1"/>
              </a:solidFill>
              <a:latin typeface="Arial"/>
              <a:ea typeface="Arial"/>
              <a:cs typeface="Arial"/>
              <a:sym typeface="Arial"/>
            </a:endParaRPr>
          </a:p>
        </p:txBody>
      </p:sp>
      <p:sp>
        <p:nvSpPr>
          <p:cNvPr id="304" name="Google Shape;304;p27"/>
          <p:cNvSpPr txBox="1"/>
          <p:nvPr/>
        </p:nvSpPr>
        <p:spPr>
          <a:xfrm>
            <a:off x="517950" y="2494050"/>
            <a:ext cx="3823800" cy="22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wait(S) { </a:t>
            </a:r>
            <a:endParaRPr b="1" i="0" sz="2000" u="none" cap="none" strike="noStrike">
              <a:solidFill>
                <a:schemeClr val="dk1"/>
              </a:solidFill>
              <a:latin typeface="Courier New"/>
              <a:ea typeface="Courier New"/>
              <a:cs typeface="Courier New"/>
              <a:sym typeface="Courier New"/>
            </a:endParaRPr>
          </a:p>
          <a:p>
            <a:pPr indent="457200" lvl="0" marL="0" marR="0" rtl="0" algn="l">
              <a:lnSpc>
                <a:spcPct val="100000"/>
              </a:lnSpc>
              <a:spcBef>
                <a:spcPts val="400"/>
              </a:spcBef>
              <a:spcAft>
                <a:spcPts val="0"/>
              </a:spcAft>
              <a:buClr>
                <a:schemeClr val="dk1"/>
              </a:buClr>
              <a:buSzPts val="1100"/>
              <a:buFont typeface="Arial"/>
              <a:buNone/>
            </a:pPr>
            <a:r>
              <a:rPr b="1" i="0" lang="en-US" sz="2000" u="none" cap="none" strike="noStrike">
                <a:solidFill>
                  <a:schemeClr val="dk1"/>
                </a:solidFill>
                <a:latin typeface="Courier New"/>
                <a:ea typeface="Courier New"/>
                <a:cs typeface="Courier New"/>
                <a:sym typeface="Courier New"/>
              </a:rPr>
              <a:t>S--;</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if (S &lt; 0) {</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//bloquear</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//proceso;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txBox="1"/>
          <p:nvPr/>
        </p:nvSpPr>
        <p:spPr>
          <a:xfrm>
            <a:off x="4743550" y="2438625"/>
            <a:ext cx="4171800" cy="238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signal(S) {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S++;</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if (S &lt;= 0) {</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//despertar al</a:t>
            </a:r>
            <a:endParaRPr b="1" i="0" sz="2000" u="none" cap="none" strike="noStrike">
              <a:solidFill>
                <a:schemeClr val="dk1"/>
              </a:solidFill>
              <a:latin typeface="Courier New"/>
              <a:ea typeface="Courier New"/>
              <a:cs typeface="Courier New"/>
              <a:sym typeface="Courier New"/>
            </a:endParaRPr>
          </a:p>
          <a:p>
            <a:pPr indent="457200" lvl="0" marL="45720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//proceso bloqueado;</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Implementación de Semáforos</a:t>
            </a:r>
            <a:endParaRPr/>
          </a:p>
        </p:txBody>
      </p:sp>
      <p:sp>
        <p:nvSpPr>
          <p:cNvPr id="311" name="Google Shape;311;p28"/>
          <p:cNvSpPr txBox="1"/>
          <p:nvPr>
            <p:ph idx="1" type="body"/>
          </p:nvPr>
        </p:nvSpPr>
        <p:spPr>
          <a:xfrm>
            <a:off x="457200" y="1557850"/>
            <a:ext cx="8229600" cy="483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640"/>
              </a:spcBef>
              <a:spcAft>
                <a:spcPts val="0"/>
              </a:spcAft>
              <a:buSzPts val="3200"/>
              <a:buNone/>
            </a:pPr>
            <a:r>
              <a:rPr b="0" i="0" lang="en-US" sz="2800" u="none" cap="none" strike="noStrike">
                <a:solidFill>
                  <a:schemeClr val="dk1"/>
                </a:solidFill>
                <a:latin typeface="Arial"/>
                <a:ea typeface="Arial"/>
                <a:cs typeface="Arial"/>
                <a:sym typeface="Arial"/>
              </a:rPr>
              <a:t>A cada semáforo se asocia una cola de espera</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Cada entrada de la cola tiene dos datos</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 entero</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El puntero al siguiente de la cola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Imp. de semáforos (cont.)</a:t>
            </a:r>
            <a:endParaRPr/>
          </a:p>
        </p:txBody>
      </p:sp>
      <p:sp>
        <p:nvSpPr>
          <p:cNvPr id="317" name="Google Shape;317;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00"/>
              </a:spcBef>
              <a:spcAft>
                <a:spcPts val="0"/>
              </a:spcAft>
              <a:buSzPts val="3200"/>
              <a:buNone/>
            </a:pPr>
            <a:r>
              <a:t/>
            </a:r>
            <a:endParaRPr b="1" sz="2000">
              <a:latin typeface="Courier New"/>
              <a:ea typeface="Courier New"/>
              <a:cs typeface="Courier New"/>
              <a:sym typeface="Courier New"/>
            </a:endParaRPr>
          </a:p>
          <a:p>
            <a:pPr indent="0" lvl="0" marL="0" marR="0" rtl="0" algn="l">
              <a:lnSpc>
                <a:spcPct val="100000"/>
              </a:lnSpc>
              <a:spcBef>
                <a:spcPts val="400"/>
              </a:spcBef>
              <a:spcAft>
                <a:spcPts val="0"/>
              </a:spcAft>
              <a:buSzPts val="3200"/>
              <a:buNone/>
            </a:pPr>
            <a:r>
              <a:rPr b="1" i="0" lang="en-US" sz="2000" u="none">
                <a:solidFill>
                  <a:schemeClr val="dk1"/>
                </a:solidFill>
                <a:latin typeface="Courier New"/>
                <a:ea typeface="Courier New"/>
                <a:cs typeface="Courier New"/>
                <a:sym typeface="Courier New"/>
              </a:rPr>
              <a:t>typedef struct </a:t>
            </a:r>
            <a:r>
              <a:rPr b="1" lang="en-US" sz="2000">
                <a:latin typeface="Courier New"/>
                <a:ea typeface="Courier New"/>
                <a:cs typeface="Courier New"/>
                <a:sym typeface="Courier New"/>
              </a:rPr>
              <a:t>semaphore</a:t>
            </a: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int value;  //valor del sem</a:t>
            </a:r>
            <a:r>
              <a:rPr b="1" lang="en-US" sz="2000">
                <a:latin typeface="Courier New"/>
                <a:ea typeface="Courier New"/>
                <a:cs typeface="Courier New"/>
                <a:sym typeface="Courier New"/>
              </a:rPr>
              <a:t>á</a:t>
            </a:r>
            <a:r>
              <a:rPr b="1" i="0" lang="en-US" sz="2000" u="none">
                <a:solidFill>
                  <a:schemeClr val="dk1"/>
                </a:solidFill>
                <a:latin typeface="Courier New"/>
                <a:ea typeface="Courier New"/>
                <a:cs typeface="Courier New"/>
                <a:sym typeface="Courier New"/>
              </a:rPr>
              <a:t>foro</a:t>
            </a:r>
            <a:endParaRPr/>
          </a:p>
          <a:p>
            <a:pPr indent="-342900" lvl="0" marL="34290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struct process *list; //cola de espera</a:t>
            </a:r>
            <a:endParaRPr/>
          </a:p>
          <a:p>
            <a:pPr indent="-342900" lvl="0" marL="34290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3200"/>
              <a:buFont typeface="Courier New"/>
              <a:buNone/>
            </a:pPr>
            <a:r>
              <a:t/>
            </a:r>
            <a:endParaRPr b="1" sz="2000">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3200"/>
              <a:buFont typeface="Courier New"/>
              <a:buNone/>
            </a:pPr>
            <a:r>
              <a:t/>
            </a:r>
            <a:endParaRPr b="1" sz="2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3413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Ejemplo: </a:t>
            </a:r>
            <a:r>
              <a:rPr b="0" i="0" lang="en-US" sz="4400" u="none" cap="none" strike="noStrike">
                <a:solidFill>
                  <a:schemeClr val="dk1"/>
                </a:solidFill>
                <a:latin typeface="Arial"/>
                <a:ea typeface="Arial"/>
                <a:cs typeface="Arial"/>
                <a:sym typeface="Arial"/>
              </a:rPr>
              <a:t>Productor Consumidor</a:t>
            </a:r>
            <a:endParaRPr/>
          </a:p>
        </p:txBody>
      </p:sp>
      <p:sp>
        <p:nvSpPr>
          <p:cNvPr id="96" name="Google Shape;96;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b="0" i="0" lang="en-US" sz="3200" u="none" cap="none" strike="noStrike">
                <a:solidFill>
                  <a:schemeClr val="dk1"/>
                </a:solidFill>
                <a:latin typeface="Arial"/>
                <a:ea typeface="Arial"/>
                <a:cs typeface="Arial"/>
                <a:sym typeface="Arial"/>
              </a:rPr>
              <a:t>Sean P1, P2 dos procesos, donde P1 ingresa datos en un </a:t>
            </a:r>
            <a:r>
              <a:rPr lang="en-US"/>
              <a:t>archivo</a:t>
            </a:r>
            <a:r>
              <a:rPr b="0" i="0" lang="en-US" sz="3200" u="none" cap="none" strike="noStrike">
                <a:solidFill>
                  <a:schemeClr val="dk1"/>
                </a:solidFill>
                <a:latin typeface="Arial"/>
                <a:ea typeface="Arial"/>
                <a:cs typeface="Arial"/>
                <a:sym typeface="Arial"/>
              </a:rPr>
              <a:t> y P2 lee los datos ingresados en ese </a:t>
            </a:r>
            <a:r>
              <a:rPr lang="en-US"/>
              <a:t>archivo</a:t>
            </a:r>
            <a:r>
              <a:rPr b="0" i="0" lang="en-US" sz="3200" u="none" cap="none" strike="noStrike">
                <a:solidFill>
                  <a:schemeClr val="dk1"/>
                </a:solidFill>
                <a:latin typeface="Arial"/>
                <a:ea typeface="Arial"/>
                <a:cs typeface="Arial"/>
                <a:sym typeface="Arial"/>
              </a:rPr>
              <a:t> y los procesa</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97" name="Google Shape;97;p3"/>
          <p:cNvSpPr/>
          <p:nvPr/>
        </p:nvSpPr>
        <p:spPr>
          <a:xfrm>
            <a:off x="827087" y="4278312"/>
            <a:ext cx="1852612" cy="1008062"/>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Productor</a:t>
            </a:r>
            <a:endParaRPr b="1" i="0" sz="1400" u="none" cap="none" strike="noStrike">
              <a:solidFill>
                <a:srgbClr val="000000"/>
              </a:solidFill>
              <a:latin typeface="Arial"/>
              <a:ea typeface="Arial"/>
              <a:cs typeface="Arial"/>
              <a:sym typeface="Arial"/>
            </a:endParaRPr>
          </a:p>
        </p:txBody>
      </p:sp>
      <p:sp>
        <p:nvSpPr>
          <p:cNvPr id="98" name="Google Shape;98;p3"/>
          <p:cNvSpPr/>
          <p:nvPr/>
        </p:nvSpPr>
        <p:spPr>
          <a:xfrm>
            <a:off x="5580062" y="4278312"/>
            <a:ext cx="2305050" cy="1008062"/>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P2: Consumidor</a:t>
            </a:r>
            <a:endParaRPr b="1" i="0" sz="1400" u="none" cap="none" strike="noStrike">
              <a:solidFill>
                <a:srgbClr val="000000"/>
              </a:solidFill>
              <a:latin typeface="Arial"/>
              <a:ea typeface="Arial"/>
              <a:cs typeface="Arial"/>
              <a:sym typeface="Arial"/>
            </a:endParaRPr>
          </a:p>
        </p:txBody>
      </p:sp>
      <p:sp>
        <p:nvSpPr>
          <p:cNvPr id="99" name="Google Shape;99;p3"/>
          <p:cNvSpPr txBox="1"/>
          <p:nvPr/>
        </p:nvSpPr>
        <p:spPr>
          <a:xfrm>
            <a:off x="3902075" y="5565775"/>
            <a:ext cx="504900" cy="271500"/>
          </a:xfrm>
          <a:prstGeom prst="rect">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3"/>
          <p:cNvSpPr/>
          <p:nvPr/>
        </p:nvSpPr>
        <p:spPr>
          <a:xfrm rot="1980000">
            <a:off x="2608262" y="4986337"/>
            <a:ext cx="1198562" cy="679450"/>
          </a:xfrm>
          <a:prstGeom prst="rightArrow">
            <a:avLst>
              <a:gd fmla="val 15464"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Escribe</a:t>
            </a:r>
            <a:endParaRPr b="1" i="0" sz="1400" u="none" cap="none" strike="noStrike">
              <a:solidFill>
                <a:srgbClr val="000000"/>
              </a:solidFill>
              <a:latin typeface="Arial"/>
              <a:ea typeface="Arial"/>
              <a:cs typeface="Arial"/>
              <a:sym typeface="Arial"/>
            </a:endParaRPr>
          </a:p>
        </p:txBody>
      </p:sp>
      <p:sp>
        <p:nvSpPr>
          <p:cNvPr id="101" name="Google Shape;101;p3"/>
          <p:cNvSpPr/>
          <p:nvPr/>
        </p:nvSpPr>
        <p:spPr>
          <a:xfrm rot="-1800000">
            <a:off x="4635500" y="4911725"/>
            <a:ext cx="947737" cy="679450"/>
          </a:xfrm>
          <a:prstGeom prst="rightArrow">
            <a:avLst>
              <a:gd fmla="val 13832"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Lee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Imp. de semáforos (cont.)</a:t>
            </a:r>
            <a:endParaRPr/>
          </a:p>
        </p:txBody>
      </p:sp>
      <p:sp>
        <p:nvSpPr>
          <p:cNvPr id="323" name="Google Shape;323;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wait(semaphore* S) {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if (S-&gt;value &lt; 0) {</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//agregar proceso a S-&gt;list;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400"/>
              </a:spcBef>
              <a:spcAft>
                <a:spcPts val="0"/>
              </a:spcAft>
              <a:buClr>
                <a:schemeClr val="dk1"/>
              </a:buClr>
              <a:buSzPts val="3200"/>
              <a:buFont typeface="Arial"/>
              <a:buNone/>
            </a:pPr>
            <a:r>
              <a:t/>
            </a:r>
            <a:endParaRPr b="1" i="0" sz="2000" u="none">
              <a:solidFill>
                <a:schemeClr val="dk1"/>
              </a:solidFill>
              <a:latin typeface="Courier New"/>
              <a:ea typeface="Courier New"/>
              <a:cs typeface="Courier New"/>
              <a:sym typeface="Courier New"/>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signal(semaphore *S) {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if (S-&gt;value &lt;= 0) {</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//quitar proceso de S-&gt;list;</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 </a:t>
            </a:r>
            <a:endParaRPr/>
          </a:p>
          <a:p>
            <a:pPr indent="0" lvl="0" marL="0" marR="0" rtl="0" algn="l">
              <a:lnSpc>
                <a:spcPct val="100000"/>
              </a:lnSpc>
              <a:spcBef>
                <a:spcPts val="400"/>
              </a:spcBef>
              <a:spcAft>
                <a:spcPts val="0"/>
              </a:spcAft>
              <a:buClr>
                <a:schemeClr val="dk1"/>
              </a:buClr>
              <a:buSzPts val="3200"/>
              <a:buFont typeface="Courier New"/>
              <a:buNone/>
            </a:pPr>
            <a:r>
              <a:rPr b="1" i="0" lang="en-US" sz="2000" u="none">
                <a:solidFill>
                  <a:schemeClr val="dk1"/>
                </a:solidFill>
                <a:latin typeface="Courier New"/>
                <a:ea typeface="Courier New"/>
                <a:cs typeface="Courier New"/>
                <a:sym typeface="Courier New"/>
              </a:rPr>
              <a:t>} </a:t>
            </a:r>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29" name="Google Shape;329;p31"/>
          <p:cNvSpPr txBox="1"/>
          <p:nvPr>
            <p:ph idx="1" type="body"/>
          </p:nvPr>
        </p:nvSpPr>
        <p:spPr>
          <a:xfrm>
            <a:off x="457200" y="1417624"/>
            <a:ext cx="8229600" cy="47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t/>
            </a:r>
            <a:endParaRPr/>
          </a:p>
          <a:p>
            <a:pPr indent="-342900" lvl="0" marL="342900" marR="0" rtl="0" algn="l">
              <a:lnSpc>
                <a:spcPct val="100000"/>
              </a:lnSpc>
              <a:spcBef>
                <a:spcPts val="640"/>
              </a:spcBef>
              <a:spcAft>
                <a:spcPts val="0"/>
              </a:spcAft>
              <a:buClr>
                <a:schemeClr val="dk1"/>
              </a:buClr>
              <a:buSzPts val="3200"/>
              <a:buFont typeface="Arial"/>
              <a:buChar char="•"/>
            </a:pPr>
            <a:r>
              <a:rPr lang="en-US"/>
              <a:t>Exclusión mutua (</a:t>
            </a:r>
            <a:r>
              <a:rPr b="0" i="0" lang="en-US" sz="3200" u="none">
                <a:solidFill>
                  <a:schemeClr val="dk1"/>
                </a:solidFill>
                <a:latin typeface="Arial"/>
                <a:ea typeface="Arial"/>
                <a:cs typeface="Arial"/>
                <a:sym typeface="Arial"/>
              </a:rPr>
              <a:t>mutex)</a:t>
            </a:r>
            <a:endParaRPr b="0"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SzPts val="3200"/>
              <a:buNone/>
            </a:pPr>
            <a:r>
              <a:rPr lang="en-US"/>
              <a:t>	</a:t>
            </a:r>
            <a:endParaRPr/>
          </a:p>
          <a:p>
            <a:pPr indent="457200" lvl="0" marL="0" marR="0" rtl="0" algn="l">
              <a:lnSpc>
                <a:spcPct val="100000"/>
              </a:lnSpc>
              <a:spcBef>
                <a:spcPts val="640"/>
              </a:spcBef>
              <a:spcAft>
                <a:spcPts val="0"/>
              </a:spcAft>
              <a:buSzPts val="3200"/>
              <a:buNone/>
            </a:pPr>
            <a:r>
              <a:rPr lang="en-US"/>
              <a:t>El valor inicial del semáforo es 1</a:t>
            </a:r>
            <a:endParaRPr/>
          </a:p>
          <a:p>
            <a:pPr indent="0" lvl="0" marL="457200" marR="0" rtl="0" algn="l">
              <a:lnSpc>
                <a:spcPct val="100000"/>
              </a:lnSpc>
              <a:spcBef>
                <a:spcPts val="640"/>
              </a:spcBef>
              <a:spcAft>
                <a:spcPts val="0"/>
              </a:spcAft>
              <a:buSzPts val="3200"/>
              <a:buNone/>
            </a:pPr>
            <a:r>
              <a:rPr lang="en-US"/>
              <a:t>Entonces sólo permite un proceso en la sección crítica, es decir, exclusión mutua</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35" name="Google Shape;335;p32"/>
          <p:cNvSpPr txBox="1"/>
          <p:nvPr>
            <p:ph idx="1" type="body"/>
          </p:nvPr>
        </p:nvSpPr>
        <p:spPr>
          <a:xfrm>
            <a:off x="457200" y="1417624"/>
            <a:ext cx="8229600" cy="47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t/>
            </a:r>
            <a:endParaRPr/>
          </a:p>
          <a:p>
            <a:pPr indent="-342900" lvl="0" marL="342900" marR="0" rtl="0" algn="l">
              <a:lnSpc>
                <a:spcPct val="100000"/>
              </a:lnSpc>
              <a:spcBef>
                <a:spcPts val="640"/>
              </a:spcBef>
              <a:spcAft>
                <a:spcPts val="0"/>
              </a:spcAft>
              <a:buClr>
                <a:schemeClr val="dk1"/>
              </a:buClr>
              <a:buSzPts val="3200"/>
              <a:buFont typeface="Arial"/>
              <a:buChar char="•"/>
            </a:pPr>
            <a:r>
              <a:rPr lang="en-US"/>
              <a:t>Exclusión mutua (</a:t>
            </a:r>
            <a:r>
              <a:rPr b="0" i="0" lang="en-US" sz="3200" u="none">
                <a:solidFill>
                  <a:schemeClr val="dk1"/>
                </a:solidFill>
                <a:latin typeface="Arial"/>
                <a:ea typeface="Arial"/>
                <a:cs typeface="Arial"/>
                <a:sym typeface="Arial"/>
              </a:rPr>
              <a:t>mutex)</a:t>
            </a:r>
            <a:endParaRPr b="0"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SzPts val="3200"/>
              <a:buNone/>
            </a:pPr>
            <a:r>
              <a:rPr lang="en-US" sz="2400"/>
              <a:t>S=1</a:t>
            </a:r>
            <a:endParaRPr sz="2400"/>
          </a:p>
          <a:p>
            <a:pPr indent="0" lvl="0" marL="0" rtl="0" algn="l">
              <a:lnSpc>
                <a:spcPct val="100000"/>
              </a:lnSpc>
              <a:spcBef>
                <a:spcPts val="0"/>
              </a:spcBef>
              <a:spcAft>
                <a:spcPts val="0"/>
              </a:spcAft>
              <a:buSzPts val="3200"/>
              <a:buNone/>
            </a:pPr>
            <a:r>
              <a:t/>
            </a:r>
            <a:endParaRPr sz="2400"/>
          </a:p>
          <a:p>
            <a:pPr indent="0" lvl="0" marL="0" rtl="0" algn="l">
              <a:lnSpc>
                <a:spcPct val="100000"/>
              </a:lnSpc>
              <a:spcBef>
                <a:spcPts val="0"/>
              </a:spcBef>
              <a:spcAft>
                <a:spcPts val="0"/>
              </a:spcAft>
              <a:buSzPts val="3200"/>
              <a:buNone/>
            </a:pPr>
            <a:r>
              <a:t/>
            </a:r>
            <a:endParaRPr sz="2400"/>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graphicFrame>
        <p:nvGraphicFramePr>
          <p:cNvPr id="336" name="Google Shape;336;p32"/>
          <p:cNvGraphicFramePr/>
          <p:nvPr/>
        </p:nvGraphicFramePr>
        <p:xfrm>
          <a:off x="952500" y="3238500"/>
          <a:ext cx="3000000" cy="3000000"/>
        </p:xfrm>
        <a:graphic>
          <a:graphicData uri="http://schemas.openxmlformats.org/drawingml/2006/table">
            <a:tbl>
              <a:tblPr>
                <a:noFill/>
                <a:tableStyleId>{E2071145-FC5D-46C7-A220-A0B8AD4BF8EE}</a:tableStyleId>
              </a:tblPr>
              <a:tblGrid>
                <a:gridCol w="3619500"/>
                <a:gridCol w="36195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productor {</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wait(S)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//escribe archivo</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US" sz="2400" u="none" cap="none" strike="noStrike">
                          <a:solidFill>
                            <a:schemeClr val="dk1"/>
                          </a:solidFill>
                        </a:rPr>
                        <a:t>	</a:t>
                      </a:r>
                      <a:r>
                        <a:rPr lang="en-US" sz="2400" u="none" cap="none" strike="noStrike">
                          <a:solidFill>
                            <a:schemeClr val="dk1"/>
                          </a:solidFill>
                        </a:rPr>
                        <a:t>signal(S)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consumidor {</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wait(S)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//lee archivo</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US" sz="2400" u="none" cap="none" strike="noStrike">
                          <a:solidFill>
                            <a:schemeClr val="dk1"/>
                          </a:solidFill>
                        </a:rPr>
                        <a:t>	</a:t>
                      </a:r>
                      <a:r>
                        <a:rPr lang="en-US" sz="2400" u="none" cap="none" strike="noStrike">
                          <a:solidFill>
                            <a:schemeClr val="dk1"/>
                          </a:solidFill>
                        </a:rPr>
                        <a:t>signal(S)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337" name="Google Shape;337;p32"/>
          <p:cNvSpPr txBox="1"/>
          <p:nvPr/>
        </p:nvSpPr>
        <p:spPr>
          <a:xfrm>
            <a:off x="469450" y="5940375"/>
            <a:ext cx="80910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Observar que el semáforo S es una variable compartida por ambos procesos.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43" name="Google Shape;343;p33"/>
          <p:cNvSpPr txBox="1"/>
          <p:nvPr>
            <p:ph idx="1" type="body"/>
          </p:nvPr>
        </p:nvSpPr>
        <p:spPr>
          <a:xfrm>
            <a:off x="457200" y="1417625"/>
            <a:ext cx="8229600" cy="3580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a:t>
            </a:r>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a:t>El caso de productor consumidor, nuestra solución anterior admite que el consumidor empiece antes</a:t>
            </a:r>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a:t>Si queremos forzar que primero se ejecute el productor y luego el consumidor hay que agregar un semáforo adicional.</a:t>
            </a:r>
            <a:endParaRPr/>
          </a:p>
          <a:p>
            <a:pPr indent="0" lvl="0" marL="0" marR="0" rtl="0" algn="l">
              <a:lnSpc>
                <a:spcPct val="100000"/>
              </a:lnSpc>
              <a:spcBef>
                <a:spcPts val="0"/>
              </a:spcBef>
              <a:spcAft>
                <a:spcPts val="0"/>
              </a:spcAft>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49" name="Google Shape;349;p34"/>
          <p:cNvSpPr txBox="1"/>
          <p:nvPr>
            <p:ph idx="1" type="body"/>
          </p:nvPr>
        </p:nvSpPr>
        <p:spPr>
          <a:xfrm>
            <a:off x="457200" y="1417625"/>
            <a:ext cx="8229600" cy="70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a:t>
            </a:r>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t/>
            </a:r>
            <a:endParaRPr>
              <a:solidFill>
                <a:srgbClr val="FF0000"/>
              </a:solidFill>
            </a:endParaRPr>
          </a:p>
        </p:txBody>
      </p:sp>
      <p:graphicFrame>
        <p:nvGraphicFramePr>
          <p:cNvPr id="350" name="Google Shape;350;p34"/>
          <p:cNvGraphicFramePr/>
          <p:nvPr/>
        </p:nvGraphicFramePr>
        <p:xfrm>
          <a:off x="419100" y="3096600"/>
          <a:ext cx="3000000" cy="3000000"/>
        </p:xfrm>
        <a:graphic>
          <a:graphicData uri="http://schemas.openxmlformats.org/drawingml/2006/table">
            <a:tbl>
              <a:tblPr>
                <a:noFill/>
                <a:tableStyleId>{E2071145-FC5D-46C7-A220-A0B8AD4BF8EE}</a:tableStyleId>
              </a:tblPr>
              <a:tblGrid>
                <a:gridCol w="4598575"/>
                <a:gridCol w="3958675"/>
              </a:tblGrid>
              <a:tr h="35823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productor(){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acquire(mutex);</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//Acceso exclusivo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//al archivo</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release(mutex);</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rgbClr val="FF0000"/>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t>}</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consumidor(){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acquire(mutex);</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//Acceso exclusivo </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//al archivo</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release(mutex);</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a:t>
                      </a:r>
                      <a:endParaRPr sz="2400" u="none" cap="none" strike="noStrike"/>
                    </a:p>
                  </a:txBody>
                  <a:tcPr marT="91425" marB="91425" marR="91425" marL="91425"/>
                </a:tc>
              </a:tr>
            </a:tbl>
          </a:graphicData>
        </a:graphic>
      </p:graphicFrame>
      <p:sp>
        <p:nvSpPr>
          <p:cNvPr id="351" name="Google Shape;351;p34"/>
          <p:cNvSpPr txBox="1"/>
          <p:nvPr/>
        </p:nvSpPr>
        <p:spPr>
          <a:xfrm>
            <a:off x="443525" y="2166825"/>
            <a:ext cx="8557200" cy="5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Productor y consumidor tienen acceso exclusivo a su sección crítica, pero podría empezar primero el consumidor y consumir basura.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57" name="Google Shape;357;p35"/>
          <p:cNvSpPr txBox="1"/>
          <p:nvPr>
            <p:ph idx="1" type="body"/>
          </p:nvPr>
        </p:nvSpPr>
        <p:spPr>
          <a:xfrm>
            <a:off x="457200" y="1417625"/>
            <a:ext cx="8229600" cy="70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a:t>
            </a:r>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a:solidFill>
                  <a:srgbClr val="FF0000"/>
                </a:solidFill>
              </a:rPr>
              <a:t>S_b = 0;</a:t>
            </a:r>
            <a:endParaRPr>
              <a:solidFill>
                <a:srgbClr val="FF0000"/>
              </a:solidFill>
            </a:endParaRPr>
          </a:p>
        </p:txBody>
      </p:sp>
      <p:graphicFrame>
        <p:nvGraphicFramePr>
          <p:cNvPr id="358" name="Google Shape;358;p35"/>
          <p:cNvGraphicFramePr/>
          <p:nvPr/>
        </p:nvGraphicFramePr>
        <p:xfrm>
          <a:off x="419100" y="3096600"/>
          <a:ext cx="3000000" cy="3000000"/>
        </p:xfrm>
        <a:graphic>
          <a:graphicData uri="http://schemas.openxmlformats.org/drawingml/2006/table">
            <a:tbl>
              <a:tblPr>
                <a:noFill/>
                <a:tableStyleId>{E2071145-FC5D-46C7-A220-A0B8AD4BF8EE}</a:tableStyleId>
              </a:tblPr>
              <a:tblGrid>
                <a:gridCol w="4598575"/>
                <a:gridCol w="3958675"/>
              </a:tblGrid>
              <a:tr h="35823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productor(){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acquire(mutex);</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//Acceso exclusivo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//al archivo</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  release(mutex);</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FF0000"/>
                          </a:solidFill>
                        </a:rPr>
                        <a:t>  signal(S_b)</a:t>
                      </a:r>
                      <a:endParaRPr sz="2400" u="none" cap="none" strike="noStrike">
                        <a:solidFill>
                          <a:srgbClr val="FF0000"/>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t>}</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consumidor(){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a:t>
                      </a:r>
                      <a:r>
                        <a:rPr lang="en-US" sz="2400" u="none" cap="none" strike="noStrike">
                          <a:solidFill>
                            <a:srgbClr val="FF0000"/>
                          </a:solidFill>
                        </a:rPr>
                        <a:t>wait(S_b)</a:t>
                      </a:r>
                      <a:endParaRPr sz="2400" u="none" cap="none" strike="noStrike">
                        <a:solidFill>
                          <a:srgbClr val="FF0000"/>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acquire(mutex);</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//Acceso exclusivo </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//al archivo</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rPr>
                        <a:t>  release(mutex);</a:t>
                      </a:r>
                      <a:endParaRPr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a:t>
                      </a:r>
                      <a:endParaRPr sz="2400" u="none" cap="none" strike="noStrike"/>
                    </a:p>
                  </a:txBody>
                  <a:tcPr marT="91425" marB="91425" marR="91425" marL="91425"/>
                </a:tc>
              </a:tr>
            </a:tbl>
          </a:graphicData>
        </a:graphic>
      </p:graphicFrame>
      <p:cxnSp>
        <p:nvCxnSpPr>
          <p:cNvPr id="359" name="Google Shape;359;p35"/>
          <p:cNvCxnSpPr/>
          <p:nvPr/>
        </p:nvCxnSpPr>
        <p:spPr>
          <a:xfrm flipH="1" rot="10800000">
            <a:off x="2293650" y="3710975"/>
            <a:ext cx="2629200" cy="2267400"/>
          </a:xfrm>
          <a:prstGeom prst="curvedConnector3">
            <a:avLst>
              <a:gd fmla="val 50000" name="adj1"/>
            </a:avLst>
          </a:prstGeom>
          <a:noFill/>
          <a:ln cap="flat" cmpd="sng" w="19050">
            <a:solidFill>
              <a:schemeClr val="dk2"/>
            </a:solidFill>
            <a:prstDash val="solid"/>
            <a:round/>
            <a:headEnd len="sm" w="sm" type="none"/>
            <a:tailEnd len="med" w="med" type="stealth"/>
          </a:ln>
        </p:spPr>
      </p:cxnSp>
      <p:sp>
        <p:nvSpPr>
          <p:cNvPr id="360" name="Google Shape;360;p35"/>
          <p:cNvSpPr txBox="1"/>
          <p:nvPr/>
        </p:nvSpPr>
        <p:spPr>
          <a:xfrm>
            <a:off x="5785250" y="6103575"/>
            <a:ext cx="1975200" cy="41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 ver  </a:t>
            </a:r>
            <a:r>
              <a:rPr b="0" i="0" lang="en-US" sz="2400" u="sng" cap="none" strike="noStrike">
                <a:solidFill>
                  <a:schemeClr val="hlink"/>
                </a:solidFill>
                <a:latin typeface="Arial"/>
                <a:ea typeface="Arial"/>
                <a:cs typeface="Arial"/>
                <a:sym typeface="Arial"/>
                <a:hlinkClick r:id="rId3"/>
              </a:rPr>
              <a:t>código</a:t>
            </a:r>
            <a:endParaRPr b="0" i="0" sz="1400" u="none" cap="none" strike="noStrike">
              <a:solidFill>
                <a:srgbClr val="000000"/>
              </a:solidFill>
              <a:latin typeface="Arial"/>
              <a:ea typeface="Arial"/>
              <a:cs typeface="Arial"/>
              <a:sym typeface="Arial"/>
            </a:endParaRPr>
          </a:p>
        </p:txBody>
      </p:sp>
      <p:sp>
        <p:nvSpPr>
          <p:cNvPr id="361" name="Google Shape;361;p35"/>
          <p:cNvSpPr txBox="1"/>
          <p:nvPr/>
        </p:nvSpPr>
        <p:spPr>
          <a:xfrm>
            <a:off x="526975" y="2013825"/>
            <a:ext cx="8449500" cy="4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Agregamos un semáforo con valor inicial 0, para que el consumidor quede bloqueado si empieza antes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67" name="Google Shape;367;p36"/>
          <p:cNvSpPr txBox="1"/>
          <p:nvPr>
            <p:ph idx="1" type="body"/>
          </p:nvPr>
        </p:nvSpPr>
        <p:spPr>
          <a:xfrm>
            <a:off x="457200" y="1417624"/>
            <a:ext cx="8229600" cy="4708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Contador</a:t>
            </a:r>
            <a:endParaRPr b="0" i="0" sz="3200" u="none">
              <a:solidFill>
                <a:schemeClr val="dk1"/>
              </a:solidFill>
              <a:latin typeface="Arial"/>
              <a:ea typeface="Arial"/>
              <a:cs typeface="Arial"/>
              <a:sym typeface="Arial"/>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a:t>	El valor inicial del semáforo es N</a:t>
            </a:r>
            <a:endParaRPr/>
          </a:p>
          <a:p>
            <a:pPr indent="0" lvl="0" marL="457200" marR="0" rtl="0" algn="l">
              <a:lnSpc>
                <a:spcPct val="100000"/>
              </a:lnSpc>
              <a:spcBef>
                <a:spcPts val="0"/>
              </a:spcBef>
              <a:spcAft>
                <a:spcPts val="0"/>
              </a:spcAft>
              <a:buSzPts val="3200"/>
              <a:buNone/>
            </a:pPr>
            <a:r>
              <a:rPr lang="en-US"/>
              <a:t>Entonces permite N procesos en la sección crítica.</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457200" y="460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73" name="Google Shape;373;p37"/>
          <p:cNvSpPr txBox="1"/>
          <p:nvPr>
            <p:ph idx="1" type="body"/>
          </p:nvPr>
        </p:nvSpPr>
        <p:spPr>
          <a:xfrm>
            <a:off x="457200" y="1036625"/>
            <a:ext cx="8229600" cy="186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Contador</a:t>
            </a:r>
            <a:endParaRPr/>
          </a:p>
          <a:p>
            <a:pPr indent="0" lvl="0" marL="0" marR="0" rtl="0" algn="l">
              <a:lnSpc>
                <a:spcPct val="100000"/>
              </a:lnSpc>
              <a:spcBef>
                <a:spcPts val="0"/>
              </a:spcBef>
              <a:spcAft>
                <a:spcPts val="0"/>
              </a:spcAft>
              <a:buSzPts val="3200"/>
              <a:buNone/>
            </a:pPr>
            <a:r>
              <a:rPr lang="en-US"/>
              <a:t>	</a:t>
            </a:r>
            <a:r>
              <a:rPr b="1" lang="en-US" sz="2400"/>
              <a:t>Ejemplo</a:t>
            </a:r>
            <a:r>
              <a:rPr lang="en-US" sz="2400"/>
              <a:t>: se tienen personas que acceden a una sala de museo, como la sala es chica, sólo admite 10 personas a la vez.</a:t>
            </a:r>
            <a:endParaRPr b="0" i="0" sz="2400" u="none">
              <a:solidFill>
                <a:schemeClr val="dk1"/>
              </a:solidFill>
              <a:latin typeface="Arial"/>
              <a:ea typeface="Arial"/>
              <a:cs typeface="Arial"/>
              <a:sym typeface="Arial"/>
            </a:endParaRPr>
          </a:p>
        </p:txBody>
      </p:sp>
      <p:pic>
        <p:nvPicPr>
          <p:cNvPr id="374" name="Google Shape;374;p37"/>
          <p:cNvPicPr preferRelativeResize="0"/>
          <p:nvPr/>
        </p:nvPicPr>
        <p:blipFill rotWithShape="1">
          <a:blip r:embed="rId3">
            <a:alphaModFix/>
          </a:blip>
          <a:srcRect b="0" l="0" r="0" t="0"/>
          <a:stretch/>
        </p:blipFill>
        <p:spPr>
          <a:xfrm>
            <a:off x="1260775" y="2886063"/>
            <a:ext cx="6096000" cy="3819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txBox="1"/>
          <p:nvPr>
            <p:ph type="title"/>
          </p:nvPr>
        </p:nvSpPr>
        <p:spPr>
          <a:xfrm>
            <a:off x="457200" y="460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80" name="Google Shape;380;p38"/>
          <p:cNvSpPr txBox="1"/>
          <p:nvPr>
            <p:ph idx="1" type="body"/>
          </p:nvPr>
        </p:nvSpPr>
        <p:spPr>
          <a:xfrm>
            <a:off x="457200" y="1036625"/>
            <a:ext cx="8229600" cy="150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Contador</a:t>
            </a:r>
            <a:endParaRPr/>
          </a:p>
          <a:p>
            <a:pPr indent="0" lvl="0" marL="0" marR="0" rtl="0" algn="l">
              <a:lnSpc>
                <a:spcPct val="100000"/>
              </a:lnSpc>
              <a:spcBef>
                <a:spcPts val="0"/>
              </a:spcBef>
              <a:spcAft>
                <a:spcPts val="0"/>
              </a:spcAft>
              <a:buSzPts val="3200"/>
              <a:buNone/>
            </a:pPr>
            <a:r>
              <a:rPr lang="en-US"/>
              <a:t>	</a:t>
            </a:r>
            <a:r>
              <a:rPr b="1" lang="en-US" sz="2400"/>
              <a:t>Ejemplo</a:t>
            </a:r>
            <a:r>
              <a:rPr lang="en-US" sz="2400"/>
              <a:t>: ahora las personas son procesos, y la sala es la sección crítica</a:t>
            </a:r>
            <a:endParaRPr b="0" i="0" sz="2400" u="none">
              <a:solidFill>
                <a:schemeClr val="dk1"/>
              </a:solidFill>
              <a:latin typeface="Arial"/>
              <a:ea typeface="Arial"/>
              <a:cs typeface="Arial"/>
              <a:sym typeface="Arial"/>
            </a:endParaRPr>
          </a:p>
        </p:txBody>
      </p:sp>
      <p:sp>
        <p:nvSpPr>
          <p:cNvPr id="381" name="Google Shape;381;p38"/>
          <p:cNvSpPr txBox="1"/>
          <p:nvPr/>
        </p:nvSpPr>
        <p:spPr>
          <a:xfrm>
            <a:off x="983700" y="2545925"/>
            <a:ext cx="7176600" cy="55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S=10;</a:t>
            </a:r>
            <a:endParaRPr b="0" i="0" sz="2400" u="none" cap="none" strike="noStrike">
              <a:solidFill>
                <a:srgbClr val="000000"/>
              </a:solidFill>
              <a:latin typeface="Arial"/>
              <a:ea typeface="Arial"/>
              <a:cs typeface="Arial"/>
              <a:sym typeface="Arial"/>
            </a:endParaRPr>
          </a:p>
        </p:txBody>
      </p:sp>
      <p:graphicFrame>
        <p:nvGraphicFramePr>
          <p:cNvPr id="382" name="Google Shape;382;p38"/>
          <p:cNvGraphicFramePr/>
          <p:nvPr/>
        </p:nvGraphicFramePr>
        <p:xfrm>
          <a:off x="952500" y="3238500"/>
          <a:ext cx="3000000" cy="3000000"/>
        </p:xfrm>
        <a:graphic>
          <a:graphicData uri="http://schemas.openxmlformats.org/drawingml/2006/table">
            <a:tbl>
              <a:tblPr>
                <a:noFill/>
                <a:tableStyleId>{E2071145-FC5D-46C7-A220-A0B8AD4BF8EE}</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persona {</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wait(S)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	//ingresar a la sala</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US" sz="2400" u="none" cap="none" strike="noStrike">
                          <a:solidFill>
                            <a:schemeClr val="dk1"/>
                          </a:solidFill>
                        </a:rPr>
                        <a:t>	</a:t>
                      </a:r>
                      <a:r>
                        <a:rPr lang="en-US" sz="2400" u="none" cap="none" strike="noStrike">
                          <a:solidFill>
                            <a:schemeClr val="dk1"/>
                          </a:solidFill>
                        </a:rPr>
                        <a:t>signal(S)</a:t>
                      </a:r>
                      <a:endParaRPr sz="2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2400" u="none" cap="none" strike="noStrike">
                          <a:solidFill>
                            <a:schemeClr val="dk1"/>
                          </a:solidFill>
                        </a:rPr>
                        <a:t>}</a:t>
                      </a:r>
                      <a:endParaRPr sz="1400" u="none" cap="none" strike="noStrike"/>
                    </a:p>
                  </a:txBody>
                  <a:tcPr marT="91425" marB="91425" marR="91425" marL="91425"/>
                </a:tc>
              </a:tr>
            </a:tbl>
          </a:graphicData>
        </a:graphic>
      </p:graphicFrame>
      <p:sp>
        <p:nvSpPr>
          <p:cNvPr id="383" name="Google Shape;383;p38"/>
          <p:cNvSpPr txBox="1"/>
          <p:nvPr/>
        </p:nvSpPr>
        <p:spPr>
          <a:xfrm>
            <a:off x="594125" y="5400050"/>
            <a:ext cx="7786200" cy="9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Observar que 10 procesos pueden ejecutar la función persona al mismo tiempo. Si llega un proceso número 11 se bloquea por la definición de semáforo.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89" name="Google Shape;389;p39"/>
          <p:cNvSpPr txBox="1"/>
          <p:nvPr>
            <p:ph idx="1" type="body"/>
          </p:nvPr>
        </p:nvSpPr>
        <p:spPr>
          <a:xfrm>
            <a:off x="457200" y="1417625"/>
            <a:ext cx="8229600" cy="3580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sz="2400"/>
              <a:t>Con dos semáforos podemos forzar un determinado orden de ejecución.</a:t>
            </a:r>
            <a:endParaRPr sz="2400"/>
          </a:p>
          <a:p>
            <a:pPr indent="0" lvl="0" marL="0" marR="0" rtl="0" algn="l">
              <a:lnSpc>
                <a:spcPct val="100000"/>
              </a:lnSpc>
              <a:spcBef>
                <a:spcPts val="0"/>
              </a:spcBef>
              <a:spcAft>
                <a:spcPts val="0"/>
              </a:spcAft>
              <a:buSzPts val="3200"/>
              <a:buNone/>
            </a:pPr>
            <a:r>
              <a:t/>
            </a:r>
            <a:endParaRPr/>
          </a:p>
          <a:p>
            <a:pPr indent="0" lvl="0" marL="0" marR="0" rtl="0" algn="l">
              <a:lnSpc>
                <a:spcPct val="100000"/>
              </a:lnSpc>
              <a:spcBef>
                <a:spcPts val="0"/>
              </a:spcBef>
              <a:spcAft>
                <a:spcPts val="0"/>
              </a:spcAft>
              <a:buSzPts val="3200"/>
              <a:buNone/>
            </a:pPr>
            <a:r>
              <a:rPr lang="en-US" sz="2400"/>
              <a:t>Por ejemplo, sean dos procesos A y B</a:t>
            </a:r>
            <a:endParaRPr sz="2400"/>
          </a:p>
          <a:p>
            <a:pPr indent="0" lvl="0" marL="0" marR="0" rtl="0" algn="l">
              <a:lnSpc>
                <a:spcPct val="100000"/>
              </a:lnSpc>
              <a:spcBef>
                <a:spcPts val="0"/>
              </a:spcBef>
              <a:spcAft>
                <a:spcPts val="0"/>
              </a:spcAft>
              <a:buSzPts val="3200"/>
              <a:buNone/>
            </a:pPr>
            <a:r>
              <a:rPr lang="en-US" sz="2400"/>
              <a:t>Queremos que se ejecuten siguiendo este patrón: ABABABAB...</a:t>
            </a:r>
            <a:endParaRPr sz="2400"/>
          </a:p>
          <a:p>
            <a:pPr indent="0" lvl="0" marL="0" marR="0" rtl="0" algn="l">
              <a:lnSpc>
                <a:spcPct val="100000"/>
              </a:lnSpc>
              <a:spcBef>
                <a:spcPts val="0"/>
              </a:spcBef>
              <a:spcAft>
                <a:spcPts val="0"/>
              </a:spcAft>
              <a:buSzPts val="3200"/>
              <a:buNone/>
            </a:pPr>
            <a:r>
              <a:t/>
            </a:r>
            <a:endParaRPr/>
          </a:p>
        </p:txBody>
      </p:sp>
      <p:graphicFrame>
        <p:nvGraphicFramePr>
          <p:cNvPr id="390" name="Google Shape;390;p39"/>
          <p:cNvGraphicFramePr/>
          <p:nvPr/>
        </p:nvGraphicFramePr>
        <p:xfrm>
          <a:off x="758800" y="48871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3413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Ejemplo: </a:t>
            </a:r>
            <a:r>
              <a:rPr b="0" i="0" lang="en-US" sz="4400" u="none" cap="none" strike="noStrike">
                <a:solidFill>
                  <a:schemeClr val="dk1"/>
                </a:solidFill>
                <a:latin typeface="Arial"/>
                <a:ea typeface="Arial"/>
                <a:cs typeface="Arial"/>
                <a:sym typeface="Arial"/>
              </a:rPr>
              <a:t>Productor Consumidor</a:t>
            </a:r>
            <a:endParaRPr/>
          </a:p>
        </p:txBody>
      </p:sp>
      <p:sp>
        <p:nvSpPr>
          <p:cNvPr id="107" name="Google Shape;10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El problema:</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Si</a:t>
            </a:r>
            <a:r>
              <a:rPr lang="en-US" sz="2400"/>
              <a:t> </a:t>
            </a:r>
            <a:r>
              <a:rPr b="0" i="0" lang="en-US" sz="2400" u="none" cap="none" strike="noStrike">
                <a:solidFill>
                  <a:schemeClr val="dk1"/>
                </a:solidFill>
                <a:latin typeface="Arial"/>
                <a:ea typeface="Arial"/>
                <a:cs typeface="Arial"/>
                <a:sym typeface="Arial"/>
              </a:rPr>
              <a:t>lee antes de que P1 termine de escribir</a:t>
            </a:r>
            <a:r>
              <a:rPr lang="en-US" sz="2400"/>
              <a:t>… puede leer basura. </a:t>
            </a:r>
            <a:endParaRPr sz="2400"/>
          </a:p>
          <a:p>
            <a:pPr indent="0" lvl="0" marL="0" marR="0" rtl="0" algn="l">
              <a:lnSpc>
                <a:spcPct val="100000"/>
              </a:lnSpc>
              <a:spcBef>
                <a:spcPts val="0"/>
              </a:spcBef>
              <a:spcAft>
                <a:spcPts val="0"/>
              </a:spcAft>
              <a:buSzPts val="3200"/>
              <a:buNone/>
            </a:pPr>
            <a:r>
              <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Si lo que escribe P1 son direcciones de memoria, puede ocurrir un desastre.</a:t>
            </a:r>
            <a:endParaRPr b="0" i="0" sz="2400" u="none" cap="none" strike="noStrik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08" name="Google Shape;108;p4"/>
          <p:cNvSpPr/>
          <p:nvPr/>
        </p:nvSpPr>
        <p:spPr>
          <a:xfrm>
            <a:off x="827087" y="4278312"/>
            <a:ext cx="1852500" cy="10080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Productor</a:t>
            </a:r>
            <a:endParaRPr b="1" i="0" sz="1400" u="none" cap="none" strike="noStrike">
              <a:solidFill>
                <a:srgbClr val="000000"/>
              </a:solidFill>
              <a:latin typeface="Arial"/>
              <a:ea typeface="Arial"/>
              <a:cs typeface="Arial"/>
              <a:sym typeface="Arial"/>
            </a:endParaRPr>
          </a:p>
        </p:txBody>
      </p:sp>
      <p:sp>
        <p:nvSpPr>
          <p:cNvPr id="109" name="Google Shape;109;p4"/>
          <p:cNvSpPr/>
          <p:nvPr/>
        </p:nvSpPr>
        <p:spPr>
          <a:xfrm>
            <a:off x="5580062" y="4278312"/>
            <a:ext cx="2305200" cy="10080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P2: Consumidor</a:t>
            </a:r>
            <a:endParaRPr b="1" i="0" sz="1400" u="none" cap="none" strike="noStrike">
              <a:solidFill>
                <a:srgbClr val="000000"/>
              </a:solidFill>
              <a:latin typeface="Arial"/>
              <a:ea typeface="Arial"/>
              <a:cs typeface="Arial"/>
              <a:sym typeface="Arial"/>
            </a:endParaRPr>
          </a:p>
        </p:txBody>
      </p:sp>
      <p:sp>
        <p:nvSpPr>
          <p:cNvPr id="110" name="Google Shape;110;p4"/>
          <p:cNvSpPr txBox="1"/>
          <p:nvPr/>
        </p:nvSpPr>
        <p:spPr>
          <a:xfrm>
            <a:off x="3902075" y="5641975"/>
            <a:ext cx="504900" cy="271500"/>
          </a:xfrm>
          <a:prstGeom prst="rect">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4"/>
          <p:cNvSpPr/>
          <p:nvPr/>
        </p:nvSpPr>
        <p:spPr>
          <a:xfrm rot="1979881">
            <a:off x="2608193" y="4986295"/>
            <a:ext cx="1198656" cy="679416"/>
          </a:xfrm>
          <a:prstGeom prst="rightArrow">
            <a:avLst>
              <a:gd fmla="val 15464"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Escribe</a:t>
            </a:r>
            <a:endParaRPr b="1" i="0" sz="1400" u="none" cap="none" strike="noStrike">
              <a:solidFill>
                <a:srgbClr val="000000"/>
              </a:solidFill>
              <a:latin typeface="Arial"/>
              <a:ea typeface="Arial"/>
              <a:cs typeface="Arial"/>
              <a:sym typeface="Arial"/>
            </a:endParaRPr>
          </a:p>
        </p:txBody>
      </p:sp>
      <p:sp>
        <p:nvSpPr>
          <p:cNvPr id="112" name="Google Shape;112;p4"/>
          <p:cNvSpPr/>
          <p:nvPr/>
        </p:nvSpPr>
        <p:spPr>
          <a:xfrm rot="-1800348">
            <a:off x="4635407" y="4911682"/>
            <a:ext cx="947834" cy="679283"/>
          </a:xfrm>
          <a:prstGeom prst="rightArrow">
            <a:avLst>
              <a:gd fmla="val 13832"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Lee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396" name="Google Shape;396;p40"/>
          <p:cNvSpPr txBox="1"/>
          <p:nvPr>
            <p:ph idx="1" type="body"/>
          </p:nvPr>
        </p:nvSpPr>
        <p:spPr>
          <a:xfrm>
            <a:off x="457200" y="1417625"/>
            <a:ext cx="8229600" cy="833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sz="2400"/>
          </a:p>
          <a:p>
            <a:pPr indent="0" lvl="0" marL="0" marR="0" rtl="0" algn="l">
              <a:lnSpc>
                <a:spcPct val="100000"/>
              </a:lnSpc>
              <a:spcBef>
                <a:spcPts val="0"/>
              </a:spcBef>
              <a:spcAft>
                <a:spcPts val="0"/>
              </a:spcAft>
              <a:buSzPts val="3200"/>
              <a:buNone/>
            </a:pPr>
            <a:r>
              <a:t/>
            </a:r>
            <a:endParaRPr/>
          </a:p>
        </p:txBody>
      </p:sp>
      <p:graphicFrame>
        <p:nvGraphicFramePr>
          <p:cNvPr id="397" name="Google Shape;397;p40"/>
          <p:cNvGraphicFramePr/>
          <p:nvPr/>
        </p:nvGraphicFramePr>
        <p:xfrm>
          <a:off x="758800" y="22201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
        <p:nvSpPr>
          <p:cNvPr id="398" name="Google Shape;398;p40"/>
          <p:cNvSpPr txBox="1"/>
          <p:nvPr/>
        </p:nvSpPr>
        <p:spPr>
          <a:xfrm>
            <a:off x="363675" y="4485400"/>
            <a:ext cx="8104800" cy="18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Sin semáforos, obtendremos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AAAAAAAAAAAAAAAAAAAAAAAAAAAAAAAAAAAAAAAAAA….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sin ver ninguna B porque es un ciclo infinito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404" name="Google Shape;404;p41"/>
          <p:cNvSpPr txBox="1"/>
          <p:nvPr>
            <p:ph idx="1" type="body"/>
          </p:nvPr>
        </p:nvSpPr>
        <p:spPr>
          <a:xfrm>
            <a:off x="457200" y="1417625"/>
            <a:ext cx="8229600" cy="135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sz="1800"/>
          </a:p>
          <a:p>
            <a:pPr indent="0" lvl="0" marL="0" marR="0" rtl="0" algn="l">
              <a:lnSpc>
                <a:spcPct val="100000"/>
              </a:lnSpc>
              <a:spcBef>
                <a:spcPts val="0"/>
              </a:spcBef>
              <a:spcAft>
                <a:spcPts val="0"/>
              </a:spcAft>
              <a:buSzPts val="3200"/>
              <a:buNone/>
            </a:pPr>
            <a:r>
              <a:rPr lang="en-US" sz="1800"/>
              <a:t>Con dos semáforos podemos forzar este patrón: </a:t>
            </a:r>
            <a:r>
              <a:rPr lang="en-US" sz="1800">
                <a:solidFill>
                  <a:srgbClr val="0000FF"/>
                </a:solidFill>
              </a:rPr>
              <a:t>AB</a:t>
            </a:r>
            <a:r>
              <a:rPr lang="en-US" sz="1800"/>
              <a:t>ABABAB...</a:t>
            </a:r>
            <a:endParaRPr sz="1800"/>
          </a:p>
          <a:p>
            <a:pPr indent="0" lvl="0" marL="0" marR="0" rtl="0" algn="l">
              <a:lnSpc>
                <a:spcPct val="100000"/>
              </a:lnSpc>
              <a:spcBef>
                <a:spcPts val="0"/>
              </a:spcBef>
              <a:spcAft>
                <a:spcPts val="0"/>
              </a:spcAft>
              <a:buSzPts val="3200"/>
              <a:buNone/>
            </a:pPr>
            <a:r>
              <a:t/>
            </a:r>
            <a:endParaRPr/>
          </a:p>
        </p:txBody>
      </p:sp>
      <p:graphicFrame>
        <p:nvGraphicFramePr>
          <p:cNvPr id="405" name="Google Shape;405;p41"/>
          <p:cNvGraphicFramePr/>
          <p:nvPr/>
        </p:nvGraphicFramePr>
        <p:xfrm>
          <a:off x="454000" y="28297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wait(S_A)</a:t>
                      </a:r>
                      <a:endParaRPr sz="3200" u="none" cap="none" strike="noStrike">
                        <a:solidFill>
                          <a:srgbClr val="0000FF"/>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
        <p:nvSpPr>
          <p:cNvPr id="406" name="Google Shape;406;p41"/>
          <p:cNvSpPr txBox="1"/>
          <p:nvPr/>
        </p:nvSpPr>
        <p:spPr>
          <a:xfrm>
            <a:off x="7010400" y="3157550"/>
            <a:ext cx="1733400" cy="17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Inicializo semáforos: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S_A=0</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
        <p:nvSpPr>
          <p:cNvPr id="407" name="Google Shape;407;p41"/>
          <p:cNvSpPr txBox="1"/>
          <p:nvPr/>
        </p:nvSpPr>
        <p:spPr>
          <a:xfrm>
            <a:off x="710050" y="5158325"/>
            <a:ext cx="8033700" cy="135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Según el patrón quiero que se imprima primero una 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entonces la impresión de B debe esperar a que se imprima una 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para esperar agrego el semaforo S_A inicializado en 0 (ningún proceso puede pasar el semáforo)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413" name="Google Shape;413;p42"/>
          <p:cNvSpPr txBox="1"/>
          <p:nvPr>
            <p:ph idx="1" type="body"/>
          </p:nvPr>
        </p:nvSpPr>
        <p:spPr>
          <a:xfrm>
            <a:off x="457200" y="1417625"/>
            <a:ext cx="8229600" cy="135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sz="1800"/>
          </a:p>
          <a:p>
            <a:pPr indent="0" lvl="0" marL="0" marR="0" rtl="0" algn="l">
              <a:lnSpc>
                <a:spcPct val="100000"/>
              </a:lnSpc>
              <a:spcBef>
                <a:spcPts val="0"/>
              </a:spcBef>
              <a:spcAft>
                <a:spcPts val="0"/>
              </a:spcAft>
              <a:buSzPts val="3200"/>
              <a:buNone/>
            </a:pPr>
            <a:r>
              <a:rPr lang="en-US" sz="1800"/>
              <a:t>Con dos semáforos podemos forzar este patrón: </a:t>
            </a:r>
            <a:r>
              <a:rPr lang="en-US" sz="1800">
                <a:solidFill>
                  <a:srgbClr val="0000FF"/>
                </a:solidFill>
              </a:rPr>
              <a:t>AB</a:t>
            </a:r>
            <a:r>
              <a:rPr lang="en-US" sz="1800"/>
              <a:t>ABABAB...</a:t>
            </a:r>
            <a:endParaRPr sz="1800"/>
          </a:p>
          <a:p>
            <a:pPr indent="0" lvl="0" marL="0" marR="0" rtl="0" algn="l">
              <a:lnSpc>
                <a:spcPct val="100000"/>
              </a:lnSpc>
              <a:spcBef>
                <a:spcPts val="0"/>
              </a:spcBef>
              <a:spcAft>
                <a:spcPts val="0"/>
              </a:spcAft>
              <a:buSzPts val="3200"/>
              <a:buNone/>
            </a:pPr>
            <a:r>
              <a:t/>
            </a:r>
            <a:endParaRPr/>
          </a:p>
        </p:txBody>
      </p:sp>
      <p:graphicFrame>
        <p:nvGraphicFramePr>
          <p:cNvPr id="414" name="Google Shape;414;p42"/>
          <p:cNvGraphicFramePr/>
          <p:nvPr/>
        </p:nvGraphicFramePr>
        <p:xfrm>
          <a:off x="454000" y="28297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signal(S_A)</a:t>
                      </a:r>
                      <a:r>
                        <a:rPr lang="en-US" sz="3200" u="none" cap="none" strike="noStrike">
                          <a:solidFill>
                            <a:schemeClr val="dk1"/>
                          </a:solidFill>
                        </a:rPr>
                        <a:t> </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wait(S_A)</a:t>
                      </a:r>
                      <a:endParaRPr sz="3200" u="none" cap="none" strike="noStrike">
                        <a:solidFill>
                          <a:srgbClr val="0000FF"/>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
        <p:nvSpPr>
          <p:cNvPr id="415" name="Google Shape;415;p42"/>
          <p:cNvSpPr txBox="1"/>
          <p:nvPr/>
        </p:nvSpPr>
        <p:spPr>
          <a:xfrm>
            <a:off x="7010400" y="3157550"/>
            <a:ext cx="1733400" cy="17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Inicializo semáforos: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S_A=0</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
        <p:nvSpPr>
          <p:cNvPr id="416" name="Google Shape;416;p42"/>
          <p:cNvSpPr txBox="1"/>
          <p:nvPr/>
        </p:nvSpPr>
        <p:spPr>
          <a:xfrm>
            <a:off x="710050" y="5368625"/>
            <a:ext cx="7221600" cy="14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Cuando terminó de imprimirse una 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 debe habilitar la impresión de B</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entonces aplico la función signal para despertar a las B que estén esperando</a:t>
            </a:r>
            <a:endParaRPr b="0" i="0" sz="2000" u="none" cap="none" strike="noStrike">
              <a:solidFill>
                <a:srgbClr val="000000"/>
              </a:solidFill>
              <a:latin typeface="Arial"/>
              <a:ea typeface="Arial"/>
              <a:cs typeface="Arial"/>
              <a:sym typeface="Arial"/>
            </a:endParaRPr>
          </a:p>
        </p:txBody>
      </p:sp>
      <p:sp>
        <p:nvSpPr>
          <p:cNvPr id="417" name="Google Shape;417;p42"/>
          <p:cNvSpPr/>
          <p:nvPr/>
        </p:nvSpPr>
        <p:spPr>
          <a:xfrm rot="-2099177">
            <a:off x="3134531" y="3710146"/>
            <a:ext cx="735637" cy="298118"/>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423" name="Google Shape;423;p43"/>
          <p:cNvSpPr txBox="1"/>
          <p:nvPr>
            <p:ph idx="1" type="body"/>
          </p:nvPr>
        </p:nvSpPr>
        <p:spPr>
          <a:xfrm>
            <a:off x="457200" y="1417625"/>
            <a:ext cx="8229600" cy="135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sz="1800"/>
          </a:p>
          <a:p>
            <a:pPr indent="0" lvl="0" marL="0" marR="0" rtl="0" algn="l">
              <a:lnSpc>
                <a:spcPct val="100000"/>
              </a:lnSpc>
              <a:spcBef>
                <a:spcPts val="0"/>
              </a:spcBef>
              <a:spcAft>
                <a:spcPts val="0"/>
              </a:spcAft>
              <a:buSzPts val="3200"/>
              <a:buNone/>
            </a:pPr>
            <a:r>
              <a:rPr lang="en-US" sz="1800"/>
              <a:t>Con dos semáforos podemos forzar este patrón: </a:t>
            </a:r>
            <a:r>
              <a:rPr lang="en-US" sz="1800">
                <a:solidFill>
                  <a:srgbClr val="0000FF"/>
                </a:solidFill>
              </a:rPr>
              <a:t>AB</a:t>
            </a:r>
            <a:r>
              <a:rPr lang="en-US" sz="1800"/>
              <a:t>ABABAB...</a:t>
            </a:r>
            <a:endParaRPr sz="1800"/>
          </a:p>
          <a:p>
            <a:pPr indent="0" lvl="0" marL="0" marR="0" rtl="0" algn="l">
              <a:lnSpc>
                <a:spcPct val="100000"/>
              </a:lnSpc>
              <a:spcBef>
                <a:spcPts val="0"/>
              </a:spcBef>
              <a:spcAft>
                <a:spcPts val="0"/>
              </a:spcAft>
              <a:buSzPts val="3200"/>
              <a:buNone/>
            </a:pPr>
            <a:r>
              <a:t/>
            </a:r>
            <a:endParaRPr/>
          </a:p>
        </p:txBody>
      </p:sp>
      <p:graphicFrame>
        <p:nvGraphicFramePr>
          <p:cNvPr id="424" name="Google Shape;424;p43"/>
          <p:cNvGraphicFramePr/>
          <p:nvPr/>
        </p:nvGraphicFramePr>
        <p:xfrm>
          <a:off x="454000" y="27535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FF0000"/>
                          </a:solidFill>
                        </a:rPr>
                        <a:t>wait(S_B)</a:t>
                      </a:r>
                      <a:endParaRPr sz="3200" u="none" cap="none" strike="noStrike">
                        <a:solidFill>
                          <a:srgbClr val="FF0000"/>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signal(S_A)</a:t>
                      </a:r>
                      <a:r>
                        <a:rPr lang="en-US" sz="3200" u="none" cap="none" strike="noStrike">
                          <a:solidFill>
                            <a:schemeClr val="dk1"/>
                          </a:solidFill>
                        </a:rPr>
                        <a:t> </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wait(S_A)</a:t>
                      </a:r>
                      <a:endParaRPr sz="3200" u="none" cap="none" strike="noStrike">
                        <a:solidFill>
                          <a:srgbClr val="0000FF"/>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u="none" cap="none" strike="noStrike">
                          <a:solidFill>
                            <a:srgbClr val="FF0000"/>
                          </a:solidFill>
                        </a:rPr>
                        <a:t>   </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
        <p:nvSpPr>
          <p:cNvPr id="425" name="Google Shape;425;p43"/>
          <p:cNvSpPr txBox="1"/>
          <p:nvPr/>
        </p:nvSpPr>
        <p:spPr>
          <a:xfrm>
            <a:off x="7010400" y="3081350"/>
            <a:ext cx="1733400" cy="17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Inicializo semáforos: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S_A=0</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3200" u="none" cap="none" strike="noStrike">
                <a:solidFill>
                  <a:srgbClr val="FF0000"/>
                </a:solidFill>
                <a:latin typeface="Arial"/>
                <a:ea typeface="Arial"/>
                <a:cs typeface="Arial"/>
                <a:sym typeface="Arial"/>
              </a:rPr>
              <a:t>S_B=1</a:t>
            </a:r>
            <a:endParaRPr b="0" i="0" sz="3200" u="none" cap="none" strike="noStrike">
              <a:solidFill>
                <a:schemeClr val="dk1"/>
              </a:solidFill>
              <a:latin typeface="Arial"/>
              <a:ea typeface="Arial"/>
              <a:cs typeface="Arial"/>
              <a:sym typeface="Arial"/>
            </a:endParaRPr>
          </a:p>
        </p:txBody>
      </p:sp>
      <p:sp>
        <p:nvSpPr>
          <p:cNvPr id="426" name="Google Shape;426;p43"/>
          <p:cNvSpPr txBox="1"/>
          <p:nvPr/>
        </p:nvSpPr>
        <p:spPr>
          <a:xfrm>
            <a:off x="173175" y="5385875"/>
            <a:ext cx="8814900" cy="135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Cuando se impriman las B tengo que evitar que se impriman Aes, es decir, la impresión de A debe esperar a la impresión de B. Esta espera la puedo lograr con wait(S_B) que significa esperar al semáforo S_B. Este semáforo esta inicializado en 1, para que deje pasar la primera impresión de A y se bloquee si se intenta imprimir dos Aes consecutivas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b="0" i="0" lang="en-US" sz="4400" u="none" cap="none" strike="noStrike">
                <a:solidFill>
                  <a:schemeClr val="dk2"/>
                </a:solidFill>
                <a:latin typeface="Arial"/>
                <a:ea typeface="Arial"/>
                <a:cs typeface="Arial"/>
                <a:sym typeface="Arial"/>
              </a:rPr>
              <a:t>Usos de semáforos</a:t>
            </a:r>
            <a:endParaRPr/>
          </a:p>
        </p:txBody>
      </p:sp>
      <p:sp>
        <p:nvSpPr>
          <p:cNvPr id="432" name="Google Shape;432;p44"/>
          <p:cNvSpPr txBox="1"/>
          <p:nvPr>
            <p:ph idx="1" type="body"/>
          </p:nvPr>
        </p:nvSpPr>
        <p:spPr>
          <a:xfrm>
            <a:off x="457200" y="1417625"/>
            <a:ext cx="8229600" cy="135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Sincronización 2</a:t>
            </a:r>
            <a:endParaRPr/>
          </a:p>
          <a:p>
            <a:pPr indent="0" lvl="0" marL="0" marR="0" rtl="0" algn="l">
              <a:lnSpc>
                <a:spcPct val="100000"/>
              </a:lnSpc>
              <a:spcBef>
                <a:spcPts val="0"/>
              </a:spcBef>
              <a:spcAft>
                <a:spcPts val="0"/>
              </a:spcAft>
              <a:buSzPts val="3200"/>
              <a:buNone/>
            </a:pPr>
            <a:r>
              <a:t/>
            </a:r>
            <a:endParaRPr sz="1800"/>
          </a:p>
          <a:p>
            <a:pPr indent="0" lvl="0" marL="0" marR="0" rtl="0" algn="l">
              <a:lnSpc>
                <a:spcPct val="100000"/>
              </a:lnSpc>
              <a:spcBef>
                <a:spcPts val="0"/>
              </a:spcBef>
              <a:spcAft>
                <a:spcPts val="0"/>
              </a:spcAft>
              <a:buSzPts val="3200"/>
              <a:buNone/>
            </a:pPr>
            <a:r>
              <a:rPr lang="en-US" sz="1800"/>
              <a:t>Con dos semáforos podemos forzar este patrón: </a:t>
            </a:r>
            <a:r>
              <a:rPr lang="en-US" sz="1800">
                <a:solidFill>
                  <a:srgbClr val="0000FF"/>
                </a:solidFill>
              </a:rPr>
              <a:t>AB</a:t>
            </a:r>
            <a:r>
              <a:rPr lang="en-US" sz="1800"/>
              <a:t>ABABAB...</a:t>
            </a:r>
            <a:endParaRPr sz="1800"/>
          </a:p>
          <a:p>
            <a:pPr indent="0" lvl="0" marL="0" marR="0" rtl="0" algn="l">
              <a:lnSpc>
                <a:spcPct val="100000"/>
              </a:lnSpc>
              <a:spcBef>
                <a:spcPts val="0"/>
              </a:spcBef>
              <a:spcAft>
                <a:spcPts val="0"/>
              </a:spcAft>
              <a:buSzPts val="3200"/>
              <a:buNone/>
            </a:pPr>
            <a:r>
              <a:t/>
            </a:r>
            <a:endParaRPr/>
          </a:p>
        </p:txBody>
      </p:sp>
      <p:graphicFrame>
        <p:nvGraphicFramePr>
          <p:cNvPr id="433" name="Google Shape;433;p44"/>
          <p:cNvGraphicFramePr/>
          <p:nvPr/>
        </p:nvGraphicFramePr>
        <p:xfrm>
          <a:off x="530200" y="2982175"/>
          <a:ext cx="3000000" cy="3000000"/>
        </p:xfrm>
        <a:graphic>
          <a:graphicData uri="http://schemas.openxmlformats.org/drawingml/2006/table">
            <a:tbl>
              <a:tblPr>
                <a:noFill/>
                <a:tableStyleId>{E2071145-FC5D-46C7-A220-A0B8AD4BF8EE}</a:tableStyleId>
              </a:tblPr>
              <a:tblGrid>
                <a:gridCol w="2993375"/>
                <a:gridCol w="2993375"/>
              </a:tblGrid>
              <a:tr h="104970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FF0000"/>
                          </a:solidFill>
                        </a:rPr>
                        <a:t>wait(S_B)</a:t>
                      </a:r>
                      <a:endParaRPr sz="3200" u="none" cap="none" strike="noStrike">
                        <a:solidFill>
                          <a:srgbClr val="FF0000"/>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printf(“A”)</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signal(S_A)</a:t>
                      </a:r>
                      <a:r>
                        <a:rPr lang="en-US" sz="3200" u="none" cap="none" strike="noStrike">
                          <a:solidFill>
                            <a:schemeClr val="dk1"/>
                          </a:solidFill>
                        </a:rPr>
                        <a:t> </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while(1){</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a:t>
                      </a:r>
                      <a:r>
                        <a:rPr lang="en-US" sz="3200" u="none" cap="none" strike="noStrike">
                          <a:solidFill>
                            <a:srgbClr val="0000FF"/>
                          </a:solidFill>
                        </a:rPr>
                        <a:t>wait(S_A)</a:t>
                      </a:r>
                      <a:endParaRPr sz="3200" u="none" cap="none" strike="noStrike">
                        <a:solidFill>
                          <a:srgbClr val="0000FF"/>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   printf(“B”)</a:t>
                      </a:r>
                      <a:endParaRPr sz="32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3200" u="none" cap="none" strike="noStrike">
                          <a:solidFill>
                            <a:srgbClr val="FF0000"/>
                          </a:solidFill>
                        </a:rPr>
                        <a:t>   signal(S_B)</a:t>
                      </a:r>
                      <a:endParaRPr sz="32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en-US" sz="3200" u="none" cap="none" strike="noStrike">
                          <a:solidFill>
                            <a:schemeClr val="dk1"/>
                          </a:solidFill>
                        </a:rPr>
                        <a:t>}</a:t>
                      </a:r>
                      <a:endParaRPr sz="1400" u="none" cap="none" strike="noStrike"/>
                    </a:p>
                  </a:txBody>
                  <a:tcPr marT="91425" marB="91425" marR="91425" marL="91425"/>
                </a:tc>
              </a:tr>
            </a:tbl>
          </a:graphicData>
        </a:graphic>
      </p:graphicFrame>
      <p:sp>
        <p:nvSpPr>
          <p:cNvPr id="434" name="Google Shape;434;p44"/>
          <p:cNvSpPr txBox="1"/>
          <p:nvPr/>
        </p:nvSpPr>
        <p:spPr>
          <a:xfrm>
            <a:off x="7086600" y="3309950"/>
            <a:ext cx="1733400" cy="17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Inicializo semáforos: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S_A=0</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3200" u="none" cap="none" strike="noStrike">
                <a:solidFill>
                  <a:srgbClr val="FF0000"/>
                </a:solidFill>
                <a:latin typeface="Arial"/>
                <a:ea typeface="Arial"/>
                <a:cs typeface="Arial"/>
                <a:sym typeface="Arial"/>
              </a:rPr>
              <a:t>S_B=1</a:t>
            </a:r>
            <a:endParaRPr b="0" i="0" sz="3200" u="none" cap="none" strike="noStrike">
              <a:solidFill>
                <a:schemeClr val="dk1"/>
              </a:solidFill>
              <a:latin typeface="Arial"/>
              <a:ea typeface="Arial"/>
              <a:cs typeface="Arial"/>
              <a:sym typeface="Arial"/>
            </a:endParaRPr>
          </a:p>
        </p:txBody>
      </p:sp>
      <p:sp>
        <p:nvSpPr>
          <p:cNvPr id="435" name="Google Shape;435;p44"/>
          <p:cNvSpPr txBox="1"/>
          <p:nvPr/>
        </p:nvSpPr>
        <p:spPr>
          <a:xfrm>
            <a:off x="536875" y="6009400"/>
            <a:ext cx="8149800" cy="55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Finalmente habilitar la impresión de Aes luego de que se imprimió una B</a:t>
            </a:r>
            <a:endParaRPr b="0" i="0" sz="1900" u="none" cap="none" strike="noStrike">
              <a:solidFill>
                <a:srgbClr val="000000"/>
              </a:solidFill>
              <a:latin typeface="Arial"/>
              <a:ea typeface="Arial"/>
              <a:cs typeface="Arial"/>
              <a:sym typeface="Arial"/>
            </a:endParaRPr>
          </a:p>
        </p:txBody>
      </p:sp>
      <p:sp>
        <p:nvSpPr>
          <p:cNvPr id="436" name="Google Shape;436;p44"/>
          <p:cNvSpPr/>
          <p:nvPr/>
        </p:nvSpPr>
        <p:spPr>
          <a:xfrm rot="-8098627">
            <a:off x="2858206" y="4130391"/>
            <a:ext cx="1062357" cy="298258"/>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sz="3000"/>
              <a:t>Problemas con los semáforos: </a:t>
            </a:r>
            <a:r>
              <a:rPr b="0" i="0" lang="en-US" sz="4400" u="none" cap="none" strike="noStrike">
                <a:solidFill>
                  <a:schemeClr val="dk2"/>
                </a:solidFill>
                <a:latin typeface="Arial"/>
                <a:ea typeface="Arial"/>
                <a:cs typeface="Arial"/>
                <a:sym typeface="Arial"/>
              </a:rPr>
              <a:t>Interbloqueo</a:t>
            </a:r>
            <a:endParaRPr/>
          </a:p>
        </p:txBody>
      </p:sp>
      <p:sp>
        <p:nvSpPr>
          <p:cNvPr id="442" name="Google Shape;442;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Deadlock </a:t>
            </a:r>
            <a:r>
              <a:rPr lang="en-US"/>
              <a:t>:</a:t>
            </a:r>
            <a:endParaRPr/>
          </a:p>
          <a:p>
            <a:pPr indent="0" lvl="0" marL="457200" marR="0" rtl="0" algn="l">
              <a:lnSpc>
                <a:spcPct val="100000"/>
              </a:lnSpc>
              <a:spcBef>
                <a:spcPts val="0"/>
              </a:spcBef>
              <a:spcAft>
                <a:spcPts val="0"/>
              </a:spcAft>
              <a:buSzPts val="3200"/>
              <a:buNone/>
            </a:pPr>
            <a:r>
              <a:t/>
            </a:r>
            <a:endParaRPr/>
          </a:p>
          <a:p>
            <a:pPr indent="0" lvl="0" marL="457200" marR="0" rtl="0" algn="l">
              <a:lnSpc>
                <a:spcPct val="100000"/>
              </a:lnSpc>
              <a:spcBef>
                <a:spcPts val="0"/>
              </a:spcBef>
              <a:spcAft>
                <a:spcPts val="0"/>
              </a:spcAft>
              <a:buSzPts val="3200"/>
              <a:buNone/>
            </a:pPr>
            <a:r>
              <a:rPr b="0" i="0" lang="en-US" sz="3200" u="none">
                <a:solidFill>
                  <a:schemeClr val="dk1"/>
                </a:solidFill>
                <a:latin typeface="Arial"/>
                <a:ea typeface="Arial"/>
                <a:cs typeface="Arial"/>
                <a:sym typeface="Arial"/>
              </a:rPr>
              <a:t>2 o más procesos esperan de manera indefinida </a:t>
            </a:r>
            <a:r>
              <a:rPr lang="en-US"/>
              <a:t>porque están bloqueados mútuamente</a:t>
            </a:r>
            <a:endParaRPr b="1" i="0" sz="1400" u="none">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sz="3000"/>
              <a:t>Problemas con los semáforos: </a:t>
            </a:r>
            <a:r>
              <a:rPr b="0" i="0" lang="en-US" sz="4400" u="none" cap="none" strike="noStrike">
                <a:solidFill>
                  <a:schemeClr val="dk2"/>
                </a:solidFill>
                <a:latin typeface="Arial"/>
                <a:ea typeface="Arial"/>
                <a:cs typeface="Arial"/>
                <a:sym typeface="Arial"/>
              </a:rPr>
              <a:t>Interbloqueo</a:t>
            </a:r>
            <a:endParaRPr/>
          </a:p>
        </p:txBody>
      </p:sp>
      <p:sp>
        <p:nvSpPr>
          <p:cNvPr id="448" name="Google Shape;448;p46"/>
          <p:cNvSpPr txBox="1"/>
          <p:nvPr>
            <p:ph idx="1" type="body"/>
          </p:nvPr>
        </p:nvSpPr>
        <p:spPr>
          <a:xfrm>
            <a:off x="261625" y="1600200"/>
            <a:ext cx="87699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Deadlock</a:t>
            </a:r>
            <a:r>
              <a:rPr lang="en-US"/>
              <a:t>:</a:t>
            </a:r>
            <a:endParaRPr/>
          </a:p>
          <a:p>
            <a:pPr indent="0" lvl="0" marL="457200" marR="0" rtl="0" algn="l">
              <a:lnSpc>
                <a:spcPct val="100000"/>
              </a:lnSpc>
              <a:spcBef>
                <a:spcPts val="640"/>
              </a:spcBef>
              <a:spcAft>
                <a:spcPts val="0"/>
              </a:spcAft>
              <a:buSzPts val="3200"/>
              <a:buNone/>
            </a:pPr>
            <a:r>
              <a:rPr b="0" i="0" lang="en-US" sz="3000" u="none">
                <a:solidFill>
                  <a:schemeClr val="dk1"/>
                </a:solidFill>
                <a:latin typeface="Arial"/>
                <a:ea typeface="Arial"/>
                <a:cs typeface="Arial"/>
                <a:sym typeface="Arial"/>
              </a:rPr>
              <a:t>Sean S y Q dos semáforos inicializados en 1</a:t>
            </a:r>
            <a:r>
              <a:rPr lang="en-US" sz="3000"/>
              <a:t>,</a:t>
            </a:r>
            <a:endParaRPr sz="3000"/>
          </a:p>
          <a:p>
            <a:pPr indent="0" lvl="0" marL="457200" marR="0" rtl="0" algn="l">
              <a:lnSpc>
                <a:spcPct val="100000"/>
              </a:lnSpc>
              <a:spcBef>
                <a:spcPts val="640"/>
              </a:spcBef>
              <a:spcAft>
                <a:spcPts val="0"/>
              </a:spcAft>
              <a:buSzPts val="3200"/>
              <a:buNone/>
            </a:pPr>
            <a:r>
              <a:rPr lang="en-US" sz="3000"/>
              <a:t>Sean dos procesos P0 y P1:</a:t>
            </a:r>
            <a:endParaRPr sz="3000"/>
          </a:p>
          <a:p>
            <a:pPr indent="-342900" lvl="0" marL="342900" rtl="0" algn="l">
              <a:lnSpc>
                <a:spcPct val="90000"/>
              </a:lnSpc>
              <a:spcBef>
                <a:spcPts val="640"/>
              </a:spcBef>
              <a:spcAft>
                <a:spcPts val="0"/>
              </a:spcAft>
              <a:buClr>
                <a:schemeClr val="dk1"/>
              </a:buClr>
              <a:buSzPts val="3200"/>
              <a:buFont typeface="Arial"/>
              <a:buNone/>
            </a:pPr>
            <a:r>
              <a:rPr i="1" lang="en-US"/>
              <a:t>	</a:t>
            </a:r>
            <a:r>
              <a:rPr i="1" lang="en-US" sz="1800"/>
              <a:t>	                          P</a:t>
            </a:r>
            <a:r>
              <a:rPr baseline="-25000" lang="en-US" sz="1800"/>
              <a:t>0</a:t>
            </a:r>
            <a:r>
              <a:rPr lang="en-US" sz="1800"/>
              <a:t>	                                       </a:t>
            </a:r>
            <a:r>
              <a:rPr i="1" lang="en-US" sz="1800"/>
              <a:t>P</a:t>
            </a:r>
            <a:r>
              <a:rPr baseline="-25000" lang="en-US" sz="1800"/>
              <a:t>1</a:t>
            </a:r>
            <a:endParaRPr sz="1800"/>
          </a:p>
          <a:p>
            <a:pPr indent="457200" lvl="0" marL="914400" rtl="0" algn="l">
              <a:lnSpc>
                <a:spcPct val="90000"/>
              </a:lnSpc>
              <a:spcBef>
                <a:spcPts val="280"/>
              </a:spcBef>
              <a:spcAft>
                <a:spcPts val="0"/>
              </a:spcAft>
              <a:buClr>
                <a:schemeClr val="dk1"/>
              </a:buClr>
              <a:buSzPts val="3200"/>
              <a:buFont typeface="Courier New"/>
              <a:buNone/>
            </a:pPr>
            <a:r>
              <a:rPr b="1" lang="en-US" sz="1800">
                <a:latin typeface="Courier New"/>
                <a:ea typeface="Courier New"/>
                <a:cs typeface="Courier New"/>
                <a:sym typeface="Courier New"/>
              </a:rPr>
              <a:t>wait(S);	    	          wait(Q); 	         </a:t>
            </a:r>
            <a:endParaRPr sz="1800"/>
          </a:p>
          <a:p>
            <a:pPr indent="-342900" lvl="0" marL="342900" rtl="0" algn="l">
              <a:lnSpc>
                <a:spcPct val="90000"/>
              </a:lnSpc>
              <a:spcBef>
                <a:spcPts val="280"/>
              </a:spcBef>
              <a:spcAft>
                <a:spcPts val="0"/>
              </a:spcAft>
              <a:buClr>
                <a:schemeClr val="dk1"/>
              </a:buClr>
              <a:buSzPts val="3200"/>
              <a:buFont typeface="Courier New"/>
              <a:buNone/>
            </a:pPr>
            <a:r>
              <a:rPr b="1" lang="en-US" sz="1800">
                <a:latin typeface="Courier New"/>
                <a:ea typeface="Courier New"/>
                <a:cs typeface="Courier New"/>
                <a:sym typeface="Courier New"/>
              </a:rPr>
              <a:t>				wait(Q);	    	          wait(S); 	         </a:t>
            </a:r>
            <a:endParaRPr sz="1800"/>
          </a:p>
          <a:p>
            <a:pPr indent="-342900" lvl="0" marL="342900" rtl="0" algn="l">
              <a:lnSpc>
                <a:spcPct val="90000"/>
              </a:lnSpc>
              <a:spcBef>
                <a:spcPts val="280"/>
              </a:spcBef>
              <a:spcAft>
                <a:spcPts val="0"/>
              </a:spcAft>
              <a:buClr>
                <a:schemeClr val="dk1"/>
              </a:buClr>
              <a:buSzPts val="3200"/>
              <a:buFont typeface="Courier New"/>
              <a:buNone/>
            </a:pPr>
            <a:r>
              <a:rPr b="1" lang="en-US" sz="1800">
                <a:latin typeface="Courier New"/>
                <a:ea typeface="Courier New"/>
                <a:cs typeface="Courier New"/>
                <a:sym typeface="Courier New"/>
              </a:rPr>
              <a:t>					 …							… 			   	 </a:t>
            </a:r>
            <a:endParaRPr b="1" sz="1800">
              <a:latin typeface="Courier New"/>
              <a:ea typeface="Courier New"/>
              <a:cs typeface="Courier New"/>
              <a:sym typeface="Courier New"/>
            </a:endParaRPr>
          </a:p>
          <a:p>
            <a:pPr indent="-342900" lvl="0" marL="1714500" rtl="0" algn="l">
              <a:lnSpc>
                <a:spcPct val="90000"/>
              </a:lnSpc>
              <a:spcBef>
                <a:spcPts val="280"/>
              </a:spcBef>
              <a:spcAft>
                <a:spcPts val="0"/>
              </a:spcAft>
              <a:buClr>
                <a:schemeClr val="dk1"/>
              </a:buClr>
              <a:buSzPts val="3200"/>
              <a:buFont typeface="Courier New"/>
              <a:buNone/>
            </a:pPr>
            <a:r>
              <a:rPr b="1" lang="en-US" sz="1800">
                <a:latin typeface="Courier New"/>
                <a:ea typeface="Courier New"/>
                <a:cs typeface="Courier New"/>
                <a:sym typeface="Courier New"/>
              </a:rPr>
              <a:t>signal(S);                 signal(Q);</a:t>
            </a:r>
            <a:endParaRPr sz="1800"/>
          </a:p>
          <a:p>
            <a:pPr indent="-342900" lvl="0" marL="342900" rtl="0" algn="l">
              <a:lnSpc>
                <a:spcPct val="90000"/>
              </a:lnSpc>
              <a:spcBef>
                <a:spcPts val="280"/>
              </a:spcBef>
              <a:spcAft>
                <a:spcPts val="0"/>
              </a:spcAft>
              <a:buClr>
                <a:schemeClr val="dk1"/>
              </a:buClr>
              <a:buSzPts val="3200"/>
              <a:buFont typeface="Courier New"/>
              <a:buNone/>
            </a:pPr>
            <a:r>
              <a:rPr b="1" lang="en-US" sz="1800">
                <a:latin typeface="Courier New"/>
                <a:ea typeface="Courier New"/>
                <a:cs typeface="Courier New"/>
                <a:sym typeface="Courier New"/>
              </a:rPr>
              <a:t>          signal(Q);                 signal(S);</a:t>
            </a:r>
            <a:endParaRPr sz="1800"/>
          </a:p>
          <a:p>
            <a:pPr indent="-254000" lvl="0" marL="342900" marR="0" rtl="0" algn="l">
              <a:lnSpc>
                <a:spcPct val="100000"/>
              </a:lnSpc>
              <a:spcBef>
                <a:spcPts val="280"/>
              </a:spcBef>
              <a:spcAft>
                <a:spcPts val="0"/>
              </a:spcAft>
              <a:buClr>
                <a:schemeClr val="dk1"/>
              </a:buClr>
              <a:buSzPts val="1400"/>
              <a:buFont typeface="Arial"/>
              <a:buNone/>
            </a:pPr>
            <a:r>
              <a:t/>
            </a:r>
            <a:endParaRPr i="1">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sz="3000"/>
              <a:t>Problemas con los semáforos: </a:t>
            </a:r>
            <a:r>
              <a:rPr b="0" i="0" lang="en-US" sz="4400" u="none" cap="none" strike="noStrike">
                <a:solidFill>
                  <a:schemeClr val="dk2"/>
                </a:solidFill>
                <a:latin typeface="Arial"/>
                <a:ea typeface="Arial"/>
                <a:cs typeface="Arial"/>
                <a:sym typeface="Arial"/>
              </a:rPr>
              <a:t>Interbloqueo</a:t>
            </a:r>
            <a:endParaRPr/>
          </a:p>
        </p:txBody>
      </p:sp>
      <p:sp>
        <p:nvSpPr>
          <p:cNvPr id="454" name="Google Shape;454;p47"/>
          <p:cNvSpPr txBox="1"/>
          <p:nvPr>
            <p:ph idx="1" type="body"/>
          </p:nvPr>
        </p:nvSpPr>
        <p:spPr>
          <a:xfrm>
            <a:off x="261625" y="1600200"/>
            <a:ext cx="86868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Deadlock</a:t>
            </a:r>
            <a:r>
              <a:rPr lang="en-US"/>
              <a:t>: </a:t>
            </a:r>
            <a:r>
              <a:rPr b="0" i="0" lang="en-US" sz="2400" u="none">
                <a:solidFill>
                  <a:schemeClr val="dk1"/>
                </a:solidFill>
                <a:latin typeface="Arial"/>
                <a:ea typeface="Arial"/>
                <a:cs typeface="Arial"/>
                <a:sym typeface="Arial"/>
              </a:rPr>
              <a:t>Suponer la siguiente ejecuci</a:t>
            </a:r>
            <a:r>
              <a:rPr lang="en-US" sz="2400"/>
              <a:t>ó</a:t>
            </a:r>
            <a:r>
              <a:rPr b="0" i="0" lang="en-US" sz="2400" u="none">
                <a:solidFill>
                  <a:schemeClr val="dk1"/>
                </a:solidFill>
                <a:latin typeface="Arial"/>
                <a:ea typeface="Arial"/>
                <a:cs typeface="Arial"/>
                <a:sym typeface="Arial"/>
              </a:rPr>
              <a:t>n concurrente</a:t>
            </a:r>
            <a:endParaRPr i="1">
              <a:solidFill>
                <a:srgbClr val="000000"/>
              </a:solidFill>
            </a:endParaRPr>
          </a:p>
        </p:txBody>
      </p:sp>
      <p:graphicFrame>
        <p:nvGraphicFramePr>
          <p:cNvPr id="455" name="Google Shape;455;p47"/>
          <p:cNvGraphicFramePr/>
          <p:nvPr/>
        </p:nvGraphicFramePr>
        <p:xfrm>
          <a:off x="952500" y="2895600"/>
          <a:ext cx="3000000" cy="3000000"/>
        </p:xfrm>
        <a:graphic>
          <a:graphicData uri="http://schemas.openxmlformats.org/drawingml/2006/table">
            <a:tbl>
              <a:tblPr>
                <a:noFill/>
                <a:tableStyleId>{E2071145-FC5D-46C7-A220-A0B8AD4BF8EE}</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tiempo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P2</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342900" lvl="0" marL="342900" marR="0" rtl="0" algn="l">
                        <a:lnSpc>
                          <a:spcPct val="90000"/>
                        </a:lnSpc>
                        <a:spcBef>
                          <a:spcPts val="0"/>
                        </a:spcBef>
                        <a:spcAft>
                          <a:spcPts val="0"/>
                        </a:spcAft>
                        <a:buClr>
                          <a:schemeClr val="dk1"/>
                        </a:buClr>
                        <a:buSzPts val="1800"/>
                        <a:buFont typeface="Courier New"/>
                        <a:buNone/>
                      </a:pPr>
                      <a:r>
                        <a:rPr b="1" lang="en-US" sz="1800" u="none" cap="none" strike="noStrike">
                          <a:solidFill>
                            <a:schemeClr val="dk1"/>
                          </a:solidFill>
                          <a:latin typeface="Courier New"/>
                          <a:ea typeface="Courier New"/>
                          <a:cs typeface="Courier New"/>
                          <a:sym typeface="Courier New"/>
                        </a:rPr>
                        <a:t>wait(S);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342900" lvl="0" marL="342900" marR="0" rtl="0" algn="l">
                        <a:lnSpc>
                          <a:spcPct val="90000"/>
                        </a:lnSpc>
                        <a:spcBef>
                          <a:spcPts val="0"/>
                        </a:spcBef>
                        <a:spcAft>
                          <a:spcPts val="0"/>
                        </a:spcAft>
                        <a:buClr>
                          <a:schemeClr val="dk1"/>
                        </a:buClr>
                        <a:buSzPts val="1800"/>
                        <a:buFont typeface="Courier New"/>
                        <a:buNone/>
                      </a:pPr>
                      <a:r>
                        <a:rPr b="1" lang="en-US" sz="1800" u="none" cap="none" strike="noStrike">
                          <a:solidFill>
                            <a:schemeClr val="dk1"/>
                          </a:solidFill>
                          <a:latin typeface="Courier New"/>
                          <a:ea typeface="Courier New"/>
                          <a:cs typeface="Courier New"/>
                          <a:sym typeface="Courier New"/>
                        </a:rPr>
                        <a:t>wait(Q);</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342900" lvl="0" marL="342900" marR="0" rtl="0" algn="l">
                        <a:lnSpc>
                          <a:spcPct val="90000"/>
                        </a:lnSpc>
                        <a:spcBef>
                          <a:spcPts val="0"/>
                        </a:spcBef>
                        <a:spcAft>
                          <a:spcPts val="0"/>
                        </a:spcAft>
                        <a:buClr>
                          <a:schemeClr val="dk1"/>
                        </a:buClr>
                        <a:buSzPts val="1800"/>
                        <a:buFont typeface="Courier New"/>
                        <a:buNone/>
                      </a:pPr>
                      <a:r>
                        <a:rPr b="1" lang="en-US" sz="1800" u="none" cap="none" strike="noStrike">
                          <a:solidFill>
                            <a:schemeClr val="dk1"/>
                          </a:solidFill>
                          <a:latin typeface="Courier New"/>
                          <a:ea typeface="Courier New"/>
                          <a:cs typeface="Courier New"/>
                          <a:sym typeface="Courier New"/>
                        </a:rPr>
                        <a:t>wait(Q);</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342900" lvl="0" marL="342900" marR="0" rtl="0" algn="l">
                        <a:lnSpc>
                          <a:spcPct val="90000"/>
                        </a:lnSpc>
                        <a:spcBef>
                          <a:spcPts val="0"/>
                        </a:spcBef>
                        <a:spcAft>
                          <a:spcPts val="0"/>
                        </a:spcAft>
                        <a:buClr>
                          <a:schemeClr val="dk1"/>
                        </a:buClr>
                        <a:buSzPts val="1100"/>
                        <a:buFont typeface="Arial"/>
                        <a:buNone/>
                      </a:pPr>
                      <a:r>
                        <a:rPr b="1" lang="en-US" sz="1800" u="none" cap="none" strike="noStrike">
                          <a:solidFill>
                            <a:schemeClr val="dk1"/>
                          </a:solidFill>
                          <a:latin typeface="Courier New"/>
                          <a:ea typeface="Courier New"/>
                          <a:cs typeface="Courier New"/>
                          <a:sym typeface="Courier New"/>
                        </a:rPr>
                        <a:t>wait(S);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456" name="Google Shape;456;p47"/>
          <p:cNvPicPr preferRelativeResize="0"/>
          <p:nvPr/>
        </p:nvPicPr>
        <p:blipFill rotWithShape="1">
          <a:blip r:embed="rId3">
            <a:alphaModFix/>
          </a:blip>
          <a:srcRect b="0" l="0" r="0" t="0"/>
          <a:stretch/>
        </p:blipFill>
        <p:spPr>
          <a:xfrm>
            <a:off x="4079992" y="4943475"/>
            <a:ext cx="984000" cy="512550"/>
          </a:xfrm>
          <a:prstGeom prst="rect">
            <a:avLst/>
          </a:prstGeom>
          <a:noFill/>
          <a:ln>
            <a:noFill/>
          </a:ln>
        </p:spPr>
      </p:pic>
      <p:pic>
        <p:nvPicPr>
          <p:cNvPr id="457" name="Google Shape;457;p47"/>
          <p:cNvPicPr preferRelativeResize="0"/>
          <p:nvPr/>
        </p:nvPicPr>
        <p:blipFill rotWithShape="1">
          <a:blip r:embed="rId3">
            <a:alphaModFix/>
          </a:blip>
          <a:srcRect b="0" l="0" r="0" t="0"/>
          <a:stretch/>
        </p:blipFill>
        <p:spPr>
          <a:xfrm>
            <a:off x="6352117" y="5525375"/>
            <a:ext cx="984000" cy="512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sz="3000"/>
              <a:t>Problemas con los semáforos: </a:t>
            </a:r>
            <a:r>
              <a:rPr b="0" i="0" lang="en-US" sz="4400" u="none" cap="none" strike="noStrike">
                <a:solidFill>
                  <a:schemeClr val="dk2"/>
                </a:solidFill>
                <a:latin typeface="Arial"/>
                <a:ea typeface="Arial"/>
                <a:cs typeface="Arial"/>
                <a:sym typeface="Arial"/>
              </a:rPr>
              <a:t>Interbloqueo</a:t>
            </a:r>
            <a:endParaRPr/>
          </a:p>
        </p:txBody>
      </p:sp>
      <p:sp>
        <p:nvSpPr>
          <p:cNvPr id="463" name="Google Shape;463;p48"/>
          <p:cNvSpPr txBox="1"/>
          <p:nvPr>
            <p:ph idx="1" type="body"/>
          </p:nvPr>
        </p:nvSpPr>
        <p:spPr>
          <a:xfrm>
            <a:off x="261625" y="1417625"/>
            <a:ext cx="8686800" cy="470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Deadlock</a:t>
            </a:r>
            <a:r>
              <a:rPr lang="en-US"/>
              <a:t>: </a:t>
            </a:r>
            <a:r>
              <a:rPr lang="en-US" sz="2400"/>
              <a:t>El problema de los filósofos chinos</a:t>
            </a:r>
            <a:endParaRPr i="1">
              <a:solidFill>
                <a:srgbClr val="000000"/>
              </a:solidFill>
            </a:endParaRPr>
          </a:p>
        </p:txBody>
      </p:sp>
      <p:pic>
        <p:nvPicPr>
          <p:cNvPr id="464" name="Google Shape;464;p48"/>
          <p:cNvPicPr preferRelativeResize="0"/>
          <p:nvPr/>
        </p:nvPicPr>
        <p:blipFill rotWithShape="1">
          <a:blip r:embed="rId3">
            <a:alphaModFix/>
          </a:blip>
          <a:srcRect b="0" l="0" r="0" t="0"/>
          <a:stretch/>
        </p:blipFill>
        <p:spPr>
          <a:xfrm>
            <a:off x="3784463" y="1886388"/>
            <a:ext cx="4733925" cy="4276725"/>
          </a:xfrm>
          <a:prstGeom prst="rect">
            <a:avLst/>
          </a:prstGeom>
          <a:noFill/>
          <a:ln>
            <a:noFill/>
          </a:ln>
        </p:spPr>
      </p:pic>
      <p:pic>
        <p:nvPicPr>
          <p:cNvPr id="465" name="Google Shape;465;p48"/>
          <p:cNvPicPr preferRelativeResize="0"/>
          <p:nvPr/>
        </p:nvPicPr>
        <p:blipFill rotWithShape="1">
          <a:blip r:embed="rId4">
            <a:alphaModFix/>
          </a:blip>
          <a:srcRect b="0" l="0" r="0" t="0"/>
          <a:stretch/>
        </p:blipFill>
        <p:spPr>
          <a:xfrm>
            <a:off x="346829" y="2063904"/>
            <a:ext cx="3558550" cy="3833250"/>
          </a:xfrm>
          <a:prstGeom prst="rect">
            <a:avLst/>
          </a:prstGeom>
          <a:noFill/>
          <a:ln>
            <a:noFill/>
          </a:ln>
        </p:spPr>
      </p:pic>
      <p:sp>
        <p:nvSpPr>
          <p:cNvPr id="466" name="Google Shape;466;p48"/>
          <p:cNvSpPr txBox="1"/>
          <p:nvPr/>
        </p:nvSpPr>
        <p:spPr>
          <a:xfrm>
            <a:off x="511000" y="5981925"/>
            <a:ext cx="81759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Si todos toman el tenedor de la izquierda, luego se bloquean al querer tomar el tenedor de la derecha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Arial"/>
              <a:buNone/>
            </a:pPr>
            <a:r>
              <a:rPr lang="en-US"/>
              <a:t>Bibliografía</a:t>
            </a:r>
            <a:endParaRPr/>
          </a:p>
        </p:txBody>
      </p:sp>
      <p:sp>
        <p:nvSpPr>
          <p:cNvPr id="472" name="Google Shape;472;p49"/>
          <p:cNvSpPr txBox="1"/>
          <p:nvPr>
            <p:ph idx="1" type="body"/>
          </p:nvPr>
        </p:nvSpPr>
        <p:spPr>
          <a:xfrm>
            <a:off x="457200" y="1600200"/>
            <a:ext cx="8408100" cy="4526100"/>
          </a:xfrm>
          <a:prstGeom prst="rect">
            <a:avLst/>
          </a:prstGeom>
          <a:noFill/>
          <a:ln>
            <a:noFill/>
          </a:ln>
        </p:spPr>
        <p:txBody>
          <a:bodyPr anchorCtr="0" anchor="t" bIns="45700" lIns="91425" spcFirstLastPara="1" rIns="91425" wrap="square" tIns="45700">
            <a:noAutofit/>
          </a:bodyPr>
          <a:lstStyle/>
          <a:p>
            <a:pPr indent="-292100" lvl="0" marL="342900" rtl="0" algn="l">
              <a:lnSpc>
                <a:spcPct val="100000"/>
              </a:lnSpc>
              <a:spcBef>
                <a:spcPts val="520"/>
              </a:spcBef>
              <a:spcAft>
                <a:spcPts val="0"/>
              </a:spcAft>
              <a:buClr>
                <a:srgbClr val="0BD0D9"/>
              </a:buClr>
              <a:buSzPts val="2400"/>
              <a:buFont typeface="Noto Sans Symbols"/>
              <a:buChar char="•"/>
            </a:pPr>
            <a:r>
              <a:rPr i="1" lang="en-US" sz="2400">
                <a:latin typeface="Merriweather"/>
                <a:ea typeface="Merriweather"/>
                <a:cs typeface="Merriweather"/>
                <a:sym typeface="Merriweather"/>
              </a:rPr>
              <a:t>Fundamentos de Sistemas Operativos (7ma Edicion)</a:t>
            </a:r>
            <a:endParaRPr i="1" sz="2400">
              <a:latin typeface="Merriweather"/>
              <a:ea typeface="Merriweather"/>
              <a:cs typeface="Merriweather"/>
              <a:sym typeface="Merriweather"/>
            </a:endParaRPr>
          </a:p>
          <a:p>
            <a:pPr indent="457200" lvl="0" marL="0" rtl="0" algn="l">
              <a:lnSpc>
                <a:spcPct val="100000"/>
              </a:lnSpc>
              <a:spcBef>
                <a:spcPts val="520"/>
              </a:spcBef>
              <a:spcAft>
                <a:spcPts val="0"/>
              </a:spcAft>
              <a:buSzPts val="3200"/>
              <a:buNone/>
            </a:pPr>
            <a:r>
              <a:rPr lang="en-US" sz="2400">
                <a:latin typeface="Merriweather"/>
                <a:ea typeface="Merriweather"/>
                <a:cs typeface="Merriweather"/>
                <a:sym typeface="Merriweather"/>
              </a:rPr>
              <a:t>A Silberschatz, PB Galvin, G Gagne, A Silberschatz</a:t>
            </a:r>
            <a:endParaRPr sz="2400">
              <a:latin typeface="Merriweather"/>
              <a:ea typeface="Merriweather"/>
              <a:cs typeface="Merriweather"/>
              <a:sym typeface="Merriweather"/>
            </a:endParaRPr>
          </a:p>
          <a:p>
            <a:pPr indent="-260350" lvl="1" marL="742950" rtl="0" algn="l">
              <a:lnSpc>
                <a:spcPct val="100000"/>
              </a:lnSpc>
              <a:spcBef>
                <a:spcPts val="520"/>
              </a:spcBef>
              <a:spcAft>
                <a:spcPts val="0"/>
              </a:spcAft>
              <a:buClr>
                <a:srgbClr val="0F6FC6"/>
              </a:buClr>
              <a:buSzPts val="2400"/>
              <a:buFont typeface="Noto Sans Symbols"/>
              <a:buChar char="–"/>
            </a:pPr>
            <a:r>
              <a:rPr lang="en-US" sz="2400">
                <a:latin typeface="Merriweather"/>
                <a:ea typeface="Merriweather"/>
                <a:cs typeface="Merriweather"/>
                <a:sym typeface="Merriweather"/>
              </a:rPr>
              <a:t>Capítulos 6 y 7 </a:t>
            </a:r>
            <a:endParaRPr i="1" sz="2400">
              <a:latin typeface="Merriweather"/>
              <a:ea typeface="Merriweather"/>
              <a:cs typeface="Merriweather"/>
              <a:sym typeface="Merriweather"/>
            </a:endParaRPr>
          </a:p>
          <a:p>
            <a:pPr indent="0" lvl="0" marL="0" rtl="0" algn="l">
              <a:lnSpc>
                <a:spcPct val="100000"/>
              </a:lnSpc>
              <a:spcBef>
                <a:spcPts val="520"/>
              </a:spcBef>
              <a:spcAft>
                <a:spcPts val="0"/>
              </a:spcAft>
              <a:buSzPts val="3200"/>
              <a:buNone/>
            </a:pPr>
            <a:r>
              <a:t/>
            </a:r>
            <a:endParaRPr i="1" sz="2400">
              <a:latin typeface="Merriweather"/>
              <a:ea typeface="Merriweather"/>
              <a:cs typeface="Merriweather"/>
              <a:sym typeface="Merriweather"/>
            </a:endParaRPr>
          </a:p>
          <a:p>
            <a:pPr indent="-292100" lvl="0" marL="342900" rtl="0" algn="l">
              <a:lnSpc>
                <a:spcPct val="100000"/>
              </a:lnSpc>
              <a:spcBef>
                <a:spcPts val="520"/>
              </a:spcBef>
              <a:spcAft>
                <a:spcPts val="0"/>
              </a:spcAft>
              <a:buClr>
                <a:srgbClr val="0BD0D9"/>
              </a:buClr>
              <a:buSzPts val="2400"/>
              <a:buFont typeface="Noto Sans Symbols"/>
              <a:buChar char="•"/>
            </a:pPr>
            <a:r>
              <a:rPr i="1" lang="en-US" sz="2400">
                <a:latin typeface="Merriweather"/>
                <a:ea typeface="Merriweather"/>
                <a:cs typeface="Merriweather"/>
                <a:sym typeface="Merriweather"/>
              </a:rPr>
              <a:t>Sistemas Operativos Modernos (3ra Edición)</a:t>
            </a:r>
            <a:endParaRPr i="1" sz="2400">
              <a:latin typeface="Merriweather"/>
              <a:ea typeface="Merriweather"/>
              <a:cs typeface="Merriweather"/>
              <a:sym typeface="Merriweather"/>
            </a:endParaRPr>
          </a:p>
          <a:p>
            <a:pPr indent="457200" lvl="0" marL="0" rtl="0" algn="l">
              <a:lnSpc>
                <a:spcPct val="100000"/>
              </a:lnSpc>
              <a:spcBef>
                <a:spcPts val="520"/>
              </a:spcBef>
              <a:spcAft>
                <a:spcPts val="0"/>
              </a:spcAft>
              <a:buSzPts val="3200"/>
              <a:buNone/>
            </a:pPr>
            <a:r>
              <a:rPr lang="en-US" sz="2400">
                <a:latin typeface="Merriweather"/>
                <a:ea typeface="Merriweather"/>
                <a:cs typeface="Merriweather"/>
                <a:sym typeface="Merriweather"/>
              </a:rPr>
              <a:t>A Tanenbaum</a:t>
            </a:r>
            <a:endParaRPr sz="2400">
              <a:latin typeface="Merriweather"/>
              <a:ea typeface="Merriweather"/>
              <a:cs typeface="Merriweather"/>
              <a:sym typeface="Merriweather"/>
            </a:endParaRPr>
          </a:p>
          <a:p>
            <a:pPr indent="-260350" lvl="1" marL="742950" rtl="0" algn="l">
              <a:lnSpc>
                <a:spcPct val="100000"/>
              </a:lnSpc>
              <a:spcBef>
                <a:spcPts val="520"/>
              </a:spcBef>
              <a:spcAft>
                <a:spcPts val="0"/>
              </a:spcAft>
              <a:buClr>
                <a:srgbClr val="0F6FC6"/>
              </a:buClr>
              <a:buSzPts val="2400"/>
              <a:buFont typeface="Noto Sans Symbols"/>
              <a:buChar char="–"/>
            </a:pPr>
            <a:r>
              <a:rPr lang="en-US" sz="2400">
                <a:latin typeface="Merriweather"/>
                <a:ea typeface="Merriweather"/>
                <a:cs typeface="Merriweather"/>
                <a:sym typeface="Merriweather"/>
              </a:rPr>
              <a:t>Capítulo 2.3 </a:t>
            </a:r>
            <a:endParaRPr i="1" sz="2400">
              <a:latin typeface="Merriweather"/>
              <a:ea typeface="Merriweather"/>
              <a:cs typeface="Merriweather"/>
              <a:sym typeface="Merriweather"/>
            </a:endParaRPr>
          </a:p>
          <a:p>
            <a:pPr indent="0" lvl="0" marL="0" rtl="0" algn="l">
              <a:lnSpc>
                <a:spcPct val="100000"/>
              </a:lnSpc>
              <a:spcBef>
                <a:spcPts val="520"/>
              </a:spcBef>
              <a:spcAft>
                <a:spcPts val="0"/>
              </a:spcAft>
              <a:buSzPts val="3200"/>
              <a:buNone/>
            </a:pPr>
            <a:r>
              <a:t/>
            </a:r>
            <a:endParaRPr i="1" sz="24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p:nvPr/>
        </p:nvSpPr>
        <p:spPr>
          <a:xfrm>
            <a:off x="877850" y="1306500"/>
            <a:ext cx="19929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Productor</a:t>
            </a:r>
            <a:endParaRPr b="1" i="0" sz="1400" u="none" cap="none" strike="noStrike">
              <a:solidFill>
                <a:srgbClr val="000000"/>
              </a:solidFill>
              <a:latin typeface="Arial"/>
              <a:ea typeface="Arial"/>
              <a:cs typeface="Arial"/>
              <a:sym typeface="Arial"/>
            </a:endParaRPr>
          </a:p>
        </p:txBody>
      </p:sp>
      <p:sp>
        <p:nvSpPr>
          <p:cNvPr id="118" name="Google Shape;118;p5"/>
          <p:cNvSpPr/>
          <p:nvPr/>
        </p:nvSpPr>
        <p:spPr>
          <a:xfrm>
            <a:off x="5593184" y="1306501"/>
            <a:ext cx="21636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P2: Consumidor</a:t>
            </a:r>
            <a:endParaRPr b="1" i="0" sz="1400" u="none" cap="none" strike="noStrike">
              <a:solidFill>
                <a:srgbClr val="000000"/>
              </a:solidFill>
              <a:latin typeface="Arial"/>
              <a:ea typeface="Arial"/>
              <a:cs typeface="Arial"/>
              <a:sym typeface="Arial"/>
            </a:endParaRPr>
          </a:p>
        </p:txBody>
      </p:sp>
      <p:sp>
        <p:nvSpPr>
          <p:cNvPr id="119" name="Google Shape;119;p5"/>
          <p:cNvSpPr txBox="1"/>
          <p:nvPr/>
        </p:nvSpPr>
        <p:spPr>
          <a:xfrm>
            <a:off x="4094367" y="2499109"/>
            <a:ext cx="474000" cy="240900"/>
          </a:xfrm>
          <a:prstGeom prst="rect">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5"/>
          <p:cNvSpPr/>
          <p:nvPr/>
        </p:nvSpPr>
        <p:spPr>
          <a:xfrm rot="1892178">
            <a:off x="2812724" y="1929266"/>
            <a:ext cx="1106993" cy="613365"/>
          </a:xfrm>
          <a:prstGeom prst="rightArrow">
            <a:avLst>
              <a:gd fmla="val 15464"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Escribe</a:t>
            </a:r>
            <a:endParaRPr b="1" i="0" sz="1400" u="none" cap="none" strike="noStrike">
              <a:solidFill>
                <a:srgbClr val="000000"/>
              </a:solidFill>
              <a:latin typeface="Arial"/>
              <a:ea typeface="Arial"/>
              <a:cs typeface="Arial"/>
              <a:sym typeface="Arial"/>
            </a:endParaRPr>
          </a:p>
        </p:txBody>
      </p:sp>
      <p:sp>
        <p:nvSpPr>
          <p:cNvPr id="121" name="Google Shape;121;p5"/>
          <p:cNvSpPr/>
          <p:nvPr/>
        </p:nvSpPr>
        <p:spPr>
          <a:xfrm rot="-1717940">
            <a:off x="4712519" y="1863876"/>
            <a:ext cx="877736" cy="611704"/>
          </a:xfrm>
          <a:prstGeom prst="rightArrow">
            <a:avLst>
              <a:gd fmla="val 13832"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Lee</a:t>
            </a:r>
            <a:endParaRPr b="1" i="0" sz="1400" u="none" cap="none" strike="noStrike">
              <a:solidFill>
                <a:srgbClr val="000000"/>
              </a:solidFill>
              <a:latin typeface="Arial"/>
              <a:ea typeface="Arial"/>
              <a:cs typeface="Arial"/>
              <a:sym typeface="Arial"/>
            </a:endParaRPr>
          </a:p>
        </p:txBody>
      </p:sp>
      <p:sp>
        <p:nvSpPr>
          <p:cNvPr id="122" name="Google Shape;122;p5"/>
          <p:cNvSpPr txBox="1"/>
          <p:nvPr/>
        </p:nvSpPr>
        <p:spPr>
          <a:xfrm>
            <a:off x="164650" y="2993875"/>
            <a:ext cx="8184000" cy="8406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32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Supongamos  que primero se ejecuta el proceso P1 y luego el proceso P2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5"/>
          <p:cNvSpPr txBox="1"/>
          <p:nvPr/>
        </p:nvSpPr>
        <p:spPr>
          <a:xfrm>
            <a:off x="3904228" y="2125849"/>
            <a:ext cx="922500" cy="24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archivo</a:t>
            </a:r>
            <a:endParaRPr b="1" i="0" sz="1400" u="none" cap="none" strike="noStrike">
              <a:solidFill>
                <a:srgbClr val="000000"/>
              </a:solidFill>
              <a:latin typeface="Arial"/>
              <a:ea typeface="Arial"/>
              <a:cs typeface="Arial"/>
              <a:sym typeface="Arial"/>
            </a:endParaRPr>
          </a:p>
        </p:txBody>
      </p:sp>
      <p:graphicFrame>
        <p:nvGraphicFramePr>
          <p:cNvPr id="124" name="Google Shape;124;p5"/>
          <p:cNvGraphicFramePr/>
          <p:nvPr/>
        </p:nvGraphicFramePr>
        <p:xfrm>
          <a:off x="287400" y="3939100"/>
          <a:ext cx="3000000" cy="3000000"/>
        </p:xfrm>
        <a:graphic>
          <a:graphicData uri="http://schemas.openxmlformats.org/drawingml/2006/table">
            <a:tbl>
              <a:tblPr>
                <a:noFill/>
                <a:tableStyleId>{E2071145-FC5D-46C7-A220-A0B8AD4BF8EE}</a:tableStyleId>
              </a:tblPr>
              <a:tblGrid>
                <a:gridCol w="871600"/>
                <a:gridCol w="3209200"/>
                <a:gridCol w="3748650"/>
              </a:tblGrid>
              <a:tr h="506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tiempo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P2</a:t>
                      </a:r>
                      <a:endParaRPr b="1"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abrir archivo para escribir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escribir 8910;</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solidFill>
                            <a:schemeClr val="dk1"/>
                          </a:solidFill>
                        </a:rPr>
                        <a:t>indice</a:t>
                      </a:r>
                      <a:r>
                        <a:rPr lang="en-US" sz="1400" u="none" cap="none" strike="noStrike">
                          <a:solidFill>
                            <a:schemeClr val="dk1"/>
                          </a:solidFill>
                        </a:rPr>
                        <a:t> = leer archivo;</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imprimir elementos[</a:t>
                      </a:r>
                      <a:r>
                        <a:rPr b="1" lang="en-US" sz="1400" u="none" cap="none" strike="noStrike">
                          <a:solidFill>
                            <a:schemeClr val="dk1"/>
                          </a:solidFill>
                        </a:rPr>
                        <a:t>indice</a:t>
                      </a:r>
                      <a:r>
                        <a:rPr lang="en-US" sz="1400" u="none" cap="none" strike="noStrike">
                          <a:solidFill>
                            <a:schemeClr val="dk1"/>
                          </a:solidFill>
                        </a:rPr>
                        <a:t>]</a:t>
                      </a:r>
                      <a:endParaRPr sz="1400" u="none" cap="none" strike="noStrike"/>
                    </a:p>
                  </a:txBody>
                  <a:tcPr marT="91425" marB="91425" marR="91425" marL="91425"/>
                </a:tc>
              </a:tr>
            </a:tbl>
          </a:graphicData>
        </a:graphic>
      </p:graphicFrame>
      <p:sp>
        <p:nvSpPr>
          <p:cNvPr id="125" name="Google Shape;125;p5"/>
          <p:cNvSpPr txBox="1"/>
          <p:nvPr>
            <p:ph type="title"/>
          </p:nvPr>
        </p:nvSpPr>
        <p:spPr>
          <a:xfrm>
            <a:off x="341312" y="188912"/>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Ejemplo: Ejecución sin errores</a:t>
            </a:r>
            <a:endParaRPr/>
          </a:p>
        </p:txBody>
      </p:sp>
      <p:pic>
        <p:nvPicPr>
          <p:cNvPr id="126" name="Google Shape;126;p5"/>
          <p:cNvPicPr preferRelativeResize="0"/>
          <p:nvPr/>
        </p:nvPicPr>
        <p:blipFill rotWithShape="1">
          <a:blip r:embed="rId3">
            <a:alphaModFix/>
          </a:blip>
          <a:srcRect b="0" l="0" r="0" t="0"/>
          <a:stretch/>
        </p:blipFill>
        <p:spPr>
          <a:xfrm>
            <a:off x="7446822" y="5149697"/>
            <a:ext cx="1697175" cy="169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p:nvPr/>
        </p:nvSpPr>
        <p:spPr>
          <a:xfrm>
            <a:off x="877850" y="1001700"/>
            <a:ext cx="19929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Productor</a:t>
            </a:r>
            <a:endParaRPr b="1" i="0" sz="1400" u="none" cap="none" strike="noStrike">
              <a:solidFill>
                <a:srgbClr val="000000"/>
              </a:solidFill>
              <a:latin typeface="Arial"/>
              <a:ea typeface="Arial"/>
              <a:cs typeface="Arial"/>
              <a:sym typeface="Arial"/>
            </a:endParaRPr>
          </a:p>
        </p:txBody>
      </p:sp>
      <p:sp>
        <p:nvSpPr>
          <p:cNvPr id="132" name="Google Shape;132;p6"/>
          <p:cNvSpPr/>
          <p:nvPr/>
        </p:nvSpPr>
        <p:spPr>
          <a:xfrm>
            <a:off x="5593184" y="1001701"/>
            <a:ext cx="2163600" cy="894300"/>
          </a:xfrm>
          <a:prstGeom prst="ellipse">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P2: Consumidor</a:t>
            </a:r>
            <a:endParaRPr b="1" i="0" sz="1400" u="none" cap="none" strike="noStrike">
              <a:solidFill>
                <a:srgbClr val="000000"/>
              </a:solidFill>
              <a:latin typeface="Arial"/>
              <a:ea typeface="Arial"/>
              <a:cs typeface="Arial"/>
              <a:sym typeface="Arial"/>
            </a:endParaRPr>
          </a:p>
        </p:txBody>
      </p:sp>
      <p:sp>
        <p:nvSpPr>
          <p:cNvPr id="133" name="Google Shape;133;p6"/>
          <p:cNvSpPr txBox="1"/>
          <p:nvPr/>
        </p:nvSpPr>
        <p:spPr>
          <a:xfrm>
            <a:off x="4094367" y="2194309"/>
            <a:ext cx="474000" cy="240900"/>
          </a:xfrm>
          <a:prstGeom prst="rect">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6"/>
          <p:cNvSpPr/>
          <p:nvPr/>
        </p:nvSpPr>
        <p:spPr>
          <a:xfrm rot="1892178">
            <a:off x="2812724" y="1624466"/>
            <a:ext cx="1106993" cy="613365"/>
          </a:xfrm>
          <a:prstGeom prst="rightArrow">
            <a:avLst>
              <a:gd fmla="val 15464"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Escribe</a:t>
            </a:r>
            <a:endParaRPr b="1" i="0" sz="1400" u="none" cap="none" strike="noStrike">
              <a:solidFill>
                <a:srgbClr val="000000"/>
              </a:solidFill>
              <a:latin typeface="Arial"/>
              <a:ea typeface="Arial"/>
              <a:cs typeface="Arial"/>
              <a:sym typeface="Arial"/>
            </a:endParaRPr>
          </a:p>
        </p:txBody>
      </p:sp>
      <p:sp>
        <p:nvSpPr>
          <p:cNvPr id="135" name="Google Shape;135;p6"/>
          <p:cNvSpPr/>
          <p:nvPr/>
        </p:nvSpPr>
        <p:spPr>
          <a:xfrm rot="-1717940">
            <a:off x="4712519" y="1559076"/>
            <a:ext cx="877736" cy="611704"/>
          </a:xfrm>
          <a:prstGeom prst="rightArrow">
            <a:avLst>
              <a:gd fmla="val 13832" name="adj1"/>
              <a:gd fmla="val 50000" name="adj2"/>
            </a:avLst>
          </a:prstGeom>
          <a:solidFill>
            <a:schemeClr val="accent1"/>
          </a:solidFill>
          <a:ln cap="flat" cmpd="sng" w="25400">
            <a:solidFill>
              <a:srgbClr val="89A4A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000000"/>
                </a:solidFill>
                <a:latin typeface="Arial"/>
                <a:ea typeface="Arial"/>
                <a:cs typeface="Arial"/>
                <a:sym typeface="Arial"/>
              </a:rPr>
              <a:t>Lee</a:t>
            </a:r>
            <a:endParaRPr b="1" i="0" sz="1400" u="none" cap="none" strike="noStrike">
              <a:solidFill>
                <a:srgbClr val="000000"/>
              </a:solidFill>
              <a:latin typeface="Arial"/>
              <a:ea typeface="Arial"/>
              <a:cs typeface="Arial"/>
              <a:sym typeface="Arial"/>
            </a:endParaRPr>
          </a:p>
        </p:txBody>
      </p:sp>
      <p:sp>
        <p:nvSpPr>
          <p:cNvPr id="136" name="Google Shape;136;p6"/>
          <p:cNvSpPr txBox="1"/>
          <p:nvPr/>
        </p:nvSpPr>
        <p:spPr>
          <a:xfrm>
            <a:off x="164650" y="2612875"/>
            <a:ext cx="8184000" cy="12924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32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Supongamos P1 y P2 son ejecutados en el mismo procesador con un planificador round robin con quantum muy pequeño que solo da tiempo de ejecutar una instrucción. Inicialmente el archivo tiene escrito el valor NULL. Podríamos tener el siguiente orden de ejecución: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6"/>
          <p:cNvSpPr txBox="1"/>
          <p:nvPr/>
        </p:nvSpPr>
        <p:spPr>
          <a:xfrm>
            <a:off x="3904228" y="1821049"/>
            <a:ext cx="922500" cy="24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archivo</a:t>
            </a:r>
            <a:endParaRPr b="1" i="0" sz="1400" u="none" cap="none" strike="noStrike">
              <a:solidFill>
                <a:srgbClr val="000000"/>
              </a:solidFill>
              <a:latin typeface="Arial"/>
              <a:ea typeface="Arial"/>
              <a:cs typeface="Arial"/>
              <a:sym typeface="Arial"/>
            </a:endParaRPr>
          </a:p>
        </p:txBody>
      </p:sp>
      <p:graphicFrame>
        <p:nvGraphicFramePr>
          <p:cNvPr id="138" name="Google Shape;138;p6"/>
          <p:cNvGraphicFramePr/>
          <p:nvPr/>
        </p:nvGraphicFramePr>
        <p:xfrm>
          <a:off x="287400" y="4091500"/>
          <a:ext cx="3000000" cy="3000000"/>
        </p:xfrm>
        <a:graphic>
          <a:graphicData uri="http://schemas.openxmlformats.org/drawingml/2006/table">
            <a:tbl>
              <a:tblPr>
                <a:noFill/>
                <a:tableStyleId>{E2071145-FC5D-46C7-A220-A0B8AD4BF8EE}</a:tableStyleId>
              </a:tblPr>
              <a:tblGrid>
                <a:gridCol w="871600"/>
                <a:gridCol w="3209200"/>
                <a:gridCol w="3748650"/>
              </a:tblGrid>
              <a:tr h="506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tiempo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P1</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Proceso P2</a:t>
                      </a:r>
                      <a:endParaRPr b="1"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solidFill>
                            <a:schemeClr val="dk1"/>
                          </a:solidFill>
                        </a:rPr>
                        <a:t>indice</a:t>
                      </a:r>
                      <a:r>
                        <a:rPr lang="en-US" sz="1400" u="none" cap="none" strike="noStrike">
                          <a:solidFill>
                            <a:schemeClr val="dk1"/>
                          </a:solidFill>
                        </a:rPr>
                        <a:t> = leer archivo;</a:t>
                      </a:r>
                      <a:endParaRPr sz="1400" u="none" cap="none" strike="noStrike">
                        <a:solidFill>
                          <a:schemeClr val="dk1"/>
                        </a:solidFill>
                      </a:endParaRPr>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abrir archivo para escribir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escribir 8910;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1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imprimir elementos[</a:t>
                      </a:r>
                      <a:r>
                        <a:rPr b="1" lang="en-US" sz="1400" u="none" cap="none" strike="noStrike">
                          <a:solidFill>
                            <a:schemeClr val="dk1"/>
                          </a:solidFill>
                        </a:rPr>
                        <a:t>indice</a:t>
                      </a:r>
                      <a:r>
                        <a:rPr lang="en-US" sz="1400" u="none" cap="none" strike="noStrike">
                          <a:solidFill>
                            <a:schemeClr val="dk1"/>
                          </a:solidFill>
                        </a:rPr>
                        <a:t>]</a:t>
                      </a:r>
                      <a:endParaRPr sz="1400" u="none" cap="none" strike="noStrike"/>
                    </a:p>
                  </a:txBody>
                  <a:tcPr marT="91425" marB="91425" marR="91425" marL="91425"/>
                </a:tc>
              </a:tr>
            </a:tbl>
          </a:graphicData>
        </a:graphic>
      </p:graphicFrame>
      <p:sp>
        <p:nvSpPr>
          <p:cNvPr id="139" name="Google Shape;139;p6"/>
          <p:cNvSpPr/>
          <p:nvPr/>
        </p:nvSpPr>
        <p:spPr>
          <a:xfrm>
            <a:off x="6454600" y="6030425"/>
            <a:ext cx="1089300" cy="706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6"/>
          <p:cNvPicPr preferRelativeResize="0"/>
          <p:nvPr/>
        </p:nvPicPr>
        <p:blipFill rotWithShape="1">
          <a:blip r:embed="rId3">
            <a:alphaModFix/>
          </a:blip>
          <a:srcRect b="0" l="0" r="0" t="0"/>
          <a:stretch/>
        </p:blipFill>
        <p:spPr>
          <a:xfrm>
            <a:off x="6924663" y="3887288"/>
            <a:ext cx="2143125" cy="2143125"/>
          </a:xfrm>
          <a:prstGeom prst="rect">
            <a:avLst/>
          </a:prstGeom>
          <a:noFill/>
          <a:ln>
            <a:noFill/>
          </a:ln>
        </p:spPr>
      </p:pic>
      <p:sp>
        <p:nvSpPr>
          <p:cNvPr id="141" name="Google Shape;141;p6"/>
          <p:cNvSpPr txBox="1"/>
          <p:nvPr>
            <p:ph type="title"/>
          </p:nvPr>
        </p:nvSpPr>
        <p:spPr>
          <a:xfrm>
            <a:off x="341312" y="-115888"/>
            <a:ext cx="8312100" cy="9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lang="en-US">
                <a:solidFill>
                  <a:schemeClr val="dk1"/>
                </a:solidFill>
              </a:rPr>
              <a:t>Ejemplo: Ejecución fallida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341312" y="188912"/>
            <a:ext cx="831215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4400" u="none" cap="none" strike="noStrike">
                <a:solidFill>
                  <a:schemeClr val="dk1"/>
                </a:solidFill>
                <a:latin typeface="Arial"/>
                <a:ea typeface="Arial"/>
                <a:cs typeface="Arial"/>
                <a:sym typeface="Arial"/>
              </a:rPr>
              <a:t>Condiciones de carrera</a:t>
            </a:r>
            <a:endParaRPr/>
          </a:p>
        </p:txBody>
      </p:sp>
      <p:sp>
        <p:nvSpPr>
          <p:cNvPr id="147" name="Google Shape;147;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Se dice que varios procesos se encuentran en condición de carrera si el resultado de los mismos depende del orden de ejecución</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48" name="Google Shape;148;p7"/>
          <p:cNvSpPr txBox="1"/>
          <p:nvPr/>
        </p:nvSpPr>
        <p:spPr>
          <a:xfrm>
            <a:off x="954350" y="4194700"/>
            <a:ext cx="6082200" cy="85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En nuestro ejemplo de Productor-Consumidor, primero debe producir y luego debe consumir.</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Implementación </a:t>
            </a:r>
            <a:r>
              <a:rPr lang="en-US" sz="2600"/>
              <a:t>de Productor-Consumidor</a:t>
            </a:r>
            <a:endParaRPr sz="2600"/>
          </a:p>
        </p:txBody>
      </p:sp>
      <p:sp>
        <p:nvSpPr>
          <p:cNvPr id="154" name="Google Shape;154;p8"/>
          <p:cNvSpPr txBox="1"/>
          <p:nvPr/>
        </p:nvSpPr>
        <p:spPr>
          <a:xfrm>
            <a:off x="670325" y="1499975"/>
            <a:ext cx="8229600" cy="8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5" name="Google Shape;155;p8"/>
          <p:cNvSpPr txBox="1"/>
          <p:nvPr/>
        </p:nvSpPr>
        <p:spPr>
          <a:xfrm>
            <a:off x="225125" y="2427425"/>
            <a:ext cx="8674800" cy="39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int main ()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    pthread_t p1;</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    pthread_t p2;</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int res;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res = pthread_create(&amp;p1,NULL,productor,NULL);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    res = pthread_create(&amp;p2,NULL,consumidor,NULL);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  	 pthread_exit(NULL);</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a:t>
            </a:r>
            <a:endParaRPr b="0" i="0" sz="2300" u="none" cap="none" strike="noStrike">
              <a:solidFill>
                <a:srgbClr val="000000"/>
              </a:solidFill>
              <a:latin typeface="Courier New"/>
              <a:ea typeface="Courier New"/>
              <a:cs typeface="Courier New"/>
              <a:sym typeface="Courier New"/>
            </a:endParaRPr>
          </a:p>
        </p:txBody>
      </p:sp>
      <p:sp>
        <p:nvSpPr>
          <p:cNvPr id="156" name="Google Shape;156;p8"/>
          <p:cNvSpPr txBox="1"/>
          <p:nvPr/>
        </p:nvSpPr>
        <p:spPr>
          <a:xfrm>
            <a:off x="4052450" y="2788225"/>
            <a:ext cx="4641300" cy="116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main se encarga de generar los dos threads y asignar las funciones de productor y consumidor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Implementación </a:t>
            </a:r>
            <a:r>
              <a:rPr lang="en-US" sz="2600"/>
              <a:t>de Productor-Consumidor</a:t>
            </a:r>
            <a:endParaRPr sz="2600"/>
          </a:p>
        </p:txBody>
      </p:sp>
      <p:sp>
        <p:nvSpPr>
          <p:cNvPr id="162" name="Google Shape;162;p9"/>
          <p:cNvSpPr txBox="1"/>
          <p:nvPr/>
        </p:nvSpPr>
        <p:spPr>
          <a:xfrm>
            <a:off x="225125" y="1541325"/>
            <a:ext cx="8797500" cy="484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char* elementos[4] = {"agua", "aire", "tierra", "fuego"};</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int archivo = 500;//variable global</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void* consumidor (void* parametro){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//abrir archivo para leer</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int indice = archivo;</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//imprimir en pantalla lo que leí</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printf("La posición %d contiene %s \n", indice, elementos[indice]);</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//cerrar archivo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pthread_exit(NULL);</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700"/>
              <a:buFont typeface="Arial"/>
              <a:buNone/>
            </a:pPr>
            <a:r>
              <a:t/>
            </a:r>
            <a:endParaRPr b="0" i="0" sz="2700"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