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7010400" cy="9296400"/>
  <p:embeddedFontLst>
    <p:embeddedFont>
      <p:font typeface="Helvetica Neue"/>
      <p:regular r:id="rId41"/>
      <p:bold r:id="rId42"/>
      <p:italic r:id="rId43"/>
      <p:boldItalic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inEN4FeNakcFdGgmzPuHChSs0v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44" Type="http://schemas.openxmlformats.org/officeDocument/2006/relationships/font" Target="fonts/HelveticaNeue-boldItalic.fntdata"/><Relationship Id="rId43" Type="http://schemas.openxmlformats.org/officeDocument/2006/relationships/font" Target="fonts/HelveticaNeue-italic.fntdata"/><Relationship Id="rId46" Type="http://schemas.openxmlformats.org/officeDocument/2006/relationships/font" Target="fonts/Merriweather-bold.fntdata"/><Relationship Id="rId45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erriweather-boldItalic.fntdata"/><Relationship Id="rId47" Type="http://schemas.openxmlformats.org/officeDocument/2006/relationships/font" Target="fonts/Merriweather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82687" y="698500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3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82687" y="698500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82687" y="698500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35037" y="4416425"/>
            <a:ext cx="51402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82687" y="698500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3" name="Google Shape;63;p47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2" name="Google Shape;52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7" name="Google Shape;57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8" name="Google Shape;58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36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36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36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36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6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4" id="16" name="Google Shape;1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36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3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8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8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38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8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8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8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8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6" id="33" name="Google Shape;3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371475" y="1831975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lang="en-US"/>
              <a:t>Unidad</a:t>
            </a: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3</a:t>
            </a: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 Procesos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739775" y="182562"/>
            <a:ext cx="7947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Estados de un Proceso 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390100" y="20120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1990300" y="32312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5038300" y="32312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714700" y="20120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3438100" y="4831450"/>
            <a:ext cx="2114400" cy="809100"/>
          </a:xfrm>
          <a:prstGeom prst="ellipse">
            <a:avLst/>
          </a:prstGeom>
          <a:solidFill>
            <a:srgbClr val="DBF5F9"/>
          </a:solidFill>
          <a:ln cap="flat" cmpd="sng" w="9525">
            <a:solidFill>
              <a:srgbClr val="0461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Bloqueado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0"/>
          <p:cNvCxnSpPr>
            <a:stCxn id="146" idx="6"/>
            <a:endCxn id="147" idx="0"/>
          </p:cNvCxnSpPr>
          <p:nvPr/>
        </p:nvCxnSpPr>
        <p:spPr>
          <a:xfrm>
            <a:off x="2504500" y="2416600"/>
            <a:ext cx="543000" cy="8148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10"/>
          <p:cNvCxnSpPr>
            <a:stCxn id="147" idx="7"/>
            <a:endCxn id="148" idx="1"/>
          </p:cNvCxnSpPr>
          <p:nvPr/>
        </p:nvCxnSpPr>
        <p:spPr>
          <a:xfrm flipH="1" rot="-5400000">
            <a:off x="4571153" y="2573640"/>
            <a:ext cx="600" cy="1552800"/>
          </a:xfrm>
          <a:prstGeom prst="curvedConnector3">
            <a:avLst>
              <a:gd fmla="val -59435817" name="adj1"/>
            </a:avLst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0"/>
          <p:cNvCxnSpPr>
            <a:stCxn id="148" idx="3"/>
            <a:endCxn id="147" idx="5"/>
          </p:cNvCxnSpPr>
          <p:nvPr/>
        </p:nvCxnSpPr>
        <p:spPr>
          <a:xfrm rot="5400000">
            <a:off x="4571247" y="3145760"/>
            <a:ext cx="600" cy="1552800"/>
          </a:xfrm>
          <a:prstGeom prst="curvedConnector3">
            <a:avLst>
              <a:gd fmla="val 59435817" name="adj1"/>
            </a:avLst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0"/>
          <p:cNvCxnSpPr>
            <a:stCxn id="148" idx="4"/>
            <a:endCxn id="150" idx="6"/>
          </p:cNvCxnSpPr>
          <p:nvPr/>
        </p:nvCxnSpPr>
        <p:spPr>
          <a:xfrm rot="5400000">
            <a:off x="5226100" y="4366750"/>
            <a:ext cx="1195800" cy="5430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0"/>
          <p:cNvCxnSpPr>
            <a:stCxn id="150" idx="2"/>
            <a:endCxn id="147" idx="3"/>
          </p:cNvCxnSpPr>
          <p:nvPr/>
        </p:nvCxnSpPr>
        <p:spPr>
          <a:xfrm rot="10800000">
            <a:off x="2299900" y="3922000"/>
            <a:ext cx="1138200" cy="13140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10"/>
          <p:cNvCxnSpPr>
            <a:stCxn id="148" idx="0"/>
            <a:endCxn id="149" idx="2"/>
          </p:cNvCxnSpPr>
          <p:nvPr/>
        </p:nvCxnSpPr>
        <p:spPr>
          <a:xfrm rot="-5400000">
            <a:off x="5997850" y="2514400"/>
            <a:ext cx="814500" cy="619200"/>
          </a:xfrm>
          <a:prstGeom prst="curvedConnector2">
            <a:avLst/>
          </a:prstGeom>
          <a:noFill/>
          <a:ln cap="flat" cmpd="sng" w="19050">
            <a:solidFill>
              <a:srgbClr val="04617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10"/>
          <p:cNvSpPr txBox="1"/>
          <p:nvPr/>
        </p:nvSpPr>
        <p:spPr>
          <a:xfrm>
            <a:off x="2722675" y="2290500"/>
            <a:ext cx="956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admitido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4028075" y="4223675"/>
            <a:ext cx="143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4061900" y="2416600"/>
            <a:ext cx="1552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despachado por el Scheduler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6055850" y="4441675"/>
            <a:ext cx="1434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 de I/O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ó 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642400" y="4515200"/>
            <a:ext cx="2004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Terminó el evento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6163525" y="2768525"/>
            <a:ext cx="1552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del proceso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1166812" y="136525"/>
            <a:ext cx="7519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Process Control Block (PCB)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806450" y="1041400"/>
            <a:ext cx="4798800" cy="53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/>
              <a:t>Bloque de Control del Proceso es la información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asociada a cada proceso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state – </a:t>
            </a:r>
            <a:r>
              <a:rPr lang="en-US"/>
              <a:t>corriendo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/>
              <a:t>esperando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etc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counter – </a:t>
            </a:r>
            <a:r>
              <a:rPr lang="en-US"/>
              <a:t>ubicación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siguiente </a:t>
            </a:r>
            <a:r>
              <a:rPr lang="en-US"/>
              <a:t>instrucción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ejecutar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registers – contenido </a:t>
            </a:r>
            <a:r>
              <a:rPr lang="en-US"/>
              <a:t>de los registros del proceso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 information- priodidad, scheduling queue pointers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Memory-management </a:t>
            </a:r>
            <a:r>
              <a:rPr lang="en-US"/>
              <a:t>información de la memoria asignada al proceso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Información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/>
              <a:t>ejecución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Uso de la CPU </a:t>
            </a:r>
            <a:r>
              <a:rPr lang="en-US"/>
              <a:t>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clock </a:t>
            </a:r>
            <a:r>
              <a:rPr lang="en-US"/>
              <a:t>transcurridos desde el inicio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tiempo </a:t>
            </a:r>
            <a:r>
              <a:rPr lang="en-US"/>
              <a:t>límite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Informacion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– </a:t>
            </a:r>
            <a:r>
              <a:rPr lang="en-US"/>
              <a:t>Dispositivos de E / S asignados a proceso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lista de archivos abi</a:t>
            </a:r>
            <a:r>
              <a:rPr lang="en-US"/>
              <a:t>ertos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0400" y="1393825"/>
            <a:ext cx="2795587" cy="4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982662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PCB y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/>
              <a:t>ontext Switch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25" y="1104900"/>
            <a:ext cx="7975324" cy="53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 txBox="1"/>
          <p:nvPr/>
        </p:nvSpPr>
        <p:spPr>
          <a:xfrm>
            <a:off x="7227925" y="2691425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(inactivo)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Context Switch</a:t>
            </a:r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854075" y="1108075"/>
            <a:ext cx="69977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Cuando la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cambia de un proceso a otro</a:t>
            </a:r>
            <a:r>
              <a:rPr lang="en-US"/>
              <a:t>, el sistema debe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b="1" lang="en-US">
                <a:solidFill>
                  <a:srgbClr val="3366FF"/>
                </a:solidFill>
              </a:rPr>
              <a:t>uardar el estado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del proceso en ejecución y cargar el estado guardado del nuevo proceso, a través de un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 switch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>
                <a:solidFill>
                  <a:srgbClr val="3366FF"/>
                </a:solidFill>
              </a:rPr>
              <a:t>El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 </a:t>
            </a:r>
            <a:r>
              <a:rPr lang="en-US"/>
              <a:t>de un proceso es representado en el PCB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Context-switch </a:t>
            </a:r>
            <a:r>
              <a:rPr lang="en-US"/>
              <a:t>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overhead; </a:t>
            </a:r>
            <a:r>
              <a:rPr lang="en-US"/>
              <a:t>El sistema no hace ningún trabajo útil al cambiar los procesos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Mientras más complejo el SO y el PCB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➔ m</a:t>
            </a:r>
            <a:r>
              <a:rPr lang="en-US"/>
              <a:t>á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largo el context switch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tiempo es determinado por el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Existe hardware que provee una colección de registros en la CPU que permite múltiples contextos simultáneos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960437" y="1444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/>
              <a:t>CB: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Representa</a:t>
            </a:r>
            <a:r>
              <a:rPr lang="en-US"/>
              <a:t>c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/>
              <a:t>ó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/>
              <a:t>e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 Linux</a:t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 Linux, la información de un proceso se guarda en un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PCB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llamado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task_struct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 t_pid; /* process identifier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state; /* state of the process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time_slice /* scheduling information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task_struct *parent; /* this process’s parent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list_head children; /* this process’s children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files_struct *files; /* list of open files */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mm_struct *mm; /* address space of this process */</a:t>
            </a:r>
            <a:endParaRPr/>
          </a:p>
        </p:txBody>
      </p:sp>
      <p:pic>
        <p:nvPicPr>
          <p:cNvPr descr="C:\Users\as668\Desktop\in-3_1.jpg"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87" y="4111625"/>
            <a:ext cx="5865812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960437" y="14446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/>
              <a:t>CB: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Representa</a:t>
            </a:r>
            <a:r>
              <a:rPr lang="en-US"/>
              <a:t>c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/>
              <a:t>ó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/>
              <a:t>e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 Linux</a:t>
            </a:r>
            <a:endParaRPr/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806450" y="1233487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 estructura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task_struct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no está disponible directamente en user space, pero se puede acceder a cierta información del proceso con el siguiente comando: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cat /proc/&lt;id_del_proceso&gt;/status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Por ejemplo si el pid de un proceso es 2555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cat /proc/2255/status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/>
              <a:t>nos muestra datos esenciales de proceso con id 2255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/>
              <a:t>Cómo obtener el id de mi proceso (supongamos firefox)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lang="en-US"/>
              <a:t>top | grep “firefox”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Operac</a:t>
            </a:r>
            <a:r>
              <a:rPr lang="en-US"/>
              <a:t>iones con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</a:t>
            </a:r>
            <a:r>
              <a:rPr lang="en-US"/>
              <a:t>o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806450" y="1233487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El sistema debe proporcionar mecanismos para: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 Creación de Procesos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Terminación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/>
              <a:t>Procesos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Creación de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/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854075" y="1169987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lang="en-US">
                <a:solidFill>
                  <a:srgbClr val="3366FF"/>
                </a:solidFill>
              </a:rPr>
              <a:t>Procesos Padres</a:t>
            </a:r>
            <a:r>
              <a:rPr lang="en-US"/>
              <a:t> pueden crear </a:t>
            </a:r>
            <a:r>
              <a:rPr b="1" lang="en-US">
                <a:solidFill>
                  <a:srgbClr val="3366FF"/>
                </a:solidFill>
              </a:rPr>
              <a:t>Procesos hijos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/>
              <a:t>que a su vez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crean otros procesos, formando un </a:t>
            </a:r>
            <a:r>
              <a:rPr b="1" lang="en-US">
                <a:solidFill>
                  <a:srgbClr val="3366FF"/>
                </a:solidFill>
              </a:rPr>
              <a:t>árbol de procesos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Los Procesos se identifican y gestionan a través de su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identificador de proceso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Opciones de intercambio de recursos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Padre e Hijo comparten todos los recursos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Los Hijos comparten un subconjunto de recursos del Padre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Padre e Hijo no comparten recursos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Opciones de ejecución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Padre y Hijo se ejecutan </a:t>
            </a:r>
            <a:r>
              <a:rPr b="1" lang="en-US"/>
              <a:t>concurrentemente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El Padre espera por que el hijo finalice su ejecución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1042987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Árbol de procesos en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GNU/Linux</a:t>
            </a:r>
            <a:endParaRPr/>
          </a:p>
        </p:txBody>
      </p:sp>
      <p:pic>
        <p:nvPicPr>
          <p:cNvPr descr="3_08.pdf"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900" y="1238100"/>
            <a:ext cx="8430175" cy="44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069975" y="152400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Creación de Procesos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(Cont.)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869950" y="1060450"/>
            <a:ext cx="7816800" cy="4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Ejemplos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que permite la </a:t>
            </a:r>
            <a:r>
              <a:rPr lang="en-US"/>
              <a:t>creación de nuevos procesos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 call </a:t>
            </a:r>
            <a:r>
              <a:rPr lang="en-US"/>
              <a:t>que se usa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luego de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para reemplazar el espacio de memoria del proceso con un nuevo programa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b="1" lang="en-US"/>
              <a:t>wait( )</a:t>
            </a:r>
            <a:r>
              <a:rPr lang="en-US"/>
              <a:t> system call para poner al padre en espera de que el hijo termine con un </a:t>
            </a:r>
            <a:r>
              <a:rPr b="1" lang="en-US"/>
              <a:t>exit( )</a:t>
            </a:r>
            <a:endParaRPr b="1"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pic>
        <p:nvPicPr>
          <p:cNvPr descr="3"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3798875"/>
            <a:ext cx="8132750" cy="204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1644650" y="182562"/>
            <a:ext cx="6380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Unidad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3:  Procesos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1149350" y="1158500"/>
            <a:ext cx="7370700" cy="3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concepto de Proceso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Planificación de Procesos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IPC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Interprocess Communication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/>
              <a:t>jemplos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Comunicaci</a:t>
            </a:r>
            <a:r>
              <a:rPr lang="en-US"/>
              <a:t>ón en sistemas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Client-Server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996950" y="1619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Programa C co</a:t>
            </a:r>
            <a:r>
              <a:rPr lang="en-US"/>
              <a:t>n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endParaRPr/>
          </a:p>
        </p:txBody>
      </p:sp>
      <p:pic>
        <p:nvPicPr>
          <p:cNvPr descr="Screen Shot 2012-12-04 at 11.21.10 AM.png"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537" y="969962"/>
            <a:ext cx="6038850" cy="56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7745750" y="4608925"/>
            <a:ext cx="73512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7591650" y="1102875"/>
            <a:ext cx="13869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Fin de un Proceso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806450" y="1233487"/>
            <a:ext cx="7170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El proceso ejecuta su última instrucción y le solicita al sistema que lo elimine a través de la system call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Retorna el estado del hijo al padre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(via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Los recursos del proceso son reasignados por el SO.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El padre puede terminar la ejecución de procesos hijos usando la system call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r>
              <a:rPr lang="en-US"/>
              <a:t>Algunas razones para esto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El hijo supera los recursos asignados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La tarea asignada al hijo ya no es necesaria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El padre está siendo retirado y los sistemas operativos no permiten que un hijo continúe si su padre termina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457200" y="21146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Fin de un Proceso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957262" y="1042987"/>
            <a:ext cx="73691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Algunos SO no permiten que exista un hijo si su padre ha terminado. Si un proceso termina, entonces todos sus hijos también deben ser terminados.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/>
              <a:t>Terminación en cascada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La terminación es iniciada por el SO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El proceso padre puede esperar la terminación de un proceso hijo usando la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call 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/>
              <a:t>Esta system call devuelve información de estado y el pid del proceso terminado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pid = wait(&amp;status); 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Si ningún padre espera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lang="en-US"/>
              <a:t>no invoco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/>
              <a:t>el proceso es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zombie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Si el padre terminó sin invocar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wait ()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</a:t>
            </a:r>
            <a:r>
              <a:rPr lang="en-US"/>
              <a:t>el proceso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orphan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1225550" y="150812"/>
            <a:ext cx="7997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lang="en-US" sz="2800"/>
              <a:t>Ejemplo</a:t>
            </a:r>
            <a:r>
              <a:rPr b="1" i="0" lang="en-US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Browser </a:t>
            </a:r>
            <a:r>
              <a:rPr lang="en-US" sz="2800"/>
              <a:t>Chrome </a:t>
            </a:r>
            <a:endParaRPr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698500" y="1233475"/>
            <a:ext cx="82314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Algunos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browsers</a:t>
            </a:r>
            <a:r>
              <a:rPr lang="en-US"/>
              <a:t> corren sobre un solo proceso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/>
              <a:t>algunos todavía lo hacen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Si un sitio web causa problemas, todo el navegador puede bloquearse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Por otro lado, por ejemplo,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Chrome </a:t>
            </a:r>
            <a:r>
              <a:rPr lang="en-US"/>
              <a:t>es multiproceso, con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tipos diferentes de procesos: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El proceso gestiona la interfaz de usuario, el disco y la red de E / 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Renderer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encarga de hacer render </a:t>
            </a:r>
            <a:r>
              <a:rPr lang="en-US"/>
              <a:t>en las páginas con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HTML, Javascript. </a:t>
            </a:r>
            <a:r>
              <a:rPr lang="en-US"/>
              <a:t>Un nuevo render es creado para cada sitio web abierto.</a:t>
            </a:r>
            <a:endParaRPr/>
          </a:p>
          <a:p>
            <a:pPr indent="-280035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Plug-in </a:t>
            </a:r>
            <a:r>
              <a:rPr lang="en-US"/>
              <a:t>Procesos para cada plug-in.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n-3_2.pdf"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4536419"/>
            <a:ext cx="7997826" cy="145068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2998925" y="5667600"/>
            <a:ext cx="3564000" cy="31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tab representa un proceso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982662" y="168275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Interprocess Communication</a:t>
            </a:r>
            <a:endParaRPr/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885825" y="1154099"/>
            <a:ext cx="7485000" cy="4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Los procesos en un SO pueden ser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</a:t>
            </a:r>
            <a:r>
              <a:rPr b="1" i="1" lang="en-US"/>
              <a:t>ientes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cooperativos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El proceso de cooperación puede afectar o ser afectado por otros procesos, incluido el intercambio de datos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Razones para que los procesos colaboren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Intercambio de información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Mejora computacional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Modularidad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Conveniencia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Los procesos cooperativos necesitan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interprocess communication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Existen dos formas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 (memoria compartida)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 passing (</a:t>
            </a:r>
            <a:r>
              <a:rPr b="1" lang="en-US">
                <a:solidFill>
                  <a:srgbClr val="3366FF"/>
                </a:solidFill>
              </a:rPr>
              <a:t>p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aso de mensajes)</a:t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Modelos </a:t>
            </a:r>
            <a:r>
              <a:rPr lang="en-US"/>
              <a:t>de Comunicación</a:t>
            </a:r>
            <a:endParaRPr/>
          </a:p>
        </p:txBody>
      </p:sp>
      <p:pic>
        <p:nvPicPr>
          <p:cNvPr descr="3_12.pdf" id="260" name="Google Shape;2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700" y="1725599"/>
            <a:ext cx="6548074" cy="46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969948" y="1143000"/>
            <a:ext cx="739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Envío de mensajes.  (b) Memoria compartida.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57275" y="952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/>
              <a:t>PC</a:t>
            </a: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–  Memoria Compa</a:t>
            </a:r>
            <a:r>
              <a:rPr lang="en-US" sz="2500"/>
              <a:t>rtida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898525" y="1233487"/>
            <a:ext cx="66214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Un área de memoria compartida entre los procesos que desean comunicarse.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La comunicación está bajo el control de los procesos de los usuarios, no del sistema operativo.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Los principales problemas son proporcionar un mecanismo que permita a los procesos del usuario sincronizar sus acciones cuando acceden a la memoria compartida.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La</a:t>
            </a:r>
            <a:r>
              <a:rPr b="1" lang="en-US"/>
              <a:t> sincronización de procesos</a:t>
            </a:r>
            <a:r>
              <a:rPr lang="en-US"/>
              <a:t> se discute más adelante!</a:t>
            </a:r>
            <a:endParaRPr/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1057275" y="1270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/>
              <a:t>PC</a:t>
            </a: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500"/>
              <a:t>Paso de Mensajes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885825" y="1201737"/>
            <a:ext cx="6934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Mecanismo para que los procesos se comuniquen y se sincronicen sus acciones.</a:t>
            </a:r>
            <a:endParaRPr/>
          </a:p>
          <a:p>
            <a:pPr indent="-29718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Sistema de mensajes: los procesos se comunican entre sí sin recurrir a variables compartidas</a:t>
            </a:r>
            <a:endParaRPr/>
          </a:p>
          <a:p>
            <a:pPr indent="-29718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IPC facilita esto, facilitando dos operacion</a:t>
            </a:r>
            <a:r>
              <a:rPr lang="en-US"/>
              <a:t>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El tamaño del mensaje es fijo o variable.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996950" y="1079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lang="en-US" sz="2500"/>
              <a:t>IPC – Paso de Mensajes</a:t>
            </a: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(Cont.)</a:t>
            </a:r>
            <a:endParaRPr/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901700" y="1016000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Si los procesos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/>
              <a:t>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desean </a:t>
            </a:r>
            <a:r>
              <a:rPr lang="en-US"/>
              <a:t>comunicarse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ellos necesitan 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Establecer un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(enlace) </a:t>
            </a:r>
            <a:r>
              <a:rPr i="0" lang="en-US" sz="1800" u="none">
                <a:solidFill>
                  <a:schemeClr val="dk1"/>
                </a:solidFill>
              </a:rPr>
              <a:t>entre el</a:t>
            </a:r>
            <a:r>
              <a:rPr lang="en-US"/>
              <a:t>los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Intercambiar mensajes a través de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send/receive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Problemas para implementarlo: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¿Cómo se establecen los enlaces?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¿Se puede asociar un enlace a más de dos procesos?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¿Cuántos enlaces puede haber entre cada par de procesos de comunicación?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¿Cuál es la capacidad de un enlace?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En enlace es unidireccional o bidireccional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933450" y="1238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0"/>
              <a:buFont typeface="Arial"/>
              <a:buNone/>
            </a:pPr>
            <a:r>
              <a:rPr lang="en-US" sz="2500"/>
              <a:t>IPC – Paso de Mensajes</a:t>
            </a:r>
            <a:r>
              <a:rPr b="1" i="0" lang="en-US" sz="25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(Cont.)</a:t>
            </a:r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901700" y="785812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5109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64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La implementación del enlace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Fisica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●"/>
            </a:pPr>
            <a:r>
              <a:rPr lang="en-US"/>
              <a:t>Memoria compartida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bus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●"/>
            </a:pPr>
            <a:r>
              <a:rPr lang="en-US"/>
              <a:t>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Logica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Directa o indirecta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Synchronous o asynchronous</a:t>
            </a:r>
            <a:endParaRPr/>
          </a:p>
          <a:p>
            <a:pPr indent="-228600" lvl="2" marL="10858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Almacenamiento en búfer automático o explícito</a:t>
            </a:r>
            <a:endParaRPr/>
          </a:p>
          <a:p>
            <a:pPr indent="0" lvl="0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1576387" y="166687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Sistema Batch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928675" y="1177925"/>
            <a:ext cx="7370700" cy="4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Un SO ejecuta una variedad de programas: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Sistema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– </a:t>
            </a:r>
            <a:r>
              <a:rPr b="1" i="0" lang="en-US" sz="15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jobs  (batch = lote o grupo de tare</a:t>
            </a:r>
            <a:r>
              <a:rPr b="1" lang="en-US" sz="1500">
                <a:solidFill>
                  <a:srgbClr val="3366FF"/>
                </a:solidFill>
              </a:rPr>
              <a:t>as similares</a:t>
            </a:r>
            <a:r>
              <a:rPr b="1" i="0" lang="en-US" sz="15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5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576513"/>
            <a:ext cx="80010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457200" y="1778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Comunicaci</a:t>
            </a:r>
            <a:r>
              <a:rPr lang="en-US"/>
              <a:t>ó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 Directa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885825" y="1138237"/>
            <a:ext cx="7635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Los procesos deben nombrarse explícitamente: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</a:t>
            </a:r>
            <a:r>
              <a:rPr lang="en-US"/>
              <a:t>envía un mensaje al proceso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</a:t>
            </a:r>
            <a:r>
              <a:rPr lang="en-US"/>
              <a:t>recibe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mensaje del proceso </a:t>
            </a:r>
            <a:r>
              <a:rPr lang="en-US"/>
              <a:t>Q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Propiedades del enlace de comunicación.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Los enlaces se establecen automáticamente.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Un enlace está asociado exactamente con un par de procesos de comunicación.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Entre cada par existe exactamente un enlace.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El enlace puede ser unidireccional, pero generalmente es bidireccional.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Comunica</a:t>
            </a:r>
            <a:r>
              <a:rPr lang="en-US"/>
              <a:t>c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/>
              <a:t>ó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/>
              <a:t>Indirecta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854075" y="1166812"/>
            <a:ext cx="73914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Los mensajes son dirigidos y recibidos desde buzones (también conocidos como puertos/ports)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Cada PORT tiene una identificación única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Los procesos solo pueden comunicarse si comparten un PORT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Propiedades del enlace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El enlace es establecido sólo si los procesos comparten puertos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Un link puede asociarse a varios procesos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Cada par de procesos puede compartir varios enlaces de comunicación.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Los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 pueden ser </a:t>
            </a:r>
            <a:r>
              <a:rPr lang="en-US"/>
              <a:t>unidireccional o bidireccional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8826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Comunicación Indirecta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838200" y="1135062"/>
            <a:ext cx="7580312" cy="382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Operaciones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mailbox (port)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and receive messages through mailbox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destroy a mailbox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Primitivas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 </a:t>
            </a:r>
            <a:r>
              <a:rPr lang="en-US"/>
              <a:t>envía un mensaje al puerto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message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–</a:t>
            </a:r>
            <a:r>
              <a:rPr lang="en-US"/>
              <a:t>recibe un mensaje de el puerto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Buffering</a:t>
            </a:r>
            <a:endParaRPr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889000" y="1233487"/>
            <a:ext cx="71215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Cola de mensajes asociada a un enlace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implementada de una de tres maneras: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Zero capacity – </a:t>
            </a:r>
            <a:r>
              <a:rPr lang="en-US"/>
              <a:t>no hay mensajes en cola.</a:t>
            </a:r>
            <a:br>
              <a:rPr lang="en-US"/>
            </a:br>
            <a:r>
              <a:rPr lang="en-US"/>
              <a:t>El remitente debe esperar al receptor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Bounded capacity –</a:t>
            </a:r>
            <a:r>
              <a:rPr lang="en-US"/>
              <a:t>longitud finita de n mensajes</a:t>
            </a:r>
            <a:br>
              <a:rPr lang="en-US"/>
            </a:br>
            <a:r>
              <a:rPr lang="en-US"/>
              <a:t>El remitente debe esperar si el enlace está completo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Unbounded capacity –</a:t>
            </a:r>
            <a:r>
              <a:rPr lang="en-US"/>
              <a:t>longitud infinita</a:t>
            </a:r>
            <a:br>
              <a:rPr lang="en-US"/>
            </a:br>
            <a:r>
              <a:rPr lang="en-US"/>
              <a:t>El remitente nunca espera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lang="en-US"/>
              <a:t>Fin de Unidad</a:t>
            </a:r>
            <a:r>
              <a:rPr b="1" i="0" lang="en-US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1576387" y="166687"/>
            <a:ext cx="61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Sistema Time-Shared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928675" y="1177925"/>
            <a:ext cx="7370700" cy="4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Un SO ejecuta una variedad de programas: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Sistema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Time-shared –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programas de usuario </a:t>
            </a:r>
            <a:r>
              <a:rPr lang="en-US"/>
              <a:t>o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tareas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2500313"/>
            <a:ext cx="4762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1576373" y="155575"/>
            <a:ext cx="6920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El concepto de Proceso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933450" y="1041400"/>
            <a:ext cx="7164387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rgbClr val="3366FF"/>
                </a:solidFill>
              </a:rPr>
              <a:t>Proceso</a:t>
            </a:r>
            <a:r>
              <a:rPr lang="en-US"/>
              <a:t> – un programa en ejecución; La ejecución debe progresar de manera secuencial.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Un programa es una entidad </a:t>
            </a:r>
            <a:r>
              <a:rPr b="1" lang="en-US"/>
              <a:t>pasiva </a:t>
            </a:r>
            <a:r>
              <a:rPr lang="en-US"/>
              <a:t>alojado en disco </a:t>
            </a:r>
            <a:r>
              <a:rPr b="1" lang="en-US">
                <a:solidFill>
                  <a:srgbClr val="3366FF"/>
                </a:solidFill>
              </a:rPr>
              <a:t>(archivo ejecutable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</a:t>
            </a:r>
            <a:r>
              <a:rPr lang="en-US"/>
              <a:t>un proceso 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una entidad </a:t>
            </a:r>
            <a:r>
              <a:rPr b="1" lang="en-US"/>
              <a:t>activa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Un </a:t>
            </a:r>
            <a:r>
              <a:rPr b="1" lang="en-US"/>
              <a:t>programa</a:t>
            </a:r>
            <a:r>
              <a:rPr lang="en-US"/>
              <a:t> se convierte en </a:t>
            </a:r>
            <a:r>
              <a:rPr b="1" lang="en-US"/>
              <a:t>proceso </a:t>
            </a:r>
            <a:r>
              <a:rPr lang="en-US"/>
              <a:t>cuando es ejecutado y cargado en la memoria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La ejecución de los programas puede ser vía GUI con un doble clic, a través de la línea de comandos , etc.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Un programa puede ser varios procesos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lang="en-US"/>
              <a:t>Varias instancias de un mismo programa</a:t>
            </a:r>
            <a:endParaRPr/>
          </a:p>
          <a:p>
            <a:pPr indent="-2400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666850" y="1046800"/>
            <a:ext cx="3852800" cy="5259075"/>
          </a:xfrm>
          <a:prstGeom prst="flowChartMagneticDisk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>
            <p:ph type="title"/>
          </p:nvPr>
        </p:nvSpPr>
        <p:spPr>
          <a:xfrm>
            <a:off x="1576373" y="155575"/>
            <a:ext cx="6920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El concepto de Proceso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(Cont.)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1494350" y="2878150"/>
            <a:ext cx="2350200" cy="183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//hello.c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#include &lt;stdio.h&gt;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void main()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while(1){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printf("Hello, World!");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494350" y="4935550"/>
            <a:ext cx="2350200" cy="85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//ejecutable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código binario listo para ejecutar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6686225" y="1295400"/>
            <a:ext cx="16374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6610025" y="1143000"/>
            <a:ext cx="16374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6762425" y="1143000"/>
            <a:ext cx="1637400" cy="4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6762425" y="1143000"/>
            <a:ext cx="1637400" cy="449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6762425" y="2209800"/>
            <a:ext cx="1637400" cy="85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6762425" y="3048000"/>
            <a:ext cx="1637400" cy="85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6"/>
          <p:cNvCxnSpPr>
            <a:stCxn id="105" idx="3"/>
            <a:endCxn id="110" idx="1"/>
          </p:cNvCxnSpPr>
          <p:nvPr/>
        </p:nvCxnSpPr>
        <p:spPr>
          <a:xfrm flipH="1" rot="10800000">
            <a:off x="3844550" y="2637250"/>
            <a:ext cx="2917800" cy="27258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6"/>
          <p:cNvCxnSpPr>
            <a:stCxn id="105" idx="3"/>
            <a:endCxn id="111" idx="1"/>
          </p:cNvCxnSpPr>
          <p:nvPr/>
        </p:nvCxnSpPr>
        <p:spPr>
          <a:xfrm flipH="1" rot="10800000">
            <a:off x="3844550" y="3475450"/>
            <a:ext cx="2917800" cy="18876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6"/>
          <p:cNvCxnSpPr>
            <a:stCxn id="104" idx="1"/>
            <a:endCxn id="105" idx="1"/>
          </p:cNvCxnSpPr>
          <p:nvPr/>
        </p:nvCxnSpPr>
        <p:spPr>
          <a:xfrm>
            <a:off x="1494350" y="3795400"/>
            <a:ext cx="600" cy="1567800"/>
          </a:xfrm>
          <a:prstGeom prst="curvedConnector3">
            <a:avLst>
              <a:gd fmla="val -78625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6"/>
          <p:cNvSpPr txBox="1"/>
          <p:nvPr/>
        </p:nvSpPr>
        <p:spPr>
          <a:xfrm>
            <a:off x="7019275" y="2383275"/>
            <a:ext cx="1078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Proceso 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7019275" y="3297675"/>
            <a:ext cx="1078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Proceso 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"/>
          <p:cNvSpPr txBox="1"/>
          <p:nvPr/>
        </p:nvSpPr>
        <p:spPr>
          <a:xfrm rot="-5400000">
            <a:off x="313675" y="4212075"/>
            <a:ext cx="1078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Compilar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5114275" y="2764275"/>
            <a:ext cx="1078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ejecutar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5419075" y="4135875"/>
            <a:ext cx="1078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ejecutar de nuevo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990075" y="1316475"/>
            <a:ext cx="1078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7019275" y="1240275"/>
            <a:ext cx="1220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MEMORIA PRINCIPAL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1576373" y="155575"/>
            <a:ext cx="6920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El concepto de Proceso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(Cont.)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1038400" y="1453500"/>
            <a:ext cx="5917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Ejercicio: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verificar que para un mismo programa podemos tener dos procesos asociados y diferentes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990600" y="166687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El interior de un proceso en la memoria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" y="1254125"/>
            <a:ext cx="2911475" cy="459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3449875" y="1488150"/>
            <a:ext cx="5355300" cy="3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Compuesto por: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código del programa, tambien llamado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section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section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contiene variables globales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861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contiene memoria asignada dinámicamente durante el tiempo de ejecución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contiene datos temporales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Parámetros de funciones, variables locales , direcciones de retorno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1360487" y="182562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lang="en-US"/>
              <a:t>Estados de un </a:t>
            </a:r>
            <a:r>
              <a:rPr b="1" i="0" lang="en-US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Proces</a:t>
            </a:r>
            <a:r>
              <a:rPr lang="en-US"/>
              <a:t>o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06450" y="1246187"/>
            <a:ext cx="7370762" cy="325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/>
              <a:t>A medida que se ejecuta un proceso, este cambia por distintos </a:t>
            </a:r>
            <a:r>
              <a:rPr b="1" lang="en-US">
                <a:solidFill>
                  <a:srgbClr val="0000FF"/>
                </a:solidFill>
              </a:rPr>
              <a:t>estados</a:t>
            </a:r>
            <a:endParaRPr b="1">
              <a:solidFill>
                <a:srgbClr val="0000FF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/>
              <a:t>nuevo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r>
              <a:rPr lang="en-US"/>
              <a:t>El proceso se está creando.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/>
              <a:t>ejecutando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r>
              <a:rPr lang="en-US"/>
              <a:t>Las instrucciones están siendo ejecutadas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/>
              <a:t>esperando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r>
              <a:rPr lang="en-US"/>
              <a:t>El proceso está esperando que ocurra algún evento.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lang="en-US"/>
              <a:t>listo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r>
              <a:rPr lang="en-US"/>
              <a:t>El proceso está a la espera de ser asignado a un procesador.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</a:t>
            </a:r>
            <a:r>
              <a:rPr b="1" lang="en-US"/>
              <a:t>do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/>
              <a:t>El proceso ha finalizado su ejecución.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