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7086600" cy="9372600"/>
  <p:embeddedFontLst>
    <p:embeddedFont>
      <p:font typeface="Merriweather Sans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gAl+m+sovKKiTAW4afjNOF3urF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Sans-bold.fntdata"/><Relationship Id="rId20" Type="http://schemas.openxmlformats.org/officeDocument/2006/relationships/slide" Target="slides/slide14.xml"/><Relationship Id="rId42" Type="http://schemas.openxmlformats.org/officeDocument/2006/relationships/font" Target="fonts/MerriweatherSans-boldItalic.fntdata"/><Relationship Id="rId41" Type="http://schemas.openxmlformats.org/officeDocument/2006/relationships/font" Target="fonts/MerriweatherSans-italic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5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8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7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erriweatherSan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 txBox="1"/>
          <p:nvPr>
            <p:ph idx="12" type="sldNum"/>
          </p:nvPr>
        </p:nvSpPr>
        <p:spPr>
          <a:xfrm>
            <a:off x="4016375" y="8905875"/>
            <a:ext cx="3070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9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944562" y="4452937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3" name="Google Shape;63;p44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3" name="Google Shape;53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11" name="Google Shape;11;p33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33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33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33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3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4" id="16" name="Google Shape;16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33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3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5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5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35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5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5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5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6" id="33" name="Google Shape;3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685800" y="782637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lang="en-US"/>
              <a:t>Unidad 5</a:t>
            </a: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:  CPU Scheduling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838200" y="201612"/>
            <a:ext cx="7848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Scheduler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933450" y="1169987"/>
            <a:ext cx="70674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La planificación puede ser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sng">
                <a:solidFill>
                  <a:schemeClr val="dk1"/>
                </a:solidFill>
              </a:rPr>
              <a:t>Sin desalojo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ó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nonpreemptive (el proceso tiene la CPU hasta que la deja volunt</a:t>
            </a:r>
            <a:r>
              <a:rPr b="1" lang="en-US">
                <a:solidFill>
                  <a:srgbClr val="3366FF"/>
                </a:solidFill>
              </a:rPr>
              <a:t>ariamente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i="0" sz="18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341312" lvl="0" marL="3413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La planificación puede ser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sng">
                <a:solidFill>
                  <a:schemeClr val="dk1"/>
                </a:solidFill>
              </a:rPr>
              <a:t>Con desa</a:t>
            </a:r>
            <a:r>
              <a:rPr b="1" lang="en-US" u="sng"/>
              <a:t>lojo</a:t>
            </a:r>
            <a:r>
              <a:rPr lang="en-US"/>
              <a:t> ó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 (el proceso</a:t>
            </a:r>
            <a:r>
              <a:rPr b="1" lang="en-US">
                <a:solidFill>
                  <a:srgbClr val="3366FF"/>
                </a:solidFill>
              </a:rPr>
              <a:t> puede ser interrumpido y obligado a dejar la CPU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457200" y="1333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Dispatcher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866775" y="1177925"/>
            <a:ext cx="67246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El módulo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Dispatcher </a:t>
            </a:r>
            <a:r>
              <a:rPr lang="en-US"/>
              <a:t>da control de la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CPU </a:t>
            </a:r>
            <a:r>
              <a:rPr lang="en-US"/>
              <a:t>al proceso seleccionado por el planificador, tiene que hacer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cambio de contexto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cambio a modo usuario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salto a la instrucción adecuada para iniciar o continuar el proceso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>
                <a:solidFill>
                  <a:srgbClr val="3366FF"/>
                </a:solidFill>
              </a:rPr>
              <a:t>Latencia del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/>
              <a:t>tiempo que le toma 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dispatcher </a:t>
            </a:r>
            <a:r>
              <a:rPr lang="en-US"/>
              <a:t>detener un proceso y poner en ejecución otro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457200" y="13335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Latencia del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Dispatch</a:t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500" y="1116825"/>
            <a:ext cx="4775225" cy="51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/>
          <p:nvPr/>
        </p:nvSpPr>
        <p:spPr>
          <a:xfrm>
            <a:off x="7063475" y="3326250"/>
            <a:ext cx="18366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switch ó Cambio de contexto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457200" y="13335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Latencia del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Dispatch</a:t>
            </a: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1127075" y="1873750"/>
            <a:ext cx="68580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ver la cantidad de cambios de contexto realizados por un proceso ejecutar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@debian:~$ cat /proc/4390/status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Name:    bash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Umask:    0022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State:    S (sleeping)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voluntary_ctxt_switches:    82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nonvoluntary_ctxt_switches:    4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990600" y="214312"/>
            <a:ext cx="7696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Criterios de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933450" y="1246187"/>
            <a:ext cx="7156450" cy="495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/>
              <a:t>Uso de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/>
              <a:t>mantener la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CPU </a:t>
            </a:r>
            <a:r>
              <a:rPr lang="en-US"/>
              <a:t>lo más ocupada posible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 (Rendimient</a:t>
            </a:r>
            <a:r>
              <a:rPr b="1" lang="en-US"/>
              <a:t>o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# </a:t>
            </a:r>
            <a:r>
              <a:rPr lang="en-US"/>
              <a:t>de procesos que completan su ejecución por unidad de tiempo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 de respuesta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/>
              <a:t>tiempo necesario para ejecutar un proceso, incluye tiempo de ejecución, de espera y tiempo de context 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 de espera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/>
              <a:t>tiempo que el proceso estuvo esperando en la cola de listos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1554162" y="138112"/>
            <a:ext cx="75136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/>
              <a:t>Criterios para optimizar un planificador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852487" y="1174750"/>
            <a:ext cx="61150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Maximizar uso de CPU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Maximizar throughput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Minimizar tiempo de espera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Minimizar Tiempo de Respuesta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833425" y="1250950"/>
            <a:ext cx="75660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Suponer que los procesos llegan en el orden: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 </a:t>
            </a:r>
            <a:b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planificaci</a:t>
            </a:r>
            <a:r>
              <a:rPr lang="en-US"/>
              <a:t>ón en un gráfico de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Gantt Chart </a:t>
            </a:r>
            <a:r>
              <a:rPr lang="en-US"/>
              <a:t>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Tiempo de espera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= 0;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= 24;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Espera promedio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(0 + 24 + 27)/3 = 17</a:t>
            </a:r>
            <a:endParaRPr/>
          </a:p>
        </p:txBody>
      </p:sp>
      <p:sp>
        <p:nvSpPr>
          <p:cNvPr id="196" name="Google Shape;196;p16"/>
          <p:cNvSpPr txBox="1"/>
          <p:nvPr>
            <p:ph type="title"/>
          </p:nvPr>
        </p:nvSpPr>
        <p:spPr>
          <a:xfrm>
            <a:off x="1150937" y="268287"/>
            <a:ext cx="799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lang="en-US" sz="2400"/>
              <a:t>FIFO - First In First Out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0125" y="1010375"/>
            <a:ext cx="3433175" cy="1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0" y="3360575"/>
            <a:ext cx="7700951" cy="127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982662" y="277812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FIFO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(Cont.)</a:t>
            </a:r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908050" y="1233487"/>
            <a:ext cx="7651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Suponer que los proceso</a:t>
            </a:r>
            <a:r>
              <a:rPr lang="en-US"/>
              <a:t>s llegan en el orden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El gráfico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Gantt </a:t>
            </a:r>
            <a:r>
              <a:rPr lang="en-US"/>
              <a:t>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Tiempo de espera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6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Promedio de espera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 (6 + 0 + 3)/3 = 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Mucho mejor que en el caso anterior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>
                <a:solidFill>
                  <a:srgbClr val="3366FF"/>
                </a:solidFill>
              </a:rPr>
              <a:t>Efecto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/>
              <a:t>procesos cortos detras de procesos largos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598" y="2391247"/>
            <a:ext cx="7651749" cy="98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1058850" y="160649"/>
            <a:ext cx="7704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Shortest-Job-First (SJF) </a:t>
            </a:r>
            <a:endParaRPr b="1" i="0" sz="2400" u="non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ó El Más Corto Primero</a:t>
            </a:r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908050" y="1233487"/>
            <a:ext cx="7143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Asociar a cada proceso la longitud de su pròxima rafaga de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Usar estas longitudes para dar ejecutar el proceso más corto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</a:t>
            </a:r>
            <a:r>
              <a:rPr lang="en-US"/>
              <a:t>es óptimo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lang="en-US"/>
              <a:t>minimiza el tiempo promedio de espera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para un conjunto de procesos dado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La dificultad es saber las longitud del próximo pedido de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CPU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/>
              <a:t>jemplo de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SJF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	                  </a:t>
            </a:r>
            <a:r>
              <a:rPr b="0" i="0" lang="en-US" sz="18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gráfico de la planificación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Tiempo promedio de espera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(3 + 16 + 9 + 0) / 4 = 7</a:t>
            </a:r>
            <a:endParaRPr/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2563" y="1688213"/>
            <a:ext cx="29622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453" y="3643422"/>
            <a:ext cx="7794450" cy="97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Unidad 5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:  CPU Scheduling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857250" y="1195387"/>
            <a:ext cx="7335837" cy="377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Criterios de planificación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Algoritmos de planificación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Ejemplos de SO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1279525" y="153987"/>
            <a:ext cx="77724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Determinar la próxima rafaga de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CPU</a:t>
            </a:r>
            <a:endParaRPr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1047750" y="1233487"/>
            <a:ext cx="7435850" cy="4935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Se estima o aproxima la </a:t>
            </a:r>
            <a:r>
              <a:rPr lang="en-US"/>
              <a:t>próxima</a:t>
            </a:r>
            <a:r>
              <a:rPr lang="en-US"/>
              <a:t> longitud, deberìa ser similar a la anterior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Se usa la siguiente fórmula llamada promedio exponencial: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El parámetro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α </a:t>
            </a:r>
            <a:r>
              <a:rPr lang="en-US"/>
              <a:t>puede setearse 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½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6" y="2574401"/>
            <a:ext cx="7345924" cy="20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1350" y="4163850"/>
            <a:ext cx="4422925" cy="9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1092200" y="277812"/>
            <a:ext cx="7594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/>
              <a:t>Más Corto Primero con Desalojo!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1073150" y="1233487"/>
            <a:ext cx="7600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Ahora se agrega el dato de los tiempos de llegada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i="1" lang="en-US"/>
              <a:t>Gráfico de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</a:t>
            </a:r>
            <a:r>
              <a:rPr lang="en-US"/>
              <a:t>con desalojo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 = [(10-1)+(1-1)+(17-2)+5-3)]/4 = 26/4 = 6.5 msec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baseline="-2500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baseline="-2500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679" y="1763500"/>
            <a:ext cx="6502650" cy="16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150" y="4396350"/>
            <a:ext cx="8001924" cy="13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963612" y="201612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con prior</a:t>
            </a:r>
            <a:r>
              <a:rPr lang="en-US"/>
              <a:t>idad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882650" y="1233487"/>
            <a:ext cx="74231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Un número entero de prioridad es asociado a cada proceso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El proceso con la más alta prioridad consigue CPU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/>
              <a:t>entero mas chico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≡ </a:t>
            </a:r>
            <a:r>
              <a:rPr lang="en-US"/>
              <a:t>prioridad mas alta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45109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</a:t>
            </a:r>
            <a:r>
              <a:rPr lang="en-US"/>
              <a:t>es un planificador con prioridad donde la prioridad está dada por el tiempo de ejecución del proceso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1406525" y="201612"/>
            <a:ext cx="72802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Ejemplo de Prioridad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806450" y="1233487"/>
            <a:ext cx="8337550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</a:t>
            </a:r>
            <a:r>
              <a:rPr b="0" i="0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-US" sz="18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	arri </a:t>
            </a:r>
            <a:r>
              <a:rPr lang="en-US" u="sng"/>
              <a:t>Tiempo de ejecución</a:t>
            </a:r>
            <a:r>
              <a:rPr b="0" i="0" lang="en-US" sz="18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</a:t>
            </a:r>
            <a:r>
              <a:rPr lang="en-US" u="sng"/>
              <a:t>idad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Gráfico Gantt de la planificación por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Prioridad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Tiempo promedio de espera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8.2 msec</a:t>
            </a:r>
            <a:endParaRPr/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7050" y="1734902"/>
            <a:ext cx="4873600" cy="17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401" y="4260775"/>
            <a:ext cx="8337550" cy="114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963612" y="201612"/>
            <a:ext cx="7723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con prior</a:t>
            </a:r>
            <a:r>
              <a:rPr lang="en-US"/>
              <a:t>idad</a:t>
            </a:r>
            <a:endParaRPr/>
          </a:p>
        </p:txBody>
      </p:sp>
      <p:sp>
        <p:nvSpPr>
          <p:cNvPr id="255" name="Google Shape;255;p24"/>
          <p:cNvSpPr txBox="1"/>
          <p:nvPr>
            <p:ph idx="1" type="body"/>
          </p:nvPr>
        </p:nvSpPr>
        <p:spPr>
          <a:xfrm>
            <a:off x="882650" y="1233487"/>
            <a:ext cx="74232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 ≡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Starvation (Inanici</a:t>
            </a:r>
            <a:r>
              <a:rPr b="1" lang="en-US">
                <a:solidFill>
                  <a:srgbClr val="3366FF"/>
                </a:solidFill>
              </a:rPr>
              <a:t>ón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/>
              <a:t>procesos de baja prioridad nunca se ejecutan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Solución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≡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Aging (envejecimiento)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/>
              <a:t>a medida que transcurre el tiempo aumentar la prioridad de los procesos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Round Robin (RR)</a:t>
            </a:r>
            <a:endParaRPr/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889000" y="1231900"/>
            <a:ext cx="71501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Cada proceso obtiene un poco de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tie</a:t>
            </a:r>
            <a:r>
              <a:rPr lang="en-US"/>
              <a:t>mpo de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</a:t>
            </a:r>
            <a:r>
              <a:rPr b="1" lang="en-US">
                <a:solidFill>
                  <a:srgbClr val="3366FF"/>
                </a:solidFill>
              </a:rPr>
              <a:t>empo de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usua</a:t>
            </a:r>
            <a:r>
              <a:rPr lang="en-US"/>
              <a:t>lmente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10-100 milisegundos.  </a:t>
            </a:r>
            <a:r>
              <a:rPr lang="en-US"/>
              <a:t>Después de este tiempo el proceso es desalojado y enviado a la cola de listos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Desempeño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muy grande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FIFO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lang="en-US"/>
              <a:t>muy pequeño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</a:t>
            </a:r>
            <a:r>
              <a:rPr lang="en-US"/>
              <a:t>con respecto al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context switch </a:t>
            </a:r>
            <a:r>
              <a:rPr lang="en-US"/>
              <a:t>el efecto 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alto overhead (tiempo no </a:t>
            </a:r>
            <a:r>
              <a:rPr lang="en-US"/>
              <a:t>ú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til o administrativo)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1358900" y="139700"/>
            <a:ext cx="77501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Ejemplo de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RR </a:t>
            </a:r>
            <a:r>
              <a:rPr lang="en-US"/>
              <a:t>con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Quantum = 4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954087" y="1193800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</a:t>
            </a:r>
            <a:r>
              <a:rPr lang="en-US" u="sng"/>
              <a:t>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u="sng"/>
              <a:t>Tiempo de ejecución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i="1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i="1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i="1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i="1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El gráfico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Gantt </a:t>
            </a:r>
            <a:r>
              <a:rPr lang="en-US"/>
              <a:t>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2075" y="1193791"/>
            <a:ext cx="3759800" cy="15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072" y="3291575"/>
            <a:ext cx="7677800" cy="117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/>
        </p:nvSpPr>
        <p:spPr>
          <a:xfrm>
            <a:off x="924675" y="4751800"/>
            <a:ext cx="7750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t=0  [ </a:t>
            </a:r>
            <a:r>
              <a:rPr b="1" i="0" lang="en-US" sz="14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,P2, P3 ]  (cola fifo circular al principio de todo)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t=1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[ </a:t>
            </a:r>
            <a:r>
              <a:rPr b="1" i="0" lang="en-US" sz="14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,P2, P3 ]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t=4  [ </a:t>
            </a:r>
            <a:r>
              <a:rPr b="1" i="0" lang="en-US" sz="14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P3, P1 ] (terminó el turno del proceso P1 y se fue a esperar al final de la fila)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t=5  [ </a:t>
            </a:r>
            <a:r>
              <a:rPr b="1" i="0" lang="en-US" sz="14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P3, P1 ]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t=7   [ </a:t>
            </a:r>
            <a:r>
              <a:rPr b="1" i="0" lang="en-US" sz="14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P3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P1 ] (el proceso P2 terminó y se va de la fila, avanza el proceso P3)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1063625" y="182562"/>
            <a:ext cx="7829550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Quantum </a:t>
            </a:r>
            <a:r>
              <a:rPr lang="en-US" sz="2800"/>
              <a:t>y</a:t>
            </a: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Context Switch</a:t>
            </a:r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25" y="1449375"/>
            <a:ext cx="8305174" cy="3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457200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Planificación en Multiprocesador</a:t>
            </a:r>
            <a:endParaRPr/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82696"/>
            <a:ext cx="8108700" cy="42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2783175" y="5546900"/>
            <a:ext cx="4310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Dos formas de organizar la cola de listos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1092200" y="176212"/>
            <a:ext cx="7594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/>
              <a:t>Ejemplo en </a:t>
            </a: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Linux, Version 2.6.23 +</a:t>
            </a:r>
            <a:endParaRPr/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827075" y="948750"/>
            <a:ext cx="7516800" cy="5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1" i="1" lang="en-US" sz="1600"/>
              <a:t>Completely Fair Scheduler </a:t>
            </a:r>
            <a:r>
              <a:rPr lang="en-US" sz="1600"/>
              <a:t>(CFS) (Planificador completamente justo)</a:t>
            </a:r>
            <a:endParaRPr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620"/>
              <a:buNone/>
            </a:pPr>
            <a:r>
              <a:rPr b="1" lang="en-US" sz="2400"/>
              <a:t>¿Cuál</a:t>
            </a:r>
            <a:r>
              <a:rPr b="1" lang="en-US" sz="2400"/>
              <a:t> es el próximo proceso a ejecutar?</a:t>
            </a:r>
            <a:endParaRPr sz="14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/>
              <a:t>Planificador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CFS </a:t>
            </a:r>
            <a:r>
              <a:rPr lang="en-US" sz="1600"/>
              <a:t>mantiene para cada tarea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 sz="1600">
                <a:solidFill>
                  <a:srgbClr val="3366FF"/>
                </a:solidFill>
              </a:rPr>
              <a:t>tiempo de ejecución v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irtual </a:t>
            </a:r>
            <a:r>
              <a:rPr lang="en-US" sz="1600"/>
              <a:t>en la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vruntime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/>
              <a:t>vrumtime resume la cantidad de tiempo que una tarea ha estado usando el procesador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/>
              <a:t>Para decidir cuál es la próxima tarea a ejecutar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lang="en-US" sz="1600"/>
              <a:t>el planificador selecciona la tarea con el </a:t>
            </a:r>
            <a:r>
              <a:rPr b="1" i="0" lang="en-US" sz="1600" u="none">
                <a:solidFill>
                  <a:schemeClr val="dk1"/>
                </a:solidFill>
              </a:rPr>
              <a:t> tiem</a:t>
            </a:r>
            <a:r>
              <a:rPr b="1" lang="en-US" sz="1600"/>
              <a:t>po de ejecución </a:t>
            </a:r>
            <a:r>
              <a:rPr b="1" i="0" lang="en-US" sz="1600" u="none">
                <a:solidFill>
                  <a:schemeClr val="dk1"/>
                </a:solidFill>
              </a:rPr>
              <a:t>virtual </a:t>
            </a:r>
            <a:r>
              <a:rPr b="1" lang="en-US" sz="1600"/>
              <a:t>más</a:t>
            </a:r>
            <a:r>
              <a:rPr b="1" i="0" lang="en-US" sz="1600" u="none">
                <a:solidFill>
                  <a:schemeClr val="dk1"/>
                </a:solidFill>
              </a:rPr>
              <a:t> bajo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(es la tarea que </a:t>
            </a:r>
            <a:r>
              <a:rPr lang="en-US" sz="1600"/>
              <a:t>más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 necesita para ser justo con tod</a:t>
            </a:r>
            <a:r>
              <a:rPr lang="en-US" sz="1600"/>
              <a:t>as las demás tareas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/>
              <a:t> 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20"/>
              <a:buNone/>
            </a:pPr>
            <a:r>
              <a:rPr lang="en-US"/>
              <a:t>Para ver cuanto ha estado ejecutando un proceso ejecutar</a:t>
            </a:r>
            <a:endParaRPr/>
          </a:p>
          <a:p>
            <a:pPr indent="-153987" lvl="0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@debian:~$ ps -o etime= -p "5"</a:t>
            </a:r>
            <a:endParaRPr/>
          </a:p>
          <a:p>
            <a:pPr indent="-153987" lvl="0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04:07:30</a:t>
            </a:r>
            <a:endParaRPr/>
          </a:p>
          <a:p>
            <a:pPr indent="-153987" lvl="0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andrew@debian:~$ ps -o etime= -p "4390"</a:t>
            </a:r>
            <a:endParaRPr/>
          </a:p>
          <a:p>
            <a:pPr indent="-153987" lvl="2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rPr lang="en-US"/>
              <a:t>  	03:27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Objetiv</a:t>
            </a:r>
            <a:r>
              <a:rPr lang="en-US"/>
              <a:t>o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946150" y="1233487"/>
            <a:ext cx="72834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Introducir al tema de planificación del procesador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(CPU scheduling), </a:t>
            </a:r>
            <a:r>
              <a:rPr lang="en-US"/>
              <a:t>que es la base de la multiprogramación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Describir varios algoritmos de planificación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Discutir criterios de evaluación para seleccionar un algoritmo de planificación para un sistema en particular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1092200" y="176212"/>
            <a:ext cx="7594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/>
              <a:t>Ejemplo en </a:t>
            </a: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Linux, Version 2.6.23 +</a:t>
            </a:r>
            <a:endParaRPr/>
          </a:p>
        </p:txBody>
      </p:sp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827087" y="1123950"/>
            <a:ext cx="7516800" cy="5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lang="en-US" sz="1600"/>
              <a:t>Las tareas listas para ejecutarse se organizan en un árbol balanceado rojo-negro que garantiza obtener la tarea con vruntime más corto en tiempo O(log n), si además el valor se guarda en cache, obtenerlo cuesta O(1)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600"/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2277086"/>
            <a:ext cx="7594501" cy="403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1092200" y="176212"/>
            <a:ext cx="7594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/>
              <a:t>Ejemplo en </a:t>
            </a: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Linux, Version 2.6.23 +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827087" y="1123950"/>
            <a:ext cx="7516812" cy="518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Completely Fair Scheduler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(CFS) (</a:t>
            </a:r>
            <a:r>
              <a:rPr lang="en-US" sz="1600"/>
              <a:t>Planificador completamente justo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sz="1600">
              <a:solidFill>
                <a:srgbClr val="3366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620"/>
              <a:buNone/>
            </a:pPr>
            <a:r>
              <a:rPr b="1" lang="en-US" sz="2400"/>
              <a:t>¿Cuánto</a:t>
            </a:r>
            <a:r>
              <a:rPr b="1" lang="en-US" sz="2400"/>
              <a:t> tiempo se ejecutará el próximo proceso?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Más</a:t>
            </a:r>
            <a:r>
              <a:rPr lang="en-US" sz="1600"/>
              <a:t> que basado en quantum, se basa en proporción de tiempo de CPU</a:t>
            </a:r>
            <a:endParaRPr sz="16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</a:t>
            </a:r>
            <a:r>
              <a:rPr lang="en-US" sz="1600"/>
              <a:t>se basa en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value (bue</a:t>
            </a:r>
            <a:r>
              <a:rPr b="1" lang="en-US" sz="1600">
                <a:solidFill>
                  <a:srgbClr val="3366FF"/>
                </a:solidFill>
              </a:rPr>
              <a:t>n valor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1600"/>
              <a:t>de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-20 </a:t>
            </a:r>
            <a:r>
              <a:rPr lang="en-US" sz="1600"/>
              <a:t>hasta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+19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/>
              <a:t>Valor bajo es alta prioridad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lang="en-US" sz="1400"/>
              <a:t>Calcula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4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latency 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 sz="1400"/>
              <a:t>intervalo de tiempo durante el que</a:t>
            </a: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400"/>
              <a:t>una tarea debe ejecutarse al menos una vez</a:t>
            </a:r>
            <a:endParaRPr sz="1400"/>
          </a:p>
          <a:p>
            <a:pPr indent="0" lvl="0" marL="74295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400"/>
          </a:p>
          <a:p>
            <a:pPr indent="-194309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lang="en-US" sz="1600"/>
              <a:t>Para ver el nice value de los procesos ejecutar:</a:t>
            </a:r>
            <a:endParaRPr sz="1600"/>
          </a:p>
          <a:p>
            <a:pPr indent="-153987" lvl="0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@debian:~$ ps ax -o pid,ni,cmd</a:t>
            </a:r>
            <a:endParaRPr/>
          </a:p>
          <a:p>
            <a:pPr indent="-153987" lvl="0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PID  NI CMD</a:t>
            </a:r>
            <a:endParaRPr/>
          </a:p>
          <a:p>
            <a:pPr indent="-153987" lvl="0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1   0 /sbin/init</a:t>
            </a:r>
            <a:endParaRPr/>
          </a:p>
          <a:p>
            <a:pPr indent="-153987" lvl="0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2   0 [kthreadd]</a:t>
            </a:r>
            <a:endParaRPr/>
          </a:p>
          <a:p>
            <a:pPr indent="-153987" lvl="0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3   0 [ksoftirqd/0]</a:t>
            </a:r>
            <a:endParaRPr/>
          </a:p>
          <a:p>
            <a:pPr indent="-153987" lvl="0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5 -20 [kworker/0:0H]</a:t>
            </a:r>
            <a:endParaRPr/>
          </a:p>
          <a:p>
            <a:pPr indent="-153987" lvl="2" marL="109537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rPr lang="en-US"/>
              <a:t>.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lang="en-US"/>
              <a:t>Fin de Unidad 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457200" y="204787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Conceptos </a:t>
            </a:r>
            <a:r>
              <a:rPr lang="en-US"/>
              <a:t>Básicos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73975" y="1954625"/>
            <a:ext cx="3978300" cy="3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con multiprogramación obtenemos el máximo uso de la CPU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Ciclos de rafagas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CPU–I/O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>
                <a:solidFill>
                  <a:srgbClr val="3366FF"/>
                </a:solidFill>
              </a:rPr>
              <a:t>Ráfagas de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</a:t>
            </a:r>
            <a:r>
              <a:rPr lang="en-US"/>
              <a:t>seguidas de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>
                <a:solidFill>
                  <a:srgbClr val="3366FF"/>
                </a:solidFill>
              </a:rPr>
              <a:t> rafagas de I/O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Las rafagas de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</a:t>
            </a:r>
            <a:r>
              <a:rPr lang="en-US"/>
              <a:t>es lo que importa 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6_01.pdf"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5" y="1027850"/>
            <a:ext cx="2592700" cy="545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1041400" y="136525"/>
            <a:ext cx="7645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de Procesos</a:t>
            </a:r>
            <a:endParaRPr b="1" i="0" sz="32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87400" y="1168400"/>
            <a:ext cx="7239300" cy="4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Maximizar el uso de la CPU, cambiar rápidamente los procesos en la CPU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Scheduler o Planificador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componente del sistema operativo que selecciona entre los procesos disponibles quién se ejecutará en la CPU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Mantiene las distintas colas de procesos 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queues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 queue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Conjunto de todos los procesos en el sistema.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queue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–conjunto de todos los procesos que residen en la memoria principal, listos y en espera de ejecutarse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queues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Conjunto de procesos en espera de un dispositivo de E / S. Los procesos migran entre las distintas colas.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/>
        </p:nvSpPr>
        <p:spPr>
          <a:xfrm>
            <a:off x="974725" y="236537"/>
            <a:ext cx="798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Ready Queue y varias colas de dispositivos I/O</a:t>
            </a:r>
            <a:endParaRPr b="1" i="0" sz="32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350" y="948450"/>
            <a:ext cx="6530524" cy="563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457200" y="18256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Schedulers</a:t>
            </a:r>
            <a:endParaRPr b="1" i="0" sz="32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887412" y="1108075"/>
            <a:ext cx="7453200" cy="5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Scheduler de largo plazo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 scheduler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selecciona qué procesos deben ponerse en ready queue (cola de listos)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invocado con poca frecuencia  (segundos, minutos )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 el grado de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multiprogramación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Scheduler de corto plazo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selecciona qué proceso debe ejecutarse a continuación y asigna CPU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veces el único scheduler en el sistema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Invocado frecuentemente  (milisegundos) ⇒ (debe ser rapido)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838200" y="201612"/>
            <a:ext cx="7848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Scheduler</a:t>
            </a:r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933450" y="1169987"/>
            <a:ext cx="7067550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Scheduler </a:t>
            </a:r>
            <a:r>
              <a:rPr b="1" lang="en-US">
                <a:solidFill>
                  <a:srgbClr val="3366FF"/>
                </a:solidFill>
              </a:rPr>
              <a:t>de largo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plazo </a:t>
            </a:r>
            <a:r>
              <a:rPr lang="en-US"/>
              <a:t>selecciona los procesos para la cola de listos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390100" y="20120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990300" y="32312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5038300" y="32312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6714700" y="20120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3438100" y="48314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Bloqueado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8"/>
          <p:cNvCxnSpPr>
            <a:stCxn id="115" idx="6"/>
            <a:endCxn id="116" idx="0"/>
          </p:cNvCxnSpPr>
          <p:nvPr/>
        </p:nvCxnSpPr>
        <p:spPr>
          <a:xfrm>
            <a:off x="2504500" y="2416600"/>
            <a:ext cx="543000" cy="8148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8"/>
          <p:cNvCxnSpPr>
            <a:stCxn id="116" idx="7"/>
            <a:endCxn id="117" idx="1"/>
          </p:cNvCxnSpPr>
          <p:nvPr/>
        </p:nvCxnSpPr>
        <p:spPr>
          <a:xfrm flipH="1" rot="-5400000">
            <a:off x="4571153" y="2573640"/>
            <a:ext cx="600" cy="1552800"/>
          </a:xfrm>
          <a:prstGeom prst="curvedConnector3">
            <a:avLst>
              <a:gd fmla="val -59435817" name="adj1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8"/>
          <p:cNvCxnSpPr>
            <a:stCxn id="117" idx="3"/>
            <a:endCxn id="116" idx="5"/>
          </p:cNvCxnSpPr>
          <p:nvPr/>
        </p:nvCxnSpPr>
        <p:spPr>
          <a:xfrm rot="5400000">
            <a:off x="4571247" y="3145760"/>
            <a:ext cx="600" cy="1552800"/>
          </a:xfrm>
          <a:prstGeom prst="curvedConnector3">
            <a:avLst>
              <a:gd fmla="val 59435817" name="adj1"/>
            </a:avLst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8"/>
          <p:cNvCxnSpPr>
            <a:stCxn id="117" idx="4"/>
            <a:endCxn id="119" idx="6"/>
          </p:cNvCxnSpPr>
          <p:nvPr/>
        </p:nvCxnSpPr>
        <p:spPr>
          <a:xfrm rot="5400000">
            <a:off x="5226100" y="4366750"/>
            <a:ext cx="1195800" cy="5430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8"/>
          <p:cNvCxnSpPr>
            <a:stCxn id="119" idx="2"/>
            <a:endCxn id="116" idx="3"/>
          </p:cNvCxnSpPr>
          <p:nvPr/>
        </p:nvCxnSpPr>
        <p:spPr>
          <a:xfrm rot="10800000">
            <a:off x="2299900" y="3922000"/>
            <a:ext cx="1138200" cy="13140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8"/>
          <p:cNvCxnSpPr>
            <a:stCxn id="117" idx="0"/>
            <a:endCxn id="118" idx="2"/>
          </p:cNvCxnSpPr>
          <p:nvPr/>
        </p:nvCxnSpPr>
        <p:spPr>
          <a:xfrm rot="-5400000">
            <a:off x="5997850" y="2514400"/>
            <a:ext cx="814500" cy="6192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8"/>
          <p:cNvSpPr txBox="1"/>
          <p:nvPr/>
        </p:nvSpPr>
        <p:spPr>
          <a:xfrm>
            <a:off x="2722675" y="2290500"/>
            <a:ext cx="956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admitido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4028075" y="4223675"/>
            <a:ext cx="1434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6055850" y="4441675"/>
            <a:ext cx="1434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 de I/O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ó wait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642400" y="4515200"/>
            <a:ext cx="200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Terminó el evento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6163525" y="2768525"/>
            <a:ext cx="1552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 del proceso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201612"/>
            <a:ext cx="7848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Scheduler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933450" y="1169987"/>
            <a:ext cx="70674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Scheduler a </a:t>
            </a:r>
            <a:r>
              <a:rPr b="1" lang="en-US">
                <a:solidFill>
                  <a:srgbClr val="3366FF"/>
                </a:solidFill>
              </a:rPr>
              <a:t>c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orto plazo </a:t>
            </a:r>
            <a:r>
              <a:rPr lang="en-US"/>
              <a:t>selecciona de todos los procesos en la cola de listos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/>
              <a:t>y asigna la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CPU a uno de ellos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390100" y="20120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1990300" y="32312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5038300" y="32312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6714700" y="20120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3438100" y="48314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Bloqueado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9"/>
          <p:cNvCxnSpPr>
            <a:stCxn id="137" idx="6"/>
            <a:endCxn id="138" idx="0"/>
          </p:cNvCxnSpPr>
          <p:nvPr/>
        </p:nvCxnSpPr>
        <p:spPr>
          <a:xfrm>
            <a:off x="2504500" y="2416600"/>
            <a:ext cx="543000" cy="8148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9"/>
          <p:cNvCxnSpPr>
            <a:stCxn id="138" idx="7"/>
            <a:endCxn id="139" idx="1"/>
          </p:cNvCxnSpPr>
          <p:nvPr/>
        </p:nvCxnSpPr>
        <p:spPr>
          <a:xfrm flipH="1" rot="-5400000">
            <a:off x="4571153" y="2573640"/>
            <a:ext cx="600" cy="1552800"/>
          </a:xfrm>
          <a:prstGeom prst="curvedConnector3">
            <a:avLst>
              <a:gd fmla="val -59435817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9"/>
          <p:cNvCxnSpPr>
            <a:stCxn id="139" idx="3"/>
            <a:endCxn id="138" idx="5"/>
          </p:cNvCxnSpPr>
          <p:nvPr/>
        </p:nvCxnSpPr>
        <p:spPr>
          <a:xfrm rot="5400000">
            <a:off x="4571247" y="3145760"/>
            <a:ext cx="600" cy="1552800"/>
          </a:xfrm>
          <a:prstGeom prst="curvedConnector3">
            <a:avLst>
              <a:gd fmla="val 59435817" name="adj1"/>
            </a:avLst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9"/>
          <p:cNvCxnSpPr>
            <a:stCxn id="139" idx="4"/>
            <a:endCxn id="141" idx="6"/>
          </p:cNvCxnSpPr>
          <p:nvPr/>
        </p:nvCxnSpPr>
        <p:spPr>
          <a:xfrm rot="5400000">
            <a:off x="5226100" y="4366750"/>
            <a:ext cx="1195800" cy="5430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9"/>
          <p:cNvCxnSpPr>
            <a:stCxn id="141" idx="2"/>
            <a:endCxn id="138" idx="3"/>
          </p:cNvCxnSpPr>
          <p:nvPr/>
        </p:nvCxnSpPr>
        <p:spPr>
          <a:xfrm rot="10800000">
            <a:off x="2299900" y="3922000"/>
            <a:ext cx="1138200" cy="13140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9"/>
          <p:cNvCxnSpPr>
            <a:stCxn id="139" idx="0"/>
            <a:endCxn id="140" idx="2"/>
          </p:cNvCxnSpPr>
          <p:nvPr/>
        </p:nvCxnSpPr>
        <p:spPr>
          <a:xfrm rot="-5400000">
            <a:off x="5997850" y="2514400"/>
            <a:ext cx="814500" cy="6192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9"/>
          <p:cNvSpPr txBox="1"/>
          <p:nvPr/>
        </p:nvSpPr>
        <p:spPr>
          <a:xfrm>
            <a:off x="2722675" y="2290500"/>
            <a:ext cx="956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admitido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4028075" y="4223675"/>
            <a:ext cx="1434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4138100" y="2416600"/>
            <a:ext cx="1552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despachado por el Scheduler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6055850" y="4441675"/>
            <a:ext cx="1434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 de I/O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ó wait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642400" y="4515200"/>
            <a:ext cx="200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Terminó el evento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6163525" y="2768525"/>
            <a:ext cx="1552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 del proceso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