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Average"/>
      <p:regular r:id="rId35"/>
    </p:embeddedFont>
    <p:embeddedFont>
      <p:font typeface="Helvetica Neue"/>
      <p:regular r:id="rId36"/>
      <p:bold r:id="rId37"/>
      <p:italic r:id="rId38"/>
      <p:boldItalic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5.xml"/><Relationship Id="rId41" Type="http://schemas.openxmlformats.org/officeDocument/2006/relationships/font" Target="fonts/Oswa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verage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22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24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25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27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28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29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407988" y="698500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208359"/>
            <a:ext cx="82296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06450" y="925116"/>
            <a:ext cx="8229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hyperlink" Target="https://docs.google.com/document/d/1uy2ujHE4GWjDPphsvkSzjCsbMg61Que7bDlT9A4_nIc/edit?usp=sharing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5150" y="1522798"/>
            <a:ext cx="2833696" cy="20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ctrTitle"/>
          </p:nvPr>
        </p:nvSpPr>
        <p:spPr>
          <a:xfrm>
            <a:off x="418325" y="2388400"/>
            <a:ext cx="80829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chemeClr val="lt1"/>
                </a:solidFill>
              </a:rPr>
              <a:t>Threads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775850" y="41921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2024</a:t>
            </a:r>
            <a:endParaRPr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Lic. Mariano Vargas</a:t>
            </a:r>
            <a:endParaRPr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902619" y="132159"/>
            <a:ext cx="575548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lang="en-US"/>
              <a:t>Programación Multicore </a:t>
            </a: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(Cont.)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1747837" y="925116"/>
            <a:ext cx="5367338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Tipos de paralelismo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b="1" lang="en-US">
                <a:solidFill>
                  <a:schemeClr val="lt1"/>
                </a:solidFill>
              </a:rPr>
              <a:t>Paralelismo de datos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lang="en-US">
                <a:solidFill>
                  <a:schemeClr val="lt1"/>
                </a:solidFill>
              </a:rPr>
              <a:t>distribuye subconjuntos de los mismos datos a través de múltiples núcleos, la misma operación en cada uno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lang="en-US">
                <a:solidFill>
                  <a:schemeClr val="lt1"/>
                </a:solidFill>
              </a:rPr>
              <a:t>Paralelismo de tareas</a:t>
            </a:r>
            <a:r>
              <a:rPr b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-US">
                <a:solidFill>
                  <a:schemeClr val="lt1"/>
                </a:solidFill>
              </a:rPr>
              <a:t>distribuye los hilos a través de núcleos, cada hilo realiza una operación única</a:t>
            </a:r>
            <a:r>
              <a:rPr lang="en-US"/>
              <a:t>.</a:t>
            </a:r>
            <a:endParaRPr/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None/>
            </a:pPr>
            <a:r>
              <a:t/>
            </a:r>
            <a:endParaRPr sz="1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902619" y="132159"/>
            <a:ext cx="5755500" cy="4322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lang="en-US"/>
              <a:t>Programación Multicore </a:t>
            </a: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(Cont.)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1747838" y="925115"/>
            <a:ext cx="5367375" cy="23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Tipos de paralelismo</a:t>
            </a:r>
            <a:r>
              <a:rPr lang="en-US" sz="13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0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1" y="1273854"/>
            <a:ext cx="4885931" cy="33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1650206" y="222646"/>
            <a:ext cx="61722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Concurrenc</a:t>
            </a:r>
            <a:r>
              <a:rPr lang="en-US"/>
              <a:t>ia</a:t>
            </a: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vs. Paralelismo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1485900" y="872728"/>
            <a:ext cx="61722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48603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Ejecución concurrente en sistema de un solo núcleo:</a:t>
            </a:r>
            <a:endParaRPr b="1" i="0" sz="135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9560" lvl="0" marL="366713" marR="0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9560" lvl="0" marL="366713" marR="0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9560" lvl="0" marL="366713" marR="0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6713" lvl="0" marL="366713" marR="0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8603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Paralelismo en un sistema multi-core:</a:t>
            </a:r>
            <a:endParaRPr b="1" i="0" sz="135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4_03.pdf"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4247" y="1360875"/>
            <a:ext cx="6158159" cy="7715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_04.pdf" id="146" name="Google Shape;14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5094" y="2828925"/>
            <a:ext cx="4142381" cy="163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1845469" y="151209"/>
            <a:ext cx="586978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Threads </a:t>
            </a:r>
            <a:r>
              <a:rPr lang="en-US"/>
              <a:t>de usuario y de</a:t>
            </a: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Kernel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1747838" y="925116"/>
            <a:ext cx="61722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lang="en-US">
                <a:solidFill>
                  <a:schemeClr val="lt1"/>
                </a:solidFill>
              </a:rPr>
              <a:t>Threads de Usuario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el manejo se realiza a </a:t>
            </a:r>
            <a:r>
              <a:rPr lang="en-US">
                <a:solidFill>
                  <a:schemeClr val="lt1"/>
                </a:solidFill>
              </a:rPr>
              <a:t>nivel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usuario a </a:t>
            </a:r>
            <a:r>
              <a:rPr lang="en-US">
                <a:solidFill>
                  <a:schemeClr val="lt1"/>
                </a:solidFill>
              </a:rPr>
              <a:t>través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>
                <a:solidFill>
                  <a:schemeClr val="lt1"/>
                </a:solidFill>
              </a:rPr>
              <a:t>librerías.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Tres librerías para el manejo de hilos: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POSIX </a:t>
            </a:r>
            <a:r>
              <a:rPr b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Pthreads</a:t>
            </a:r>
            <a:endParaRPr b="1" i="1"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Windows threads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Java threads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 threads 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n-US">
                <a:solidFill>
                  <a:schemeClr val="lt1"/>
                </a:solidFill>
              </a:rPr>
              <a:t>Soporte a nivel Kernel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Prácticamente todos los SO de propósito general lo permiten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 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Solaris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 OS X</a:t>
            </a:r>
            <a:endParaRPr>
              <a:solidFill>
                <a:schemeClr val="lt1"/>
              </a:solidFill>
            </a:endParaRPr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1845469" y="151209"/>
            <a:ext cx="5869800" cy="4322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Threads </a:t>
            </a:r>
            <a:r>
              <a:rPr lang="en-US"/>
              <a:t>de usuario y de</a:t>
            </a: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Kernel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1040620"/>
            <a:ext cx="5030401" cy="28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1845469" y="151209"/>
            <a:ext cx="5869800" cy="4322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Threads </a:t>
            </a:r>
            <a:r>
              <a:rPr lang="en-US"/>
              <a:t>de usuario y de</a:t>
            </a: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Kernel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1747838" y="925115"/>
            <a:ext cx="6172200" cy="3397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00000"/>
                </a:solidFill>
              </a:rPr>
              <a:t>Kernel threads son hijos del proceso PID 2 (kthreadd), y se los puede visualizar con el siguiente comando</a:t>
            </a:r>
            <a:endParaRPr>
              <a:solidFill>
                <a:srgbClr val="000000"/>
              </a:solidFill>
            </a:endParaRPr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00"/>
                </a:solidFill>
              </a:rPr>
              <a:t>@debian:~$ ps --ppid 2 -p 2 -o uname,pid,ppid,cmd,cls</a:t>
            </a:r>
            <a:endParaRPr>
              <a:solidFill>
                <a:srgbClr val="000000"/>
              </a:solidFill>
            </a:endParaRPr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00"/>
                </a:solidFill>
              </a:rPr>
              <a:t>USER   	PID  PPID CMD                     	CLS</a:t>
            </a:r>
            <a:endParaRPr>
              <a:solidFill>
                <a:srgbClr val="000000"/>
              </a:solidFill>
            </a:endParaRPr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00"/>
                </a:solidFill>
              </a:rPr>
              <a:t>root     	2 	0 [kthreadd]               	TS</a:t>
            </a:r>
            <a:endParaRPr>
              <a:solidFill>
                <a:srgbClr val="000000"/>
              </a:solidFill>
            </a:endParaRPr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00"/>
                </a:solidFill>
              </a:rPr>
              <a:t>root     	3 	2 [ksoftirqd/0]            	TS</a:t>
            </a:r>
            <a:endParaRPr>
              <a:solidFill>
                <a:srgbClr val="000000"/>
              </a:solidFill>
            </a:endParaRPr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00"/>
                </a:solidFill>
              </a:rPr>
              <a:t>root     	5 	2 [kworker/0:0H]           	TS</a:t>
            </a:r>
            <a:endParaRPr>
              <a:solidFill>
                <a:srgbClr val="000000"/>
              </a:solidFill>
            </a:endParaRPr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00"/>
                </a:solidFill>
              </a:rPr>
              <a:t>root     	7 	2 [rcu_sched]              	TS</a:t>
            </a:r>
            <a:endParaRPr>
              <a:solidFill>
                <a:srgbClr val="000000"/>
              </a:solidFill>
            </a:endParaRPr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00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1845469" y="151209"/>
            <a:ext cx="5869800" cy="4322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Threads </a:t>
            </a:r>
            <a:r>
              <a:rPr lang="en-US"/>
              <a:t>de usuario y de</a:t>
            </a: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Kernel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1747838" y="925115"/>
            <a:ext cx="6172200" cy="3397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00"/>
                </a:solidFill>
              </a:rPr>
              <a:t>Para ver los threads creados por un proceso dado el  PID ejecutar:</a:t>
            </a:r>
            <a:endParaRPr>
              <a:solidFill>
                <a:srgbClr val="000000"/>
              </a:solidFill>
            </a:endParaRPr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00"/>
                </a:solidFill>
              </a:rPr>
              <a:t>ps -T -p &lt;pid&gt;</a:t>
            </a:r>
            <a:endParaRPr>
              <a:solidFill>
                <a:srgbClr val="000000"/>
              </a:solidFill>
            </a:endParaRPr>
          </a:p>
          <a:p>
            <a:pPr indent="0" lvl="0" marL="77153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1485900" y="141684"/>
            <a:ext cx="61722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Modelos </a:t>
            </a:r>
            <a:r>
              <a:rPr lang="en-US"/>
              <a:t>Multithread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1747838" y="925116"/>
            <a:ext cx="61722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Muchos a uno</a:t>
            </a:r>
            <a:b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Uno a uno</a:t>
            </a:r>
            <a:endParaRPr>
              <a:solidFill>
                <a:schemeClr val="lt1"/>
              </a:solidFill>
            </a:endParaRPr>
          </a:p>
          <a:p>
            <a:pPr indent="0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-US">
                <a:solidFill>
                  <a:schemeClr val="lt1"/>
                </a:solidFill>
              </a:rPr>
              <a:t>uchos a muchos</a:t>
            </a:r>
            <a:endParaRPr>
              <a:solidFill>
                <a:schemeClr val="lt1"/>
              </a:solidFill>
            </a:endParaRPr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1485900" y="132159"/>
            <a:ext cx="61722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>
                <a:solidFill>
                  <a:schemeClr val="lt1"/>
                </a:solidFill>
              </a:rPr>
              <a:t>uchos a uno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1747838" y="925106"/>
            <a:ext cx="4987800" cy="3397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25717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Muchos user-threads son mapeados a un único kernel-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</a:t>
            </a:r>
            <a:endParaRPr>
              <a:solidFill>
                <a:schemeClr val="lt1"/>
              </a:solidFill>
            </a:endParaRPr>
          </a:p>
          <a:p>
            <a:pPr indent="0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>
                <a:solidFill>
                  <a:schemeClr val="lt1"/>
                </a:solidFill>
              </a:rPr>
              <a:t>Múltiples hilos no pueden correr en paralelo en sistema muticore porque solo uno puede estar en el kernel a la vez</a:t>
            </a:r>
            <a:endParaRPr>
              <a:solidFill>
                <a:schemeClr val="lt1"/>
              </a:solidFill>
            </a:endParaRPr>
          </a:p>
          <a:p>
            <a:pPr indent="0" lvl="0" marL="2571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>
                <a:solidFill>
                  <a:schemeClr val="lt1"/>
                </a:solidFill>
              </a:rPr>
              <a:t>Pocos sistemas actualmente utilizan este modelo.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Ejemplos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lang="en-US" sz="135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Solaris Green Threads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lang="en-US" sz="135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GNU Portable Threads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485900" y="132159"/>
            <a:ext cx="6172200" cy="4322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>
                <a:solidFill>
                  <a:schemeClr val="lt1"/>
                </a:solidFill>
              </a:rPr>
              <a:t>uchos a uno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4_05.pdf" id="195" name="Google Shape;1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1212" y="783432"/>
            <a:ext cx="3494363" cy="38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rgbClr val="434343"/>
                </a:solidFill>
              </a:rPr>
              <a:t>Procesos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US">
                <a:solidFill>
                  <a:srgbClr val="434343"/>
                </a:solidFill>
              </a:rPr>
              <a:t>Programación Multicore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US">
                <a:solidFill>
                  <a:srgbClr val="434343"/>
                </a:solidFill>
              </a:rPr>
              <a:t>Modelos de Multithreading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US">
                <a:solidFill>
                  <a:srgbClr val="434343"/>
                </a:solidFill>
              </a:rPr>
              <a:t>Librerias de Thread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US">
                <a:solidFill>
                  <a:srgbClr val="434343"/>
                </a:solidFill>
              </a:rPr>
              <a:t>Ejemplos en Linux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6275" y="111792"/>
            <a:ext cx="2184750" cy="12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485900" y="208359"/>
            <a:ext cx="61722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lang="en-US"/>
              <a:t>Uno a uno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1747838" y="925106"/>
            <a:ext cx="5724675" cy="3397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Cada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thread de usuario </a:t>
            </a:r>
            <a:r>
              <a:rPr lang="en-US">
                <a:solidFill>
                  <a:schemeClr val="lt1"/>
                </a:solidFill>
              </a:rPr>
              <a:t>es asignado a un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kernel thread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La creación de 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</a:t>
            </a:r>
            <a:r>
              <a:rPr lang="en-US">
                <a:solidFill>
                  <a:schemeClr val="lt1"/>
                </a:solidFill>
              </a:rPr>
              <a:t>de usuario 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implica la </a:t>
            </a:r>
            <a:r>
              <a:rPr lang="en-US">
                <a:solidFill>
                  <a:schemeClr val="lt1"/>
                </a:solidFill>
              </a:rPr>
              <a:t>creación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>
                <a:solidFill>
                  <a:schemeClr val="lt1"/>
                </a:solidFill>
              </a:rPr>
              <a:t>un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kernel thread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Mas concurrencia que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solidFill>
                  <a:schemeClr val="lt1"/>
                </a:solidFill>
              </a:rPr>
              <a:t>muchos a uno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>
                <a:solidFill>
                  <a:schemeClr val="lt1"/>
                </a:solidFill>
              </a:rPr>
              <a:t>El número de threads por proceso a veces restringido debido al overhead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Ejemplos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</a:t>
            </a:r>
            <a:r>
              <a:rPr lang="en-US" sz="13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aris 9 and later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1485900" y="208359"/>
            <a:ext cx="6172200" cy="4322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lang="en-US">
                <a:solidFill>
                  <a:schemeClr val="lt1"/>
                </a:solidFill>
              </a:rPr>
              <a:t>Uno a uno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4_06.pdf" id="209" name="Google Shape;2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699" y="1163944"/>
            <a:ext cx="6062120" cy="25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1485900" y="208359"/>
            <a:ext cx="61722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lang="en-US"/>
              <a:t>Muchos a muchos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1763306" y="1289494"/>
            <a:ext cx="5651325" cy="29110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2571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>
                <a:solidFill>
                  <a:schemeClr val="lt1"/>
                </a:solidFill>
              </a:rPr>
              <a:t>Permite que muchos threads de usuario  se asocien a muchos de kernel threads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>
                <a:solidFill>
                  <a:schemeClr val="lt1"/>
                </a:solidFill>
              </a:rPr>
              <a:t>Permite que el sistema operativo cree una cantidad suficiente de 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kernel threads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Solaris </a:t>
            </a:r>
            <a:r>
              <a:rPr lang="en-US">
                <a:solidFill>
                  <a:schemeClr val="lt1"/>
                </a:solidFill>
              </a:rPr>
              <a:t>a partir de la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version 9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  </a:t>
            </a:r>
            <a:r>
              <a:rPr lang="en-US">
                <a:solidFill>
                  <a:schemeClr val="lt1"/>
                </a:solidFill>
              </a:rPr>
              <a:t>con </a:t>
            </a:r>
            <a:r>
              <a:rPr i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ThreadFiber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3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package</a:t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1485900" y="208359"/>
            <a:ext cx="6172200" cy="4322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lang="en-US">
                <a:solidFill>
                  <a:schemeClr val="lt1"/>
                </a:solidFill>
              </a:rPr>
              <a:t>Muchos a muchos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4_07.pdf" id="223" name="Google Shape;2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9824" y="800174"/>
            <a:ext cx="3885581" cy="3731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1485900" y="141684"/>
            <a:ext cx="61722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lang="en-US">
                <a:solidFill>
                  <a:schemeClr val="lt1"/>
                </a:solidFill>
              </a:rPr>
              <a:t>Librerias de 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1747837" y="925116"/>
            <a:ext cx="4919663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Proveen al desarrollador </a:t>
            </a:r>
            <a:r>
              <a:rPr lang="en-US">
                <a:solidFill>
                  <a:schemeClr val="lt1"/>
                </a:solidFill>
              </a:rPr>
              <a:t>con una 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(application programming interface)  para la </a:t>
            </a:r>
            <a:r>
              <a:rPr lang="en-US">
                <a:solidFill>
                  <a:schemeClr val="lt1"/>
                </a:solidFill>
              </a:rPr>
              <a:t>creación y manejo de 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threads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Existen dos formas principales de implementación 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Librerías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solidFill>
                  <a:schemeClr val="lt1"/>
                </a:solidFill>
              </a:rPr>
              <a:t>completamente en el espacio (nivel) de usuario.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Librerías a nivel 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</a:t>
            </a:r>
            <a:r>
              <a:rPr lang="en-US">
                <a:solidFill>
                  <a:schemeClr val="lt1"/>
                </a:solidFill>
              </a:rPr>
              <a:t> soportadas por el SO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1485900" y="151209"/>
            <a:ext cx="61722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Pthreads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1747837" y="925116"/>
            <a:ext cx="5262563" cy="33492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Puede proveerse a threads de nivel-usuario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nivel-kernel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POSIX standard (IEEE 1003.1c) API </a:t>
            </a:r>
            <a:r>
              <a:rPr lang="en-US">
                <a:solidFill>
                  <a:schemeClr val="lt1"/>
                </a:solidFill>
              </a:rPr>
              <a:t>para la creación y sincronización de threads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API es para  </a:t>
            </a:r>
            <a:r>
              <a:rPr b="1" i="1" lang="en-US">
                <a:solidFill>
                  <a:schemeClr val="lt1"/>
                </a:solidFill>
              </a:rPr>
              <a:t>Especificación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>
                <a:solidFill>
                  <a:schemeClr val="lt1"/>
                </a:solidFill>
              </a:rPr>
              <a:t>no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</a:t>
            </a:r>
            <a:r>
              <a:rPr b="1" i="1" lang="en-US">
                <a:solidFill>
                  <a:schemeClr val="lt1"/>
                </a:solidFill>
              </a:rPr>
              <a:t>c</a:t>
            </a:r>
            <a:r>
              <a:rPr b="1" i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i="1" lang="en-US">
                <a:solidFill>
                  <a:schemeClr val="lt1"/>
                </a:solidFill>
              </a:rPr>
              <a:t>ó</a:t>
            </a:r>
            <a:r>
              <a:rPr b="1" i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especifica el co</a:t>
            </a:r>
            <a:r>
              <a:rPr lang="en-US">
                <a:solidFill>
                  <a:schemeClr val="lt1"/>
                </a:solidFill>
              </a:rPr>
              <a:t>mportamiento de la librería para threads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>
                <a:solidFill>
                  <a:schemeClr val="lt1"/>
                </a:solidFill>
              </a:rPr>
              <a:t>la implementación depende del desarrollo de la biblioteca.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Es comun en SO 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UNIX (Solaris, Linux, Mac OS X)</a:t>
            </a:r>
            <a:endParaRPr>
              <a:solidFill>
                <a:schemeClr val="lt1"/>
              </a:solidFill>
            </a:endParaRPr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8" name="Google Shape;23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9"/>
          <p:cNvSpPr txBox="1"/>
          <p:nvPr>
            <p:ph type="title"/>
          </p:nvPr>
        </p:nvSpPr>
        <p:spPr>
          <a:xfrm>
            <a:off x="1485900" y="151209"/>
            <a:ext cx="61722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lang="en-US"/>
              <a:t>Ejemplo </a:t>
            </a: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Pthreads</a:t>
            </a:r>
            <a:endParaRPr/>
          </a:p>
        </p:txBody>
      </p:sp>
      <p:sp>
        <p:nvSpPr>
          <p:cNvPr id="245" name="Google Shape;245;p39"/>
          <p:cNvSpPr txBox="1"/>
          <p:nvPr/>
        </p:nvSpPr>
        <p:spPr>
          <a:xfrm>
            <a:off x="1485900" y="841594"/>
            <a:ext cx="6353100" cy="3741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#include&lt;pthread.h&gt;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#include&lt;stdlib.h&gt;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&lt;stdint.h&gt;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sum; /* esta variable es compartida por los thread(s) */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void* funcion(void* param); /* los threads llaman a esta funcion */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*argv[])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pthread_t tid; /* el identificador del thread */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pthread_attr_t attr; /* conjunto de atributos del thread */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pthread_attr_init(&amp;attr); /* setear los atributos por defecto*/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int parametro_funcion=4;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/* crear el thread */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pthread_create(&amp;tid, &amp;attr, funcion, (void *)(intptr_t) parametro_funcion); 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pthread_join(tid,NULL); /* esperar a la salida del thread */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printf("suma es = %d ∖n",sum);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6417731" y="798263"/>
            <a:ext cx="1242450" cy="505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link al codigo</a:t>
            </a:r>
            <a:endParaRPr b="1" i="0" sz="1050" u="none" cap="none" strike="noStrik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1485900" y="132159"/>
            <a:ext cx="61722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lang="en-US"/>
              <a:t>Ejemplo Pthreads</a:t>
            </a: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(Cont.)</a:t>
            </a:r>
            <a:endParaRPr/>
          </a:p>
        </p:txBody>
      </p:sp>
      <p:sp>
        <p:nvSpPr>
          <p:cNvPr id="252" name="Google Shape;252;p40"/>
          <p:cNvSpPr txBox="1"/>
          <p:nvPr/>
        </p:nvSpPr>
        <p:spPr>
          <a:xfrm>
            <a:off x="1666875" y="841594"/>
            <a:ext cx="5991300" cy="3741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el thread ejecuta esta funcion */</a:t>
            </a:r>
            <a:endParaRPr b="0" i="0" sz="13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*funcion(void *param)</a:t>
            </a:r>
            <a:endParaRPr b="0" i="0" sz="13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3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b="0" i="0" sz="13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int upper = (intptr_t) param;</a:t>
            </a:r>
            <a:endParaRPr b="0" i="0" sz="13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sum = 0;</a:t>
            </a:r>
            <a:endParaRPr b="0" i="0" sz="13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for (i = 1; i &lt;= upper; i++){</a:t>
            </a:r>
            <a:endParaRPr b="0" i="0" sz="13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sum += i;</a:t>
            </a:r>
            <a:endParaRPr b="0" i="0" sz="13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3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pthread_exit(0);</a:t>
            </a:r>
            <a:endParaRPr b="0" i="0" sz="13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3" name="Google Shape;25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1910953" y="132159"/>
            <a:ext cx="584477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None/>
            </a:pPr>
            <a:r>
              <a:rPr lang="en-US" sz="2100">
                <a:solidFill>
                  <a:schemeClr val="lt1"/>
                </a:solidFill>
              </a:rPr>
              <a:t>Crear ó esperar</a:t>
            </a:r>
            <a:r>
              <a:rPr b="1" lang="en-US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10 Threads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9" name="Google Shape;2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1731" y="1200150"/>
            <a:ext cx="5347050" cy="2097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1485900" y="113109"/>
            <a:ext cx="61722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Linux Threads</a:t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1801415" y="819150"/>
            <a:ext cx="5380434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En 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 se refieren a los </a:t>
            </a:r>
            <a:r>
              <a:rPr lang="en-US">
                <a:solidFill>
                  <a:schemeClr val="lt1"/>
                </a:solidFill>
              </a:rPr>
              <a:t>threads como 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tasks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solidFill>
                  <a:schemeClr val="lt1"/>
                </a:solidFill>
              </a:rPr>
              <a:t>(tareas)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La creación threads es con la librería pthread, internamente se utiliza la system call </a:t>
            </a: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clone()</a:t>
            </a:r>
            <a:r>
              <a:rPr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clone() </a:t>
            </a:r>
            <a:r>
              <a:rPr lang="en-US">
                <a:solidFill>
                  <a:schemeClr val="lt1"/>
                </a:solidFill>
              </a:rPr>
              <a:t>permite que una tarea hija comparta información con su tarea padre (process), por ejemplo puede compartir la siguiente información (determinada por flags):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14573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None/>
            </a:pPr>
            <a:r>
              <a:t/>
            </a:r>
            <a:endParaRPr sz="1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4573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None/>
            </a:pPr>
            <a:r>
              <a:t/>
            </a:r>
            <a:endParaRPr sz="1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4_15.pdf" id="266" name="Google Shape;26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5913" y="3018642"/>
            <a:ext cx="5062089" cy="20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rgbClr val="434343"/>
                </a:solidFill>
              </a:rPr>
              <a:t>Procesos de uno y muchos threads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90150" y="979250"/>
            <a:ext cx="8642100" cy="4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2000"/>
              <a:buNone/>
            </a:pPr>
            <a:r>
              <a:t/>
            </a:r>
            <a:endParaRPr sz="3750">
              <a:solidFill>
                <a:srgbClr val="434343"/>
              </a:solidFill>
            </a:endParaRPr>
          </a:p>
          <a:p>
            <a:pPr indent="-307669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-US" sz="7200">
                <a:solidFill>
                  <a:srgbClr val="434343"/>
                </a:solidFill>
              </a:rPr>
              <a:t>Un SO ejecuta una variedad de programas:</a:t>
            </a:r>
            <a:endParaRPr sz="72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-US" sz="7200">
                <a:solidFill>
                  <a:srgbClr val="434343"/>
                </a:solidFill>
              </a:rPr>
              <a:t>Sistema Batch – jobs</a:t>
            </a:r>
            <a:endParaRPr sz="72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-US" sz="7200">
                <a:solidFill>
                  <a:srgbClr val="434343"/>
                </a:solidFill>
              </a:rPr>
              <a:t>Sistema Time-shared – programas de usuario o tareas</a:t>
            </a:r>
            <a:endParaRPr sz="72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-US" sz="7200">
                <a:solidFill>
                  <a:srgbClr val="434343"/>
                </a:solidFill>
              </a:rPr>
              <a:t>Proceso – un programa en ejecución; El proceso de ejecución debe progresar de manera secuencial.</a:t>
            </a:r>
            <a:endParaRPr sz="72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-US" sz="7200">
                <a:solidFill>
                  <a:srgbClr val="434343"/>
                </a:solidFill>
              </a:rPr>
              <a:t>Compuesto por:</a:t>
            </a:r>
            <a:endParaRPr sz="7200"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">
              <a:solidFill>
                <a:srgbClr val="434343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-US" sz="6400">
                <a:solidFill>
                  <a:srgbClr val="434343"/>
                </a:solidFill>
              </a:rPr>
              <a:t>El código del programa, también llamado text section</a:t>
            </a:r>
            <a:endParaRPr sz="6400">
              <a:solidFill>
                <a:srgbClr val="434343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-US" sz="6400">
                <a:solidFill>
                  <a:srgbClr val="434343"/>
                </a:solidFill>
              </a:rPr>
              <a:t>Actividad actual, program counter, registros del procesador</a:t>
            </a:r>
            <a:endParaRPr sz="6400">
              <a:solidFill>
                <a:srgbClr val="434343"/>
              </a:solidFill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■"/>
            </a:pPr>
            <a:r>
              <a:rPr lang="en-US" sz="6400">
                <a:solidFill>
                  <a:srgbClr val="434343"/>
                </a:solidFill>
              </a:rPr>
              <a:t>Stack que contiene datos temporales</a:t>
            </a:r>
            <a:endParaRPr sz="6400">
              <a:solidFill>
                <a:srgbClr val="434343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-US" sz="6400">
                <a:solidFill>
                  <a:srgbClr val="434343"/>
                </a:solidFill>
              </a:rPr>
              <a:t>Parámetros de funciones, variables locales , direcciones de retorno</a:t>
            </a:r>
            <a:endParaRPr sz="6400">
              <a:solidFill>
                <a:srgbClr val="434343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-US" sz="6400">
                <a:solidFill>
                  <a:srgbClr val="434343"/>
                </a:solidFill>
              </a:rPr>
              <a:t>Data section contiene variables globales</a:t>
            </a:r>
            <a:endParaRPr sz="6400">
              <a:solidFill>
                <a:srgbClr val="434343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-US" sz="6400">
                <a:solidFill>
                  <a:srgbClr val="434343"/>
                </a:solidFill>
              </a:rPr>
              <a:t>Heap contiene memoria asignada dinámicamente durante el tiempo de ejecución</a:t>
            </a:r>
            <a:endParaRPr sz="6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6275" y="111792"/>
            <a:ext cx="2184750" cy="12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1907381" y="122634"/>
            <a:ext cx="61722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Procesos de uno y muchos threads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4_01.pdf" id="85" name="Google Shape;8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7705" y="971550"/>
            <a:ext cx="5826337" cy="378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485900" y="132159"/>
            <a:ext cx="61722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Motiva</a:t>
            </a:r>
            <a:r>
              <a:rPr lang="en-US"/>
              <a:t>ción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747837" y="925116"/>
            <a:ext cx="5110163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2571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>
                <a:solidFill>
                  <a:schemeClr val="lt1"/>
                </a:solidFill>
              </a:rPr>
              <a:t>La mayoría de las aplicaciones modernas son multiproceso.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>
                <a:solidFill>
                  <a:schemeClr val="lt1"/>
                </a:solidFill>
              </a:rPr>
              <a:t>Múltiples tareas dentro de la aplicación pueden ser implementadas en threads separados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Actualizar la pantalla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Obtener información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Corrección ortográfica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>
                <a:solidFill>
                  <a:schemeClr val="lt1"/>
                </a:solidFill>
              </a:rPr>
              <a:t>Responder una solicitud de red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>
                <a:solidFill>
                  <a:schemeClr val="lt1"/>
                </a:solidFill>
              </a:rPr>
              <a:t>La creación del proceso es pesada, mientras que la creación de threads es liviana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>
                <a:solidFill>
                  <a:schemeClr val="lt1"/>
                </a:solidFill>
              </a:rPr>
              <a:t>Puede simplificar el código, aumentar la eficiencia.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Los 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Kernels generalmente son multithreaded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807369" y="122634"/>
            <a:ext cx="61722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>
                <a:solidFill>
                  <a:schemeClr val="lt1"/>
                </a:solidFill>
              </a:rPr>
              <a:t>qu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itectur</a:t>
            </a:r>
            <a:r>
              <a:rPr lang="en-US">
                <a:solidFill>
                  <a:schemeClr val="lt1"/>
                </a:solidFill>
              </a:rPr>
              <a:t>a servidor </a:t>
            </a:r>
            <a:r>
              <a:rPr lang="en-US"/>
              <a:t>multithread</a:t>
            </a:r>
            <a:endParaRPr/>
          </a:p>
        </p:txBody>
      </p:sp>
      <p:pic>
        <p:nvPicPr>
          <p:cNvPr descr="4_02.pdf"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1031" y="1378934"/>
            <a:ext cx="6172200" cy="2490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789509" y="311944"/>
            <a:ext cx="5213747" cy="234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lang="en-US"/>
              <a:t>Beneficios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1747837" y="925116"/>
            <a:ext cx="5405438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2571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b="1" lang="en-US">
                <a:solidFill>
                  <a:schemeClr val="lt1"/>
                </a:solidFill>
              </a:rPr>
              <a:t>Capacidad de respuesta:</a:t>
            </a:r>
            <a:r>
              <a:rPr lang="en-US">
                <a:solidFill>
                  <a:schemeClr val="lt1"/>
                </a:solidFill>
              </a:rPr>
              <a:t> puede permitir la ejecución continua si se bloquea parte del proceso, especialmente importante para las interfaces de usuario</a:t>
            </a:r>
            <a:endParaRPr b="1"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b="1" lang="en-US">
                <a:solidFill>
                  <a:schemeClr val="lt1"/>
                </a:solidFill>
              </a:rPr>
              <a:t>El intercambio de recursos </a:t>
            </a:r>
            <a:r>
              <a:rPr b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lang="en-US">
                <a:solidFill>
                  <a:schemeClr val="lt1"/>
                </a:solidFill>
              </a:rPr>
              <a:t>los hilos comparten recursos de proceso, más fáciles que la memoria compartida o el paso de mensajes.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lang="en-US">
                <a:solidFill>
                  <a:schemeClr val="lt1"/>
                </a:solidFill>
              </a:rPr>
              <a:t>Economía</a:t>
            </a:r>
            <a:r>
              <a:rPr b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</a:t>
            </a:r>
            <a:r>
              <a:rPr lang="en-US">
                <a:solidFill>
                  <a:schemeClr val="lt1"/>
                </a:solidFill>
              </a:rPr>
              <a:t> es</a:t>
            </a:r>
            <a:r>
              <a:rPr b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solidFill>
                  <a:schemeClr val="lt1"/>
                </a:solidFill>
              </a:rPr>
              <a:t>más barato que la creación de procesos, el cambio de contextos genera menos overhead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lang="en-US">
                <a:solidFill>
                  <a:schemeClr val="lt1"/>
                </a:solidFill>
              </a:rPr>
              <a:t>Escalabilidad </a:t>
            </a:r>
            <a:r>
              <a:rPr b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-US">
                <a:solidFill>
                  <a:schemeClr val="lt1"/>
                </a:solidFill>
              </a:rPr>
              <a:t>el proceso puede aprovechar las arquitecturas multiprocesador.</a:t>
            </a:r>
            <a:endParaRPr>
              <a:solidFill>
                <a:schemeClr val="lt1"/>
              </a:solidFill>
            </a:endParaRPr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1902619" y="132159"/>
            <a:ext cx="575548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lang="en-US"/>
              <a:t>Programación </a:t>
            </a: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Multicore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1804988" y="906066"/>
            <a:ext cx="579239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Sistemas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 sz="135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Multicore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(multinucleo) o </a:t>
            </a:r>
            <a:r>
              <a:rPr b="1" lang="en-US" sz="135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multiprocessor</a:t>
            </a:r>
            <a:r>
              <a:rPr lang="en-US" sz="13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(multiprocesador)</a:t>
            </a:r>
            <a:endParaRPr sz="1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None/>
            </a:pPr>
            <a:r>
              <a:t/>
            </a:r>
            <a:endParaRPr sz="1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None/>
            </a:pPr>
            <a:r>
              <a:t/>
            </a:r>
            <a:endParaRPr sz="1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0" y="1339257"/>
            <a:ext cx="3533250" cy="311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0" y="1462850"/>
            <a:ext cx="2973936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Caché L1 (Nivel 1):</a:t>
            </a:r>
            <a:endParaRPr/>
          </a:p>
          <a:p>
            <a:pPr indent="-15430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●"/>
            </a:pPr>
            <a:r>
              <a:rPr b="0" i="0" lang="en-US" sz="12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Es la caché más cercana y más rápida para el procesador.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●"/>
            </a:pPr>
            <a:r>
              <a:rPr b="0" i="0" lang="en-US" sz="12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Está integrada dentro del núcleo del procesador.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●"/>
            </a:pPr>
            <a:r>
              <a:rPr b="0" i="0" lang="en-US" sz="12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Tiene una capacidad limitada pero ofrece una latencia muy baja.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●"/>
            </a:pPr>
            <a:r>
              <a:rPr b="0" i="0" lang="en-US" sz="12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Almacena datos e instrucciones que se utilizan con frecuencia y son accesibles de manera rápida para el núcleo del procesador.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6214492" y="1424480"/>
            <a:ext cx="2946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Caché L2 (Nivel 2):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●"/>
            </a:pPr>
            <a:r>
              <a:rPr b="0" i="0" lang="en-US" sz="12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Se encuentra fuera del núcleo del procesador pero aún dentro del mismo chip.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●"/>
            </a:pPr>
            <a:r>
              <a:rPr b="0" i="0" lang="en-US" sz="12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Tiene una capacidad mayor que la caché L1 pero una latencia ligeramente más alta.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●"/>
            </a:pPr>
            <a:r>
              <a:rPr b="0" i="0" lang="en-US" sz="12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Actúa como una especie de "buffer" entre la caché L1 y la memoria principal (RAM).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●"/>
            </a:pPr>
            <a:r>
              <a:rPr b="0" i="0" lang="en-US" sz="12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Almacena datos e instrucciones adicionales que pueden no caber en la caché L1 pero aún se acceden con frecuencia.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902619" y="132159"/>
            <a:ext cx="5755500" cy="4322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None/>
            </a:pPr>
            <a:r>
              <a:rPr lang="en-US"/>
              <a:t>Programación </a:t>
            </a: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Multicore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1804987" y="906065"/>
            <a:ext cx="6450249" cy="40504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Sistemas</a:t>
            </a:r>
            <a:r>
              <a:rPr b="1" lang="en-US">
                <a:solidFill>
                  <a:schemeClr val="lt1"/>
                </a:solidFill>
              </a:rPr>
              <a:t> </a:t>
            </a:r>
            <a:r>
              <a:rPr b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Multicore</a:t>
            </a:r>
            <a:r>
              <a:rPr lang="en-US">
                <a:solidFill>
                  <a:schemeClr val="lt1"/>
                </a:solidFill>
              </a:rPr>
              <a:t> (multinucleo) o </a:t>
            </a:r>
            <a:r>
              <a:rPr b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multiprocessor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(multiprocesador)</a:t>
            </a:r>
            <a:endParaRPr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>
                <a:solidFill>
                  <a:schemeClr val="lt1"/>
                </a:solidFill>
              </a:rPr>
              <a:t>Estos sistemas implican al desarrollador: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lang="en-US">
                <a:solidFill>
                  <a:schemeClr val="lt1"/>
                </a:solidFill>
              </a:rPr>
              <a:t>Dividir actividades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</a:t>
            </a:r>
            <a:r>
              <a:rPr b="1" lang="en-US">
                <a:solidFill>
                  <a:schemeClr val="lt1"/>
                </a:solidFill>
              </a:rPr>
              <a:t>ce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lang="en-US">
                <a:solidFill>
                  <a:schemeClr val="lt1"/>
                </a:solidFill>
              </a:rPr>
              <a:t>División de los datos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lang="en-US">
                <a:solidFill>
                  <a:schemeClr val="lt1"/>
                </a:solidFill>
              </a:rPr>
              <a:t>Dependencia de los datos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</a:t>
            </a:r>
            <a:r>
              <a:rPr b="1" lang="en-US">
                <a:solidFill>
                  <a:schemeClr val="lt1"/>
                </a:solidFill>
              </a:rPr>
              <a:t>y </a:t>
            </a:r>
            <a:r>
              <a:rPr b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debugging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Parallelism </a:t>
            </a:r>
            <a:r>
              <a:rPr lang="en-US">
                <a:solidFill>
                  <a:schemeClr val="lt1"/>
                </a:solidFill>
              </a:rPr>
              <a:t>(paralelismo)</a:t>
            </a:r>
            <a:r>
              <a:rPr b="1" i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solidFill>
                  <a:schemeClr val="lt1"/>
                </a:solidFill>
              </a:rPr>
              <a:t>implica que un sistema puede realizar más de una tarea simultáneamente</a:t>
            </a:r>
            <a:endParaRPr>
              <a:solidFill>
                <a:schemeClr val="lt1"/>
              </a:solidFill>
            </a:endParaRPr>
          </a:p>
          <a:p>
            <a:pPr indent="-257175" lvl="0" marL="257175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</a:t>
            </a: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(concurrencia) </a:t>
            </a:r>
            <a:r>
              <a:rPr lang="en-US">
                <a:solidFill>
                  <a:schemeClr val="lt1"/>
                </a:solidFill>
              </a:rPr>
              <a:t>Soporta más de una tarea progresando</a:t>
            </a:r>
            <a:endParaRPr>
              <a:solidFill>
                <a:schemeClr val="lt1"/>
              </a:solidFill>
            </a:endParaRPr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processor / core, el </a:t>
            </a:r>
            <a:r>
              <a:rPr lang="en-US">
                <a:solidFill>
                  <a:schemeClr val="lt1"/>
                </a:solidFill>
              </a:rPr>
              <a:t>planificador que proporciona concurrencia</a:t>
            </a:r>
            <a:endParaRPr>
              <a:solidFill>
                <a:schemeClr val="lt1"/>
              </a:solidFill>
            </a:endParaRPr>
          </a:p>
          <a:p>
            <a:pPr indent="0" lvl="0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472"/>
              </a:spcBef>
              <a:spcAft>
                <a:spcPts val="0"/>
              </a:spcAft>
              <a:buClr>
                <a:srgbClr val="CC6600"/>
              </a:buClr>
              <a:buSzPts val="1440"/>
              <a:buNone/>
            </a:pPr>
            <a:r>
              <a:t/>
            </a:r>
            <a:endParaRPr sz="1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0023" lvl="0" marL="257175" rtl="0" algn="l">
              <a:lnSpc>
                <a:spcPct val="115000"/>
              </a:lnSpc>
              <a:spcBef>
                <a:spcPts val="472"/>
              </a:spcBef>
              <a:spcAft>
                <a:spcPts val="0"/>
              </a:spcAft>
              <a:buClr>
                <a:srgbClr val="993300"/>
              </a:buClr>
              <a:buSzPts val="1620"/>
              <a:buNone/>
            </a:pPr>
            <a:r>
              <a:t/>
            </a:r>
            <a:endParaRPr sz="1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491" y="111792"/>
            <a:ext cx="1663534" cy="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