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40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3004800" cy="9753600"/>
  <p:notesSz cx="9753600" cy="13004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E32C35E-919E-C4B4-30EB-DF4EB6D8C901}">
  <a:tblStyle styleId="{DE32C35E-919E-C4B4-30EB-DF4EB6D8C901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presProps" Target="presProps.xml" /><Relationship Id="rId44" Type="http://schemas.openxmlformats.org/officeDocument/2006/relationships/tableStyles" Target="tableStyles.xml" /><Relationship Id="rId4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625599" y="1596249"/>
            <a:ext cx="9753599" cy="3395697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625599" y="5122897"/>
            <a:ext cx="9753599" cy="23548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306559" y="519289"/>
            <a:ext cx="2804159" cy="8265726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94079" y="519289"/>
            <a:ext cx="8249918" cy="8265726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87307" y="2431628"/>
            <a:ext cx="11216639" cy="4057226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87307" y="6527237"/>
            <a:ext cx="11216639" cy="213359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94079" y="2596444"/>
            <a:ext cx="5527038" cy="61885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583680" y="2596444"/>
            <a:ext cx="5527038" cy="61885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95773" y="519289"/>
            <a:ext cx="11216639" cy="188524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95775" y="2390986"/>
            <a:ext cx="5501638" cy="11717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95775" y="3562772"/>
            <a:ext cx="5501638" cy="524030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583680" y="2390986"/>
            <a:ext cx="5528733" cy="11717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583680" y="3562772"/>
            <a:ext cx="5528733" cy="524030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95773" y="650239"/>
            <a:ext cx="4194386" cy="2275839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528733" y="1404337"/>
            <a:ext cx="6583680" cy="69313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95773" y="2926080"/>
            <a:ext cx="4194386" cy="54209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95773" y="650239"/>
            <a:ext cx="4194386" cy="2275839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528733" y="1404337"/>
            <a:ext cx="6583680" cy="69313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95773" y="2926080"/>
            <a:ext cx="4194386" cy="54209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94079" y="519289"/>
            <a:ext cx="11216639" cy="188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94079" y="2596444"/>
            <a:ext cx="11216639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94079" y="9040142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307839" y="9040142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9184639" y="9040142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p500.org/" TargetMode="External"/><Relationship Id="rId3" Type="http://schemas.openxmlformats.org/officeDocument/2006/relationships/hyperlink" Target="http://boinc.berkeley.edu/" TargetMode="External"/><Relationship Id="rId4" Type="http://schemas.openxmlformats.org/officeDocument/2006/relationships/hyperlink" Target="https://www.charityengine.com/" TargetMode="External"/><Relationship Id="rId5" Type="http://schemas.openxmlformats.org/officeDocument/2006/relationships/hyperlink" Target="https://www.worldcommunitygrid.org/" TargetMode="External"/><Relationship Id="rId6" Type="http://schemas.openxmlformats.org/officeDocument/2006/relationships/hyperlink" Target="https://electricsheep.org/" TargetMode="External"/><Relationship Id="rId7" Type="http://schemas.openxmlformats.org/officeDocument/2006/relationships/hyperlink" Target="https://www.zooniverse.org/about" TargetMode="External"/><Relationship Id="rId8" Type="http://schemas.openxmlformats.org/officeDocument/2006/relationships/hyperlink" Target="https://en.wikipedia.org/wiki/List_of_distributed_computing_projects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Relationship Id="rId5" Type="http://schemas.openxmlformats.org/officeDocument/2006/relationships/image" Target="../media/image37.jpg"/><Relationship Id="rId6" Type="http://schemas.openxmlformats.org/officeDocument/2006/relationships/image" Target="../media/image38.jpg"/><Relationship Id="rId7" Type="http://schemas.openxmlformats.org/officeDocument/2006/relationships/image" Target="../media/image39.jp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jp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47.png"/><Relationship Id="rId5" Type="http://schemas.openxmlformats.org/officeDocument/2006/relationships/image" Target="../media/image48.jpg"/><Relationship Id="rId6" Type="http://schemas.openxmlformats.org/officeDocument/2006/relationships/image" Target="../media/image49.jpg"/><Relationship Id="rId7" Type="http://schemas.openxmlformats.org/officeDocument/2006/relationships/image" Target="../media/image50.jpg"/><Relationship Id="rId8" Type="http://schemas.openxmlformats.org/officeDocument/2006/relationships/image" Target="../media/image51.jpg"/><Relationship Id="rId9" Type="http://schemas.openxmlformats.org/officeDocument/2006/relationships/image" Target="../media/image52.jpg"/><Relationship Id="rId10" Type="http://schemas.openxmlformats.org/officeDocument/2006/relationships/image" Target="../media/image53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r.wikipedia.org/wiki/Gene_Amdahl" TargetMode="Externa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mdahl%27s_law" TargetMode="External"/><Relationship Id="rId3" Type="http://schemas.openxmlformats.org/officeDocument/2006/relationships/image" Target="../media/image6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2425190" y="2407917"/>
            <a:ext cx="8157080" cy="367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defRPr/>
            </a:pPr>
            <a:r>
              <a:rPr sz="8000" spc="-60">
                <a:solidFill>
                  <a:srgbClr val="FFFFFF"/>
                </a:solidFill>
                <a:latin typeface="Arial"/>
                <a:cs typeface="Arial"/>
              </a:rPr>
              <a:t>Technologies de </a:t>
            </a:r>
            <a:r>
              <a:rPr sz="8000" spc="-5">
                <a:solidFill>
                  <a:srgbClr val="FFFFFF"/>
                </a:solidFill>
                <a:latin typeface="Arial"/>
                <a:cs typeface="Arial"/>
              </a:rPr>
              <a:t>calcul parallèle à grande échelle</a:t>
            </a:r>
            <a:endParaRPr sz="8000">
              <a:latin typeface="Arial"/>
              <a:cs typeface="Arial"/>
            </a:endParaRPr>
          </a:p>
        </p:txBody>
      </p:sp>
      <p:sp>
        <p:nvSpPr>
          <p:cNvPr id="5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6407098" y="9340850"/>
            <a:ext cx="179082" cy="23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  <a:defRPr/>
            </a:pPr>
            <a:fld id="{81D60167-4931-47E6-BA6A-407CBD079E47}" type="slidenum">
              <a:rPr/>
              <a:t/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3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 flipH="0" flipV="0">
            <a:off x="2952610" y="5391335"/>
            <a:ext cx="7278774" cy="2573664"/>
          </a:xfrm>
          <a:prstGeom prst="rect">
            <a:avLst/>
          </a:prstGeom>
        </p:spPr>
        <p:txBody>
          <a:bodyPr vert="horz" wrap="square" lIns="0" tIns="33019" rIns="0" bIns="0" rtlCol="0">
            <a:noAutofit/>
          </a:bodyPr>
          <a:lstStyle/>
          <a:p>
            <a:pPr marL="0" marR="5080" indent="0" algn="ctr">
              <a:lnSpc>
                <a:spcPts val="3800"/>
              </a:lnSpc>
              <a:spcBef>
                <a:spcPts val="260"/>
              </a:spcBef>
              <a:buNone/>
              <a:defRPr/>
            </a:pPr>
            <a:r>
              <a:rPr sz="2200" spc="10"/>
              <a:t>Responsable: </a:t>
            </a:r>
            <a:r>
              <a:rPr sz="2200" spc="-45"/>
              <a:t>Rémi </a:t>
            </a:r>
            <a:r>
              <a:rPr sz="2200" spc="-70"/>
              <a:t>SHARROCK,</a:t>
            </a:r>
            <a:endParaRPr sz="2200" spc="-69"/>
          </a:p>
          <a:p>
            <a:pPr marL="0" marR="5079" indent="0" algn="ctr">
              <a:lnSpc>
                <a:spcPts val="3799"/>
              </a:lnSpc>
              <a:spcBef>
                <a:spcPts val="259"/>
              </a:spcBef>
              <a:buNone/>
              <a:defRPr/>
            </a:pPr>
            <a:r>
              <a:rPr sz="2200" spc="-69"/>
              <a:t>Télécom Paris, LTCI, Institut Polytechnique de Paris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228495" y="2098801"/>
            <a:ext cx="927863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800" spc="30">
                <a:solidFill>
                  <a:srgbClr val="FFFFFF"/>
                </a:solidFill>
                <a:latin typeface="Arial"/>
                <a:cs typeface="Arial"/>
              </a:rPr>
              <a:t>Décomposition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3800" spc="60">
                <a:solidFill>
                  <a:srgbClr val="FFFFFF"/>
                </a:solidFill>
                <a:latin typeface="Arial"/>
                <a:cs typeface="Arial"/>
              </a:rPr>
              <a:t>calcul: </a:t>
            </a:r>
            <a:r>
              <a:rPr sz="3800" spc="65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3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70">
                <a:solidFill>
                  <a:srgbClr val="75DB3C"/>
                </a:solidFill>
                <a:latin typeface="Arial"/>
                <a:cs typeface="Arial"/>
              </a:rPr>
              <a:t>FONCTIONS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/>
          <p:nvPr isPhoto="0" userDrawn="0"/>
        </p:nvSpPr>
        <p:spPr bwMode="auto">
          <a:xfrm>
            <a:off x="844550" y="3352800"/>
            <a:ext cx="10553700" cy="4083367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13</a:t>
            </a:r>
            <a:endParaRPr spc="-5"/>
          </a:p>
        </p:txBody>
      </p:sp>
      <p:sp>
        <p:nvSpPr>
          <p:cNvPr id="7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3764" y="340978"/>
            <a:ext cx="11777450" cy="99952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450" spc="-49">
                <a:solidFill>
                  <a:schemeClr val="bg1"/>
                </a:solidFill>
              </a:rPr>
              <a:t>Série, </a:t>
            </a:r>
            <a:r>
              <a:rPr sz="6450" spc="45">
                <a:solidFill>
                  <a:schemeClr val="bg1"/>
                </a:solidFill>
              </a:rPr>
              <a:t>parallèle,</a:t>
            </a:r>
            <a:r>
              <a:rPr sz="6450" spc="64">
                <a:solidFill>
                  <a:schemeClr val="bg1"/>
                </a:solidFill>
              </a:rPr>
              <a:t> </a:t>
            </a:r>
            <a:r>
              <a:rPr sz="6450" spc="69">
                <a:solidFill>
                  <a:schemeClr val="bg1"/>
                </a:solidFill>
              </a:rPr>
              <a:t>réparti/distribué</a:t>
            </a:r>
            <a:endParaRPr sz="64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228495" y="2098801"/>
            <a:ext cx="927863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800" spc="30">
                <a:solidFill>
                  <a:srgbClr val="FFFFFF"/>
                </a:solidFill>
                <a:latin typeface="Arial"/>
                <a:cs typeface="Arial"/>
              </a:rPr>
              <a:t>Décomposition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3800" spc="60">
                <a:solidFill>
                  <a:srgbClr val="FFFFFF"/>
                </a:solidFill>
                <a:latin typeface="Arial"/>
                <a:cs typeface="Arial"/>
              </a:rPr>
              <a:t>calcul: </a:t>
            </a:r>
            <a:r>
              <a:rPr sz="3800" spc="65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3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70">
                <a:solidFill>
                  <a:srgbClr val="75DB3C"/>
                </a:solidFill>
                <a:latin typeface="Arial"/>
                <a:cs typeface="Arial"/>
              </a:rPr>
              <a:t>FONCTIONS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/>
          <p:nvPr isPhoto="0" userDrawn="0"/>
        </p:nvSpPr>
        <p:spPr bwMode="auto">
          <a:xfrm>
            <a:off x="2851746" y="3219449"/>
            <a:ext cx="7301306" cy="504418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14</a:t>
            </a:r>
            <a:endParaRPr spc="-5"/>
          </a:p>
        </p:txBody>
      </p:sp>
      <p:sp>
        <p:nvSpPr>
          <p:cNvPr id="7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3764" y="340978"/>
            <a:ext cx="11777450" cy="99952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450" spc="-49">
                <a:solidFill>
                  <a:schemeClr val="bg1"/>
                </a:solidFill>
              </a:rPr>
              <a:t>Série, </a:t>
            </a:r>
            <a:r>
              <a:rPr sz="6450" spc="45">
                <a:solidFill>
                  <a:schemeClr val="bg1"/>
                </a:solidFill>
              </a:rPr>
              <a:t>parallèle,</a:t>
            </a:r>
            <a:r>
              <a:rPr sz="6450" spc="64">
                <a:solidFill>
                  <a:schemeClr val="bg1"/>
                </a:solidFill>
              </a:rPr>
              <a:t> </a:t>
            </a:r>
            <a:r>
              <a:rPr sz="6450" spc="69">
                <a:solidFill>
                  <a:schemeClr val="bg1"/>
                </a:solidFill>
              </a:rPr>
              <a:t>réparti/distribué</a:t>
            </a:r>
            <a:endParaRPr sz="64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53718" y="378027"/>
            <a:ext cx="11897395" cy="938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6050" spc="15">
                <a:solidFill>
                  <a:schemeClr val="bg1"/>
                </a:solidFill>
              </a:rPr>
              <a:t>Le </a:t>
            </a:r>
            <a:r>
              <a:rPr sz="6050" spc="80">
                <a:solidFill>
                  <a:schemeClr val="bg1"/>
                </a:solidFill>
              </a:rPr>
              <a:t>monde </a:t>
            </a:r>
            <a:r>
              <a:rPr sz="6050" spc="-20">
                <a:solidFill>
                  <a:schemeClr val="bg1"/>
                </a:solidFill>
              </a:rPr>
              <a:t>réel </a:t>
            </a:r>
            <a:r>
              <a:rPr sz="6050" spc="10">
                <a:solidFill>
                  <a:schemeClr val="bg1"/>
                </a:solidFill>
              </a:rPr>
              <a:t>est</a:t>
            </a:r>
            <a:r>
              <a:rPr sz="6050" spc="-95">
                <a:solidFill>
                  <a:schemeClr val="bg1"/>
                </a:solidFill>
              </a:rPr>
              <a:t> </a:t>
            </a:r>
            <a:r>
              <a:rPr sz="6050" spc="70">
                <a:solidFill>
                  <a:schemeClr val="bg1"/>
                </a:solidFill>
              </a:rPr>
              <a:t>réparti/distribué</a:t>
            </a:r>
            <a:endParaRPr sz="6050">
              <a:solidFill>
                <a:schemeClr val="bg1"/>
              </a:solidFill>
            </a:endParaRPr>
          </a:p>
        </p:txBody>
      </p:sp>
      <p:sp>
        <p:nvSpPr>
          <p:cNvPr id="5" name="object 4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15</a:t>
            </a:r>
            <a:endParaRPr spc="-5"/>
          </a:p>
        </p:txBody>
      </p:sp>
      <p:sp>
        <p:nvSpPr>
          <p:cNvPr id="6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2086101"/>
            <a:ext cx="11549392" cy="62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40">
                <a:solidFill>
                  <a:srgbClr val="FFFFFF"/>
                </a:solidFill>
                <a:latin typeface="Arial"/>
                <a:cs typeface="Arial"/>
              </a:rPr>
              <a:t>Monde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15">
                <a:solidFill>
                  <a:srgbClr val="FFFFFF"/>
                </a:solidFill>
                <a:latin typeface="Arial"/>
                <a:cs typeface="Arial"/>
              </a:rPr>
              <a:t>réel: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774700" lvl="1" indent="-381000">
              <a:lnSpc>
                <a:spcPct val="100000"/>
              </a:lnSpc>
              <a:buChar char="•"/>
              <a:defRPr/>
              <a:tabLst>
                <a:tab pos="774700" algn="l"/>
              </a:tabLst>
            </a:pP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3800" spc="80">
                <a:solidFill>
                  <a:srgbClr val="FFFFFF"/>
                </a:solidFill>
                <a:latin typeface="Arial"/>
                <a:cs typeface="Arial"/>
              </a:rPr>
              <a:t>grand 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nombre 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d’événements</a:t>
            </a:r>
            <a:r>
              <a:rPr sz="3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(BIG)</a:t>
            </a:r>
            <a:endParaRPr sz="3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774700" lvl="1" indent="-381000">
              <a:lnSpc>
                <a:spcPct val="100000"/>
              </a:lnSpc>
              <a:buChar char="•"/>
              <a:defRPr/>
              <a:tabLst>
                <a:tab pos="774700" algn="l"/>
              </a:tabLst>
            </a:pPr>
            <a:r>
              <a:rPr sz="3800" spc="-15">
                <a:solidFill>
                  <a:srgbClr val="FFFFFF"/>
                </a:solidFill>
                <a:latin typeface="Arial"/>
                <a:cs typeface="Arial"/>
              </a:rPr>
              <a:t>reliés entre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eux </a:t>
            </a:r>
            <a:r>
              <a:rPr sz="3800" spc="285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50">
                <a:solidFill>
                  <a:srgbClr val="FFFFFF"/>
                </a:solidFill>
                <a:latin typeface="Arial"/>
                <a:cs typeface="Arial"/>
              </a:rPr>
              <a:t>interdépendance</a:t>
            </a:r>
            <a:endParaRPr sz="3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1155699" lvl="2" indent="-381000">
              <a:lnSpc>
                <a:spcPct val="100000"/>
              </a:lnSpc>
              <a:buChar char="•"/>
              <a:defRPr/>
              <a:tabLst>
                <a:tab pos="1155699" algn="l"/>
              </a:tabLst>
            </a:pPr>
            <a:r>
              <a:rPr sz="3800" spc="65">
                <a:solidFill>
                  <a:srgbClr val="FFFFFF"/>
                </a:solidFill>
                <a:latin typeface="Arial"/>
                <a:cs typeface="Arial"/>
              </a:rPr>
              <a:t>par </a:t>
            </a:r>
            <a:r>
              <a:rPr sz="3800" spc="-10">
                <a:solidFill>
                  <a:srgbClr val="FFFFFF"/>
                </a:solidFill>
                <a:latin typeface="Arial"/>
                <a:cs typeface="Arial"/>
              </a:rPr>
              <a:t>relation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force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(transmission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forces)</a:t>
            </a:r>
            <a:endParaRPr sz="3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1155699" lvl="2" indent="-381000">
              <a:lnSpc>
                <a:spcPct val="100000"/>
              </a:lnSpc>
              <a:buChar char="•"/>
              <a:defRPr/>
              <a:tabLst>
                <a:tab pos="1155699" algn="l"/>
              </a:tabLst>
            </a:pPr>
            <a:r>
              <a:rPr sz="3800" spc="65">
                <a:solidFill>
                  <a:srgbClr val="FFFFFF"/>
                </a:solidFill>
                <a:latin typeface="Arial"/>
                <a:cs typeface="Arial"/>
              </a:rPr>
              <a:t>par </a:t>
            </a:r>
            <a:r>
              <a:rPr sz="3800" spc="55">
                <a:solidFill>
                  <a:srgbClr val="FFFFFF"/>
                </a:solidFill>
                <a:latin typeface="Arial"/>
                <a:cs typeface="Arial"/>
              </a:rPr>
              <a:t>échange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données,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messages,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800" spc="-3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flux</a:t>
            </a:r>
            <a:endParaRPr sz="3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774700" lvl="1" indent="-381000">
              <a:lnSpc>
                <a:spcPct val="100000"/>
              </a:lnSpc>
              <a:spcBef>
                <a:spcPts val="5"/>
              </a:spcBef>
              <a:buChar char="•"/>
              <a:defRPr/>
              <a:tabLst>
                <a:tab pos="774700" algn="l"/>
              </a:tabLst>
            </a:pP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générés </a:t>
            </a:r>
            <a:r>
              <a:rPr sz="3800" spc="65">
                <a:solidFill>
                  <a:srgbClr val="FFFFFF"/>
                </a:solidFill>
                <a:latin typeface="Arial"/>
                <a:cs typeface="Arial"/>
              </a:rPr>
              <a:t>par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3800" spc="80">
                <a:solidFill>
                  <a:srgbClr val="FFFFFF"/>
                </a:solidFill>
                <a:latin typeface="Arial"/>
                <a:cs typeface="Arial"/>
              </a:rPr>
              <a:t>grand 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nombre </a:t>
            </a:r>
            <a:r>
              <a:rPr sz="3800" spc="30">
                <a:solidFill>
                  <a:srgbClr val="FFFFFF"/>
                </a:solidFill>
                <a:latin typeface="Arial"/>
                <a:cs typeface="Arial"/>
              </a:rPr>
              <a:t>acteurs</a:t>
            </a:r>
            <a:r>
              <a:rPr sz="38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(BIG)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53718" y="378027"/>
            <a:ext cx="11897395" cy="938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6050" spc="15">
                <a:solidFill>
                  <a:schemeClr val="bg1"/>
                </a:solidFill>
              </a:rPr>
              <a:t>Le </a:t>
            </a:r>
            <a:r>
              <a:rPr sz="6050" spc="80">
                <a:solidFill>
                  <a:schemeClr val="bg1"/>
                </a:solidFill>
              </a:rPr>
              <a:t>monde </a:t>
            </a:r>
            <a:r>
              <a:rPr sz="6050" spc="-20">
                <a:solidFill>
                  <a:schemeClr val="bg1"/>
                </a:solidFill>
              </a:rPr>
              <a:t>réel </a:t>
            </a:r>
            <a:r>
              <a:rPr sz="6050" spc="10">
                <a:solidFill>
                  <a:schemeClr val="bg1"/>
                </a:solidFill>
              </a:rPr>
              <a:t>est</a:t>
            </a:r>
            <a:r>
              <a:rPr sz="6050" spc="-95">
                <a:solidFill>
                  <a:schemeClr val="bg1"/>
                </a:solidFill>
              </a:rPr>
              <a:t> </a:t>
            </a:r>
            <a:r>
              <a:rPr sz="6050" spc="70">
                <a:solidFill>
                  <a:schemeClr val="bg1"/>
                </a:solidFill>
              </a:rPr>
              <a:t>réparti/distribué</a:t>
            </a:r>
            <a:endParaRPr sz="6050">
              <a:solidFill>
                <a:schemeClr val="bg1"/>
              </a:solidFill>
            </a:endParaRPr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36801"/>
            <a:ext cx="7675256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Imaginez 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modéliser </a:t>
            </a:r>
            <a:r>
              <a:rPr sz="3800" spc="105">
                <a:solidFill>
                  <a:srgbClr val="FFFFFF"/>
                </a:solidFill>
                <a:latin typeface="Arial"/>
                <a:cs typeface="Arial"/>
              </a:rPr>
              <a:t>ceci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8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série: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2609278" y="1968500"/>
            <a:ext cx="8116455" cy="23495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2609278" y="4397959"/>
            <a:ext cx="8116455" cy="2456293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2609278" y="6934201"/>
            <a:ext cx="8116455" cy="2221344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2743200" y="4038600"/>
            <a:ext cx="7975600" cy="266700"/>
          </a:xfrm>
          <a:custGeom>
            <a:avLst/>
            <a:gdLst/>
            <a:ahLst/>
            <a:cxnLst/>
            <a:rect l="l" t="t" r="r" b="b"/>
            <a:pathLst>
              <a:path w="7975600" h="266700" fill="norm" stroke="1" extrusionOk="0">
                <a:moveTo>
                  <a:pt x="0" y="0"/>
                </a:moveTo>
                <a:lnTo>
                  <a:pt x="7975600" y="0"/>
                </a:lnTo>
                <a:lnTo>
                  <a:pt x="797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/>
          <p:nvPr isPhoto="0" userDrawn="0"/>
        </p:nvSpPr>
        <p:spPr bwMode="auto">
          <a:xfrm>
            <a:off x="2679700" y="8890000"/>
            <a:ext cx="7975600" cy="266700"/>
          </a:xfrm>
          <a:custGeom>
            <a:avLst/>
            <a:gdLst/>
            <a:ahLst/>
            <a:cxnLst/>
            <a:rect l="l" t="t" r="r" b="b"/>
            <a:pathLst>
              <a:path w="7975600" h="266700" fill="norm" stroke="1" extrusionOk="0">
                <a:moveTo>
                  <a:pt x="0" y="0"/>
                </a:moveTo>
                <a:lnTo>
                  <a:pt x="7975600" y="0"/>
                </a:lnTo>
                <a:lnTo>
                  <a:pt x="797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2665157" y="3970400"/>
            <a:ext cx="8076577" cy="44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50" spc="-15" baseline="30000">
                <a:latin typeface="Arial"/>
                <a:cs typeface="Arial"/>
              </a:rPr>
              <a:t>Formation </a:t>
            </a:r>
            <a:r>
              <a:rPr sz="2850" spc="75" baseline="30000">
                <a:latin typeface="Arial"/>
                <a:cs typeface="Arial"/>
              </a:rPr>
              <a:t>de </a:t>
            </a:r>
            <a:r>
              <a:rPr sz="2850" spc="15" baseline="30000">
                <a:latin typeface="Arial"/>
                <a:cs typeface="Arial"/>
              </a:rPr>
              <a:t>galaxies </a:t>
            </a:r>
            <a:r>
              <a:rPr sz="1900" spc="-5">
                <a:latin typeface="Arial"/>
                <a:cs typeface="Arial"/>
              </a:rPr>
              <a:t>Mouvement </a:t>
            </a:r>
            <a:r>
              <a:rPr sz="1900" spc="30">
                <a:latin typeface="Arial"/>
                <a:cs typeface="Arial"/>
              </a:rPr>
              <a:t>des </a:t>
            </a:r>
            <a:r>
              <a:rPr sz="1900" spc="10">
                <a:latin typeface="Arial"/>
                <a:cs typeface="Arial"/>
              </a:rPr>
              <a:t>planètes </a:t>
            </a:r>
            <a:r>
              <a:rPr sz="1900" spc="-5">
                <a:latin typeface="Arial"/>
                <a:cs typeface="Arial"/>
              </a:rPr>
              <a:t>Réchauffement</a:t>
            </a:r>
            <a:r>
              <a:rPr sz="1900" spc="-114">
                <a:latin typeface="Arial"/>
                <a:cs typeface="Arial"/>
              </a:rPr>
              <a:t> </a:t>
            </a:r>
            <a:r>
              <a:rPr sz="1900" spc="20">
                <a:latin typeface="Arial"/>
                <a:cs typeface="Arial"/>
              </a:rPr>
              <a:t>climatique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4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16</a:t>
            </a:r>
            <a:endParaRPr spc="-5"/>
          </a:p>
        </p:txBody>
      </p:sp>
      <p:sp>
        <p:nvSpPr>
          <p:cNvPr id="13" name="object 10" hidden="0"/>
          <p:cNvSpPr>
            <a:spLocks noAdjustHandles="0" noChangeArrowheads="0"/>
          </p:cNvSpPr>
          <p:nvPr isPhoto="0" userDrawn="0"/>
        </p:nvSpPr>
        <p:spPr bwMode="auto">
          <a:xfrm>
            <a:off x="2679699" y="6591299"/>
            <a:ext cx="7976247" cy="20501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4955">
              <a:lnSpc>
                <a:spcPts val="1614"/>
              </a:lnSpc>
              <a:defRPr/>
              <a:tabLst>
                <a:tab pos="2553335" algn="l"/>
                <a:tab pos="5568950" algn="l"/>
              </a:tabLst>
            </a:pPr>
            <a:r>
              <a:rPr sz="1900" spc="-30">
                <a:latin typeface="Arial"/>
                <a:cs typeface="Arial"/>
              </a:rPr>
              <a:t>Trafic</a:t>
            </a:r>
            <a:r>
              <a:rPr sz="1900">
                <a:latin typeface="Arial"/>
                <a:cs typeface="Arial"/>
              </a:rPr>
              <a:t> </a:t>
            </a:r>
            <a:r>
              <a:rPr sz="1900" spc="50">
                <a:latin typeface="Arial"/>
                <a:cs typeface="Arial"/>
              </a:rPr>
              <a:t>de</a:t>
            </a:r>
            <a:r>
              <a:rPr sz="1900" spc="5">
                <a:latin typeface="Arial"/>
                <a:cs typeface="Arial"/>
              </a:rPr>
              <a:t> </a:t>
            </a:r>
            <a:r>
              <a:rPr sz="1900" spc="-5">
                <a:latin typeface="Arial"/>
                <a:cs typeface="Arial"/>
              </a:rPr>
              <a:t>voitures	</a:t>
            </a:r>
            <a:r>
              <a:rPr sz="1900" spc="-15">
                <a:latin typeface="Arial"/>
                <a:cs typeface="Arial"/>
              </a:rPr>
              <a:t>Tectonique</a:t>
            </a:r>
            <a:r>
              <a:rPr sz="1900" spc="20">
                <a:latin typeface="Arial"/>
                <a:cs typeface="Arial"/>
              </a:rPr>
              <a:t> </a:t>
            </a:r>
            <a:r>
              <a:rPr sz="1900" spc="30">
                <a:latin typeface="Arial"/>
                <a:cs typeface="Arial"/>
              </a:rPr>
              <a:t>des</a:t>
            </a:r>
            <a:r>
              <a:rPr sz="1900" spc="20">
                <a:latin typeface="Arial"/>
                <a:cs typeface="Arial"/>
              </a:rPr>
              <a:t> </a:t>
            </a:r>
            <a:r>
              <a:rPr sz="1900" spc="25">
                <a:latin typeface="Arial"/>
                <a:cs typeface="Arial"/>
              </a:rPr>
              <a:t>plaques	</a:t>
            </a:r>
            <a:r>
              <a:rPr sz="1900" spc="-15">
                <a:latin typeface="Arial"/>
                <a:cs typeface="Arial"/>
              </a:rPr>
              <a:t>Phénomènes</a:t>
            </a:r>
            <a:r>
              <a:rPr sz="1900" spc="-5">
                <a:latin typeface="Arial"/>
                <a:cs typeface="Arial"/>
              </a:rPr>
              <a:t> météo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2606406" y="8792649"/>
            <a:ext cx="2636532" cy="30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900" spc="20">
                <a:latin typeface="Arial"/>
                <a:cs typeface="Arial"/>
              </a:rPr>
              <a:t>Assemblage </a:t>
            </a:r>
            <a:r>
              <a:rPr sz="1900" spc="50">
                <a:latin typeface="Arial"/>
                <a:cs typeface="Arial"/>
              </a:rPr>
              <a:t>de</a:t>
            </a:r>
            <a:r>
              <a:rPr sz="1900" spc="-100">
                <a:latin typeface="Arial"/>
                <a:cs typeface="Arial"/>
              </a:rPr>
              <a:t> </a:t>
            </a:r>
            <a:r>
              <a:rPr sz="1900" spc="-5">
                <a:latin typeface="Arial"/>
                <a:cs typeface="Arial"/>
              </a:rPr>
              <a:t>voitures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5443790" y="8796402"/>
            <a:ext cx="2359672" cy="30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900" spc="5">
                <a:latin typeface="Arial"/>
                <a:cs typeface="Arial"/>
              </a:rPr>
              <a:t>Construction</a:t>
            </a:r>
            <a:r>
              <a:rPr sz="1900" spc="-30">
                <a:latin typeface="Arial"/>
                <a:cs typeface="Arial"/>
              </a:rPr>
              <a:t> </a:t>
            </a:r>
            <a:r>
              <a:rPr sz="1900" spc="10">
                <a:latin typeface="Arial"/>
                <a:cs typeface="Arial"/>
              </a:rPr>
              <a:t>d’avions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8082088" y="8792649"/>
            <a:ext cx="2480322" cy="30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900" spc="-20">
                <a:latin typeface="Arial"/>
                <a:cs typeface="Arial"/>
              </a:rPr>
              <a:t>Réseau </a:t>
            </a:r>
            <a:r>
              <a:rPr sz="1900" spc="10">
                <a:latin typeface="Arial"/>
                <a:cs typeface="Arial"/>
              </a:rPr>
              <a:t>mondial</a:t>
            </a:r>
            <a:r>
              <a:rPr sz="1900" spc="-25">
                <a:latin typeface="Arial"/>
                <a:cs typeface="Arial"/>
              </a:rPr>
              <a:t> </a:t>
            </a:r>
            <a:r>
              <a:rPr sz="1900" spc="25">
                <a:latin typeface="Arial"/>
                <a:cs typeface="Arial"/>
              </a:rPr>
              <a:t>McDo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98930" y="438656"/>
            <a:ext cx="11807226" cy="80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200" spc="-5">
                <a:solidFill>
                  <a:schemeClr val="bg1"/>
                </a:solidFill>
              </a:rPr>
              <a:t>Le </a:t>
            </a:r>
            <a:r>
              <a:rPr sz="5200" spc="95">
                <a:solidFill>
                  <a:schemeClr val="bg1"/>
                </a:solidFill>
              </a:rPr>
              <a:t>calcul </a:t>
            </a:r>
            <a:r>
              <a:rPr sz="5200" spc="30">
                <a:solidFill>
                  <a:schemeClr val="bg1"/>
                </a:solidFill>
              </a:rPr>
              <a:t>parallèle/réparti </a:t>
            </a:r>
            <a:r>
              <a:rPr sz="5200">
                <a:solidFill>
                  <a:schemeClr val="bg1"/>
                </a:solidFill>
              </a:rPr>
              <a:t>et ses</a:t>
            </a:r>
            <a:r>
              <a:rPr sz="5200" spc="-145">
                <a:solidFill>
                  <a:schemeClr val="bg1"/>
                </a:solidFill>
              </a:rPr>
              <a:t> </a:t>
            </a:r>
            <a:r>
              <a:rPr sz="5200" spc="45">
                <a:solidFill>
                  <a:schemeClr val="bg1"/>
                </a:solidFill>
              </a:rPr>
              <a:t>usages</a:t>
            </a:r>
            <a:endParaRPr sz="5200">
              <a:solidFill>
                <a:schemeClr val="bg1"/>
              </a:solidFill>
            </a:endParaRPr>
          </a:p>
        </p:txBody>
      </p:sp>
      <p:sp>
        <p:nvSpPr>
          <p:cNvPr id="5" name="object 4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19</a:t>
            </a:r>
            <a:endParaRPr spc="-5"/>
          </a:p>
        </p:txBody>
      </p:sp>
      <p:sp>
        <p:nvSpPr>
          <p:cNvPr id="6" name="object 3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609598" y="2402391"/>
            <a:ext cx="11759329" cy="6517846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600" spc="-40">
                <a:solidFill>
                  <a:srgbClr val="FFFFFF"/>
                </a:solidFill>
                <a:latin typeface="Arial"/>
                <a:cs typeface="Arial"/>
              </a:rPr>
              <a:t>L’histoire </a:t>
            </a:r>
            <a:r>
              <a:rPr sz="3600" spc="65">
                <a:solidFill>
                  <a:srgbClr val="FFFFFF"/>
                </a:solidFill>
                <a:latin typeface="Arial"/>
                <a:cs typeface="Arial"/>
              </a:rPr>
              <a:t>par </a:t>
            </a:r>
            <a:r>
              <a:rPr sz="3600" spc="-5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3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5">
                <a:solidFill>
                  <a:srgbClr val="FFFFFF"/>
                </a:solidFill>
                <a:latin typeface="Arial"/>
                <a:cs typeface="Arial"/>
              </a:rPr>
              <a:t>exemples</a:t>
            </a:r>
            <a:endParaRPr sz="3600" spc="23">
              <a:solidFill>
                <a:srgbClr val="FFFFFF"/>
              </a:solidFill>
              <a:latin typeface="Arial"/>
              <a:cs typeface="Arial"/>
            </a:endParaRPr>
          </a:p>
          <a:p>
            <a:pPr marL="393698" indent="-380999">
              <a:lnSpc>
                <a:spcPct val="100000"/>
              </a:lnSpc>
              <a:spcBef>
                <a:spcPts val="99"/>
              </a:spcBef>
              <a:buChar char="•"/>
              <a:defRPr/>
              <a:tabLst>
                <a:tab pos="393698" algn="l"/>
              </a:tabLst>
            </a:pPr>
            <a:r>
              <a:rPr sz="3600" spc="-75">
                <a:solidFill>
                  <a:srgbClr val="FFFFFF"/>
                </a:solidFill>
                <a:latin typeface="Arial"/>
                <a:cs typeface="Arial"/>
              </a:rPr>
              <a:t>Top500</a:t>
            </a:r>
            <a:r>
              <a:rPr sz="3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u="sng" spc="30">
                <a:solidFill>
                  <a:srgbClr val="FFFFFF"/>
                </a:solidFill>
                <a:latin typeface="Arial"/>
                <a:cs typeface="Arial"/>
                <a:hlinkClick r:id="rId2" tooltip=""/>
              </a:rPr>
              <a:t>http://top500.org/</a:t>
            </a:r>
            <a:endParaRPr sz="3600"/>
          </a:p>
          <a:p>
            <a:pPr marL="393698" indent="-380999">
              <a:lnSpc>
                <a:spcPct val="100000"/>
              </a:lnSpc>
              <a:spcBef>
                <a:spcPts val="99"/>
              </a:spcBef>
              <a:buChar char="•"/>
              <a:defRPr/>
              <a:tabLst>
                <a:tab pos="393698" algn="l"/>
              </a:tabLst>
            </a:pPr>
            <a:r>
              <a:rPr sz="3600">
                <a:solidFill>
                  <a:srgbClr val="FFFFFF"/>
                </a:solidFill>
                <a:latin typeface="Arial"/>
                <a:cs typeface="Arial"/>
              </a:rPr>
              <a:t>BOINC</a:t>
            </a:r>
            <a:r>
              <a:rPr sz="3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u="sng" spc="25">
                <a:solidFill>
                  <a:srgbClr val="FFFFFF"/>
                </a:solidFill>
                <a:latin typeface="Arial"/>
                <a:cs typeface="Arial"/>
                <a:hlinkClick r:id="rId3" tooltip=""/>
              </a:rPr>
              <a:t>http://boinc.berkeley.edu/</a:t>
            </a:r>
            <a:endParaRPr sz="3600">
              <a:solidFill>
                <a:schemeClr val="bg1"/>
              </a:solidFill>
            </a:endParaRPr>
          </a:p>
          <a:p>
            <a:pPr marL="393698" indent="-380999">
              <a:lnSpc>
                <a:spcPct val="100000"/>
              </a:lnSpc>
              <a:spcBef>
                <a:spcPts val="99"/>
              </a:spcBef>
              <a:buChar char="•"/>
              <a:defRPr/>
              <a:tabLst>
                <a:tab pos="393698" algn="l"/>
              </a:tabLst>
            </a:pPr>
            <a:r>
              <a:rPr sz="3600">
                <a:solidFill>
                  <a:schemeClr val="bg1"/>
                </a:solidFill>
              </a:rPr>
              <a:t>Charity Engi</a:t>
            </a:r>
            <a:r>
              <a:rPr sz="3600">
                <a:solidFill>
                  <a:schemeClr val="bg1"/>
                </a:solidFill>
              </a:rPr>
              <a:t>ne </a:t>
            </a:r>
            <a:r>
              <a:rPr sz="3600" u="sng">
                <a:hlinkClick r:id="rId4" tooltip=""/>
              </a:rPr>
              <a:t>https://www.charityengine.com/</a:t>
            </a:r>
            <a:endParaRPr sz="3600">
              <a:solidFill>
                <a:schemeClr val="bg1"/>
              </a:solidFill>
            </a:endParaRPr>
          </a:p>
          <a:p>
            <a:pPr marL="393698" indent="-380999">
              <a:lnSpc>
                <a:spcPct val="100000"/>
              </a:lnSpc>
              <a:spcBef>
                <a:spcPts val="99"/>
              </a:spcBef>
              <a:buChar char="•"/>
              <a:defRPr/>
              <a:tabLst>
                <a:tab pos="393698" algn="l"/>
              </a:tabLst>
            </a:pPr>
            <a:r>
              <a:rPr sz="3600">
                <a:solidFill>
                  <a:schemeClr val="bg1"/>
                </a:solidFill>
              </a:rPr>
              <a:t>World community grid </a:t>
            </a:r>
            <a:r>
              <a:rPr sz="3600" u="sng">
                <a:hlinkClick r:id="rId5" tooltip=""/>
              </a:rPr>
              <a:t>https://www.worldcommunitygrid.org</a:t>
            </a:r>
            <a:endParaRPr sz="3600">
              <a:solidFill>
                <a:schemeClr val="bg1"/>
              </a:solidFill>
            </a:endParaRPr>
          </a:p>
          <a:p>
            <a:pPr marL="393698" indent="-380999">
              <a:lnSpc>
                <a:spcPct val="100000"/>
              </a:lnSpc>
              <a:spcBef>
                <a:spcPts val="99"/>
              </a:spcBef>
              <a:buChar char="•"/>
              <a:defRPr/>
              <a:tabLst>
                <a:tab pos="393698" algn="l"/>
              </a:tabLst>
            </a:pPr>
            <a:r>
              <a:rPr sz="3600">
                <a:solidFill>
                  <a:schemeClr val="bg1"/>
                </a:solidFill>
              </a:rPr>
              <a:t>Electric sheep </a:t>
            </a:r>
            <a:r>
              <a:rPr lang="en-US" sz="3600" b="0" i="0" u="sng" strike="noStrike" cap="none" spc="0">
                <a:latin typeface="Arial"/>
                <a:ea typeface="Arial"/>
                <a:cs typeface="Arial"/>
                <a:hlinkClick r:id="rId6" tooltip=""/>
              </a:rPr>
              <a:t>https://electricsheep.org/ </a:t>
            </a:r>
            <a:endParaRPr sz="3600">
              <a:solidFill>
                <a:schemeClr val="bg1"/>
              </a:solidFill>
            </a:endParaRPr>
          </a:p>
          <a:p>
            <a:pPr marL="393698" indent="-380999">
              <a:lnSpc>
                <a:spcPct val="100000"/>
              </a:lnSpc>
              <a:spcBef>
                <a:spcPts val="99"/>
              </a:spcBef>
              <a:buChar char="•"/>
              <a:defRPr/>
              <a:tabLst>
                <a:tab pos="393698" algn="l"/>
              </a:tabLst>
            </a:pPr>
            <a:r>
              <a:rPr sz="3600">
                <a:solidFill>
                  <a:schemeClr val="bg1"/>
                </a:solidFill>
              </a:rPr>
              <a:t>Zooniverse </a:t>
            </a:r>
            <a:r>
              <a:rPr lang="en-US" sz="3600" b="0" i="0" u="sng" strike="noStrike" cap="none" spc="0">
                <a:latin typeface="Arial"/>
                <a:ea typeface="Arial"/>
                <a:cs typeface="Arial"/>
                <a:hlinkClick r:id="rId7" tooltip=""/>
              </a:rPr>
              <a:t>https://www.zooniverse.org/about</a:t>
            </a:r>
            <a:endParaRPr sz="3600">
              <a:solidFill>
                <a:schemeClr val="bg1"/>
              </a:solidFill>
            </a:endParaRPr>
          </a:p>
          <a:p>
            <a:pPr marL="393698" indent="-380999">
              <a:lnSpc>
                <a:spcPct val="100000"/>
              </a:lnSpc>
              <a:spcBef>
                <a:spcPts val="99"/>
              </a:spcBef>
              <a:buChar char="•"/>
              <a:defRPr/>
              <a:tabLst>
                <a:tab pos="393698" algn="l"/>
              </a:tabLst>
            </a:pPr>
            <a:endParaRPr sz="3600">
              <a:solidFill>
                <a:schemeClr val="bg1"/>
              </a:solidFill>
            </a:endParaRPr>
          </a:p>
          <a:p>
            <a:pPr marL="393698" indent="-380999">
              <a:lnSpc>
                <a:spcPct val="100000"/>
              </a:lnSpc>
              <a:spcBef>
                <a:spcPts val="99"/>
              </a:spcBef>
              <a:buChar char="•"/>
              <a:defRPr/>
              <a:tabLst>
                <a:tab pos="393698" algn="l"/>
              </a:tabLst>
            </a:pPr>
            <a:r>
              <a:rPr lang="en-US" sz="3600" b="0" i="0" u="sng" strike="noStrike" cap="none" spc="0">
                <a:latin typeface="Arial"/>
                <a:ea typeface="Arial"/>
                <a:cs typeface="Arial"/>
                <a:hlinkClick r:id="rId8" tooltip=""/>
              </a:rPr>
              <a:t>https://en.wikipedia.org/wiki/List_of_distributed_computing_projects</a:t>
            </a:r>
            <a:endParaRPr sz="3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9"/>
              </a:spcBef>
              <a:defRPr/>
              <a:tabLst>
                <a:tab pos="393698" algn="l"/>
              </a:tabLst>
            </a:pPr>
            <a:endParaRPr sz="3600">
              <a:solidFill>
                <a:schemeClr val="bg1"/>
              </a:solidFill>
            </a:endParaRPr>
          </a:p>
          <a:p>
            <a:pPr marL="393698" indent="-380999">
              <a:lnSpc>
                <a:spcPct val="100000"/>
              </a:lnSpc>
              <a:spcBef>
                <a:spcPts val="99"/>
              </a:spcBef>
              <a:buChar char="•"/>
              <a:defRPr/>
              <a:tabLst>
                <a:tab pos="393698" algn="l"/>
              </a:tabLst>
            </a:pP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9" y="205184"/>
            <a:ext cx="11216747" cy="930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6000" spc="114">
                <a:solidFill>
                  <a:schemeClr val="bg1"/>
                </a:solidFill>
              </a:rPr>
              <a:t>Concepts </a:t>
            </a:r>
            <a:r>
              <a:rPr sz="6000" spc="10">
                <a:solidFill>
                  <a:schemeClr val="bg1"/>
                </a:solidFill>
              </a:rPr>
              <a:t>et</a:t>
            </a:r>
            <a:r>
              <a:rPr sz="6000" spc="-165">
                <a:solidFill>
                  <a:schemeClr val="bg1"/>
                </a:solidFill>
              </a:rPr>
              <a:t> </a:t>
            </a:r>
            <a:r>
              <a:rPr sz="6000" spc="55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806197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Architecture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von Neumann</a:t>
            </a:r>
            <a:r>
              <a:rPr sz="3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1945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2661132" y="1994590"/>
            <a:ext cx="7497229" cy="7087831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20</a:t>
            </a:r>
            <a:endParaRPr spc="-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4815217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r>
              <a:rPr sz="3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répartie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/>
          <p:nvPr isPhoto="0" userDrawn="0"/>
        </p:nvSpPr>
        <p:spPr bwMode="auto">
          <a:xfrm>
            <a:off x="1193580" y="2362161"/>
            <a:ext cx="1814690" cy="1715592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5" hidden="0"/>
          <p:cNvSpPr/>
          <p:nvPr isPhoto="0" userDrawn="0"/>
        </p:nvSpPr>
        <p:spPr bwMode="auto">
          <a:xfrm>
            <a:off x="4038384" y="2857461"/>
            <a:ext cx="1814690" cy="1715592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6" hidden="0"/>
          <p:cNvSpPr/>
          <p:nvPr isPhoto="0" userDrawn="0"/>
        </p:nvSpPr>
        <p:spPr bwMode="auto">
          <a:xfrm>
            <a:off x="1828584" y="5245062"/>
            <a:ext cx="1814690" cy="1715592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7" hidden="0"/>
          <p:cNvSpPr/>
          <p:nvPr isPhoto="0" userDrawn="0"/>
        </p:nvSpPr>
        <p:spPr bwMode="auto">
          <a:xfrm>
            <a:off x="4482884" y="5613362"/>
            <a:ext cx="1814690" cy="1715592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8" hidden="0"/>
          <p:cNvSpPr/>
          <p:nvPr isPhoto="0" userDrawn="0"/>
        </p:nvSpPr>
        <p:spPr bwMode="auto">
          <a:xfrm>
            <a:off x="7772183" y="1828760"/>
            <a:ext cx="1814690" cy="1715592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9" hidden="0"/>
          <p:cNvSpPr/>
          <p:nvPr isPhoto="0" userDrawn="0"/>
        </p:nvSpPr>
        <p:spPr bwMode="auto">
          <a:xfrm>
            <a:off x="7924583" y="5105362"/>
            <a:ext cx="1814690" cy="1715592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0" hidden="0"/>
          <p:cNvSpPr/>
          <p:nvPr isPhoto="0" userDrawn="0"/>
        </p:nvSpPr>
        <p:spPr bwMode="auto">
          <a:xfrm>
            <a:off x="8889783" y="7492959"/>
            <a:ext cx="1814690" cy="1715592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1" hidden="0"/>
          <p:cNvSpPr/>
          <p:nvPr isPhoto="0" userDrawn="0"/>
        </p:nvSpPr>
        <p:spPr bwMode="auto">
          <a:xfrm>
            <a:off x="10667783" y="3327362"/>
            <a:ext cx="1814690" cy="1715592"/>
          </a:xfrm>
          <a:prstGeom prst="rect">
            <a:avLst/>
          </a:prstGeom>
          <a:blipFill>
            <a:blip r:embed="rId9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2" hidden="0"/>
          <p:cNvSpPr/>
          <p:nvPr isPhoto="0" userDrawn="0"/>
        </p:nvSpPr>
        <p:spPr bwMode="auto">
          <a:xfrm>
            <a:off x="2577884" y="7823159"/>
            <a:ext cx="1814690" cy="1715592"/>
          </a:xfrm>
          <a:prstGeom prst="rect">
            <a:avLst/>
          </a:prstGeom>
          <a:blipFill>
            <a:blip r:embed="rId10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4" name="object 13" hidden="0"/>
          <p:cNvSpPr/>
          <p:nvPr isPhoto="0" userDrawn="0"/>
        </p:nvSpPr>
        <p:spPr bwMode="auto">
          <a:xfrm>
            <a:off x="1703834" y="3924299"/>
            <a:ext cx="1140460" cy="2887345"/>
          </a:xfrm>
          <a:custGeom>
            <a:avLst/>
            <a:gdLst/>
            <a:ahLst/>
            <a:cxnLst/>
            <a:rect l="l" t="t" r="r" b="b"/>
            <a:pathLst>
              <a:path w="1140460" h="2887345" fill="norm" stroke="1" extrusionOk="0">
                <a:moveTo>
                  <a:pt x="1140228" y="2886723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4" hidden="0"/>
          <p:cNvSpPr/>
          <p:nvPr isPhoto="0" userDrawn="0"/>
        </p:nvSpPr>
        <p:spPr bwMode="auto">
          <a:xfrm>
            <a:off x="2373782" y="3926367"/>
            <a:ext cx="2223135" cy="518159"/>
          </a:xfrm>
          <a:custGeom>
            <a:avLst/>
            <a:gdLst/>
            <a:ahLst/>
            <a:cxnLst/>
            <a:rect l="l" t="t" r="r" b="b"/>
            <a:pathLst>
              <a:path w="2223135" h="518160" fill="norm" stroke="1" extrusionOk="0">
                <a:moveTo>
                  <a:pt x="2222880" y="517578"/>
                </a:moveTo>
                <a:lnTo>
                  <a:pt x="0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5" hidden="0"/>
          <p:cNvSpPr/>
          <p:nvPr isPhoto="0" userDrawn="0"/>
        </p:nvSpPr>
        <p:spPr bwMode="auto">
          <a:xfrm>
            <a:off x="5272239" y="3381860"/>
            <a:ext cx="2979420" cy="988060"/>
          </a:xfrm>
          <a:custGeom>
            <a:avLst/>
            <a:gdLst/>
            <a:ahLst/>
            <a:cxnLst/>
            <a:rect l="l" t="t" r="r" b="b"/>
            <a:pathLst>
              <a:path w="2979420" h="988060" fill="norm" stroke="1" extrusionOk="0">
                <a:moveTo>
                  <a:pt x="0" y="988057"/>
                </a:moveTo>
                <a:lnTo>
                  <a:pt x="2979167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6" hidden="0"/>
          <p:cNvSpPr/>
          <p:nvPr isPhoto="0" userDrawn="0"/>
        </p:nvSpPr>
        <p:spPr bwMode="auto">
          <a:xfrm>
            <a:off x="4963172" y="3428604"/>
            <a:ext cx="3961129" cy="3868420"/>
          </a:xfrm>
          <a:custGeom>
            <a:avLst/>
            <a:gdLst/>
            <a:ahLst/>
            <a:cxnLst/>
            <a:rect l="l" t="t" r="r" b="b"/>
            <a:pathLst>
              <a:path w="3961129" h="3868420" fill="norm" stroke="1" extrusionOk="0">
                <a:moveTo>
                  <a:pt x="0" y="3867939"/>
                </a:moveTo>
                <a:lnTo>
                  <a:pt x="3960886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7" hidden="0"/>
          <p:cNvSpPr/>
          <p:nvPr isPhoto="0" userDrawn="0"/>
        </p:nvSpPr>
        <p:spPr bwMode="auto">
          <a:xfrm>
            <a:off x="8416772" y="3428119"/>
            <a:ext cx="525780" cy="3213735"/>
          </a:xfrm>
          <a:custGeom>
            <a:avLst/>
            <a:gdLst/>
            <a:ahLst/>
            <a:cxnLst/>
            <a:rect l="l" t="t" r="r" b="b"/>
            <a:pathLst>
              <a:path w="525779" h="3213734" fill="norm" stroke="1" extrusionOk="0">
                <a:moveTo>
                  <a:pt x="0" y="3213637"/>
                </a:moveTo>
                <a:lnTo>
                  <a:pt x="525498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8" hidden="0"/>
          <p:cNvSpPr/>
          <p:nvPr isPhoto="0" userDrawn="0"/>
        </p:nvSpPr>
        <p:spPr bwMode="auto">
          <a:xfrm>
            <a:off x="8993072" y="3420377"/>
            <a:ext cx="2252980" cy="1529715"/>
          </a:xfrm>
          <a:custGeom>
            <a:avLst/>
            <a:gdLst/>
            <a:ahLst/>
            <a:cxnLst/>
            <a:rect l="l" t="t" r="r" b="b"/>
            <a:pathLst>
              <a:path w="2252979" h="1529714" fill="norm" stroke="1" extrusionOk="0">
                <a:moveTo>
                  <a:pt x="2252878" y="152954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9" hidden="0"/>
          <p:cNvSpPr/>
          <p:nvPr isPhoto="0" userDrawn="0"/>
        </p:nvSpPr>
        <p:spPr bwMode="auto">
          <a:xfrm>
            <a:off x="9298638" y="4870564"/>
            <a:ext cx="2534920" cy="4184015"/>
          </a:xfrm>
          <a:custGeom>
            <a:avLst/>
            <a:gdLst/>
            <a:ahLst/>
            <a:cxnLst/>
            <a:rect l="l" t="t" r="r" b="b"/>
            <a:pathLst>
              <a:path w="2534920" h="4184015" fill="norm" stroke="1" extrusionOk="0">
                <a:moveTo>
                  <a:pt x="2534331" y="0"/>
                </a:moveTo>
                <a:lnTo>
                  <a:pt x="0" y="4183763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20" hidden="0"/>
          <p:cNvSpPr/>
          <p:nvPr isPhoto="0" userDrawn="0"/>
        </p:nvSpPr>
        <p:spPr bwMode="auto">
          <a:xfrm>
            <a:off x="8414740" y="6646138"/>
            <a:ext cx="1622425" cy="2413635"/>
          </a:xfrm>
          <a:custGeom>
            <a:avLst/>
            <a:gdLst/>
            <a:ahLst/>
            <a:cxnLst/>
            <a:rect l="l" t="t" r="r" b="b"/>
            <a:pathLst>
              <a:path w="1622425" h="2413634" fill="norm" stroke="1" extrusionOk="0">
                <a:moveTo>
                  <a:pt x="0" y="0"/>
                </a:moveTo>
                <a:lnTo>
                  <a:pt x="1622247" y="2413297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1" hidden="0"/>
          <p:cNvSpPr/>
          <p:nvPr isPhoto="0" userDrawn="0"/>
        </p:nvSpPr>
        <p:spPr bwMode="auto">
          <a:xfrm>
            <a:off x="3116157" y="6648310"/>
            <a:ext cx="5911850" cy="2700020"/>
          </a:xfrm>
          <a:custGeom>
            <a:avLst/>
            <a:gdLst/>
            <a:ahLst/>
            <a:cxnLst/>
            <a:rect l="l" t="t" r="r" b="b"/>
            <a:pathLst>
              <a:path w="5911850" h="2700020" fill="norm" stroke="1" extrusionOk="0">
                <a:moveTo>
                  <a:pt x="5911357" y="0"/>
                </a:moveTo>
                <a:lnTo>
                  <a:pt x="0" y="269954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2" hidden="0"/>
          <p:cNvSpPr/>
          <p:nvPr isPhoto="0" userDrawn="0"/>
        </p:nvSpPr>
        <p:spPr bwMode="auto">
          <a:xfrm>
            <a:off x="2376728" y="6903021"/>
            <a:ext cx="1345565" cy="2469515"/>
          </a:xfrm>
          <a:custGeom>
            <a:avLst/>
            <a:gdLst/>
            <a:ahLst/>
            <a:cxnLst/>
            <a:rect l="l" t="t" r="r" b="b"/>
            <a:pathLst>
              <a:path w="1345564" h="2469515" fill="norm" stroke="1" extrusionOk="0">
                <a:moveTo>
                  <a:pt x="0" y="0"/>
                </a:moveTo>
                <a:lnTo>
                  <a:pt x="1345540" y="2469191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3" hidden="0"/>
          <p:cNvSpPr/>
          <p:nvPr isPhoto="0" userDrawn="0"/>
        </p:nvSpPr>
        <p:spPr bwMode="auto">
          <a:xfrm>
            <a:off x="3020758" y="7157025"/>
            <a:ext cx="2607310" cy="2173605"/>
          </a:xfrm>
          <a:custGeom>
            <a:avLst/>
            <a:gdLst/>
            <a:ahLst/>
            <a:cxnLst/>
            <a:rect l="l" t="t" r="r" b="b"/>
            <a:pathLst>
              <a:path w="2607310" h="2173604" fill="norm" stroke="1" extrusionOk="0">
                <a:moveTo>
                  <a:pt x="0" y="2173188"/>
                </a:moveTo>
                <a:lnTo>
                  <a:pt x="2607104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5" name="object 24" hidden="0"/>
          <p:cNvSpPr/>
          <p:nvPr isPhoto="0" userDrawn="0"/>
        </p:nvSpPr>
        <p:spPr bwMode="auto">
          <a:xfrm>
            <a:off x="2931503" y="4349178"/>
            <a:ext cx="1476375" cy="2553970"/>
          </a:xfrm>
          <a:custGeom>
            <a:avLst/>
            <a:gdLst/>
            <a:ahLst/>
            <a:cxnLst/>
            <a:rect l="l" t="t" r="r" b="b"/>
            <a:pathLst>
              <a:path w="1476375" h="2553970" fill="norm" stroke="1" extrusionOk="0">
                <a:moveTo>
                  <a:pt x="1475751" y="0"/>
                </a:moveTo>
                <a:lnTo>
                  <a:pt x="0" y="2553848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6" name="object 25" hidden="0"/>
          <p:cNvSpPr/>
          <p:nvPr isPhoto="0" userDrawn="0"/>
        </p:nvSpPr>
        <p:spPr bwMode="auto">
          <a:xfrm>
            <a:off x="5616062" y="7323140"/>
            <a:ext cx="3665220" cy="1692910"/>
          </a:xfrm>
          <a:custGeom>
            <a:avLst/>
            <a:gdLst/>
            <a:ahLst/>
            <a:cxnLst/>
            <a:rect l="l" t="t" r="r" b="b"/>
            <a:pathLst>
              <a:path w="3665220" h="1692909" fill="norm" stroke="1" extrusionOk="0">
                <a:moveTo>
                  <a:pt x="3664716" y="169262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7" name="object 26" hidden="0"/>
          <p:cNvSpPr/>
          <p:nvPr isPhoto="0" userDrawn="0"/>
        </p:nvSpPr>
        <p:spPr bwMode="auto">
          <a:xfrm>
            <a:off x="5277671" y="4364157"/>
            <a:ext cx="3150870" cy="2265045"/>
          </a:xfrm>
          <a:custGeom>
            <a:avLst/>
            <a:gdLst/>
            <a:ahLst/>
            <a:cxnLst/>
            <a:rect l="l" t="t" r="r" b="b"/>
            <a:pathLst>
              <a:path w="3150870" h="2265045" fill="norm" stroke="1" extrusionOk="0">
                <a:moveTo>
                  <a:pt x="3150696" y="2264556"/>
                </a:moveTo>
                <a:lnTo>
                  <a:pt x="0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8" name="object 27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21</a:t>
            </a:r>
            <a:endParaRPr spc="-5"/>
          </a:p>
        </p:txBody>
      </p:sp>
      <p:sp>
        <p:nvSpPr>
          <p:cNvPr id="29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9" y="205202"/>
            <a:ext cx="11216782" cy="93094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000" spc="113">
                <a:solidFill>
                  <a:schemeClr val="bg1"/>
                </a:solidFill>
              </a:rPr>
              <a:t>Concepts </a:t>
            </a:r>
            <a:r>
              <a:rPr sz="6000" spc="9">
                <a:solidFill>
                  <a:schemeClr val="bg1"/>
                </a:solidFill>
              </a:rPr>
              <a:t>et</a:t>
            </a:r>
            <a:r>
              <a:rPr sz="6000" spc="-164">
                <a:solidFill>
                  <a:schemeClr val="bg1"/>
                </a:solidFill>
              </a:rPr>
              <a:t> </a:t>
            </a:r>
            <a:r>
              <a:rPr sz="6000" spc="54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22</a:t>
            </a:r>
            <a:endParaRPr spc="-5"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646939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1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800" spc="-45">
                <a:solidFill>
                  <a:srgbClr val="FFFFFF"/>
                </a:solidFill>
                <a:latin typeface="Arial"/>
                <a:cs typeface="Arial"/>
              </a:rPr>
              <a:t>Flynn</a:t>
            </a:r>
            <a:r>
              <a:rPr sz="3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1966</a:t>
            </a:r>
            <a:endParaRPr sz="3800">
              <a:latin typeface="Arial"/>
              <a:cs typeface="Arial"/>
            </a:endParaRPr>
          </a:p>
        </p:txBody>
      </p:sp>
      <p:graphicFrame>
        <p:nvGraphicFramePr>
          <p:cNvPr id="6" name="object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1073150" y="2457450"/>
          <a:ext cx="10864850" cy="581025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{DE32C35E-919E-C4B4-30EB-DF4EB6D8C901}</a:tableStyleId>
              </a:tblPr>
              <a:tblGrid>
                <a:gridCol w="5422900"/>
                <a:gridCol w="5422900"/>
              </a:tblGrid>
              <a:tr h="289877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defRPr/>
                      </a:pPr>
                      <a:r>
                        <a:rPr sz="2800" spc="-8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SISD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34695" marR="714375" algn="ctr">
                        <a:lnSpc>
                          <a:spcPct val="101200"/>
                        </a:lnSpc>
                        <a:defRPr/>
                      </a:pPr>
                      <a:r>
                        <a:rPr sz="2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Single </a:t>
                      </a:r>
                      <a:r>
                        <a:rPr sz="28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r>
                        <a:rPr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 </a:t>
                      </a:r>
                      <a:r>
                        <a:rPr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Single Data </a:t>
                      </a:r>
                      <a:r>
                        <a:rPr sz="28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 algn="ctr">
                      <a:solidFill>
                        <a:srgbClr val="B4B4B4"/>
                      </a:solidFill>
                    </a:lnL>
                    <a:lnR w="12700" algn="ctr">
                      <a:solidFill>
                        <a:srgbClr val="B4B4B4"/>
                      </a:solidFill>
                    </a:lnR>
                    <a:lnT w="12700" algn="ctr">
                      <a:solidFill>
                        <a:srgbClr val="B4B4B4"/>
                      </a:solidFill>
                    </a:lnT>
                    <a:lnB w="12700" algn="ctr">
                      <a:solidFill>
                        <a:srgbClr val="B4B4B4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defRPr/>
                      </a:pPr>
                      <a:r>
                        <a:rPr sz="28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SIMD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34695" marR="714375" algn="ctr">
                        <a:lnSpc>
                          <a:spcPct val="101200"/>
                        </a:lnSpc>
                        <a:defRPr/>
                      </a:pPr>
                      <a:r>
                        <a:rPr sz="2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Single </a:t>
                      </a:r>
                      <a:r>
                        <a:rPr sz="28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r>
                        <a:rPr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 </a:t>
                      </a:r>
                      <a:r>
                        <a:rPr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Multiple </a:t>
                      </a:r>
                      <a:r>
                        <a:rPr sz="2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 algn="ctr">
                      <a:solidFill>
                        <a:srgbClr val="B4B4B4"/>
                      </a:solidFill>
                    </a:lnL>
                    <a:lnR w="12700" algn="ctr">
                      <a:solidFill>
                        <a:srgbClr val="B4B4B4"/>
                      </a:solidFill>
                    </a:lnR>
                    <a:lnT w="12700" algn="ctr">
                      <a:solidFill>
                        <a:srgbClr val="B4B4B4"/>
                      </a:solidFill>
                    </a:lnT>
                    <a:lnB w="12700" algn="ctr">
                      <a:solidFill>
                        <a:srgbClr val="B4B4B4"/>
                      </a:solidFill>
                    </a:lnB>
                  </a:tcPr>
                </a:tc>
              </a:tr>
              <a:tr h="289877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defRPr/>
                      </a:pPr>
                      <a:r>
                        <a:rPr sz="28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MISD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606425" marR="586105" algn="ctr">
                        <a:lnSpc>
                          <a:spcPct val="101200"/>
                        </a:lnSpc>
                        <a:defRPr/>
                      </a:pPr>
                      <a:r>
                        <a:rPr sz="2800" spc="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r>
                        <a:rPr sz="28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 </a:t>
                      </a:r>
                      <a:r>
                        <a:rPr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Single Data </a:t>
                      </a:r>
                      <a:r>
                        <a:rPr sz="28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 algn="ctr">
                      <a:solidFill>
                        <a:srgbClr val="B4B4B4"/>
                      </a:solidFill>
                    </a:lnL>
                    <a:lnR w="12700" algn="ctr">
                      <a:solidFill>
                        <a:srgbClr val="B4B4B4"/>
                      </a:solidFill>
                    </a:lnR>
                    <a:lnT w="12700" algn="ctr">
                      <a:solidFill>
                        <a:srgbClr val="B4B4B4"/>
                      </a:solidFill>
                    </a:lnT>
                    <a:lnB w="12700" algn="ctr">
                      <a:solidFill>
                        <a:srgbClr val="B4B4B4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defRPr/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MIMD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606425" marR="586105" algn="ctr">
                        <a:lnSpc>
                          <a:spcPct val="101200"/>
                        </a:lnSpc>
                        <a:defRPr/>
                      </a:pPr>
                      <a:r>
                        <a:rPr sz="2800" spc="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r>
                        <a:rPr sz="28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 </a:t>
                      </a:r>
                      <a:r>
                        <a:rPr sz="2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Multiple </a:t>
                      </a:r>
                      <a:r>
                        <a:rPr sz="2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 algn="ctr">
                      <a:solidFill>
                        <a:srgbClr val="B4B4B4"/>
                      </a:solidFill>
                    </a:lnL>
                    <a:lnR w="12700" algn="ctr">
                      <a:solidFill>
                        <a:srgbClr val="B4B4B4"/>
                      </a:solidFill>
                    </a:lnR>
                    <a:lnT w="12700" algn="ctr">
                      <a:solidFill>
                        <a:srgbClr val="B4B4B4"/>
                      </a:solidFill>
                    </a:lnT>
                    <a:lnB w="12700" algn="ctr">
                      <a:solidFill>
                        <a:srgbClr val="B4B4B4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7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9" y="205202"/>
            <a:ext cx="11216782" cy="93094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000" spc="113">
                <a:solidFill>
                  <a:schemeClr val="bg1"/>
                </a:solidFill>
              </a:rPr>
              <a:t>Concepts </a:t>
            </a:r>
            <a:r>
              <a:rPr sz="6000" spc="9">
                <a:solidFill>
                  <a:schemeClr val="bg1"/>
                </a:solidFill>
              </a:rPr>
              <a:t>et</a:t>
            </a:r>
            <a:r>
              <a:rPr sz="6000" spc="-164">
                <a:solidFill>
                  <a:schemeClr val="bg1"/>
                </a:solidFill>
              </a:rPr>
              <a:t> </a:t>
            </a:r>
            <a:r>
              <a:rPr sz="6000" spc="54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8425827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Instruction,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Single Data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75">
                <a:solidFill>
                  <a:srgbClr val="FFFFFF"/>
                </a:solidFill>
                <a:latin typeface="Arial"/>
                <a:cs typeface="Arial"/>
              </a:rPr>
              <a:t>(SISD)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/>
          <p:nvPr isPhoto="0" userDrawn="0"/>
        </p:nvSpPr>
        <p:spPr bwMode="auto">
          <a:xfrm>
            <a:off x="3797300" y="2359710"/>
            <a:ext cx="5410200" cy="6446202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23</a:t>
            </a:r>
            <a:endParaRPr spc="-5"/>
          </a:p>
        </p:txBody>
      </p:sp>
      <p:sp>
        <p:nvSpPr>
          <p:cNvPr id="7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9" y="205202"/>
            <a:ext cx="11216782" cy="93094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000" spc="113">
                <a:solidFill>
                  <a:schemeClr val="bg1"/>
                </a:solidFill>
              </a:rPr>
              <a:t>Concepts </a:t>
            </a:r>
            <a:r>
              <a:rPr sz="6000" spc="9">
                <a:solidFill>
                  <a:schemeClr val="bg1"/>
                </a:solidFill>
              </a:rPr>
              <a:t>et</a:t>
            </a:r>
            <a:r>
              <a:rPr sz="6000" spc="-164">
                <a:solidFill>
                  <a:schemeClr val="bg1"/>
                </a:solidFill>
              </a:rPr>
              <a:t> </a:t>
            </a:r>
            <a:r>
              <a:rPr sz="6000" spc="54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356247" y="9288272"/>
            <a:ext cx="280683" cy="28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8425827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Instruction,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Single Data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75">
                <a:solidFill>
                  <a:srgbClr val="FFFFFF"/>
                </a:solidFill>
                <a:latin typeface="Arial"/>
                <a:cs typeface="Arial"/>
              </a:rPr>
              <a:t>(SISD)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5" hidden="0"/>
          <p:cNvSpPr/>
          <p:nvPr isPhoto="0" userDrawn="0"/>
        </p:nvSpPr>
        <p:spPr bwMode="auto">
          <a:xfrm>
            <a:off x="714248" y="2146300"/>
            <a:ext cx="4155795" cy="3172371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6" hidden="0"/>
          <p:cNvSpPr/>
          <p:nvPr isPhoto="0" userDrawn="0"/>
        </p:nvSpPr>
        <p:spPr bwMode="auto">
          <a:xfrm>
            <a:off x="561848" y="5871771"/>
            <a:ext cx="4658245" cy="3105505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7" hidden="0"/>
          <p:cNvSpPr/>
          <p:nvPr isPhoto="0" userDrawn="0"/>
        </p:nvSpPr>
        <p:spPr bwMode="auto">
          <a:xfrm>
            <a:off x="9553447" y="2156421"/>
            <a:ext cx="3105505" cy="3105505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8" hidden="0"/>
          <p:cNvSpPr/>
          <p:nvPr isPhoto="0" userDrawn="0"/>
        </p:nvSpPr>
        <p:spPr bwMode="auto">
          <a:xfrm>
            <a:off x="5041900" y="2146300"/>
            <a:ext cx="4155795" cy="3172371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9" hidden="0"/>
          <p:cNvSpPr/>
          <p:nvPr isPhoto="0" userDrawn="0"/>
        </p:nvSpPr>
        <p:spPr bwMode="auto">
          <a:xfrm>
            <a:off x="5403596" y="5866981"/>
            <a:ext cx="4641494" cy="3115094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0" hidden="0"/>
          <p:cNvSpPr/>
          <p:nvPr isPhoto="0" userDrawn="0"/>
        </p:nvSpPr>
        <p:spPr bwMode="auto">
          <a:xfrm>
            <a:off x="10410443" y="5904191"/>
            <a:ext cx="2236470" cy="2225344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2092401" y="5434837"/>
            <a:ext cx="1200797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UNI</a:t>
            </a:r>
            <a:r>
              <a:rPr sz="2200" spc="-29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AC1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6744156" y="5391796"/>
            <a:ext cx="1066812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r>
              <a:rPr sz="2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360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10815331" y="5346153"/>
            <a:ext cx="906157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65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sz="2200" spc="-16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65">
                <a:solidFill>
                  <a:srgbClr val="FFFFFF"/>
                </a:solidFill>
                <a:latin typeface="Arial"/>
                <a:cs typeface="Arial"/>
              </a:rPr>
              <a:t>Y1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4" hidden="0"/>
          <p:cNvSpPr>
            <a:spLocks noAdjustHandles="0" noChangeArrowheads="0"/>
          </p:cNvSpPr>
          <p:nvPr isPhoto="0" userDrawn="0"/>
        </p:nvSpPr>
        <p:spPr bwMode="auto">
          <a:xfrm>
            <a:off x="2226156" y="9031691"/>
            <a:ext cx="1330337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CDC</a:t>
            </a:r>
            <a:r>
              <a:rPr sz="2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7600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5" hidden="0"/>
          <p:cNvSpPr>
            <a:spLocks noAdjustHandles="0" noChangeArrowheads="0"/>
          </p:cNvSpPr>
          <p:nvPr isPhoto="0" userDrawn="0"/>
        </p:nvSpPr>
        <p:spPr bwMode="auto">
          <a:xfrm>
            <a:off x="7327644" y="8990838"/>
            <a:ext cx="724546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65">
                <a:solidFill>
                  <a:srgbClr val="FFFFFF"/>
                </a:solidFill>
                <a:latin typeface="Arial"/>
                <a:cs typeface="Arial"/>
              </a:rPr>
              <a:t>PDP1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6" hidden="0"/>
          <p:cNvSpPr>
            <a:spLocks noAdjustHandles="0" noChangeArrowheads="0"/>
          </p:cNvSpPr>
          <p:nvPr isPhoto="0" userDrawn="0"/>
        </p:nvSpPr>
        <p:spPr bwMode="auto">
          <a:xfrm>
            <a:off x="10715484" y="8305038"/>
            <a:ext cx="1496072" cy="6883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90525" marR="5080" indent="-378460">
              <a:lnSpc>
                <a:spcPts val="2600"/>
              </a:lnSpc>
              <a:spcBef>
                <a:spcPts val="220"/>
              </a:spcBef>
              <a:defRPr/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4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10">
                <a:solidFill>
                  <a:srgbClr val="FFFFFF"/>
                </a:solidFill>
                <a:latin typeface="Arial"/>
                <a:cs typeface="Arial"/>
              </a:rPr>
              <a:t>dinateurs  </a:t>
            </a:r>
            <a:r>
              <a:rPr sz="2200" spc="20">
                <a:solidFill>
                  <a:srgbClr val="FFFFFF"/>
                </a:solidFill>
                <a:latin typeface="Arial"/>
                <a:cs typeface="Arial"/>
              </a:rPr>
              <a:t>perso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9" y="205202"/>
            <a:ext cx="11216782" cy="93094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000" spc="113">
                <a:solidFill>
                  <a:schemeClr val="bg1"/>
                </a:solidFill>
              </a:rPr>
              <a:t>Concepts </a:t>
            </a:r>
            <a:r>
              <a:rPr sz="6000" spc="9">
                <a:solidFill>
                  <a:schemeClr val="bg1"/>
                </a:solidFill>
              </a:rPr>
              <a:t>et</a:t>
            </a:r>
            <a:r>
              <a:rPr sz="6000" spc="-164">
                <a:solidFill>
                  <a:schemeClr val="bg1"/>
                </a:solidFill>
              </a:rPr>
              <a:t> </a:t>
            </a:r>
            <a:r>
              <a:rPr sz="6000" spc="54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Planification du module d'enseignement SLR207 2020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Deux cours introductifs 2*1h30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Un cours algorithme Hadoop MapReduce "à la main" + réflexions 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Un 1/2 TP introductif aux généralités des systèmes répartis: réseau, IP, SSH etc...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Un ensemble de TP - étapes de construction du système Hadoop MapReduce "à la main"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Des cours spécifiques au fil de l'eau: HDFS, Traitement des sorties des processus en Java..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Un projet à réaliser: développer à la main, à partir de zéro, le système Hadoop Mapreduce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Un document à produire: explication du projet, anaylses de performance du système produit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356247" y="9288272"/>
            <a:ext cx="280683" cy="28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888112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Instruction, </a:t>
            </a: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40">
                <a:solidFill>
                  <a:srgbClr val="FFFFFF"/>
                </a:solidFill>
                <a:latin typeface="Arial"/>
                <a:cs typeface="Arial"/>
              </a:rPr>
              <a:t>(SIMD)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5" hidden="0"/>
          <p:cNvSpPr/>
          <p:nvPr isPhoto="0" userDrawn="0"/>
        </p:nvSpPr>
        <p:spPr bwMode="auto">
          <a:xfrm>
            <a:off x="2438603" y="2177884"/>
            <a:ext cx="7312799" cy="4090492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6" hidden="0"/>
          <p:cNvSpPr/>
          <p:nvPr isPhoto="0" userDrawn="0"/>
        </p:nvSpPr>
        <p:spPr bwMode="auto">
          <a:xfrm>
            <a:off x="2349500" y="6383681"/>
            <a:ext cx="7491018" cy="2752953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8" y="205219"/>
            <a:ext cx="11216817" cy="930944"/>
          </a:xfrm>
          <a:prstGeom prst="rect">
            <a:avLst/>
          </a:prstGeom>
        </p:spPr>
        <p:txBody>
          <a:bodyPr vert="horz" wrap="square" lIns="0" tIns="16508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8"/>
              </a:spcBef>
              <a:defRPr/>
            </a:pPr>
            <a:r>
              <a:rPr sz="6000" spc="112">
                <a:solidFill>
                  <a:schemeClr val="bg1"/>
                </a:solidFill>
              </a:rPr>
              <a:t>Concepts </a:t>
            </a:r>
            <a:r>
              <a:rPr sz="6000" spc="9">
                <a:solidFill>
                  <a:schemeClr val="bg1"/>
                </a:solidFill>
              </a:rPr>
              <a:t>et</a:t>
            </a:r>
            <a:r>
              <a:rPr sz="6000" spc="-163">
                <a:solidFill>
                  <a:schemeClr val="bg1"/>
                </a:solidFill>
              </a:rPr>
              <a:t> </a:t>
            </a:r>
            <a:r>
              <a:rPr sz="6000" spc="52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888112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Instruction, </a:t>
            </a: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40">
                <a:solidFill>
                  <a:srgbClr val="FFFFFF"/>
                </a:solidFill>
                <a:latin typeface="Arial"/>
                <a:cs typeface="Arial"/>
              </a:rPr>
              <a:t>(SIMD)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973959" y="9107892"/>
            <a:ext cx="1330337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Cray</a:t>
            </a:r>
            <a:r>
              <a:rPr sz="2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25">
                <a:solidFill>
                  <a:srgbClr val="FFFFFF"/>
                </a:solidFill>
                <a:latin typeface="Arial"/>
                <a:cs typeface="Arial"/>
              </a:rPr>
              <a:t>Y-MP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5" hidden="0"/>
          <p:cNvSpPr/>
          <p:nvPr isPhoto="0" userDrawn="0"/>
        </p:nvSpPr>
        <p:spPr bwMode="auto">
          <a:xfrm>
            <a:off x="374650" y="2082800"/>
            <a:ext cx="4527702" cy="30905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6" hidden="0"/>
          <p:cNvSpPr/>
          <p:nvPr isPhoto="0" userDrawn="0"/>
        </p:nvSpPr>
        <p:spPr bwMode="auto">
          <a:xfrm>
            <a:off x="5986322" y="2058250"/>
            <a:ext cx="2657906" cy="3090583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7" hidden="0"/>
          <p:cNvSpPr/>
          <p:nvPr isPhoto="0" userDrawn="0"/>
        </p:nvSpPr>
        <p:spPr bwMode="auto">
          <a:xfrm>
            <a:off x="9728200" y="1529435"/>
            <a:ext cx="2545715" cy="339429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8" hidden="0"/>
          <p:cNvSpPr/>
          <p:nvPr isPhoto="0" userDrawn="0"/>
        </p:nvSpPr>
        <p:spPr bwMode="auto">
          <a:xfrm>
            <a:off x="281341" y="5676898"/>
            <a:ext cx="4714316" cy="3343490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9" hidden="0"/>
          <p:cNvSpPr/>
          <p:nvPr isPhoto="0" userDrawn="0"/>
        </p:nvSpPr>
        <p:spPr bwMode="auto">
          <a:xfrm>
            <a:off x="5318201" y="5733888"/>
            <a:ext cx="4406747" cy="295755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0" hidden="0"/>
          <p:cNvSpPr/>
          <p:nvPr isPhoto="0" userDrawn="0"/>
        </p:nvSpPr>
        <p:spPr bwMode="auto">
          <a:xfrm>
            <a:off x="10296525" y="5773839"/>
            <a:ext cx="2273300" cy="2540000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0321009" y="5004586"/>
            <a:ext cx="1360817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Cray</a:t>
            </a:r>
            <a:r>
              <a:rPr sz="2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65">
                <a:solidFill>
                  <a:srgbClr val="FFFFFF"/>
                </a:solidFill>
                <a:latin typeface="Arial"/>
                <a:cs typeface="Arial"/>
              </a:rPr>
              <a:t>X-MP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6829131" y="5250102"/>
            <a:ext cx="973467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25">
                <a:solidFill>
                  <a:srgbClr val="FFFFFF"/>
                </a:solidFill>
                <a:latin typeface="Arial"/>
                <a:cs typeface="Arial"/>
              </a:rPr>
              <a:t>MasPar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2035706" y="5206871"/>
            <a:ext cx="1206512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ILLIAC</a:t>
            </a:r>
            <a:r>
              <a:rPr sz="2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65">
                <a:solidFill>
                  <a:srgbClr val="FFFFFF"/>
                </a:solidFill>
                <a:latin typeface="Arial"/>
                <a:cs typeface="Arial"/>
              </a:rPr>
              <a:t>IV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4" hidden="0"/>
          <p:cNvSpPr>
            <a:spLocks noAdjustHandles="0" noChangeArrowheads="0"/>
          </p:cNvSpPr>
          <p:nvPr isPhoto="0" userDrawn="0"/>
        </p:nvSpPr>
        <p:spPr bwMode="auto">
          <a:xfrm>
            <a:off x="5956248" y="8596800"/>
            <a:ext cx="3131832" cy="97857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  <a:defRPr/>
            </a:pP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Thinking </a:t>
            </a:r>
            <a:r>
              <a:rPr sz="2200" spc="15">
                <a:solidFill>
                  <a:srgbClr val="FFFFFF"/>
                </a:solidFill>
                <a:latin typeface="Arial"/>
                <a:cs typeface="Arial"/>
              </a:rPr>
              <a:t>Machines</a:t>
            </a:r>
            <a:r>
              <a:rPr sz="2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CM-2</a:t>
            </a:r>
            <a:endParaRPr sz="22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1265"/>
              </a:spcBef>
              <a:defRPr/>
            </a:pPr>
            <a:r>
              <a:rPr sz="1800" spc="-5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5" hidden="0"/>
          <p:cNvSpPr>
            <a:spLocks noAdjustHandles="0" noChangeArrowheads="0"/>
          </p:cNvSpPr>
          <p:nvPr isPhoto="0" userDrawn="0"/>
        </p:nvSpPr>
        <p:spPr bwMode="auto">
          <a:xfrm>
            <a:off x="10985868" y="8475205"/>
            <a:ext cx="615962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45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9" y="205202"/>
            <a:ext cx="11216782" cy="93094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000" spc="113">
                <a:solidFill>
                  <a:schemeClr val="bg1"/>
                </a:solidFill>
              </a:rPr>
              <a:t>Concepts </a:t>
            </a:r>
            <a:r>
              <a:rPr sz="6000" spc="9">
                <a:solidFill>
                  <a:schemeClr val="bg1"/>
                </a:solidFill>
              </a:rPr>
              <a:t>et</a:t>
            </a:r>
            <a:r>
              <a:rPr sz="6000" spc="-164">
                <a:solidFill>
                  <a:schemeClr val="bg1"/>
                </a:solidFill>
              </a:rPr>
              <a:t> </a:t>
            </a:r>
            <a:r>
              <a:rPr sz="6000" spc="54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888112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Instruction,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Single Data</a:t>
            </a:r>
            <a:r>
              <a:rPr sz="3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40">
                <a:solidFill>
                  <a:srgbClr val="FFFFFF"/>
                </a:solidFill>
                <a:latin typeface="Arial"/>
                <a:cs typeface="Arial"/>
              </a:rPr>
              <a:t>(MISD)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/>
          <p:nvPr isPhoto="0" userDrawn="0"/>
        </p:nvSpPr>
        <p:spPr bwMode="auto">
          <a:xfrm>
            <a:off x="1361020" y="2754934"/>
            <a:ext cx="10282770" cy="4859667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27</a:t>
            </a:r>
            <a:endParaRPr spc="-5"/>
          </a:p>
        </p:txBody>
      </p:sp>
      <p:sp>
        <p:nvSpPr>
          <p:cNvPr id="7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8" y="205219"/>
            <a:ext cx="11216817" cy="930944"/>
          </a:xfrm>
          <a:prstGeom prst="rect">
            <a:avLst/>
          </a:prstGeom>
        </p:spPr>
        <p:txBody>
          <a:bodyPr vert="horz" wrap="square" lIns="0" tIns="16508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8"/>
              </a:spcBef>
              <a:defRPr/>
            </a:pPr>
            <a:r>
              <a:rPr sz="6000" spc="112">
                <a:solidFill>
                  <a:schemeClr val="bg1"/>
                </a:solidFill>
              </a:rPr>
              <a:t>Concepts </a:t>
            </a:r>
            <a:r>
              <a:rPr sz="6000" spc="9">
                <a:solidFill>
                  <a:schemeClr val="bg1"/>
                </a:solidFill>
              </a:rPr>
              <a:t>et</a:t>
            </a:r>
            <a:r>
              <a:rPr sz="6000" spc="-163">
                <a:solidFill>
                  <a:schemeClr val="bg1"/>
                </a:solidFill>
              </a:rPr>
              <a:t> </a:t>
            </a:r>
            <a:r>
              <a:rPr sz="6000" spc="52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114"/>
              <a:t>Concepts </a:t>
            </a:r>
            <a:r>
              <a:rPr spc="10"/>
              <a:t>et</a:t>
            </a:r>
            <a:r>
              <a:rPr spc="-165"/>
              <a:t> </a:t>
            </a:r>
            <a:r>
              <a:rPr spc="55"/>
              <a:t>terminologie</a:t>
            </a:r>
            <a:endParaRPr/>
          </a:p>
        </p:txBody>
      </p:sp>
      <p:sp>
        <p:nvSpPr>
          <p:cNvPr id="5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28</a:t>
            </a:r>
            <a:endParaRPr spc="-5"/>
          </a:p>
        </p:txBody>
      </p:sp>
      <p:sp>
        <p:nvSpPr>
          <p:cNvPr id="6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888112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Instruction,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Single Data</a:t>
            </a:r>
            <a:r>
              <a:rPr sz="3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40">
                <a:solidFill>
                  <a:srgbClr val="FFFFFF"/>
                </a:solidFill>
                <a:latin typeface="Arial"/>
                <a:cs typeface="Arial"/>
              </a:rPr>
              <a:t>(MISD)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9" y="205202"/>
            <a:ext cx="11216782" cy="93094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000" spc="113">
                <a:solidFill>
                  <a:schemeClr val="bg1"/>
                </a:solidFill>
              </a:rPr>
              <a:t>Concepts </a:t>
            </a:r>
            <a:r>
              <a:rPr sz="6000" spc="9">
                <a:solidFill>
                  <a:schemeClr val="bg1"/>
                </a:solidFill>
              </a:rPr>
              <a:t>et</a:t>
            </a:r>
            <a:r>
              <a:rPr sz="6000" spc="-164">
                <a:solidFill>
                  <a:schemeClr val="bg1"/>
                </a:solidFill>
              </a:rPr>
              <a:t> </a:t>
            </a:r>
            <a:r>
              <a:rPr sz="6000" spc="54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26686" y="4164838"/>
            <a:ext cx="4234682" cy="302555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486274" y="2462945"/>
            <a:ext cx="4008317" cy="3214670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8956499" y="5825538"/>
            <a:ext cx="2755499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TI ASC</a:t>
            </a: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7578107" y="6294461"/>
            <a:ext cx="3972881" cy="3170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933705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Instruction, </a:t>
            </a: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(MIMD)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/>
          <p:nvPr isPhoto="0" userDrawn="0"/>
        </p:nvSpPr>
        <p:spPr bwMode="auto">
          <a:xfrm>
            <a:off x="1228427" y="2290457"/>
            <a:ext cx="10348645" cy="5788634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29</a:t>
            </a:r>
            <a:endParaRPr spc="-5"/>
          </a:p>
        </p:txBody>
      </p:sp>
      <p:sp>
        <p:nvSpPr>
          <p:cNvPr id="7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9" y="205220"/>
            <a:ext cx="11216818" cy="93094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000" spc="113">
                <a:solidFill>
                  <a:schemeClr val="bg1"/>
                </a:solidFill>
              </a:rPr>
              <a:t>Concepts </a:t>
            </a:r>
            <a:r>
              <a:rPr sz="6000" spc="9">
                <a:solidFill>
                  <a:schemeClr val="bg1"/>
                </a:solidFill>
              </a:rPr>
              <a:t>et</a:t>
            </a:r>
            <a:r>
              <a:rPr sz="6000" spc="-164">
                <a:solidFill>
                  <a:schemeClr val="bg1"/>
                </a:solidFill>
              </a:rPr>
              <a:t> </a:t>
            </a:r>
            <a:r>
              <a:rPr sz="6000" spc="54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24101"/>
            <a:ext cx="933705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3800" spc="15">
                <a:solidFill>
                  <a:srgbClr val="FFFFFF"/>
                </a:solidFill>
                <a:latin typeface="Arial"/>
                <a:cs typeface="Arial"/>
              </a:rPr>
              <a:t>Instruction, </a:t>
            </a: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(MIMD)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995704" y="4179162"/>
            <a:ext cx="2789568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15">
                <a:solidFill>
                  <a:srgbClr val="FFFFFF"/>
                </a:solidFill>
                <a:latin typeface="Arial"/>
                <a:cs typeface="Arial"/>
              </a:rPr>
              <a:t>Jaguar </a:t>
            </a: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Cray </a:t>
            </a:r>
            <a:r>
              <a:rPr sz="2200" spc="-125">
                <a:solidFill>
                  <a:srgbClr val="FFFFFF"/>
                </a:solidFill>
                <a:latin typeface="Arial"/>
                <a:cs typeface="Arial"/>
              </a:rPr>
              <a:t>XT</a:t>
            </a:r>
            <a:r>
              <a:rPr sz="2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>
                <a:solidFill>
                  <a:srgbClr val="FFFFFF"/>
                </a:solidFill>
                <a:latin typeface="Arial"/>
                <a:cs typeface="Arial"/>
              </a:rPr>
              <a:t>(USA)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6101028" y="6527151"/>
            <a:ext cx="1454797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25">
                <a:solidFill>
                  <a:srgbClr val="FFFFFF"/>
                </a:solidFill>
                <a:latin typeface="Arial"/>
                <a:cs typeface="Arial"/>
              </a:rPr>
              <a:t>Titan</a:t>
            </a:r>
            <a:r>
              <a:rPr sz="2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>
                <a:solidFill>
                  <a:srgbClr val="FFFFFF"/>
                </a:solidFill>
                <a:latin typeface="Arial"/>
                <a:cs typeface="Arial"/>
              </a:rPr>
              <a:t>(USA)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6" hidden="0"/>
          <p:cNvSpPr/>
          <p:nvPr isPhoto="0" userDrawn="0"/>
        </p:nvSpPr>
        <p:spPr bwMode="auto">
          <a:xfrm>
            <a:off x="166645" y="1970011"/>
            <a:ext cx="4446790" cy="222338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7" hidden="0"/>
          <p:cNvSpPr/>
          <p:nvPr isPhoto="0" userDrawn="0"/>
        </p:nvSpPr>
        <p:spPr bwMode="auto">
          <a:xfrm>
            <a:off x="160073" y="6900930"/>
            <a:ext cx="4459935" cy="2223389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8" hidden="0"/>
          <p:cNvSpPr/>
          <p:nvPr isPhoto="0" userDrawn="0"/>
        </p:nvSpPr>
        <p:spPr bwMode="auto">
          <a:xfrm>
            <a:off x="5329059" y="4635081"/>
            <a:ext cx="3277044" cy="2006638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9" hidden="0"/>
          <p:cNvSpPr/>
          <p:nvPr isPhoto="0" userDrawn="0"/>
        </p:nvSpPr>
        <p:spPr bwMode="auto">
          <a:xfrm>
            <a:off x="9367570" y="1961489"/>
            <a:ext cx="3337661" cy="2223389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0" hidden="0"/>
          <p:cNvSpPr>
            <a:spLocks noAdjustHandles="0" noChangeArrowheads="0"/>
          </p:cNvSpPr>
          <p:nvPr isPhoto="0" userDrawn="0"/>
        </p:nvSpPr>
        <p:spPr bwMode="auto">
          <a:xfrm>
            <a:off x="7096518" y="4179162"/>
            <a:ext cx="3679837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  <a:tabLst>
                <a:tab pos="1254760" algn="l"/>
              </a:tabLst>
            </a:pPr>
            <a:r>
              <a:rPr sz="2200" spc="-20">
                <a:solidFill>
                  <a:srgbClr val="FFFFFF"/>
                </a:solidFill>
                <a:latin typeface="Arial"/>
                <a:cs typeface="Arial"/>
              </a:rPr>
              <a:t>Tianhe-2	</a:t>
            </a:r>
            <a:r>
              <a:rPr sz="2200" spc="-25">
                <a:solidFill>
                  <a:srgbClr val="FFFFFF"/>
                </a:solidFill>
                <a:latin typeface="Arial"/>
                <a:cs typeface="Arial"/>
              </a:rPr>
              <a:t>MilkyWay-2 </a:t>
            </a: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(Chine)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1" hidden="0"/>
          <p:cNvSpPr/>
          <p:nvPr isPhoto="0" userDrawn="0"/>
        </p:nvSpPr>
        <p:spPr bwMode="auto">
          <a:xfrm>
            <a:off x="5129593" y="1961489"/>
            <a:ext cx="4104728" cy="2223389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2" hidden="0"/>
          <p:cNvSpPr/>
          <p:nvPr isPhoto="0" userDrawn="0"/>
        </p:nvSpPr>
        <p:spPr bwMode="auto">
          <a:xfrm>
            <a:off x="190500" y="4686300"/>
            <a:ext cx="4403651" cy="1651000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4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1151368" y="6391540"/>
            <a:ext cx="2122817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Pangea</a:t>
            </a:r>
            <a:r>
              <a:rPr sz="2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(France)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4" hidden="0"/>
          <p:cNvSpPr/>
          <p:nvPr isPhoto="0" userDrawn="0"/>
        </p:nvSpPr>
        <p:spPr bwMode="auto">
          <a:xfrm>
            <a:off x="4869459" y="6948875"/>
            <a:ext cx="4269397" cy="2127491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5" hidden="0"/>
          <p:cNvSpPr/>
          <p:nvPr isPhoto="0" userDrawn="0"/>
        </p:nvSpPr>
        <p:spPr bwMode="auto">
          <a:xfrm>
            <a:off x="9648850" y="4673181"/>
            <a:ext cx="2541130" cy="1905850"/>
          </a:xfrm>
          <a:prstGeom prst="rect">
            <a:avLst/>
          </a:prstGeom>
          <a:blipFill>
            <a:blip r:embed="rId9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6" hidden="0"/>
          <p:cNvSpPr>
            <a:spLocks noAdjustHandles="0" noChangeArrowheads="0"/>
          </p:cNvSpPr>
          <p:nvPr isPhoto="0" userDrawn="0"/>
        </p:nvSpPr>
        <p:spPr bwMode="auto">
          <a:xfrm>
            <a:off x="9533520" y="6527151"/>
            <a:ext cx="3006738" cy="3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SuperMUC</a:t>
            </a:r>
            <a:r>
              <a:rPr sz="2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0">
                <a:solidFill>
                  <a:srgbClr val="FFFFFF"/>
                </a:solidFill>
                <a:latin typeface="Arial"/>
                <a:cs typeface="Arial"/>
              </a:rPr>
              <a:t>(Allemagne)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7" hidden="0"/>
          <p:cNvSpPr/>
          <p:nvPr isPhoto="0" userDrawn="0"/>
        </p:nvSpPr>
        <p:spPr bwMode="auto">
          <a:xfrm>
            <a:off x="9388322" y="6961230"/>
            <a:ext cx="3157550" cy="2102789"/>
          </a:xfrm>
          <a:prstGeom prst="rect">
            <a:avLst/>
          </a:prstGeom>
          <a:blipFill>
            <a:blip r:embed="rId10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8" hidden="0"/>
          <p:cNvSpPr>
            <a:spLocks noAdjustHandles="0" noChangeArrowheads="0"/>
          </p:cNvSpPr>
          <p:nvPr isPhoto="0" userDrawn="0"/>
        </p:nvSpPr>
        <p:spPr bwMode="auto">
          <a:xfrm>
            <a:off x="6356247" y="9179831"/>
            <a:ext cx="2456192" cy="28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  <a:defRPr/>
            </a:pPr>
            <a:r>
              <a:rPr sz="2700" spc="-75" baseline="-2500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2200" spc="-50">
                <a:solidFill>
                  <a:srgbClr val="FFFFFF"/>
                </a:solidFill>
                <a:latin typeface="Arial"/>
                <a:cs typeface="Arial"/>
              </a:rPr>
              <a:t>Piz </a:t>
            </a: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Daint</a:t>
            </a:r>
            <a:r>
              <a:rPr sz="2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">
                <a:solidFill>
                  <a:srgbClr val="FFFFFF"/>
                </a:solidFill>
                <a:latin typeface="Arial"/>
                <a:cs typeface="Arial"/>
              </a:rPr>
              <a:t>(Suisse)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19" hidden="0"/>
          <p:cNvSpPr>
            <a:spLocks noAdjustHandles="0" noChangeArrowheads="0"/>
          </p:cNvSpPr>
          <p:nvPr isPhoto="0" userDrawn="0"/>
        </p:nvSpPr>
        <p:spPr bwMode="auto">
          <a:xfrm>
            <a:off x="10053891" y="9179831"/>
            <a:ext cx="1827542" cy="28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  <a:defRPr/>
            </a:pPr>
            <a:r>
              <a:rPr sz="2200" spc="-5">
                <a:solidFill>
                  <a:srgbClr val="FFFFFF"/>
                </a:solidFill>
                <a:latin typeface="Arial"/>
                <a:cs typeface="Arial"/>
              </a:rPr>
              <a:t>Curie</a:t>
            </a:r>
            <a:r>
              <a:rPr sz="2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(France)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0" hidden="0"/>
          <p:cNvSpPr>
            <a:spLocks noAdjustHandles="0" noChangeArrowheads="0"/>
          </p:cNvSpPr>
          <p:nvPr isPhoto="0" userDrawn="0"/>
        </p:nvSpPr>
        <p:spPr bwMode="auto">
          <a:xfrm>
            <a:off x="1725954" y="9277350"/>
            <a:ext cx="1252867" cy="28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  <a:defRPr/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5">
                <a:solidFill>
                  <a:srgbClr val="FFFFFF"/>
                </a:solidFill>
                <a:latin typeface="Arial"/>
                <a:cs typeface="Arial"/>
              </a:rPr>
              <a:t>(Japon)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894079" y="205220"/>
            <a:ext cx="11216818" cy="93094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000" spc="113">
                <a:solidFill>
                  <a:schemeClr val="bg1"/>
                </a:solidFill>
              </a:rPr>
              <a:t>Concepts </a:t>
            </a:r>
            <a:r>
              <a:rPr sz="6000" spc="9">
                <a:solidFill>
                  <a:schemeClr val="bg1"/>
                </a:solidFill>
              </a:rPr>
              <a:t>et</a:t>
            </a:r>
            <a:r>
              <a:rPr sz="6000" spc="-164">
                <a:solidFill>
                  <a:schemeClr val="bg1"/>
                </a:solidFill>
              </a:rPr>
              <a:t> </a:t>
            </a:r>
            <a:r>
              <a:rPr sz="6000" spc="54">
                <a:solidFill>
                  <a:schemeClr val="bg1"/>
                </a:solidFill>
              </a:rPr>
              <a:t>terminologie</a:t>
            </a:r>
            <a:endParaRPr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/>
          <p:nvPr isPhoto="0" userDrawn="0"/>
        </p:nvSpPr>
        <p:spPr bwMode="auto">
          <a:xfrm>
            <a:off x="685800" y="3227704"/>
            <a:ext cx="4197985" cy="288992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4118558" y="1999537"/>
            <a:ext cx="4413262" cy="65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200" spc="-15">
                <a:solidFill>
                  <a:srgbClr val="FFFFFF"/>
                </a:solidFill>
                <a:latin typeface="Arial"/>
                <a:cs typeface="Arial"/>
              </a:rPr>
              <a:t>Mémoire</a:t>
            </a:r>
            <a:r>
              <a:rPr sz="4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65">
                <a:solidFill>
                  <a:srgbClr val="FFFFFF"/>
                </a:solidFill>
                <a:latin typeface="Arial"/>
                <a:cs typeface="Arial"/>
              </a:rPr>
              <a:t>partagée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5" hidden="0"/>
          <p:cNvSpPr/>
          <p:nvPr isPhoto="0" userDrawn="0"/>
        </p:nvSpPr>
        <p:spPr bwMode="auto">
          <a:xfrm>
            <a:off x="5613400" y="3227704"/>
            <a:ext cx="7136332" cy="2889923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899595" y="6427341"/>
            <a:ext cx="3771276" cy="65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200" spc="90">
                <a:solidFill>
                  <a:srgbClr val="FFFFFF"/>
                </a:solidFill>
                <a:latin typeface="Arial"/>
                <a:cs typeface="Arial"/>
              </a:rPr>
              <a:t>Accès</a:t>
            </a:r>
            <a:r>
              <a:rPr sz="4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5">
                <a:solidFill>
                  <a:srgbClr val="FFFFFF"/>
                </a:solidFill>
                <a:latin typeface="Arial"/>
                <a:cs typeface="Arial"/>
              </a:rPr>
              <a:t>uniforme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10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36</a:t>
            </a:r>
            <a:endParaRPr spc="-5"/>
          </a:p>
        </p:txBody>
      </p:sp>
      <p:sp>
        <p:nvSpPr>
          <p:cNvPr id="9" name="object 7" hidden="0"/>
          <p:cNvSpPr>
            <a:spLocks noAdjustHandles="0" noChangeArrowheads="0"/>
          </p:cNvSpPr>
          <p:nvPr isPhoto="0" userDrawn="0"/>
        </p:nvSpPr>
        <p:spPr bwMode="auto">
          <a:xfrm>
            <a:off x="6762697" y="6427341"/>
            <a:ext cx="4838712" cy="65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200" spc="90">
                <a:solidFill>
                  <a:srgbClr val="FFFFFF"/>
                </a:solidFill>
                <a:latin typeface="Arial"/>
                <a:cs typeface="Arial"/>
              </a:rPr>
              <a:t>Accès</a:t>
            </a:r>
            <a:r>
              <a:rPr sz="4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5">
                <a:solidFill>
                  <a:srgbClr val="FFFFFF"/>
                </a:solidFill>
                <a:latin typeface="Arial"/>
                <a:cs typeface="Arial"/>
              </a:rPr>
              <a:t>non-uniforme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/>
        </p:nvSpPr>
        <p:spPr bwMode="auto">
          <a:xfrm>
            <a:off x="421706" y="7466290"/>
            <a:ext cx="5184153" cy="92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2364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-10">
                <a:solidFill>
                  <a:srgbClr val="FFFFFF"/>
                </a:solidFill>
                <a:latin typeface="Arial"/>
                <a:cs typeface="Arial"/>
              </a:rPr>
              <a:t>Shared </a:t>
            </a:r>
            <a:r>
              <a:rPr sz="3000" spc="5">
                <a:solidFill>
                  <a:srgbClr val="FFFFFF"/>
                </a:solidFill>
                <a:latin typeface="Arial"/>
                <a:cs typeface="Arial"/>
              </a:rPr>
              <a:t>Memory  Uniform Memory </a:t>
            </a:r>
            <a:r>
              <a:rPr sz="3000" spc="55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3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75DB3C"/>
                </a:solidFill>
                <a:latin typeface="Arial"/>
                <a:cs typeface="Arial"/>
              </a:rPr>
              <a:t>UMA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6039522" y="7466290"/>
            <a:ext cx="6285242" cy="92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-1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3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5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sz="3000">
                <a:solidFill>
                  <a:srgbClr val="FFFFFF"/>
                </a:solidFill>
                <a:latin typeface="Arial"/>
                <a:cs typeface="Arial"/>
              </a:rPr>
              <a:t>Non-Uniform </a:t>
            </a:r>
            <a:r>
              <a:rPr sz="3000" spc="5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3000" spc="55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>
                <a:solidFill>
                  <a:srgbClr val="75DB3C"/>
                </a:solidFill>
                <a:latin typeface="Arial"/>
                <a:cs typeface="Arial"/>
              </a:rPr>
              <a:t>NUMA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3757167" y="272489"/>
            <a:ext cx="5491528" cy="112144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7250" spc="1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50" spc="-12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50" spc="109">
                <a:solidFill>
                  <a:srgbClr val="FFFFFF"/>
                </a:solidFill>
                <a:latin typeface="Arial"/>
                <a:cs typeface="Arial"/>
              </a:rPr>
              <a:t>chitectu</a:t>
            </a:r>
            <a:r>
              <a:rPr sz="7250" spc="-12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50" spc="14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72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3757167" y="272489"/>
            <a:ext cx="5491492" cy="11214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7250" spc="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50" spc="-12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50" spc="110">
                <a:solidFill>
                  <a:srgbClr val="FFFFFF"/>
                </a:solidFill>
                <a:latin typeface="Arial"/>
                <a:cs typeface="Arial"/>
              </a:rPr>
              <a:t>chitectu</a:t>
            </a:r>
            <a:r>
              <a:rPr sz="7250" spc="-13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50" spc="15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7250">
              <a:latin typeface="Arial"/>
              <a:cs typeface="Arial"/>
            </a:endParaRPr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4019879" y="1999537"/>
            <a:ext cx="4610111" cy="65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200" spc="-15">
                <a:solidFill>
                  <a:srgbClr val="FFFFFF"/>
                </a:solidFill>
                <a:latin typeface="Arial"/>
                <a:cs typeface="Arial"/>
              </a:rPr>
              <a:t>Mémoire</a:t>
            </a:r>
            <a:r>
              <a:rPr sz="4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45">
                <a:solidFill>
                  <a:srgbClr val="FFFFFF"/>
                </a:solidFill>
                <a:latin typeface="Arial"/>
                <a:cs typeface="Arial"/>
              </a:rPr>
              <a:t>distribuée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2094610" y="3228428"/>
            <a:ext cx="8459965" cy="34259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37</a:t>
            </a:r>
            <a:endParaRPr spc="-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4501232" y="7069424"/>
            <a:ext cx="3697617" cy="13081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89865">
              <a:lnSpc>
                <a:spcPts val="5000"/>
              </a:lnSpc>
              <a:spcBef>
                <a:spcPts val="300"/>
              </a:spcBef>
              <a:defRPr/>
            </a:pPr>
            <a:r>
              <a:rPr sz="4200" spc="-20">
                <a:solidFill>
                  <a:srgbClr val="FFFFFF"/>
                </a:solidFill>
                <a:latin typeface="Arial"/>
                <a:cs typeface="Arial"/>
              </a:rPr>
              <a:t>Technologies:  </a:t>
            </a:r>
            <a:r>
              <a:rPr sz="4200" spc="-5">
                <a:solidFill>
                  <a:srgbClr val="FFFFFF"/>
                </a:solidFill>
                <a:latin typeface="Arial"/>
                <a:cs typeface="Arial"/>
              </a:rPr>
              <a:t>OpenMP </a:t>
            </a:r>
            <a:r>
              <a:rPr sz="4200" spc="31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4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80">
                <a:solidFill>
                  <a:srgbClr val="FFFFFF"/>
                </a:solidFill>
                <a:latin typeface="Arial"/>
                <a:cs typeface="Arial"/>
              </a:rPr>
              <a:t>MPI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 hidden="0"/>
          <p:cNvSpPr/>
          <p:nvPr isPhoto="0" userDrawn="0"/>
        </p:nvSpPr>
        <p:spPr bwMode="auto">
          <a:xfrm flipH="0" flipV="0">
            <a:off x="2420884" y="3185269"/>
            <a:ext cx="8176845" cy="3578114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6349897" y="9544050"/>
            <a:ext cx="306082" cy="23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  <a:defRPr/>
            </a:pPr>
            <a:fld id="{81D60167-4931-47E6-BA6A-407CBD079E47}" type="slidenum">
              <a:rPr/>
              <a:t/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3757167" y="272489"/>
            <a:ext cx="5491528" cy="112144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7250" spc="1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50" spc="-12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50" spc="109">
                <a:solidFill>
                  <a:srgbClr val="FFFFFF"/>
                </a:solidFill>
                <a:latin typeface="Arial"/>
                <a:cs typeface="Arial"/>
              </a:rPr>
              <a:t>chitectu</a:t>
            </a:r>
            <a:r>
              <a:rPr sz="7250" spc="-12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50" spc="14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7250">
              <a:latin typeface="Arial"/>
              <a:cs typeface="Arial"/>
            </a:endParaRPr>
          </a:p>
        </p:txBody>
      </p:sp>
      <p:sp>
        <p:nvSpPr>
          <p:cNvPr id="8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4019879" y="1999537"/>
            <a:ext cx="4610148" cy="65281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99"/>
              </a:spcBef>
              <a:defRPr/>
            </a:pPr>
            <a:r>
              <a:rPr sz="4200" spc="-14">
                <a:solidFill>
                  <a:srgbClr val="FFFFFF"/>
                </a:solidFill>
                <a:latin typeface="Arial"/>
                <a:cs typeface="Arial"/>
              </a:rPr>
              <a:t>Mémoire</a:t>
            </a:r>
            <a:r>
              <a:rPr sz="4200" spc="-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45">
                <a:solidFill>
                  <a:srgbClr val="FFFFFF"/>
                </a:solidFill>
                <a:latin typeface="Arial"/>
                <a:cs typeface="Arial"/>
              </a:rPr>
              <a:t>distribuée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3757167" y="272489"/>
            <a:ext cx="5491492" cy="11214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7250" spc="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50" spc="-12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50" spc="110">
                <a:solidFill>
                  <a:srgbClr val="FFFFFF"/>
                </a:solidFill>
                <a:latin typeface="Arial"/>
                <a:cs typeface="Arial"/>
              </a:rPr>
              <a:t>chitectu</a:t>
            </a:r>
            <a:r>
              <a:rPr sz="7250" spc="-13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50" spc="15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7250">
              <a:latin typeface="Arial"/>
              <a:cs typeface="Arial"/>
            </a:endParaRPr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2261930" y="1486652"/>
            <a:ext cx="8917317" cy="65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200" spc="-15">
                <a:solidFill>
                  <a:srgbClr val="FFFFFF"/>
                </a:solidFill>
                <a:latin typeface="Arial"/>
                <a:cs typeface="Arial"/>
              </a:rPr>
              <a:t>Mémoire </a:t>
            </a:r>
            <a:r>
              <a:rPr sz="4200" spc="65">
                <a:solidFill>
                  <a:srgbClr val="FFFFFF"/>
                </a:solidFill>
                <a:latin typeface="Arial"/>
                <a:cs typeface="Arial"/>
              </a:rPr>
              <a:t>hybride</a:t>
            </a:r>
            <a:r>
              <a:rPr sz="4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50">
                <a:solidFill>
                  <a:srgbClr val="FFFFFF"/>
                </a:solidFill>
                <a:latin typeface="Arial"/>
                <a:cs typeface="Arial"/>
              </a:rPr>
              <a:t>partagée-distribuée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2751086" y="2807131"/>
            <a:ext cx="7502626" cy="303825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2751086" y="6029540"/>
            <a:ext cx="7502626" cy="3038259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38</a:t>
            </a:r>
            <a:endParaRPr spc="-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3764" y="340943"/>
            <a:ext cx="11777380" cy="999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6450" spc="-50">
                <a:solidFill>
                  <a:schemeClr val="bg1"/>
                </a:solidFill>
              </a:rPr>
              <a:t>Série, </a:t>
            </a:r>
            <a:r>
              <a:rPr sz="6450" spc="45">
                <a:solidFill>
                  <a:schemeClr val="bg1"/>
                </a:solidFill>
              </a:rPr>
              <a:t>parallèle,</a:t>
            </a:r>
            <a:r>
              <a:rPr sz="6450" spc="65">
                <a:solidFill>
                  <a:schemeClr val="bg1"/>
                </a:solidFill>
              </a:rPr>
              <a:t> </a:t>
            </a:r>
            <a:r>
              <a:rPr sz="6450" spc="70">
                <a:solidFill>
                  <a:schemeClr val="bg1"/>
                </a:solidFill>
              </a:rPr>
              <a:t>réparti/distribué</a:t>
            </a:r>
            <a:endParaRPr sz="6450">
              <a:solidFill>
                <a:schemeClr val="bg1"/>
              </a:solidFill>
            </a:endParaRPr>
          </a:p>
        </p:txBody>
      </p:sp>
      <p:sp>
        <p:nvSpPr>
          <p:cNvPr id="5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6</a:t>
            </a:r>
            <a:endParaRPr spc="-5"/>
          </a:p>
        </p:txBody>
      </p:sp>
      <p:sp>
        <p:nvSpPr>
          <p:cNvPr id="6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2086101"/>
            <a:ext cx="10847717" cy="173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-15">
                <a:solidFill>
                  <a:srgbClr val="FFFFFF"/>
                </a:solidFill>
                <a:latin typeface="Arial"/>
                <a:cs typeface="Arial"/>
              </a:rPr>
              <a:t>Source: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36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defRPr/>
            </a:pPr>
            <a:r>
              <a:rPr sz="3800" u="sng" spc="25">
                <a:solidFill>
                  <a:srgbClr val="FFFFFF"/>
                </a:solidFill>
                <a:latin typeface="Arial"/>
                <a:cs typeface="Arial"/>
              </a:rPr>
              <a:t>https://computing.llnl.gov/tutorials/parallel_comp/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609599" y="5438901"/>
            <a:ext cx="9933317" cy="287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Quelle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est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différence</a:t>
            </a:r>
            <a:r>
              <a:rPr sz="3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15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774700" lvl="1" indent="-381000">
              <a:lnSpc>
                <a:spcPct val="100000"/>
              </a:lnSpc>
              <a:buChar char="•"/>
              <a:defRPr/>
              <a:tabLst>
                <a:tab pos="774700" algn="l"/>
              </a:tabLst>
            </a:pPr>
            <a:r>
              <a:rPr sz="3800" spc="70">
                <a:solidFill>
                  <a:srgbClr val="FFFFFF"/>
                </a:solidFill>
                <a:latin typeface="Arial"/>
                <a:cs typeface="Arial"/>
              </a:rPr>
              <a:t>calcul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en série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et </a:t>
            </a:r>
            <a:r>
              <a:rPr sz="3800" spc="70">
                <a:solidFill>
                  <a:srgbClr val="FFFFFF"/>
                </a:solidFill>
                <a:latin typeface="Arial"/>
                <a:cs typeface="Arial"/>
              </a:rPr>
              <a:t>calcul 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parallèle</a:t>
            </a:r>
            <a:r>
              <a:rPr sz="38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215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774700" lvl="1" indent="-381000">
              <a:lnSpc>
                <a:spcPct val="100000"/>
              </a:lnSpc>
              <a:buChar char="•"/>
              <a:defRPr/>
              <a:tabLst>
                <a:tab pos="774700" algn="l"/>
              </a:tabLst>
            </a:pPr>
            <a:r>
              <a:rPr sz="3800" spc="70">
                <a:solidFill>
                  <a:srgbClr val="FFFFFF"/>
                </a:solidFill>
                <a:latin typeface="Arial"/>
                <a:cs typeface="Arial"/>
              </a:rPr>
              <a:t>calcul 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parallèle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et </a:t>
            </a:r>
            <a:r>
              <a:rPr sz="3800" spc="70">
                <a:solidFill>
                  <a:srgbClr val="FFFFFF"/>
                </a:solidFill>
                <a:latin typeface="Arial"/>
                <a:cs typeface="Arial"/>
              </a:rPr>
              <a:t>calcul </a:t>
            </a:r>
            <a:r>
              <a:rPr sz="3800" spc="35">
                <a:solidFill>
                  <a:srgbClr val="FFFFFF"/>
                </a:solidFill>
                <a:latin typeface="Arial"/>
                <a:cs typeface="Arial"/>
              </a:rPr>
              <a:t>réparti/distribué</a:t>
            </a:r>
            <a:r>
              <a:rPr sz="38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215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Introduction à la loi d'Amdahl (1967)  </a:t>
            </a:r>
            <a:r>
              <a:rPr u="sng">
                <a:hlinkClick r:id="rId2" tooltip=""/>
              </a:rPr>
              <a:t>https://fr.wikipedia.org/wiki/Gene_Amdahl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94078" y="2596443"/>
            <a:ext cx="11216638" cy="6702055"/>
          </a:xfrm>
        </p:spPr>
        <p:txBody>
          <a:bodyPr/>
          <a:lstStyle/>
          <a:p>
            <a:pPr lvl="0">
              <a:defRPr/>
            </a:pPr>
            <a:r>
              <a:rPr>
                <a:solidFill>
                  <a:schemeClr val="bg1"/>
                </a:solidFill>
              </a:rPr>
              <a:t>Un problème d'amélioration de performance en guise d'introduction: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Votre entreprise dispose d'un super-ordinateur (plusieurs processeurs, disques de stockage etc). On souhaite améliorer sa performance.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Les données du problème: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On peut changer les processeurs. Les nouveaux processeurs sont 50% plus rapides par rapport aux anciens. Coût de l'amélioration: 10 000 € 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 On peut changer les disques de stockage. Les nouveaux disques sont 150% plus rapides par rapport aux anciens. Coût de l'amélioration: 7000 €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Les calculs sur ce super-ordinateur utilisent 70% de leur temps de calcul sur les processeurs et 30% de leur temps en lecture/écriture sur le disque de stockage.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Question 1: Quel composant faut-il améliorer pour avoir une meilleure performance ?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Question 2: Quel composant faut-il améliorer pour garantir le meilleur rapport performance / coût ?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sz="21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source : https://www.youtube.com/watch?v=LG-liWi-04w 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Introduction à la loi d'Amdahl (1967)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94078" y="2596443"/>
            <a:ext cx="11216638" cy="416694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La performance globale d'un système est le résultat de l'interaction de tous ses composants: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Mémoire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Processeur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Disque 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Entrées/Sorties (réseau, autres périphériques)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Pour améliorer la performance d'un système , il vaut mieux améliorer la performance du ou des composants les plus utilisés. 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Cette idée est quantifiée par la loi d'Amdahl: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accélération = temps d'exécution avant l'amélioration du/des composants / temps d'exécution après l'amélioration du/des composants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</p:txBody>
      </p:sp>
      <p:cxnSp>
        <p:nvCxnSpPr>
          <p:cNvPr id="6" name="" hidden="0"/>
          <p:cNvCxnSpPr>
            <a:cxnSpLocks/>
          </p:cNvCxnSpPr>
          <p:nvPr isPhoto="0" userDrawn="0"/>
        </p:nvCxnSpPr>
        <p:spPr bwMode="auto">
          <a:xfrm flipH="0" flipV="1">
            <a:off x="3175975" y="7504885"/>
            <a:ext cx="472544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 hidden="0"/>
          <p:cNvSpPr/>
          <p:nvPr isPhoto="0" userDrawn="0"/>
        </p:nvSpPr>
        <p:spPr bwMode="auto">
          <a:xfrm flipH="0" flipV="0">
            <a:off x="208153" y="7276268"/>
            <a:ext cx="2887599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accélération (S)  =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5143045" y="6672494"/>
            <a:ext cx="454269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4800">
                <a:solidFill>
                  <a:schemeClr val="bg1"/>
                </a:solidFill>
              </a:rPr>
              <a:t>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3325967" y="7803806"/>
            <a:ext cx="4897839" cy="117230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4800">
                <a:solidFill>
                  <a:schemeClr val="bg1"/>
                </a:solidFill>
              </a:rPr>
              <a:t>(1 - f)  +  ( f  /  k )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8692730" y="6704768"/>
            <a:ext cx="4048133" cy="2651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f : fraction du travail effectué par le ou les composants améliorés</a:t>
            </a:r>
            <a:endParaRPr sz="2800">
              <a:solidFill>
                <a:schemeClr val="bg1"/>
              </a:solidFill>
            </a:endParaRPr>
          </a:p>
          <a:p>
            <a:pPr>
              <a:defRPr/>
            </a:pPr>
            <a:endParaRPr sz="2800">
              <a:solidFill>
                <a:schemeClr val="bg1"/>
              </a:solidFill>
            </a:endParaRPr>
          </a:p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k : accélération du composant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Introduction à la loi d'Amdahl (1967)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94078" y="2596442"/>
            <a:ext cx="11216636" cy="6702054"/>
          </a:xfrm>
        </p:spPr>
        <p:txBody>
          <a:bodyPr/>
          <a:lstStyle/>
          <a:p>
            <a:pPr lvl="0">
              <a:defRPr/>
            </a:pPr>
            <a:r>
              <a:rPr>
                <a:solidFill>
                  <a:schemeClr val="bg1"/>
                </a:solidFill>
              </a:rPr>
              <a:t>Processeur: f=0.7, k=1.5  donc S = 1 / ( (1 - 0.7) + 0.7/1.5 ) = 30 %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>
                <a:solidFill>
                  <a:schemeClr val="bg1"/>
                </a:solidFill>
              </a:rPr>
              <a:t>Disque de stockage: f=0.3, k=2.5  donc S = </a:t>
            </a:r>
            <a:r>
              <a:rPr lang="en-US" sz="21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= 1 / ( (1 - 0.3) + 0.3/2.5 ) = 22 %</a:t>
            </a:r>
            <a:endParaRPr lang="en-US" sz="2100" b="0" i="0" u="none" strike="noStrike" cap="none" spc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 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>
                <a:solidFill>
                  <a:schemeClr val="bg1"/>
                </a:solidFill>
              </a:rPr>
              <a:t>Chaque 1% d'accélération globale pour le processeur coûte 333€</a:t>
            </a:r>
            <a:endParaRPr 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>
                <a:solidFill>
                  <a:schemeClr val="bg1"/>
                </a:solidFill>
              </a:rPr>
              <a:t>Chaque 1% d'accélération globale pour le disque coûte 318€</a:t>
            </a:r>
            <a:endParaRPr 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>
                <a:solidFill>
                  <a:schemeClr val="bg1"/>
                </a:solidFill>
              </a:rPr>
              <a:t>Dans tous les cas: est-ce que le ratio coût/performance est toujours le bon critère ?</a:t>
            </a:r>
            <a:endParaRPr lang="en-US"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sz="21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source : https://www.youtube.com/watch?v=LG-liWi-04w </a:t>
            </a: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  <a:p>
            <a:pPr lvl="0"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609598" y="1349500"/>
            <a:ext cx="11729091" cy="1732315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Loi </a:t>
            </a:r>
            <a:r>
              <a:rPr sz="3800" spc="50">
                <a:solidFill>
                  <a:srgbClr val="FFFFFF"/>
                </a:solidFill>
                <a:latin typeface="Arial"/>
                <a:cs typeface="Arial"/>
              </a:rPr>
              <a:t>d’Amdahl</a:t>
            </a:r>
            <a:r>
              <a:rPr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(1967)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•"/>
              <a:defRPr/>
              <a:tabLst>
                <a:tab pos="393700" algn="l"/>
              </a:tabLst>
            </a:pPr>
            <a:r>
              <a:rPr sz="3800" spc="85">
                <a:solidFill>
                  <a:srgbClr val="FFFFFF"/>
                </a:solidFill>
                <a:latin typeface="Arial"/>
                <a:cs typeface="Arial"/>
              </a:rPr>
              <a:t>speedup </a:t>
            </a:r>
            <a:r>
              <a:rPr sz="3800" spc="285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800" spc="-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45">
                <a:solidFill>
                  <a:srgbClr val="FFFFFF"/>
                </a:solidFill>
                <a:latin typeface="Arial"/>
                <a:cs typeface="Arial"/>
              </a:rPr>
              <a:t>(1-P)         P: Portion parallèle de code    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2978150" y="3187696"/>
            <a:ext cx="7629779" cy="5846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31</a:t>
            </a:r>
            <a:endParaRPr spc="-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609598" y="1349500"/>
            <a:ext cx="11230162" cy="1732279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Loi </a:t>
            </a:r>
            <a:r>
              <a:rPr sz="3800" spc="50">
                <a:solidFill>
                  <a:srgbClr val="FFFFFF"/>
                </a:solidFill>
                <a:latin typeface="Arial"/>
                <a:cs typeface="Arial"/>
              </a:rPr>
              <a:t>d’Amdahl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 (1967)   </a:t>
            </a:r>
            <a:r>
              <a:rPr sz="2200" spc="-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u="sng">
                <a:hlinkClick r:id="rId2" tooltip=""/>
              </a:rPr>
              <a:t>https://en.wikipedia.org/wiki/Amdahl%27s_law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•"/>
              <a:defRPr/>
              <a:tabLst>
                <a:tab pos="393700" algn="l"/>
              </a:tabLst>
            </a:pPr>
            <a:r>
              <a:rPr sz="2400" spc="85">
                <a:solidFill>
                  <a:srgbClr val="FFFFFF"/>
                </a:solidFill>
                <a:latin typeface="Arial"/>
                <a:cs typeface="Arial"/>
              </a:rPr>
              <a:t>speedup </a:t>
            </a:r>
            <a:r>
              <a:rPr sz="2400" spc="285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204">
                <a:solidFill>
                  <a:srgbClr val="FFFFFF"/>
                </a:solidFill>
                <a:latin typeface="Arial"/>
                <a:cs typeface="Arial"/>
              </a:rPr>
              <a:t>[ (1-P)+</a:t>
            </a:r>
            <a:r>
              <a:rPr sz="240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215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40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5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6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4">
                <a:solidFill>
                  <a:srgbClr val="FFFFFF"/>
                </a:solidFill>
                <a:latin typeface="Arial"/>
                <a:cs typeface="Arial"/>
              </a:rPr>
              <a:t>] P: portion parallèle N: nb processeurs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4" hidden="0"/>
          <p:cNvSpPr/>
          <p:nvPr isPhoto="0" userDrawn="0"/>
        </p:nvSpPr>
        <p:spPr bwMode="auto">
          <a:xfrm flipH="0" flipV="0">
            <a:off x="2082965" y="2919619"/>
            <a:ext cx="8724182" cy="6701682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32</a:t>
            </a:r>
            <a:endParaRPr spc="-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27632" y="414272"/>
            <a:ext cx="11750075" cy="866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600" spc="40">
                <a:solidFill>
                  <a:schemeClr val="bg1"/>
                </a:solidFill>
              </a:rPr>
              <a:t>Modèles </a:t>
            </a:r>
            <a:r>
              <a:rPr sz="5600" spc="150">
                <a:solidFill>
                  <a:schemeClr val="bg1"/>
                </a:solidFill>
              </a:rPr>
              <a:t>de </a:t>
            </a:r>
            <a:r>
              <a:rPr sz="5600" spc="35">
                <a:solidFill>
                  <a:schemeClr val="bg1"/>
                </a:solidFill>
              </a:rPr>
              <a:t>programmation</a:t>
            </a:r>
            <a:r>
              <a:rPr sz="5600" spc="-180">
                <a:solidFill>
                  <a:schemeClr val="bg1"/>
                </a:solidFill>
              </a:rPr>
              <a:t> </a:t>
            </a:r>
            <a:r>
              <a:rPr sz="5600" spc="30">
                <a:solidFill>
                  <a:schemeClr val="bg1"/>
                </a:solidFill>
              </a:rPr>
              <a:t>parallèle</a:t>
            </a:r>
            <a:endParaRPr sz="5600">
              <a:solidFill>
                <a:schemeClr val="bg1"/>
              </a:solidFill>
            </a:endParaRPr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7302500" y="3581400"/>
            <a:ext cx="5261292" cy="359824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558571" y="1584198"/>
            <a:ext cx="10986147" cy="705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4940" marR="5080" indent="-510540">
              <a:lnSpc>
                <a:spcPct val="149800"/>
              </a:lnSpc>
              <a:spcBef>
                <a:spcPts val="100"/>
              </a:spcBef>
              <a:defRPr/>
            </a:pPr>
            <a:r>
              <a:rPr sz="4200" spc="35">
                <a:solidFill>
                  <a:srgbClr val="FFFFFF"/>
                </a:solidFill>
                <a:latin typeface="Arial"/>
                <a:cs typeface="Arial"/>
              </a:rPr>
              <a:t>Modèle </a:t>
            </a:r>
            <a:r>
              <a:rPr sz="4200" spc="25">
                <a:solidFill>
                  <a:srgbClr val="FFFFFF"/>
                </a:solidFill>
                <a:latin typeface="Arial"/>
                <a:cs typeface="Arial"/>
              </a:rPr>
              <a:t>multi-processus </a:t>
            </a:r>
            <a:r>
              <a:rPr sz="4200" spc="20">
                <a:solidFill>
                  <a:srgbClr val="FFFFFF"/>
                </a:solidFill>
                <a:latin typeface="Arial"/>
                <a:cs typeface="Arial"/>
              </a:rPr>
              <a:t>(lourds </a:t>
            </a:r>
            <a:r>
              <a:rPr sz="4200" spc="-5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42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30">
                <a:solidFill>
                  <a:srgbClr val="FFFFFF"/>
                </a:solidFill>
                <a:latin typeface="Arial"/>
                <a:cs typeface="Arial"/>
              </a:rPr>
              <a:t>légers)  </a:t>
            </a:r>
            <a:r>
              <a:rPr sz="4200" spc="-20">
                <a:solidFill>
                  <a:srgbClr val="FFFFFF"/>
                </a:solidFill>
                <a:latin typeface="Arial"/>
                <a:cs typeface="Arial"/>
              </a:rPr>
              <a:t>Technologies:</a:t>
            </a:r>
            <a:endParaRPr sz="4200">
              <a:latin typeface="Arial"/>
              <a:cs typeface="Arial"/>
            </a:endParaRPr>
          </a:p>
          <a:p>
            <a:pPr marL="12065" marR="4848225" algn="ctr">
              <a:lnSpc>
                <a:spcPts val="5000"/>
              </a:lnSpc>
              <a:spcBef>
                <a:spcPts val="160"/>
              </a:spcBef>
              <a:defRPr/>
            </a:pPr>
            <a:r>
              <a:rPr sz="4200" spc="-145">
                <a:solidFill>
                  <a:srgbClr val="FFFFFF"/>
                </a:solidFill>
                <a:latin typeface="Arial"/>
                <a:cs typeface="Arial"/>
              </a:rPr>
              <a:t>POSIX </a:t>
            </a:r>
            <a:r>
              <a:rPr sz="4200" spc="-15">
                <a:solidFill>
                  <a:srgbClr val="FFFFFF"/>
                </a:solidFill>
                <a:latin typeface="Arial"/>
                <a:cs typeface="Arial"/>
              </a:rPr>
              <a:t>Threads, </a:t>
            </a:r>
            <a:r>
              <a:rPr sz="4200" spc="-80">
                <a:solidFill>
                  <a:srgbClr val="FFFFFF"/>
                </a:solidFill>
                <a:latin typeface="Arial"/>
                <a:cs typeface="Arial"/>
              </a:rPr>
              <a:t>OpenMP,  </a:t>
            </a:r>
            <a:r>
              <a:rPr sz="4200" spc="30">
                <a:solidFill>
                  <a:srgbClr val="FFFFFF"/>
                </a:solidFill>
                <a:latin typeface="Arial"/>
                <a:cs typeface="Arial"/>
              </a:rPr>
              <a:t>gestion </a:t>
            </a:r>
            <a:r>
              <a:rPr sz="4200" spc="25">
                <a:solidFill>
                  <a:srgbClr val="FFFFFF"/>
                </a:solidFill>
                <a:latin typeface="Arial"/>
                <a:cs typeface="Arial"/>
              </a:rPr>
              <a:t>multi-processus  </a:t>
            </a:r>
            <a:r>
              <a:rPr sz="4200" spc="-5">
                <a:solidFill>
                  <a:srgbClr val="FFFFFF"/>
                </a:solidFill>
                <a:latin typeface="Arial"/>
                <a:cs typeface="Arial"/>
              </a:rPr>
              <a:t>(fork/join, </a:t>
            </a:r>
            <a:r>
              <a:rPr sz="4200" spc="35">
                <a:solidFill>
                  <a:srgbClr val="FFFFFF"/>
                </a:solidFill>
                <a:latin typeface="Arial"/>
                <a:cs typeface="Arial"/>
              </a:rPr>
              <a:t>communication  </a:t>
            </a:r>
            <a:r>
              <a:rPr sz="4200" spc="5">
                <a:solidFill>
                  <a:srgbClr val="FFFFFF"/>
                </a:solidFill>
                <a:latin typeface="Arial"/>
                <a:cs typeface="Arial"/>
              </a:rPr>
              <a:t>inter-processus)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defRPr/>
            </a:pPr>
            <a:endParaRPr sz="4300">
              <a:latin typeface="Times New Roman"/>
              <a:cs typeface="Times New Roman"/>
            </a:endParaRPr>
          </a:p>
          <a:p>
            <a:pPr marL="81280" marR="4917440" algn="ctr">
              <a:lnSpc>
                <a:spcPts val="5000"/>
              </a:lnSpc>
              <a:defRPr/>
            </a:pPr>
            <a:r>
              <a:rPr sz="4200" spc="20">
                <a:solidFill>
                  <a:srgbClr val="FFFFFF"/>
                </a:solidFill>
                <a:latin typeface="Arial"/>
                <a:cs typeface="Arial"/>
              </a:rPr>
              <a:t>Mécanismes </a:t>
            </a:r>
            <a:r>
              <a:rPr sz="4200" spc="1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4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15">
                <a:solidFill>
                  <a:srgbClr val="FFFFFF"/>
                </a:solidFill>
                <a:latin typeface="Arial"/>
                <a:cs typeface="Arial"/>
              </a:rPr>
              <a:t>synchro:  </a:t>
            </a:r>
            <a:r>
              <a:rPr sz="4200" spc="-70">
                <a:solidFill>
                  <a:srgbClr val="FFFFFF"/>
                </a:solidFill>
                <a:latin typeface="Arial"/>
                <a:cs typeface="Arial"/>
              </a:rPr>
              <a:t>Verrous, </a:t>
            </a:r>
            <a:r>
              <a:rPr sz="4200" spc="10">
                <a:solidFill>
                  <a:srgbClr val="FFFFFF"/>
                </a:solidFill>
                <a:latin typeface="Arial"/>
                <a:cs typeface="Arial"/>
              </a:rPr>
              <a:t>sémaphores,  </a:t>
            </a:r>
            <a:r>
              <a:rPr sz="4200" spc="15">
                <a:solidFill>
                  <a:srgbClr val="FFFFFF"/>
                </a:solidFill>
                <a:latin typeface="Arial"/>
                <a:cs typeface="Arial"/>
              </a:rPr>
              <a:t>barrières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39</a:t>
            </a:r>
            <a:endParaRPr spc="-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27632" y="414272"/>
            <a:ext cx="11750075" cy="866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600" spc="40">
                <a:solidFill>
                  <a:schemeClr val="bg1"/>
                </a:solidFill>
              </a:rPr>
              <a:t>Modèles </a:t>
            </a:r>
            <a:r>
              <a:rPr sz="5600" spc="150">
                <a:solidFill>
                  <a:schemeClr val="bg1"/>
                </a:solidFill>
              </a:rPr>
              <a:t>de </a:t>
            </a:r>
            <a:r>
              <a:rPr sz="5600" spc="35">
                <a:solidFill>
                  <a:schemeClr val="bg1"/>
                </a:solidFill>
              </a:rPr>
              <a:t>programmation</a:t>
            </a:r>
            <a:r>
              <a:rPr sz="5600" spc="-180">
                <a:solidFill>
                  <a:schemeClr val="bg1"/>
                </a:solidFill>
              </a:rPr>
              <a:t> </a:t>
            </a:r>
            <a:r>
              <a:rPr sz="5600" spc="30">
                <a:solidFill>
                  <a:schemeClr val="bg1"/>
                </a:solidFill>
              </a:rPr>
              <a:t>parallèle</a:t>
            </a:r>
            <a:endParaRPr sz="5600">
              <a:solidFill>
                <a:schemeClr val="bg1"/>
              </a:solidFill>
            </a:endParaRPr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56841" y="1393697"/>
            <a:ext cx="9549777" cy="58392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5725" marR="5080" indent="798830">
              <a:lnSpc>
                <a:spcPct val="153800"/>
              </a:lnSpc>
              <a:spcBef>
                <a:spcPts val="95"/>
              </a:spcBef>
              <a:defRPr/>
            </a:pPr>
            <a:r>
              <a:rPr sz="4200" spc="35">
                <a:solidFill>
                  <a:srgbClr val="FFFFFF"/>
                </a:solidFill>
                <a:latin typeface="Arial"/>
                <a:cs typeface="Arial"/>
              </a:rPr>
              <a:t>Modèle </a:t>
            </a:r>
            <a:r>
              <a:rPr sz="4200" spc="65">
                <a:solidFill>
                  <a:srgbClr val="FFFFFF"/>
                </a:solidFill>
                <a:latin typeface="Arial"/>
                <a:cs typeface="Arial"/>
              </a:rPr>
              <a:t>passage </a:t>
            </a:r>
            <a:r>
              <a:rPr sz="4200" spc="1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42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25">
                <a:solidFill>
                  <a:srgbClr val="FFFFFF"/>
                </a:solidFill>
                <a:latin typeface="Arial"/>
                <a:cs typeface="Arial"/>
              </a:rPr>
              <a:t>messages  </a:t>
            </a:r>
            <a:r>
              <a:rPr sz="4200" spc="-20">
                <a:solidFill>
                  <a:srgbClr val="FFFFFF"/>
                </a:solidFill>
                <a:latin typeface="Arial"/>
                <a:cs typeface="Arial"/>
              </a:rPr>
              <a:t>Technologies:</a:t>
            </a:r>
            <a:endParaRPr sz="4200">
              <a:latin typeface="Arial"/>
              <a:cs typeface="Arial"/>
            </a:endParaRPr>
          </a:p>
          <a:p>
            <a:pPr marL="260350" marR="3797300" algn="ctr">
              <a:lnSpc>
                <a:spcPts val="5000"/>
              </a:lnSpc>
              <a:spcBef>
                <a:spcPts val="160"/>
              </a:spcBef>
              <a:defRPr/>
            </a:pPr>
            <a:r>
              <a:rPr sz="4200" spc="-10">
                <a:solidFill>
                  <a:srgbClr val="FFFFFF"/>
                </a:solidFill>
                <a:latin typeface="Arial"/>
                <a:cs typeface="Arial"/>
              </a:rPr>
              <a:t>Protocoles </a:t>
            </a:r>
            <a:r>
              <a:rPr sz="4200" spc="-15">
                <a:solidFill>
                  <a:srgbClr val="FFFFFF"/>
                </a:solidFill>
                <a:latin typeface="Arial"/>
                <a:cs typeface="Arial"/>
              </a:rPr>
              <a:t>réseaux,  </a:t>
            </a:r>
            <a:r>
              <a:rPr sz="4200" spc="-80">
                <a:solidFill>
                  <a:srgbClr val="FFFFFF"/>
                </a:solidFill>
                <a:latin typeface="Arial"/>
                <a:cs typeface="Arial"/>
              </a:rPr>
              <a:t>MPI</a:t>
            </a:r>
            <a:r>
              <a:rPr sz="4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25">
                <a:solidFill>
                  <a:srgbClr val="FFFFFF"/>
                </a:solidFill>
                <a:latin typeface="Arial"/>
                <a:cs typeface="Arial"/>
              </a:rPr>
              <a:t>(Message</a:t>
            </a:r>
            <a:r>
              <a:rPr sz="4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5">
                <a:solidFill>
                  <a:srgbClr val="FFFFFF"/>
                </a:solidFill>
                <a:latin typeface="Arial"/>
                <a:cs typeface="Arial"/>
              </a:rPr>
              <a:t>Passing </a:t>
            </a:r>
            <a:r>
              <a:rPr sz="4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30">
                <a:solidFill>
                  <a:srgbClr val="FFFFFF"/>
                </a:solidFill>
                <a:latin typeface="Arial"/>
                <a:cs typeface="Arial"/>
              </a:rPr>
              <a:t>Interface)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endParaRPr sz="4350">
              <a:latin typeface="Times New Roman"/>
              <a:cs typeface="Times New Roman"/>
            </a:endParaRPr>
          </a:p>
          <a:p>
            <a:pPr marL="12700" marR="3549650" algn="ctr">
              <a:lnSpc>
                <a:spcPts val="5000"/>
              </a:lnSpc>
              <a:defRPr/>
            </a:pPr>
            <a:r>
              <a:rPr sz="4200" spc="20">
                <a:solidFill>
                  <a:srgbClr val="FFFFFF"/>
                </a:solidFill>
                <a:latin typeface="Arial"/>
                <a:cs typeface="Arial"/>
              </a:rPr>
              <a:t>Mécanismes </a:t>
            </a:r>
            <a:r>
              <a:rPr sz="4200" spc="1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4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15">
                <a:solidFill>
                  <a:srgbClr val="FFFFFF"/>
                </a:solidFill>
                <a:latin typeface="Arial"/>
                <a:cs typeface="Arial"/>
              </a:rPr>
              <a:t>synchro:  </a:t>
            </a:r>
            <a:r>
              <a:rPr sz="4200" spc="35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7264400" y="3228428"/>
            <a:ext cx="5664200" cy="393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36206" y="7117707"/>
            <a:ext cx="3030232" cy="1905301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065" marR="5080" indent="-97155" algn="ctr">
              <a:lnSpc>
                <a:spcPct val="103899"/>
              </a:lnSpc>
              <a:spcBef>
                <a:spcPts val="290"/>
              </a:spcBef>
              <a:defRPr/>
            </a:pPr>
            <a:r>
              <a:rPr sz="4200" spc="15">
                <a:solidFill>
                  <a:srgbClr val="FFEA00"/>
                </a:solidFill>
                <a:latin typeface="Arial"/>
                <a:cs typeface="Arial"/>
              </a:rPr>
              <a:t>synchrone  </a:t>
            </a:r>
            <a:r>
              <a:rPr sz="3800" spc="-5">
                <a:solidFill>
                  <a:srgbClr val="FFE400"/>
                </a:solidFill>
                <a:latin typeface="Arial"/>
                <a:cs typeface="Arial"/>
              </a:rPr>
              <a:t>Send/Receive  </a:t>
            </a:r>
            <a:r>
              <a:rPr sz="3800" spc="45">
                <a:solidFill>
                  <a:srgbClr val="FFE400"/>
                </a:solidFill>
                <a:latin typeface="Arial"/>
                <a:cs typeface="Arial"/>
              </a:rPr>
              <a:t>bloquants</a:t>
            </a:r>
            <a:endParaRPr sz="3800">
              <a:latin typeface="Arial"/>
              <a:cs typeface="Arial"/>
            </a:endParaRPr>
          </a:p>
        </p:txBody>
      </p:sp>
      <p:sp>
        <p:nvSpPr>
          <p:cNvPr id="8" name="object 7" hidden="0"/>
          <p:cNvSpPr>
            <a:spLocks noAdjustHandles="0" noChangeArrowheads="0"/>
          </p:cNvSpPr>
          <p:nvPr isPhoto="0" userDrawn="0"/>
        </p:nvSpPr>
        <p:spPr bwMode="auto">
          <a:xfrm>
            <a:off x="6349897" y="9544050"/>
            <a:ext cx="306082" cy="23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  <a:defRPr/>
            </a:pPr>
            <a:fld id="{81D60167-4931-47E6-BA6A-407CBD079E47}" type="slidenum">
              <a:rPr/>
              <a:t/>
            </a:fld>
            <a:endParaRPr sz="1800">
              <a:latin typeface="Arial"/>
              <a:cs typeface="Arial"/>
            </a:endParaRPr>
          </a:p>
        </p:txBody>
      </p:sp>
      <p:sp>
        <p:nvSpPr>
          <p:cNvPr id="9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3423587" y="7167116"/>
            <a:ext cx="9305302" cy="232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  <a:defRPr/>
              <a:tabLst>
                <a:tab pos="753745" algn="l"/>
              </a:tabLst>
            </a:pPr>
            <a:r>
              <a:rPr sz="420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sz="4200" spc="15">
                <a:solidFill>
                  <a:srgbClr val="75DB3C"/>
                </a:solidFill>
                <a:latin typeface="Arial"/>
                <a:cs typeface="Arial"/>
              </a:rPr>
              <a:t>asynchrone</a:t>
            </a:r>
            <a:endParaRPr sz="4200">
              <a:latin typeface="Arial"/>
              <a:cs typeface="Arial"/>
            </a:endParaRPr>
          </a:p>
          <a:p>
            <a:pPr marL="466090">
              <a:lnSpc>
                <a:spcPts val="4185"/>
              </a:lnSpc>
              <a:defRPr/>
            </a:pPr>
            <a:r>
              <a:rPr sz="3800" spc="-5">
                <a:solidFill>
                  <a:srgbClr val="75DB3C"/>
                </a:solidFill>
                <a:latin typeface="Arial"/>
                <a:cs typeface="Arial"/>
              </a:rPr>
              <a:t>Send </a:t>
            </a:r>
            <a:r>
              <a:rPr sz="3800" spc="30">
                <a:solidFill>
                  <a:srgbClr val="75DB3C"/>
                </a:solidFill>
                <a:latin typeface="Arial"/>
                <a:cs typeface="Arial"/>
              </a:rPr>
              <a:t>non-bloquant </a:t>
            </a:r>
            <a:r>
              <a:rPr sz="3800" spc="-5">
                <a:solidFill>
                  <a:srgbClr val="75DB3C"/>
                </a:solidFill>
                <a:latin typeface="Arial"/>
                <a:cs typeface="Arial"/>
              </a:rPr>
              <a:t>(envoi </a:t>
            </a:r>
            <a:r>
              <a:rPr sz="3800" spc="50">
                <a:solidFill>
                  <a:srgbClr val="75DB3C"/>
                </a:solidFill>
                <a:latin typeface="Arial"/>
                <a:cs typeface="Arial"/>
              </a:rPr>
              <a:t>dans </a:t>
            </a:r>
            <a:r>
              <a:rPr sz="3800" spc="-5">
                <a:solidFill>
                  <a:srgbClr val="75DB3C"/>
                </a:solidFill>
                <a:latin typeface="Arial"/>
                <a:cs typeface="Arial"/>
              </a:rPr>
              <a:t>une</a:t>
            </a:r>
            <a:r>
              <a:rPr sz="3800" spc="-40">
                <a:solidFill>
                  <a:srgbClr val="75DB3C"/>
                </a:solidFill>
                <a:latin typeface="Arial"/>
                <a:cs typeface="Arial"/>
              </a:rPr>
              <a:t> </a:t>
            </a:r>
            <a:r>
              <a:rPr sz="3800" spc="-5">
                <a:solidFill>
                  <a:srgbClr val="75DB3C"/>
                </a:solidFill>
                <a:latin typeface="Arial"/>
                <a:cs typeface="Arial"/>
              </a:rPr>
              <a:t>file)</a:t>
            </a:r>
            <a:endParaRPr sz="3800">
              <a:latin typeface="Arial"/>
              <a:cs typeface="Arial"/>
            </a:endParaRPr>
          </a:p>
          <a:p>
            <a:pPr marL="466090" marR="5080">
              <a:lnSpc>
                <a:spcPts val="4600"/>
              </a:lnSpc>
              <a:spcBef>
                <a:spcPts val="160"/>
              </a:spcBef>
              <a:defRPr/>
            </a:pPr>
            <a:r>
              <a:rPr sz="3800">
                <a:solidFill>
                  <a:srgbClr val="75DB3C"/>
                </a:solidFill>
                <a:latin typeface="Arial"/>
                <a:cs typeface="Arial"/>
              </a:rPr>
              <a:t>Receive </a:t>
            </a:r>
            <a:r>
              <a:rPr sz="3800" spc="50">
                <a:solidFill>
                  <a:srgbClr val="75DB3C"/>
                </a:solidFill>
                <a:latin typeface="Arial"/>
                <a:cs typeface="Arial"/>
              </a:rPr>
              <a:t>bloquant </a:t>
            </a:r>
            <a:r>
              <a:rPr sz="3800" spc="40">
                <a:solidFill>
                  <a:srgbClr val="75DB3C"/>
                </a:solidFill>
                <a:latin typeface="Arial"/>
                <a:cs typeface="Arial"/>
              </a:rPr>
              <a:t>(avec </a:t>
            </a:r>
            <a:r>
              <a:rPr sz="3800" spc="-5">
                <a:solidFill>
                  <a:srgbClr val="75DB3C"/>
                </a:solidFill>
                <a:latin typeface="Arial"/>
                <a:cs typeface="Arial"/>
              </a:rPr>
              <a:t>ou sans</a:t>
            </a:r>
            <a:r>
              <a:rPr sz="3800" spc="-135">
                <a:solidFill>
                  <a:srgbClr val="75DB3C"/>
                </a:solidFill>
                <a:latin typeface="Arial"/>
                <a:cs typeface="Arial"/>
              </a:rPr>
              <a:t> </a:t>
            </a:r>
            <a:r>
              <a:rPr sz="3800">
                <a:solidFill>
                  <a:srgbClr val="75DB3C"/>
                </a:solidFill>
                <a:latin typeface="Arial"/>
                <a:cs typeface="Arial"/>
              </a:rPr>
              <a:t>timeout)  Receive </a:t>
            </a:r>
            <a:r>
              <a:rPr sz="3800" spc="-5">
                <a:solidFill>
                  <a:srgbClr val="75DB3C"/>
                </a:solidFill>
                <a:latin typeface="Arial"/>
                <a:cs typeface="Arial"/>
              </a:rPr>
              <a:t>non </a:t>
            </a:r>
            <a:r>
              <a:rPr sz="3800" spc="50">
                <a:solidFill>
                  <a:srgbClr val="75DB3C"/>
                </a:solidFill>
                <a:latin typeface="Arial"/>
                <a:cs typeface="Arial"/>
              </a:rPr>
              <a:t>bloquant </a:t>
            </a:r>
            <a:r>
              <a:rPr sz="3800">
                <a:solidFill>
                  <a:srgbClr val="75DB3C"/>
                </a:solidFill>
                <a:latin typeface="Arial"/>
                <a:cs typeface="Arial"/>
              </a:rPr>
              <a:t>(notif</a:t>
            </a:r>
            <a:r>
              <a:rPr sz="3800" spc="-60">
                <a:solidFill>
                  <a:srgbClr val="75DB3C"/>
                </a:solidFill>
                <a:latin typeface="Arial"/>
                <a:cs typeface="Arial"/>
              </a:rPr>
              <a:t> </a:t>
            </a:r>
            <a:r>
              <a:rPr sz="3800" spc="30">
                <a:solidFill>
                  <a:srgbClr val="75DB3C"/>
                </a:solidFill>
                <a:latin typeface="Arial"/>
                <a:cs typeface="Arial"/>
              </a:rPr>
              <a:t>réception)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27632" y="414272"/>
            <a:ext cx="11750075" cy="866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600" spc="40">
                <a:solidFill>
                  <a:schemeClr val="bg1"/>
                </a:solidFill>
              </a:rPr>
              <a:t>Modèles </a:t>
            </a:r>
            <a:r>
              <a:rPr sz="5600" spc="150">
                <a:solidFill>
                  <a:schemeClr val="bg1"/>
                </a:solidFill>
              </a:rPr>
              <a:t>de </a:t>
            </a:r>
            <a:r>
              <a:rPr sz="5600" spc="35">
                <a:solidFill>
                  <a:schemeClr val="bg1"/>
                </a:solidFill>
              </a:rPr>
              <a:t>programmation</a:t>
            </a:r>
            <a:r>
              <a:rPr sz="5600" spc="-180">
                <a:solidFill>
                  <a:schemeClr val="bg1"/>
                </a:solidFill>
              </a:rPr>
              <a:t> </a:t>
            </a:r>
            <a:r>
              <a:rPr sz="5600" spc="30">
                <a:solidFill>
                  <a:schemeClr val="bg1"/>
                </a:solidFill>
              </a:rPr>
              <a:t>parallèle</a:t>
            </a:r>
            <a:endParaRPr sz="5600">
              <a:solidFill>
                <a:schemeClr val="bg1"/>
              </a:solidFill>
            </a:endParaRPr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3080828" y="1999537"/>
            <a:ext cx="6488442" cy="65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200" spc="35">
                <a:solidFill>
                  <a:srgbClr val="FFFFFF"/>
                </a:solidFill>
                <a:latin typeface="Arial"/>
                <a:cs typeface="Arial"/>
              </a:rPr>
              <a:t>Modèle </a:t>
            </a:r>
            <a:r>
              <a:rPr sz="4200" spc="30">
                <a:solidFill>
                  <a:srgbClr val="FFFFFF"/>
                </a:solidFill>
                <a:latin typeface="Arial"/>
                <a:cs typeface="Arial"/>
              </a:rPr>
              <a:t>données</a:t>
            </a:r>
            <a:r>
              <a:rPr sz="4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20">
                <a:solidFill>
                  <a:srgbClr val="FFFFFF"/>
                </a:solidFill>
                <a:latin typeface="Arial"/>
                <a:cs typeface="Arial"/>
              </a:rPr>
              <a:t>parallèles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616343" y="4639816"/>
            <a:ext cx="6052833" cy="19228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367155">
              <a:lnSpc>
                <a:spcPts val="5000"/>
              </a:lnSpc>
              <a:spcBef>
                <a:spcPts val="300"/>
              </a:spcBef>
              <a:defRPr/>
            </a:pPr>
            <a:r>
              <a:rPr sz="4200" spc="-20">
                <a:solidFill>
                  <a:srgbClr val="FFFFFF"/>
                </a:solidFill>
                <a:latin typeface="Arial"/>
                <a:cs typeface="Arial"/>
              </a:rPr>
              <a:t>Technologies:  </a:t>
            </a:r>
            <a:r>
              <a:rPr sz="4200" spc="-120">
                <a:solidFill>
                  <a:srgbClr val="FFFFFF"/>
                </a:solidFill>
                <a:latin typeface="Arial"/>
                <a:cs typeface="Arial"/>
              </a:rPr>
              <a:t>PGAS </a:t>
            </a:r>
            <a:r>
              <a:rPr sz="4200" spc="5">
                <a:solidFill>
                  <a:srgbClr val="FFFFFF"/>
                </a:solidFill>
                <a:latin typeface="Arial"/>
                <a:cs typeface="Arial"/>
              </a:rPr>
              <a:t>(Partitioned</a:t>
            </a:r>
            <a:r>
              <a:rPr sz="42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35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endParaRPr sz="4200">
              <a:latin typeface="Arial"/>
              <a:cs typeface="Arial"/>
            </a:endParaRPr>
          </a:p>
          <a:p>
            <a:pPr marL="1089025">
              <a:lnSpc>
                <a:spcPts val="4840"/>
              </a:lnSpc>
              <a:defRPr/>
            </a:pPr>
            <a:r>
              <a:rPr sz="4200" spc="5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4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35">
                <a:solidFill>
                  <a:srgbClr val="FFFFFF"/>
                </a:solidFill>
                <a:latin typeface="Arial"/>
                <a:cs typeface="Arial"/>
              </a:rPr>
              <a:t>Space)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7258050" y="3228428"/>
            <a:ext cx="5417947" cy="4795341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42</a:t>
            </a:r>
            <a:endParaRPr spc="-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27632" y="414272"/>
            <a:ext cx="11750075" cy="866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600" spc="40">
                <a:solidFill>
                  <a:schemeClr val="bg1"/>
                </a:solidFill>
              </a:rPr>
              <a:t>Modèles </a:t>
            </a:r>
            <a:r>
              <a:rPr sz="5600" spc="150">
                <a:solidFill>
                  <a:schemeClr val="bg1"/>
                </a:solidFill>
              </a:rPr>
              <a:t>de </a:t>
            </a:r>
            <a:r>
              <a:rPr sz="5600" spc="35">
                <a:solidFill>
                  <a:schemeClr val="bg1"/>
                </a:solidFill>
              </a:rPr>
              <a:t>programmation</a:t>
            </a:r>
            <a:r>
              <a:rPr sz="5600" spc="-180">
                <a:solidFill>
                  <a:schemeClr val="bg1"/>
                </a:solidFill>
              </a:rPr>
              <a:t> </a:t>
            </a:r>
            <a:r>
              <a:rPr sz="5600" spc="30">
                <a:solidFill>
                  <a:schemeClr val="bg1"/>
                </a:solidFill>
              </a:rPr>
              <a:t>parallèle</a:t>
            </a:r>
            <a:endParaRPr sz="5600">
              <a:solidFill>
                <a:schemeClr val="bg1"/>
              </a:solidFill>
            </a:endParaRPr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043608" y="1999537"/>
            <a:ext cx="10537837" cy="65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200" spc="35">
                <a:solidFill>
                  <a:srgbClr val="FFFFFF"/>
                </a:solidFill>
                <a:latin typeface="Arial"/>
                <a:cs typeface="Arial"/>
              </a:rPr>
              <a:t>Modèle </a:t>
            </a:r>
            <a:r>
              <a:rPr sz="4200" spc="-120">
                <a:solidFill>
                  <a:srgbClr val="FFFFFF"/>
                </a:solidFill>
                <a:latin typeface="Arial"/>
                <a:cs typeface="Arial"/>
              </a:rPr>
              <a:t>SPMD </a:t>
            </a:r>
            <a:r>
              <a:rPr sz="4200" spc="-5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4200" spc="-15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4200" spc="25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42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3071622" y="2995891"/>
            <a:ext cx="6480568" cy="1804708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588643" y="5274816"/>
            <a:ext cx="11040757" cy="65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200" spc="35">
                <a:solidFill>
                  <a:srgbClr val="FFFFFF"/>
                </a:solidFill>
                <a:latin typeface="Arial"/>
                <a:cs typeface="Arial"/>
              </a:rPr>
              <a:t>Modèle </a:t>
            </a:r>
            <a:r>
              <a:rPr sz="4200" spc="-60">
                <a:solidFill>
                  <a:srgbClr val="FFFFFF"/>
                </a:solidFill>
                <a:latin typeface="Arial"/>
                <a:cs typeface="Arial"/>
              </a:rPr>
              <a:t>MPMD </a:t>
            </a:r>
            <a:r>
              <a:rPr sz="42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4200" spc="-15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4200" spc="25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42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2935338" y="6323291"/>
            <a:ext cx="6614502" cy="1842008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43</a:t>
            </a:r>
            <a:endParaRPr spc="-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252354" y="580464"/>
            <a:ext cx="6500530" cy="519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10">
                <a:solidFill>
                  <a:schemeClr val="bg1"/>
                </a:solidFill>
              </a:rPr>
              <a:t>Limites et</a:t>
            </a:r>
            <a:r>
              <a:rPr spc="-70">
                <a:solidFill>
                  <a:schemeClr val="bg1"/>
                </a:solidFill>
              </a:rPr>
              <a:t> </a:t>
            </a:r>
            <a:r>
              <a:rPr spc="95">
                <a:solidFill>
                  <a:schemeClr val="bg1"/>
                </a:solidFill>
              </a:rPr>
              <a:t>coûts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object 4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33</a:t>
            </a:r>
            <a:endParaRPr spc="-5"/>
          </a:p>
        </p:txBody>
      </p:sp>
      <p:sp>
        <p:nvSpPr>
          <p:cNvPr id="6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49640"/>
            <a:ext cx="11224906" cy="7684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30"/>
              </a:spcBef>
              <a:buChar char="•"/>
              <a:defRPr/>
              <a:tabLst>
                <a:tab pos="336550" algn="l"/>
              </a:tabLst>
            </a:pPr>
            <a:r>
              <a:rPr sz="3200" spc="30">
                <a:solidFill>
                  <a:srgbClr val="FFFFFF"/>
                </a:solidFill>
                <a:latin typeface="Arial"/>
                <a:cs typeface="Arial"/>
              </a:rPr>
              <a:t>Complexité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200">
              <a:latin typeface="Times New Roman"/>
              <a:cs typeface="Times New Roman"/>
            </a:endParaRPr>
          </a:p>
          <a:p>
            <a:pPr marL="717550" marR="543560" lvl="1" indent="-323850">
              <a:lnSpc>
                <a:spcPts val="3800"/>
              </a:lnSpc>
              <a:buChar char="•"/>
              <a:defRPr/>
              <a:tabLst>
                <a:tab pos="717550" algn="l"/>
              </a:tabLst>
            </a:pPr>
            <a:r>
              <a:rPr sz="3200" spc="15">
                <a:solidFill>
                  <a:srgbClr val="FFFFFF"/>
                </a:solidFill>
                <a:latin typeface="Arial"/>
                <a:cs typeface="Arial"/>
              </a:rPr>
              <a:t>Une </a:t>
            </a:r>
            <a:r>
              <a:rPr sz="3200" spc="6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200" spc="35">
                <a:solidFill>
                  <a:srgbClr val="FFFFFF"/>
                </a:solidFill>
                <a:latin typeface="Arial"/>
                <a:cs typeface="Arial"/>
              </a:rPr>
              <a:t>parallèle/répartie/distribuée </a:t>
            </a:r>
            <a:r>
              <a:rPr sz="3200" spc="10">
                <a:solidFill>
                  <a:srgbClr val="FFFFFF"/>
                </a:solidFill>
                <a:latin typeface="Arial"/>
                <a:cs typeface="Arial"/>
              </a:rPr>
              <a:t>est  extrêmement </a:t>
            </a:r>
            <a:r>
              <a:rPr sz="3200" spc="55">
                <a:solidFill>
                  <a:srgbClr val="FFFFFF"/>
                </a:solidFill>
                <a:latin typeface="Arial"/>
                <a:cs typeface="Arial"/>
              </a:rPr>
              <a:t>plus </a:t>
            </a:r>
            <a:r>
              <a:rPr sz="3200" spc="60">
                <a:solidFill>
                  <a:srgbClr val="FFFFFF"/>
                </a:solidFill>
                <a:latin typeface="Arial"/>
                <a:cs typeface="Arial"/>
              </a:rPr>
              <a:t>complexe </a:t>
            </a:r>
            <a:r>
              <a:rPr sz="3200" spc="40">
                <a:solidFill>
                  <a:srgbClr val="FFFFFF"/>
                </a:solidFill>
                <a:latin typeface="Arial"/>
                <a:cs typeface="Arial"/>
              </a:rPr>
              <a:t>qu’une </a:t>
            </a:r>
            <a:r>
              <a:rPr sz="3200" spc="15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3200" spc="10">
                <a:solidFill>
                  <a:srgbClr val="FFFFFF"/>
                </a:solidFill>
                <a:latin typeface="Arial"/>
                <a:cs typeface="Arial"/>
              </a:rPr>
              <a:t>série. </a:t>
            </a:r>
            <a:r>
              <a:rPr sz="3200" spc="75">
                <a:solidFill>
                  <a:srgbClr val="FFFFFF"/>
                </a:solidFill>
                <a:latin typeface="Arial"/>
                <a:cs typeface="Arial"/>
              </a:rPr>
              <a:t>Dépend  </a:t>
            </a:r>
            <a:r>
              <a:rPr sz="3200" spc="5">
                <a:solidFill>
                  <a:srgbClr val="FFFFFF"/>
                </a:solidFill>
                <a:latin typeface="Arial"/>
                <a:cs typeface="Arial"/>
              </a:rPr>
              <a:t>autrement </a:t>
            </a:r>
            <a:r>
              <a:rPr sz="3200" spc="55">
                <a:solidFill>
                  <a:srgbClr val="FFFFFF"/>
                </a:solidFill>
                <a:latin typeface="Arial"/>
                <a:cs typeface="Arial"/>
              </a:rPr>
              <a:t>plus </a:t>
            </a:r>
            <a:r>
              <a:rPr sz="3200" spc="105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200" spc="1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3200" spc="45">
                <a:solidFill>
                  <a:srgbClr val="FFFFFF"/>
                </a:solidFill>
                <a:latin typeface="Arial"/>
                <a:cs typeface="Arial"/>
              </a:rPr>
              <a:t>complexité </a:t>
            </a:r>
            <a:r>
              <a:rPr sz="3200" spc="40">
                <a:solidFill>
                  <a:srgbClr val="FFFFFF"/>
                </a:solidFill>
                <a:latin typeface="Arial"/>
                <a:cs typeface="Arial"/>
              </a:rPr>
              <a:t>algorithmique </a:t>
            </a:r>
            <a:r>
              <a:rPr sz="3200" spc="10">
                <a:solidFill>
                  <a:srgbClr val="FFFFFF"/>
                </a:solidFill>
                <a:latin typeface="Arial"/>
                <a:cs typeface="Arial"/>
              </a:rPr>
              <a:t>sur</a:t>
            </a:r>
            <a:r>
              <a:rPr sz="32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75">
                <a:solidFill>
                  <a:srgbClr val="FFFFFF"/>
                </a:solidFill>
                <a:latin typeface="Arial"/>
                <a:cs typeface="Arial"/>
              </a:rPr>
              <a:t>ces  </a:t>
            </a:r>
            <a:r>
              <a:rPr sz="3200" spc="45">
                <a:solidFill>
                  <a:srgbClr val="FFFFFF"/>
                </a:solidFill>
                <a:latin typeface="Arial"/>
                <a:cs typeface="Arial"/>
              </a:rPr>
              <a:t>composantes </a:t>
            </a:r>
            <a:r>
              <a:rPr sz="3200" spc="10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45">
                <a:solidFill>
                  <a:srgbClr val="FFFFFF"/>
                </a:solidFill>
                <a:latin typeface="Arial"/>
                <a:cs typeface="Arial"/>
              </a:rPr>
              <a:t>complexité: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  <a:defRPr/>
            </a:pPr>
            <a:endParaRPr sz="2950">
              <a:latin typeface="Times New Roman"/>
              <a:cs typeface="Times New Roman"/>
            </a:endParaRPr>
          </a:p>
          <a:p>
            <a:pPr marL="717550" lvl="1" indent="-323850">
              <a:lnSpc>
                <a:spcPct val="100000"/>
              </a:lnSpc>
              <a:buChar char="•"/>
              <a:defRPr/>
              <a:tabLst>
                <a:tab pos="717550" algn="l"/>
              </a:tabLst>
            </a:pPr>
            <a:r>
              <a:rPr sz="3200" spc="30">
                <a:solidFill>
                  <a:srgbClr val="FFFFFF"/>
                </a:solidFill>
                <a:latin typeface="Arial"/>
                <a:cs typeface="Arial"/>
              </a:rPr>
              <a:t>Complexité </a:t>
            </a:r>
            <a:r>
              <a:rPr sz="3200" spc="35">
                <a:solidFill>
                  <a:srgbClr val="FFFFFF"/>
                </a:solidFill>
                <a:latin typeface="Arial"/>
                <a:cs typeface="Arial"/>
              </a:rPr>
              <a:t>algorithmique, </a:t>
            </a:r>
            <a:r>
              <a:rPr sz="3200" spc="30">
                <a:solidFill>
                  <a:srgbClr val="FFFFFF"/>
                </a:solidFill>
                <a:latin typeface="Arial"/>
                <a:cs typeface="Arial"/>
              </a:rPr>
              <a:t>protocolaire</a:t>
            </a:r>
            <a:r>
              <a:rPr sz="3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5">
                <a:solidFill>
                  <a:srgbClr val="FFFFFF"/>
                </a:solidFill>
                <a:latin typeface="Arial"/>
                <a:cs typeface="Arial"/>
              </a:rPr>
              <a:t>(communications)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  <a:defRPr/>
            </a:pPr>
            <a:endParaRPr sz="3050">
              <a:latin typeface="Times New Roman"/>
              <a:cs typeface="Times New Roman"/>
            </a:endParaRPr>
          </a:p>
          <a:p>
            <a:pPr marL="717550" lvl="1" indent="-323850">
              <a:lnSpc>
                <a:spcPct val="100000"/>
              </a:lnSpc>
              <a:buChar char="•"/>
              <a:defRPr/>
              <a:tabLst>
                <a:tab pos="717550" algn="l"/>
              </a:tabLst>
            </a:pPr>
            <a:r>
              <a:rPr sz="3200" spc="35">
                <a:solidFill>
                  <a:srgbClr val="FFFFFF"/>
                </a:solidFill>
                <a:latin typeface="Arial"/>
                <a:cs typeface="Arial"/>
              </a:rPr>
              <a:t>Design,</a:t>
            </a:r>
            <a:r>
              <a:rPr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5">
                <a:solidFill>
                  <a:srgbClr val="FFFFFF"/>
                </a:solidFill>
                <a:latin typeface="Arial"/>
                <a:cs typeface="Arial"/>
              </a:rPr>
              <a:t>codage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050">
              <a:latin typeface="Times New Roman"/>
              <a:cs typeface="Times New Roman"/>
            </a:endParaRPr>
          </a:p>
          <a:p>
            <a:pPr marL="717550" lvl="1" indent="-323850">
              <a:lnSpc>
                <a:spcPct val="100000"/>
              </a:lnSpc>
              <a:buChar char="•"/>
              <a:defRPr/>
              <a:tabLst>
                <a:tab pos="717550" algn="l"/>
              </a:tabLst>
            </a:pPr>
            <a:r>
              <a:rPr sz="3200" spc="75">
                <a:solidFill>
                  <a:srgbClr val="FFFFFF"/>
                </a:solidFill>
                <a:latin typeface="Arial"/>
                <a:cs typeface="Arial"/>
              </a:rPr>
              <a:t>Debug, </a:t>
            </a:r>
            <a:r>
              <a:rPr sz="3200" spc="25">
                <a:solidFill>
                  <a:srgbClr val="FFFFFF"/>
                </a:solidFill>
                <a:latin typeface="Arial"/>
                <a:cs typeface="Arial"/>
              </a:rPr>
              <a:t>réparation</a:t>
            </a:r>
            <a:r>
              <a:rPr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5">
                <a:solidFill>
                  <a:srgbClr val="FFFFFF"/>
                </a:solidFill>
                <a:latin typeface="Arial"/>
                <a:cs typeface="Arial"/>
              </a:rPr>
              <a:t>(pannes)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  <a:defRPr/>
            </a:pPr>
            <a:endParaRPr sz="3050">
              <a:latin typeface="Times New Roman"/>
              <a:cs typeface="Times New Roman"/>
            </a:endParaRPr>
          </a:p>
          <a:p>
            <a:pPr marL="717550" lvl="1" indent="-323850">
              <a:lnSpc>
                <a:spcPct val="100000"/>
              </a:lnSpc>
              <a:buChar char="•"/>
              <a:defRPr/>
              <a:tabLst>
                <a:tab pos="717550" algn="l"/>
              </a:tabLst>
            </a:pPr>
            <a:r>
              <a:rPr sz="3200" spc="25">
                <a:solidFill>
                  <a:srgbClr val="FFFFFF"/>
                </a:solidFill>
                <a:latin typeface="Arial"/>
                <a:cs typeface="Arial"/>
              </a:rPr>
              <a:t>Configuration, </a:t>
            </a:r>
            <a:r>
              <a:rPr sz="3200" spc="40">
                <a:solidFill>
                  <a:srgbClr val="FFFFFF"/>
                </a:solidFill>
                <a:latin typeface="Arial"/>
                <a:cs typeface="Arial"/>
              </a:rPr>
              <a:t>déploiement,</a:t>
            </a:r>
            <a:r>
              <a:rPr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">
                <a:solidFill>
                  <a:srgbClr val="FFFFFF"/>
                </a:solidFill>
                <a:latin typeface="Arial"/>
                <a:cs typeface="Arial"/>
              </a:rPr>
              <a:t>installation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050">
              <a:latin typeface="Times New Roman"/>
              <a:cs typeface="Times New Roman"/>
            </a:endParaRPr>
          </a:p>
          <a:p>
            <a:pPr marL="717550" lvl="1" indent="-323850">
              <a:lnSpc>
                <a:spcPct val="100000"/>
              </a:lnSpc>
              <a:spcBef>
                <a:spcPts val="5"/>
              </a:spcBef>
              <a:buChar char="•"/>
              <a:defRPr/>
              <a:tabLst>
                <a:tab pos="717550" algn="l"/>
              </a:tabLst>
            </a:pPr>
            <a:r>
              <a:rPr sz="3200" spc="25">
                <a:solidFill>
                  <a:srgbClr val="FFFFFF"/>
                </a:solidFill>
                <a:latin typeface="Arial"/>
                <a:cs typeface="Arial"/>
              </a:rPr>
              <a:t>Maintenance,</a:t>
            </a:r>
            <a:r>
              <a:rPr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5">
                <a:solidFill>
                  <a:srgbClr val="FFFFFF"/>
                </a:solidFill>
                <a:latin typeface="Arial"/>
                <a:cs typeface="Arial"/>
              </a:rPr>
              <a:t>sécurité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3764" y="340943"/>
            <a:ext cx="11777380" cy="999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6450" spc="-50">
                <a:solidFill>
                  <a:schemeClr val="bg1"/>
                </a:solidFill>
              </a:rPr>
              <a:t>Série, </a:t>
            </a:r>
            <a:r>
              <a:rPr sz="6450" spc="45">
                <a:solidFill>
                  <a:schemeClr val="bg1"/>
                </a:solidFill>
              </a:rPr>
              <a:t>parallèle,</a:t>
            </a:r>
            <a:r>
              <a:rPr sz="6450" spc="65">
                <a:solidFill>
                  <a:schemeClr val="bg1"/>
                </a:solidFill>
              </a:rPr>
              <a:t> </a:t>
            </a:r>
            <a:r>
              <a:rPr sz="6450" spc="70">
                <a:solidFill>
                  <a:schemeClr val="bg1"/>
                </a:solidFill>
              </a:rPr>
              <a:t>réparti/distribué</a:t>
            </a:r>
            <a:endParaRPr sz="6450">
              <a:solidFill>
                <a:schemeClr val="bg1"/>
              </a:solidFill>
            </a:endParaRPr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4457700" y="1587500"/>
            <a:ext cx="7670800" cy="44577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4457700" y="5648325"/>
            <a:ext cx="7670800" cy="4105275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740269" y="2683001"/>
            <a:ext cx="324486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800" spc="35">
                <a:solidFill>
                  <a:srgbClr val="FFFFFF"/>
                </a:solidFill>
                <a:latin typeface="Arial"/>
                <a:cs typeface="Arial"/>
              </a:rPr>
              <a:t>Calcul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5">
                <a:solidFill>
                  <a:srgbClr val="75DB3C"/>
                </a:solidFill>
                <a:latin typeface="Arial"/>
                <a:cs typeface="Arial"/>
              </a:rPr>
              <a:t>série</a:t>
            </a:r>
            <a:endParaRPr sz="3800">
              <a:latin typeface="Arial"/>
              <a:cs typeface="Arial"/>
            </a:endParaRPr>
          </a:p>
        </p:txBody>
      </p:sp>
      <p:sp>
        <p:nvSpPr>
          <p:cNvPr id="8" name="object 7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7</a:t>
            </a:r>
            <a:endParaRPr spc="-5"/>
          </a:p>
        </p:txBody>
      </p:sp>
      <p:sp>
        <p:nvSpPr>
          <p:cNvPr id="9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1131683" y="6670801"/>
            <a:ext cx="1903107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Exemple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252354" y="580464"/>
            <a:ext cx="6500530" cy="519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10">
                <a:solidFill>
                  <a:schemeClr val="bg1"/>
                </a:solidFill>
              </a:rPr>
              <a:t>Limites et</a:t>
            </a:r>
            <a:r>
              <a:rPr spc="-70">
                <a:solidFill>
                  <a:schemeClr val="bg1"/>
                </a:solidFill>
              </a:rPr>
              <a:t> </a:t>
            </a:r>
            <a:r>
              <a:rPr spc="95">
                <a:solidFill>
                  <a:schemeClr val="bg1"/>
                </a:solidFill>
              </a:rPr>
              <a:t>coûts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object 4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34</a:t>
            </a:r>
            <a:endParaRPr spc="-5"/>
          </a:p>
        </p:txBody>
      </p:sp>
      <p:sp>
        <p:nvSpPr>
          <p:cNvPr id="6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609599" y="1362201"/>
            <a:ext cx="11203317" cy="5739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defRPr/>
              <a:tabLst>
                <a:tab pos="393700" algn="l"/>
              </a:tabLst>
            </a:pPr>
            <a:r>
              <a:rPr sz="3800" spc="5">
                <a:solidFill>
                  <a:srgbClr val="FFFFFF"/>
                </a:solidFill>
                <a:latin typeface="Arial"/>
                <a:cs typeface="Arial"/>
              </a:rPr>
              <a:t>Portabilité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774700" marR="5080" lvl="1" indent="-381000">
              <a:lnSpc>
                <a:spcPct val="100899"/>
              </a:lnSpc>
              <a:buChar char="•"/>
              <a:defRPr/>
              <a:tabLst>
                <a:tab pos="774700" algn="l"/>
              </a:tabLst>
            </a:pPr>
            <a:r>
              <a:rPr sz="3800" spc="-35">
                <a:solidFill>
                  <a:srgbClr val="FFFFFF"/>
                </a:solidFill>
                <a:latin typeface="Arial"/>
                <a:cs typeface="Arial"/>
              </a:rPr>
              <a:t>Efforts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standardisation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3800" spc="-55">
                <a:solidFill>
                  <a:srgbClr val="FFFFFF"/>
                </a:solidFill>
                <a:latin typeface="Arial"/>
                <a:cs typeface="Arial"/>
              </a:rPr>
              <a:t>MPI, </a:t>
            </a:r>
            <a:r>
              <a:rPr sz="3800" spc="-40">
                <a:solidFill>
                  <a:srgbClr val="FFFFFF"/>
                </a:solidFill>
                <a:latin typeface="Arial"/>
                <a:cs typeface="Arial"/>
              </a:rPr>
              <a:t>Posix, </a:t>
            </a:r>
            <a:r>
              <a:rPr sz="3800" spc="-75">
                <a:solidFill>
                  <a:srgbClr val="FFFFFF"/>
                </a:solidFill>
                <a:latin typeface="Arial"/>
                <a:cs typeface="Arial"/>
              </a:rPr>
              <a:t>OpenMP,  </a:t>
            </a:r>
            <a:r>
              <a:rPr sz="3800" spc="40">
                <a:solidFill>
                  <a:srgbClr val="FFFFFF"/>
                </a:solidFill>
                <a:latin typeface="Arial"/>
                <a:cs typeface="Arial"/>
              </a:rPr>
              <a:t>piles 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protocolaires </a:t>
            </a:r>
            <a:r>
              <a:rPr sz="3800" spc="4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(mais</a:t>
            </a:r>
            <a:r>
              <a:rPr sz="38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0">
                <a:solidFill>
                  <a:srgbClr val="FFFFFF"/>
                </a:solidFill>
                <a:latin typeface="Arial"/>
                <a:cs typeface="Arial"/>
              </a:rPr>
              <a:t>hétérogènes)</a:t>
            </a:r>
            <a:endParaRPr sz="3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774700" lvl="1" indent="-381000">
              <a:lnSpc>
                <a:spcPct val="100000"/>
              </a:lnSpc>
              <a:spcBef>
                <a:spcPts val="5"/>
              </a:spcBef>
              <a:buChar char="•"/>
              <a:defRPr/>
              <a:tabLst>
                <a:tab pos="774700" algn="l"/>
              </a:tabLst>
            </a:pPr>
            <a:r>
              <a:rPr sz="3800" spc="5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propriétaire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lié au</a:t>
            </a:r>
            <a:r>
              <a:rPr sz="3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matériel</a:t>
            </a:r>
            <a:endParaRPr sz="3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774700" lvl="1" indent="-381000">
              <a:lnSpc>
                <a:spcPct val="100000"/>
              </a:lnSpc>
              <a:buChar char="•"/>
              <a:defRPr/>
              <a:tabLst>
                <a:tab pos="774700" algn="l"/>
              </a:tabLst>
            </a:pPr>
            <a:r>
              <a:rPr sz="3800" spc="-25">
                <a:solidFill>
                  <a:srgbClr val="FFFFFF"/>
                </a:solidFill>
                <a:latin typeface="Arial"/>
                <a:cs typeface="Arial"/>
              </a:rPr>
              <a:t>Plusieurs </a:t>
            </a:r>
            <a:r>
              <a:rPr sz="3800">
                <a:solidFill>
                  <a:srgbClr val="FFFFFF"/>
                </a:solidFill>
                <a:latin typeface="Arial"/>
                <a:cs typeface="Arial"/>
              </a:rPr>
              <a:t>systèmes </a:t>
            </a:r>
            <a:r>
              <a:rPr sz="3800" spc="25">
                <a:solidFill>
                  <a:srgbClr val="FFFFFF"/>
                </a:solidFill>
                <a:latin typeface="Arial"/>
                <a:cs typeface="Arial"/>
              </a:rPr>
              <a:t>d’exploitation</a:t>
            </a: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0">
                <a:solidFill>
                  <a:srgbClr val="FFFFFF"/>
                </a:solidFill>
                <a:latin typeface="Arial"/>
                <a:cs typeface="Arial"/>
              </a:rPr>
              <a:t>hétérogènes</a:t>
            </a:r>
            <a:endParaRPr sz="3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  <a:defRPr/>
            </a:pPr>
            <a:endParaRPr sz="3650">
              <a:latin typeface="Times New Roman"/>
              <a:cs typeface="Times New Roman"/>
            </a:endParaRPr>
          </a:p>
          <a:p>
            <a:pPr marL="774700" lvl="1" indent="-381000">
              <a:lnSpc>
                <a:spcPct val="100000"/>
              </a:lnSpc>
              <a:buChar char="•"/>
              <a:defRPr/>
              <a:tabLst>
                <a:tab pos="774700" algn="l"/>
              </a:tabLst>
            </a:pPr>
            <a:r>
              <a:rPr sz="3800" spc="20">
                <a:solidFill>
                  <a:srgbClr val="FFFFFF"/>
                </a:solidFill>
                <a:latin typeface="Arial"/>
                <a:cs typeface="Arial"/>
              </a:rPr>
              <a:t>Architectures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matérielles</a:t>
            </a:r>
            <a:r>
              <a:rPr sz="3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0">
                <a:solidFill>
                  <a:srgbClr val="FFFFFF"/>
                </a:solidFill>
                <a:latin typeface="Arial"/>
                <a:cs typeface="Arial"/>
              </a:rPr>
              <a:t>hétérogènes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3764" y="340943"/>
            <a:ext cx="11777380" cy="999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6450" spc="-50">
                <a:solidFill>
                  <a:schemeClr val="bg1"/>
                </a:solidFill>
              </a:rPr>
              <a:t>Série, </a:t>
            </a:r>
            <a:r>
              <a:rPr sz="6450" spc="45">
                <a:solidFill>
                  <a:schemeClr val="bg1"/>
                </a:solidFill>
              </a:rPr>
              <a:t>parallèle,</a:t>
            </a:r>
            <a:r>
              <a:rPr sz="6450" spc="65">
                <a:solidFill>
                  <a:schemeClr val="bg1"/>
                </a:solidFill>
              </a:rPr>
              <a:t> </a:t>
            </a:r>
            <a:r>
              <a:rPr sz="6450" spc="70">
                <a:solidFill>
                  <a:schemeClr val="bg1"/>
                </a:solidFill>
              </a:rPr>
              <a:t>réparti/distribué</a:t>
            </a:r>
            <a:endParaRPr sz="6450">
              <a:solidFill>
                <a:schemeClr val="bg1"/>
              </a:solidFill>
            </a:endParaRPr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338022" y="2683001"/>
            <a:ext cx="4049407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800" spc="35">
                <a:solidFill>
                  <a:srgbClr val="FFFFFF"/>
                </a:solidFill>
                <a:latin typeface="Arial"/>
                <a:cs typeface="Arial"/>
              </a:rPr>
              <a:t>Calcul </a:t>
            </a: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0">
                <a:solidFill>
                  <a:srgbClr val="75DB3C"/>
                </a:solidFill>
                <a:latin typeface="Arial"/>
                <a:cs typeface="Arial"/>
              </a:rPr>
              <a:t>parallèle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131683" y="6670801"/>
            <a:ext cx="1903107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800" spc="-5">
                <a:solidFill>
                  <a:srgbClr val="FFFFFF"/>
                </a:solidFill>
                <a:latin typeface="Arial"/>
                <a:cs typeface="Arial"/>
              </a:rPr>
              <a:t>Exemple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5366778" y="1627085"/>
            <a:ext cx="6945871" cy="3783114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5366778" y="5564085"/>
            <a:ext cx="6945871" cy="3783114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8</a:t>
            </a:r>
            <a:endParaRPr spc="-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3764" y="340943"/>
            <a:ext cx="11777380" cy="999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6450" spc="-50">
                <a:solidFill>
                  <a:schemeClr val="bg1"/>
                </a:solidFill>
              </a:rPr>
              <a:t>Série, </a:t>
            </a:r>
            <a:r>
              <a:rPr sz="6450" spc="45">
                <a:solidFill>
                  <a:schemeClr val="bg1"/>
                </a:solidFill>
              </a:rPr>
              <a:t>parallèle,</a:t>
            </a:r>
            <a:r>
              <a:rPr sz="6450" spc="65">
                <a:solidFill>
                  <a:schemeClr val="bg1"/>
                </a:solidFill>
              </a:rPr>
              <a:t> </a:t>
            </a:r>
            <a:r>
              <a:rPr sz="6450" spc="70">
                <a:solidFill>
                  <a:schemeClr val="bg1"/>
                </a:solidFill>
              </a:rPr>
              <a:t>réparti/distribué</a:t>
            </a:r>
            <a:endParaRPr sz="6450">
              <a:solidFill>
                <a:schemeClr val="bg1"/>
              </a:solidFill>
            </a:endParaRPr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37260" y="4753101"/>
            <a:ext cx="4933327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800" spc="35">
                <a:solidFill>
                  <a:srgbClr val="FFFFFF"/>
                </a:solidFill>
                <a:latin typeface="Arial"/>
                <a:cs typeface="Arial"/>
              </a:rPr>
              <a:t>Calcul</a:t>
            </a:r>
            <a:r>
              <a:rPr sz="3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35">
                <a:solidFill>
                  <a:srgbClr val="75DB3C"/>
                </a:solidFill>
                <a:latin typeface="Arial"/>
                <a:cs typeface="Arial"/>
              </a:rPr>
              <a:t>réparti/distribué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5418137" y="2816491"/>
            <a:ext cx="7326159" cy="509216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9</a:t>
            </a:r>
            <a:endParaRPr spc="-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349386" y="2098801"/>
            <a:ext cx="9036697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800" spc="30">
                <a:solidFill>
                  <a:srgbClr val="FFFFFF"/>
                </a:solidFill>
                <a:latin typeface="Arial"/>
                <a:cs typeface="Arial"/>
              </a:rPr>
              <a:t>Décomposition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3800" spc="60">
                <a:solidFill>
                  <a:srgbClr val="FFFFFF"/>
                </a:solidFill>
                <a:latin typeface="Arial"/>
                <a:cs typeface="Arial"/>
              </a:rPr>
              <a:t>calcul: </a:t>
            </a:r>
            <a:r>
              <a:rPr sz="3800" spc="65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38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55">
                <a:solidFill>
                  <a:srgbClr val="75DB3C"/>
                </a:solidFill>
                <a:latin typeface="Arial"/>
                <a:cs typeface="Arial"/>
              </a:rPr>
              <a:t>DOMAINES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/>
          <p:nvPr isPhoto="0" userDrawn="0"/>
        </p:nvSpPr>
        <p:spPr bwMode="auto">
          <a:xfrm>
            <a:off x="584200" y="4070680"/>
            <a:ext cx="5588000" cy="31108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5" hidden="0"/>
          <p:cNvSpPr/>
          <p:nvPr isPhoto="0" userDrawn="0"/>
        </p:nvSpPr>
        <p:spPr bwMode="auto">
          <a:xfrm>
            <a:off x="6794500" y="3477717"/>
            <a:ext cx="5588000" cy="4296752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6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10</a:t>
            </a:r>
            <a:endParaRPr spc="-5"/>
          </a:p>
        </p:txBody>
      </p:sp>
      <p:sp>
        <p:nvSpPr>
          <p:cNvPr id="8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3764" y="340961"/>
            <a:ext cx="11777415" cy="99952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450" spc="-49">
                <a:solidFill>
                  <a:schemeClr val="bg1"/>
                </a:solidFill>
              </a:rPr>
              <a:t>Série, </a:t>
            </a:r>
            <a:r>
              <a:rPr sz="6450" spc="45">
                <a:solidFill>
                  <a:schemeClr val="bg1"/>
                </a:solidFill>
              </a:rPr>
              <a:t>parallèle,</a:t>
            </a:r>
            <a:r>
              <a:rPr sz="6450" spc="64">
                <a:solidFill>
                  <a:schemeClr val="bg1"/>
                </a:solidFill>
              </a:rPr>
              <a:t> </a:t>
            </a:r>
            <a:r>
              <a:rPr sz="6450" spc="69">
                <a:solidFill>
                  <a:schemeClr val="bg1"/>
                </a:solidFill>
              </a:rPr>
              <a:t>réparti/distribué</a:t>
            </a:r>
            <a:endParaRPr sz="64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228495" y="2098801"/>
            <a:ext cx="927863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800" spc="30">
                <a:solidFill>
                  <a:srgbClr val="FFFFFF"/>
                </a:solidFill>
                <a:latin typeface="Arial"/>
                <a:cs typeface="Arial"/>
              </a:rPr>
              <a:t>Décomposition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3800" spc="60">
                <a:solidFill>
                  <a:srgbClr val="FFFFFF"/>
                </a:solidFill>
                <a:latin typeface="Arial"/>
                <a:cs typeface="Arial"/>
              </a:rPr>
              <a:t>calcul: </a:t>
            </a:r>
            <a:r>
              <a:rPr sz="3800" spc="65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3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70">
                <a:solidFill>
                  <a:srgbClr val="75DB3C"/>
                </a:solidFill>
                <a:latin typeface="Arial"/>
                <a:cs typeface="Arial"/>
              </a:rPr>
              <a:t>FONCTIONS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/>
          <p:nvPr isPhoto="0" userDrawn="0"/>
        </p:nvSpPr>
        <p:spPr bwMode="auto">
          <a:xfrm>
            <a:off x="1949450" y="3206750"/>
            <a:ext cx="8463102" cy="5089398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11</a:t>
            </a:r>
            <a:endParaRPr spc="-5"/>
          </a:p>
        </p:txBody>
      </p:sp>
      <p:sp>
        <p:nvSpPr>
          <p:cNvPr id="7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3764" y="340978"/>
            <a:ext cx="11777450" cy="99952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450" spc="-49">
                <a:solidFill>
                  <a:schemeClr val="bg1"/>
                </a:solidFill>
              </a:rPr>
              <a:t>Série, </a:t>
            </a:r>
            <a:r>
              <a:rPr sz="6450" spc="45">
                <a:solidFill>
                  <a:schemeClr val="bg1"/>
                </a:solidFill>
              </a:rPr>
              <a:t>parallèle,</a:t>
            </a:r>
            <a:r>
              <a:rPr sz="6450" spc="64">
                <a:solidFill>
                  <a:schemeClr val="bg1"/>
                </a:solidFill>
              </a:rPr>
              <a:t> </a:t>
            </a:r>
            <a:r>
              <a:rPr sz="6450" spc="69">
                <a:solidFill>
                  <a:schemeClr val="bg1"/>
                </a:solidFill>
              </a:rPr>
              <a:t>réparti/distribué</a:t>
            </a:r>
            <a:endParaRPr sz="64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228495" y="2098801"/>
            <a:ext cx="9278632" cy="59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800" spc="30">
                <a:solidFill>
                  <a:srgbClr val="FFFFFF"/>
                </a:solidFill>
                <a:latin typeface="Arial"/>
                <a:cs typeface="Arial"/>
              </a:rPr>
              <a:t>Décomposition </a:t>
            </a:r>
            <a:r>
              <a:rPr sz="3800" spc="10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3800" spc="60">
                <a:solidFill>
                  <a:srgbClr val="FFFFFF"/>
                </a:solidFill>
                <a:latin typeface="Arial"/>
                <a:cs typeface="Arial"/>
              </a:rPr>
              <a:t>calcul: </a:t>
            </a:r>
            <a:r>
              <a:rPr sz="3800" spc="65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3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70">
                <a:solidFill>
                  <a:srgbClr val="75DB3C"/>
                </a:solidFill>
                <a:latin typeface="Arial"/>
                <a:cs typeface="Arial"/>
              </a:rPr>
              <a:t>FONCTIONS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4" hidden="0"/>
          <p:cNvSpPr/>
          <p:nvPr isPhoto="0" userDrawn="0"/>
        </p:nvSpPr>
        <p:spPr bwMode="auto">
          <a:xfrm>
            <a:off x="1500288" y="3676421"/>
            <a:ext cx="10004221" cy="3899357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5" hidden="0"/>
          <p:cNvSpPr>
            <a:spLocks noAdjustHandles="0" noChangeArrowheads="0"/>
          </p:cNvSpPr>
          <p:nvPr isPhoto="0" userDrawn="0">
            <p:ph type="sldNum" sz="quarter" idx="7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spc="-5"/>
              <a:t>12</a:t>
            </a:r>
            <a:endParaRPr spc="-5"/>
          </a:p>
        </p:txBody>
      </p:sp>
      <p:sp>
        <p:nvSpPr>
          <p:cNvPr id="7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3764" y="340978"/>
            <a:ext cx="11777450" cy="999525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29"/>
              </a:spcBef>
              <a:defRPr/>
            </a:pPr>
            <a:r>
              <a:rPr sz="6450" spc="-49">
                <a:solidFill>
                  <a:schemeClr val="bg1"/>
                </a:solidFill>
              </a:rPr>
              <a:t>Série, </a:t>
            </a:r>
            <a:r>
              <a:rPr sz="6450" spc="45">
                <a:solidFill>
                  <a:schemeClr val="bg1"/>
                </a:solidFill>
              </a:rPr>
              <a:t>parallèle,</a:t>
            </a:r>
            <a:r>
              <a:rPr sz="6450" spc="64">
                <a:solidFill>
                  <a:schemeClr val="bg1"/>
                </a:solidFill>
              </a:rPr>
              <a:t> </a:t>
            </a:r>
            <a:r>
              <a:rPr sz="6450" spc="69">
                <a:solidFill>
                  <a:schemeClr val="bg1"/>
                </a:solidFill>
              </a:rPr>
              <a:t>réparti/distribué</a:t>
            </a:r>
            <a:endParaRPr sz="64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ONLYOFFICE/5.4.1.39</Application>
  <DocSecurity>0</DocSecurity>
  <PresentationFormat>On-screen Show (4:3)</PresentationFormat>
  <Paragraphs>0</Paragraphs>
  <Slides>40</Slides>
  <Notes>40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Sharrock Remi</cp:lastModifiedBy>
  <cp:revision>4</cp:revision>
  <dcterms:modified xsi:type="dcterms:W3CDTF">2020-02-03T12:24:21Z</dcterms:modified>
  <cp:category/>
  <cp:contentStatus/>
  <cp:version/>
</cp:coreProperties>
</file>