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8" r:id="rId2"/>
    <p:sldId id="266" r:id="rId3"/>
    <p:sldId id="267" r:id="rId4"/>
    <p:sldId id="268" r:id="rId5"/>
    <p:sldId id="269" r:id="rId6"/>
    <p:sldId id="273" r:id="rId7"/>
    <p:sldId id="270" r:id="rId8"/>
    <p:sldId id="271" r:id="rId9"/>
    <p:sldId id="275" r:id="rId10"/>
    <p:sldId id="262" r:id="rId11"/>
    <p:sldId id="263" r:id="rId12"/>
    <p:sldId id="264" r:id="rId13"/>
    <p:sldId id="265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4DA70-C731-4C70-880D-CCD4705E623C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2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317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785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7441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326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313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305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48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9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3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3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2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9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4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9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2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aws.amazon.com/console/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://aws.amazon.com/cli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ws.amazon.com/tools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aws.amazon.com/vpc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12" Type="http://schemas.openxmlformats.org/officeDocument/2006/relationships/image" Target="../media/image25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ws.amazon.com/ebs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://aws.amazon.com/ec2/" TargetMode="External"/><Relationship Id="rId10" Type="http://schemas.openxmlformats.org/officeDocument/2006/relationships/image" Target="../media/image23.wmf"/><Relationship Id="rId4" Type="http://schemas.openxmlformats.org/officeDocument/2006/relationships/hyperlink" Target="http://aws.amazon.com/s3/" TargetMode="Externa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hyperlink" Target="http://aws.amazon.com/rds/" TargetMode="External"/><Relationship Id="rId12" Type="http://schemas.openxmlformats.org/officeDocument/2006/relationships/image" Target="../media/image2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ws.amazon.com/elasticbeanstalk/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://aws.amazon.com/elasticmapreduce/" TargetMode="External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hyperlink" Target="http://aws.amazon.com/dynamodb/" TargetMode="External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B0ED6AD0-7AC5-4C9C-99AF-760B8DA98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239" y="1421383"/>
            <a:ext cx="6029220" cy="26148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51B90647-A7C6-4FA0-9426-2F141B29A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2851" y="4176056"/>
            <a:ext cx="6449995" cy="736919"/>
          </a:xfrm>
        </p:spPr>
        <p:txBody>
          <a:bodyPr>
            <a:normAutofit fontScale="90000"/>
          </a:bodyPr>
          <a:lstStyle/>
          <a:p>
            <a:r>
              <a:rPr lang="es-MX" dirty="0"/>
              <a:t>Trabajando localmente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AB940D7-DCFD-4A47-8436-6105752020CD}"/>
              </a:ext>
            </a:extLst>
          </p:cNvPr>
          <p:cNvSpPr txBox="1">
            <a:spLocks/>
          </p:cNvSpPr>
          <p:nvPr/>
        </p:nvSpPr>
        <p:spPr>
          <a:xfrm>
            <a:off x="2841817" y="242365"/>
            <a:ext cx="731609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The Amazon Web Services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UniVerse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1261D15-DC0C-40B7-9E33-B87A1399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4128" y="6368528"/>
            <a:ext cx="857475" cy="276226"/>
          </a:xfrm>
        </p:spPr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2C073EAF-7E76-4BDD-9303-CA0FD0C52CC9}"/>
              </a:ext>
            </a:extLst>
          </p:cNvPr>
          <p:cNvSpPr/>
          <p:nvPr/>
        </p:nvSpPr>
        <p:spPr>
          <a:xfrm>
            <a:off x="2080709" y="1948926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5800C7-1A2E-4A35-B5F4-B720B871E3D3}"/>
              </a:ext>
            </a:extLst>
          </p:cNvPr>
          <p:cNvCxnSpPr/>
          <p:nvPr/>
        </p:nvCxnSpPr>
        <p:spPr>
          <a:xfrm>
            <a:off x="5128709" y="2787127"/>
            <a:ext cx="0" cy="3003039"/>
          </a:xfrm>
          <a:prstGeom prst="line">
            <a:avLst/>
          </a:prstGeom>
          <a:ln w="76200">
            <a:solidFill>
              <a:schemeClr val="tx1"/>
            </a:solidFill>
            <a:prstDash val="sysDash"/>
            <a:miter lim="800000"/>
            <a:tailEnd type="non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9" descr="C:\Users\shadi\Desktop\hd-blogshapes\hd-blogshapes\person1.png">
            <a:extLst>
              <a:ext uri="{FF2B5EF4-FFF2-40B4-BE49-F238E27FC236}">
                <a16:creationId xmlns:a16="http://schemas.microsoft.com/office/drawing/2014/main" id="{9280330A-D936-4A1F-9EDB-3CDAFB91C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9108" y="1445690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A38B47-70A3-47FA-9722-C1DBE80615CF}"/>
              </a:ext>
            </a:extLst>
          </p:cNvPr>
          <p:cNvCxnSpPr/>
          <p:nvPr/>
        </p:nvCxnSpPr>
        <p:spPr>
          <a:xfrm>
            <a:off x="5357309" y="4577827"/>
            <a:ext cx="3483386" cy="38100"/>
          </a:xfrm>
          <a:prstGeom prst="line">
            <a:avLst/>
          </a:prstGeom>
          <a:ln w="76200">
            <a:solidFill>
              <a:schemeClr val="tx1"/>
            </a:solidFill>
            <a:prstDash val="sysDash"/>
            <a:miter lim="800000"/>
            <a:tailEnd type="non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2A3DA7-B647-4A31-B99E-1E989DA516A6}"/>
              </a:ext>
            </a:extLst>
          </p:cNvPr>
          <p:cNvCxnSpPr/>
          <p:nvPr/>
        </p:nvCxnSpPr>
        <p:spPr>
          <a:xfrm>
            <a:off x="5357309" y="3396727"/>
            <a:ext cx="3483386" cy="38100"/>
          </a:xfrm>
          <a:prstGeom prst="line">
            <a:avLst/>
          </a:prstGeom>
          <a:ln w="76200">
            <a:solidFill>
              <a:schemeClr val="tx1"/>
            </a:solidFill>
            <a:prstDash val="sysDash"/>
            <a:miter lim="800000"/>
            <a:tailEnd type="non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FB0866-27A0-4D1C-B582-9965E63BF3EF}"/>
              </a:ext>
            </a:extLst>
          </p:cNvPr>
          <p:cNvGrpSpPr/>
          <p:nvPr/>
        </p:nvGrpSpPr>
        <p:grpSpPr>
          <a:xfrm>
            <a:off x="6541766" y="4723996"/>
            <a:ext cx="2111786" cy="1066170"/>
            <a:chOff x="3679414" y="4725030"/>
            <a:chExt cx="2111786" cy="1066170"/>
          </a:xfrm>
        </p:grpSpPr>
        <p:pic>
          <p:nvPicPr>
            <p:cNvPr id="16" name="Picture 7" descr="C:\Users\shadi\Desktop\hd-blogshapes\Circles\The Effortless Blog (37).png">
              <a:extLst>
                <a:ext uri="{FF2B5EF4-FFF2-40B4-BE49-F238E27FC236}">
                  <a16:creationId xmlns:a16="http://schemas.microsoft.com/office/drawing/2014/main" id="{861988CD-D1E7-4D49-B1D3-CE0680D14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8E73DA-406B-4B09-B715-34582DCC296C}"/>
                </a:ext>
              </a:extLst>
            </p:cNvPr>
            <p:cNvSpPr txBox="1"/>
            <p:nvPr/>
          </p:nvSpPr>
          <p:spPr>
            <a:xfrm>
              <a:off x="3902198" y="4984775"/>
              <a:ext cx="1624163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EB2B20-219D-4965-867E-666A9404E3CA}"/>
              </a:ext>
            </a:extLst>
          </p:cNvPr>
          <p:cNvGrpSpPr/>
          <p:nvPr/>
        </p:nvGrpSpPr>
        <p:grpSpPr>
          <a:xfrm>
            <a:off x="6230145" y="3421401"/>
            <a:ext cx="3013364" cy="1118326"/>
            <a:chOff x="3616036" y="3453674"/>
            <a:chExt cx="3013364" cy="1118326"/>
          </a:xfrm>
        </p:grpSpPr>
        <p:pic>
          <p:nvPicPr>
            <p:cNvPr id="19" name="Picture 10" descr="C:\Users\shadi\Desktop\hd-blogshapes\hd-blogshapes\circle-transp-red6.png">
              <a:extLst>
                <a:ext uri="{FF2B5EF4-FFF2-40B4-BE49-F238E27FC236}">
                  <a16:creationId xmlns:a16="http://schemas.microsoft.com/office/drawing/2014/main" id="{33164B35-815E-4182-B20F-FCDCCE9AE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036" y="3453674"/>
              <a:ext cx="3013364" cy="1118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786A7E-AB0C-4F15-828E-5ABC52B0D52B}"/>
                </a:ext>
              </a:extLst>
            </p:cNvPr>
            <p:cNvSpPr txBox="1"/>
            <p:nvPr/>
          </p:nvSpPr>
          <p:spPr>
            <a:xfrm>
              <a:off x="4088620" y="3811987"/>
              <a:ext cx="2068195" cy="377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Platform Services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CBDED-7B27-4AA3-BA5C-C386FB7C8597}"/>
              </a:ext>
            </a:extLst>
          </p:cNvPr>
          <p:cNvGrpSpPr/>
          <p:nvPr/>
        </p:nvGrpSpPr>
        <p:grpSpPr>
          <a:xfrm>
            <a:off x="6064923" y="2253727"/>
            <a:ext cx="2949986" cy="1066800"/>
            <a:chOff x="3679414" y="2286000"/>
            <a:chExt cx="2949986" cy="1066800"/>
          </a:xfrm>
        </p:grpSpPr>
        <p:pic>
          <p:nvPicPr>
            <p:cNvPr id="22" name="Picture 11" descr="C:\Users\shadi\Desktop\hd-blogshapes\hd-blogshapes\circle-transp-red3.png">
              <a:extLst>
                <a:ext uri="{FF2B5EF4-FFF2-40B4-BE49-F238E27FC236}">
                  <a16:creationId xmlns:a16="http://schemas.microsoft.com/office/drawing/2014/main" id="{429F4D22-FCEA-451A-9827-54B8D9BEA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2286000"/>
              <a:ext cx="2949986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15EAF8-4310-4222-AA56-F1E1654C086F}"/>
                </a:ext>
              </a:extLst>
            </p:cNvPr>
            <p:cNvSpPr txBox="1"/>
            <p:nvPr/>
          </p:nvSpPr>
          <p:spPr>
            <a:xfrm>
              <a:off x="4224001" y="2590800"/>
              <a:ext cx="1643399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  <a:latin typeface="Indie Flower" panose="02000000000000000000" pitchFamily="2" charset="0"/>
                </a:rPr>
                <a:t>Cross Service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  <a:latin typeface="Indie Flower" panose="02000000000000000000" pitchFamily="2" charset="0"/>
                </a:rPr>
                <a:t>Features</a:t>
              </a:r>
            </a:p>
          </p:txBody>
        </p:sp>
      </p:grpSp>
      <p:pic>
        <p:nvPicPr>
          <p:cNvPr id="24" name="Picture 13" descr="C:\Users\shadi\Desktop\hd-blogshapes\hd-blogshapes\arrow-black-curve4.png">
            <a:extLst>
              <a:ext uri="{FF2B5EF4-FFF2-40B4-BE49-F238E27FC236}">
                <a16:creationId xmlns:a16="http://schemas.microsoft.com/office/drawing/2014/main" id="{FB2CC581-4284-49B5-BB0B-86689ED8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1709" y="1720326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urved Connector 15">
            <a:extLst>
              <a:ext uri="{FF2B5EF4-FFF2-40B4-BE49-F238E27FC236}">
                <a16:creationId xmlns:a16="http://schemas.microsoft.com/office/drawing/2014/main" id="{5B1727A6-676C-4BAA-BDE7-3328C63CC8D8}"/>
              </a:ext>
            </a:extLst>
          </p:cNvPr>
          <p:cNvCxnSpPr/>
          <p:nvPr/>
        </p:nvCxnSpPr>
        <p:spPr>
          <a:xfrm flipV="1">
            <a:off x="4900109" y="2868177"/>
            <a:ext cx="1253836" cy="680950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7">
            <a:extLst>
              <a:ext uri="{FF2B5EF4-FFF2-40B4-BE49-F238E27FC236}">
                <a16:creationId xmlns:a16="http://schemas.microsoft.com/office/drawing/2014/main" id="{CC44F56E-AC26-48E5-B6C8-36F7E69B12C8}"/>
              </a:ext>
            </a:extLst>
          </p:cNvPr>
          <p:cNvCxnSpPr>
            <a:endCxn id="19" idx="1"/>
          </p:cNvCxnSpPr>
          <p:nvPr/>
        </p:nvCxnSpPr>
        <p:spPr>
          <a:xfrm>
            <a:off x="4823909" y="3779714"/>
            <a:ext cx="1406236" cy="200850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19">
            <a:extLst>
              <a:ext uri="{FF2B5EF4-FFF2-40B4-BE49-F238E27FC236}">
                <a16:creationId xmlns:a16="http://schemas.microsoft.com/office/drawing/2014/main" id="{BA7D91C4-83D6-48F9-9A26-590F66DBF35D}"/>
              </a:ext>
            </a:extLst>
          </p:cNvPr>
          <p:cNvCxnSpPr/>
          <p:nvPr/>
        </p:nvCxnSpPr>
        <p:spPr>
          <a:xfrm>
            <a:off x="4731711" y="4082527"/>
            <a:ext cx="1616198" cy="1020297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AAE73A-C1DD-4109-BCA0-DFC98A4F63E7}"/>
              </a:ext>
            </a:extLst>
          </p:cNvPr>
          <p:cNvGrpSpPr/>
          <p:nvPr/>
        </p:nvGrpSpPr>
        <p:grpSpPr>
          <a:xfrm>
            <a:off x="2690309" y="2868176"/>
            <a:ext cx="2514600" cy="1874522"/>
            <a:chOff x="914400" y="2900449"/>
            <a:chExt cx="2514600" cy="1874522"/>
          </a:xfrm>
        </p:grpSpPr>
        <p:pic>
          <p:nvPicPr>
            <p:cNvPr id="29" name="Picture 12" descr="C:\Users\shadi\Desktop\hd-blogshapes\hd-blogshapes\circle-transp-red5.png">
              <a:extLst>
                <a:ext uri="{FF2B5EF4-FFF2-40B4-BE49-F238E27FC236}">
                  <a16:creationId xmlns:a16="http://schemas.microsoft.com/office/drawing/2014/main" id="{6DB0810E-004F-4336-8B56-7C664E90E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900449"/>
              <a:ext cx="2514600" cy="187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99E7B2-5988-4E25-B9A4-DA6F35D8F7A5}"/>
                </a:ext>
              </a:extLst>
            </p:cNvPr>
            <p:cNvSpPr txBox="1"/>
            <p:nvPr/>
          </p:nvSpPr>
          <p:spPr>
            <a:xfrm>
              <a:off x="1524000" y="3581400"/>
              <a:ext cx="1431802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Management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Interface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4C484E-6F49-48C7-807A-104397370062}"/>
              </a:ext>
            </a:extLst>
          </p:cNvPr>
          <p:cNvGrpSpPr/>
          <p:nvPr/>
        </p:nvGrpSpPr>
        <p:grpSpPr>
          <a:xfrm rot="5400000" flipV="1">
            <a:off x="5688736" y="3140766"/>
            <a:ext cx="817514" cy="653232"/>
            <a:chOff x="6964720" y="3489124"/>
            <a:chExt cx="1902189" cy="1553697"/>
          </a:xfrm>
        </p:grpSpPr>
        <p:pic>
          <p:nvPicPr>
            <p:cNvPr id="32" name="Picture 13" descr="C:\Users\shadi\Desktop\hd-blogshapes\hd-blogshapes\arrow-black-curve4.png">
              <a:extLst>
                <a:ext uri="{FF2B5EF4-FFF2-40B4-BE49-F238E27FC236}">
                  <a16:creationId xmlns:a16="http://schemas.microsoft.com/office/drawing/2014/main" id="{5FDBA1AC-731D-4B1A-B2C9-9F3D2DA6B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7495310" y="3633641"/>
              <a:ext cx="1371599" cy="1382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3" descr="C:\Users\shadi\Desktop\hd-blogshapes\hd-blogshapes\arrow-black-curve4.png">
              <a:extLst>
                <a:ext uri="{FF2B5EF4-FFF2-40B4-BE49-F238E27FC236}">
                  <a16:creationId xmlns:a16="http://schemas.microsoft.com/office/drawing/2014/main" id="{098CDF56-3F23-43FA-BAC9-FCF44E541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226105" flipH="1">
              <a:off x="6964720" y="3489124"/>
              <a:ext cx="1371599" cy="155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5BB41E-47A0-40A8-A4C0-26DCAD963974}"/>
              </a:ext>
            </a:extLst>
          </p:cNvPr>
          <p:cNvGrpSpPr/>
          <p:nvPr/>
        </p:nvGrpSpPr>
        <p:grpSpPr>
          <a:xfrm rot="5400000" flipV="1">
            <a:off x="5868123" y="4333714"/>
            <a:ext cx="802256" cy="604683"/>
            <a:chOff x="6964720" y="3489124"/>
            <a:chExt cx="1902189" cy="1553697"/>
          </a:xfrm>
        </p:grpSpPr>
        <p:pic>
          <p:nvPicPr>
            <p:cNvPr id="35" name="Picture 13" descr="C:\Users\shadi\Desktop\hd-blogshapes\hd-blogshapes\arrow-black-curve4.png">
              <a:extLst>
                <a:ext uri="{FF2B5EF4-FFF2-40B4-BE49-F238E27FC236}">
                  <a16:creationId xmlns:a16="http://schemas.microsoft.com/office/drawing/2014/main" id="{8C2544C4-D577-47A2-A3C2-4A6555678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7495310" y="3633641"/>
              <a:ext cx="1371599" cy="1382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3" descr="C:\Users\shadi\Desktop\hd-blogshapes\hd-blogshapes\arrow-black-curve4.png">
              <a:extLst>
                <a:ext uri="{FF2B5EF4-FFF2-40B4-BE49-F238E27FC236}">
                  <a16:creationId xmlns:a16="http://schemas.microsoft.com/office/drawing/2014/main" id="{AE1E7052-6D86-4837-BC28-00C47FC3D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226105" flipH="1">
              <a:off x="6964720" y="3489124"/>
              <a:ext cx="1371599" cy="155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76506B-77E1-41F2-90EE-2F58A0D73DC4}"/>
              </a:ext>
            </a:extLst>
          </p:cNvPr>
          <p:cNvGrpSpPr/>
          <p:nvPr/>
        </p:nvGrpSpPr>
        <p:grpSpPr>
          <a:xfrm rot="4297823">
            <a:off x="7823122" y="3157751"/>
            <a:ext cx="2910209" cy="1690358"/>
            <a:chOff x="6963992" y="3492486"/>
            <a:chExt cx="1890300" cy="2207105"/>
          </a:xfrm>
        </p:grpSpPr>
        <p:pic>
          <p:nvPicPr>
            <p:cNvPr id="38" name="Picture 13" descr="C:\Users\shadi\Desktop\hd-blogshapes\hd-blogshapes\arrow-black-curve4.png">
              <a:extLst>
                <a:ext uri="{FF2B5EF4-FFF2-40B4-BE49-F238E27FC236}">
                  <a16:creationId xmlns:a16="http://schemas.microsoft.com/office/drawing/2014/main" id="{2A113F72-CA01-4977-BFD9-9DD6CE24D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57365" flipH="1" flipV="1">
              <a:off x="7482693" y="3779655"/>
              <a:ext cx="1371599" cy="191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3" descr="C:\Users\shadi\Desktop\hd-blogshapes\hd-blogshapes\arrow-black-curve4.png">
              <a:extLst>
                <a:ext uri="{FF2B5EF4-FFF2-40B4-BE49-F238E27FC236}">
                  <a16:creationId xmlns:a16="http://schemas.microsoft.com/office/drawing/2014/main" id="{6C05933D-A444-46AF-A201-AF1547434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226105" flipH="1">
              <a:off x="6963992" y="3492486"/>
              <a:ext cx="1371599" cy="155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596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54AF498-18B9-4314-B0D9-C150E98CBF74}"/>
              </a:ext>
            </a:extLst>
          </p:cNvPr>
          <p:cNvSpPr/>
          <p:nvPr/>
        </p:nvSpPr>
        <p:spPr>
          <a:xfrm>
            <a:off x="2338892" y="1497105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C:\Users\shadi\Desktop\hd-blogshapes\hd-blogshapes\person1.png">
            <a:extLst>
              <a:ext uri="{FF2B5EF4-FFF2-40B4-BE49-F238E27FC236}">
                <a16:creationId xmlns:a16="http://schemas.microsoft.com/office/drawing/2014/main" id="{BCFFBB34-5534-469C-8B88-321F62256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7291" y="993869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C:\Users\shadi\Desktop\hd-blogshapes\hd-blogshapes\arrow-black-curve4.png">
            <a:extLst>
              <a:ext uri="{FF2B5EF4-FFF2-40B4-BE49-F238E27FC236}">
                <a16:creationId xmlns:a16="http://schemas.microsoft.com/office/drawing/2014/main" id="{B7294EA1-76EF-4843-9656-DDADE97DE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719892" y="1268505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urved Connector 15">
            <a:extLst>
              <a:ext uri="{FF2B5EF4-FFF2-40B4-BE49-F238E27FC236}">
                <a16:creationId xmlns:a16="http://schemas.microsoft.com/office/drawing/2014/main" id="{839FE830-A8F4-4E25-BE95-8E2C3054C07F}"/>
              </a:ext>
            </a:extLst>
          </p:cNvPr>
          <p:cNvCxnSpPr>
            <a:endCxn id="18" idx="1"/>
          </p:cNvCxnSpPr>
          <p:nvPr/>
        </p:nvCxnSpPr>
        <p:spPr>
          <a:xfrm flipV="1">
            <a:off x="5158292" y="2356914"/>
            <a:ext cx="1762114" cy="740392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7">
            <a:extLst>
              <a:ext uri="{FF2B5EF4-FFF2-40B4-BE49-F238E27FC236}">
                <a16:creationId xmlns:a16="http://schemas.microsoft.com/office/drawing/2014/main" id="{FB7B04AC-96D1-4A13-93FD-EB102F3912FE}"/>
              </a:ext>
            </a:extLst>
          </p:cNvPr>
          <p:cNvCxnSpPr>
            <a:endCxn id="21" idx="1"/>
          </p:cNvCxnSpPr>
          <p:nvPr/>
        </p:nvCxnSpPr>
        <p:spPr>
          <a:xfrm>
            <a:off x="5158292" y="3424318"/>
            <a:ext cx="2209800" cy="377553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9">
            <a:extLst>
              <a:ext uri="{FF2B5EF4-FFF2-40B4-BE49-F238E27FC236}">
                <a16:creationId xmlns:a16="http://schemas.microsoft.com/office/drawing/2014/main" id="{BCBB174F-A636-4AD4-9931-3638B006E592}"/>
              </a:ext>
            </a:extLst>
          </p:cNvPr>
          <p:cNvCxnSpPr>
            <a:endCxn id="24" idx="1"/>
          </p:cNvCxnSpPr>
          <p:nvPr/>
        </p:nvCxnSpPr>
        <p:spPr>
          <a:xfrm>
            <a:off x="4329606" y="4011708"/>
            <a:ext cx="1295400" cy="922575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4FC947-0746-4232-BB28-56C425FEB3EE}"/>
              </a:ext>
            </a:extLst>
          </p:cNvPr>
          <p:cNvGrpSpPr/>
          <p:nvPr/>
        </p:nvGrpSpPr>
        <p:grpSpPr>
          <a:xfrm>
            <a:off x="2948492" y="2416355"/>
            <a:ext cx="2514600" cy="1874522"/>
            <a:chOff x="914400" y="2900449"/>
            <a:chExt cx="2514600" cy="18745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7D9AC-51F2-4DEC-932C-5F2930241C18}"/>
                </a:ext>
              </a:extLst>
            </p:cNvPr>
            <p:cNvSpPr txBox="1"/>
            <p:nvPr/>
          </p:nvSpPr>
          <p:spPr>
            <a:xfrm>
              <a:off x="1524000" y="3581400"/>
              <a:ext cx="1431802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Management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Interface</a:t>
              </a:r>
            </a:p>
          </p:txBody>
        </p:sp>
        <p:pic>
          <p:nvPicPr>
            <p:cNvPr id="16" name="Picture 12" descr="C:\Users\shadi\Desktop\hd-blogshapes\hd-blogshapes\circle-transp-red5.png">
              <a:extLst>
                <a:ext uri="{FF2B5EF4-FFF2-40B4-BE49-F238E27FC236}">
                  <a16:creationId xmlns:a16="http://schemas.microsoft.com/office/drawing/2014/main" id="{9A16B9D7-1A0D-4201-B25B-82E4BECE6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900449"/>
              <a:ext cx="2514600" cy="187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B035-144B-41E9-BC5C-9F5022621B0E}"/>
              </a:ext>
            </a:extLst>
          </p:cNvPr>
          <p:cNvGrpSpPr/>
          <p:nvPr/>
        </p:nvGrpSpPr>
        <p:grpSpPr>
          <a:xfrm>
            <a:off x="6920406" y="1878106"/>
            <a:ext cx="828686" cy="990600"/>
            <a:chOff x="4419600" y="2362200"/>
            <a:chExt cx="828686" cy="990600"/>
          </a:xfrm>
        </p:grpSpPr>
        <p:pic>
          <p:nvPicPr>
            <p:cNvPr id="18" name="Picture 2" descr="C:\Users\shadi\Desktop\hd-blogshapes\hd-blogshapes\filled-box13.png">
              <a:extLst>
                <a:ext uri="{FF2B5EF4-FFF2-40B4-BE49-F238E27FC236}">
                  <a16:creationId xmlns:a16="http://schemas.microsoft.com/office/drawing/2014/main" id="{48CDBCE6-7174-4424-BDC6-A7F952DA9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362200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811D64-984E-421F-BBAA-A28D8D93D1BF}"/>
                </a:ext>
              </a:extLst>
            </p:cNvPr>
            <p:cNvSpPr txBox="1"/>
            <p:nvPr/>
          </p:nvSpPr>
          <p:spPr>
            <a:xfrm>
              <a:off x="4572000" y="3004243"/>
              <a:ext cx="418704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bg1"/>
                  </a:solidFill>
                  <a:latin typeface="Indie Flower" panose="02000000000000000000" pitchFamily="2" charset="0"/>
                </a:rPr>
                <a:t>CLI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A429FD-DD91-496D-8E06-4FF1CEB6C060}"/>
              </a:ext>
            </a:extLst>
          </p:cNvPr>
          <p:cNvGrpSpPr/>
          <p:nvPr/>
        </p:nvGrpSpPr>
        <p:grpSpPr>
          <a:xfrm>
            <a:off x="7368092" y="3323063"/>
            <a:ext cx="828686" cy="993443"/>
            <a:chOff x="5791200" y="4147785"/>
            <a:chExt cx="828686" cy="993443"/>
          </a:xfrm>
        </p:grpSpPr>
        <p:pic>
          <p:nvPicPr>
            <p:cNvPr id="21" name="Picture 2" descr="C:\Users\shadi\Desktop\hd-blogshapes\hd-blogshapes\filled-box13.png">
              <a:extLst>
                <a:ext uri="{FF2B5EF4-FFF2-40B4-BE49-F238E27FC236}">
                  <a16:creationId xmlns:a16="http://schemas.microsoft.com/office/drawing/2014/main" id="{6BFE0B7B-698B-45FF-BC0B-A66E5738C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4147785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76B1D8-AAD9-472F-8D2B-493E91A16792}"/>
                </a:ext>
              </a:extLst>
            </p:cNvPr>
            <p:cNvSpPr txBox="1"/>
            <p:nvPr/>
          </p:nvSpPr>
          <p:spPr>
            <a:xfrm>
              <a:off x="5867400" y="4792671"/>
              <a:ext cx="601447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bg1"/>
                  </a:solidFill>
                  <a:latin typeface="Indie Flower" panose="02000000000000000000" pitchFamily="2" charset="0"/>
                </a:rPr>
                <a:t>SDK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1D4857-A312-4E5C-9D12-525C96DD1D2A}"/>
              </a:ext>
            </a:extLst>
          </p:cNvPr>
          <p:cNvGrpSpPr/>
          <p:nvPr/>
        </p:nvGrpSpPr>
        <p:grpSpPr>
          <a:xfrm>
            <a:off x="5625006" y="4455475"/>
            <a:ext cx="828686" cy="1004031"/>
            <a:chOff x="3909937" y="5168169"/>
            <a:chExt cx="828686" cy="1004031"/>
          </a:xfrm>
        </p:grpSpPr>
        <p:pic>
          <p:nvPicPr>
            <p:cNvPr id="24" name="Picture 2" descr="C:\Users\shadi\Desktop\hd-blogshapes\hd-blogshapes\filled-box13.png">
              <a:extLst>
                <a:ext uri="{FF2B5EF4-FFF2-40B4-BE49-F238E27FC236}">
                  <a16:creationId xmlns:a16="http://schemas.microsoft.com/office/drawing/2014/main" id="{9A29EC6F-0E92-464F-A654-4571E0A43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937" y="5168169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CA99DE-57EC-42AC-BD33-D15157171169}"/>
                </a:ext>
              </a:extLst>
            </p:cNvPr>
            <p:cNvSpPr txBox="1"/>
            <p:nvPr/>
          </p:nvSpPr>
          <p:spPr>
            <a:xfrm>
              <a:off x="3962400" y="5823643"/>
              <a:ext cx="572593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bg1"/>
                  </a:solidFill>
                  <a:latin typeface="Indie Flower" panose="02000000000000000000" pitchFamily="2" charset="0"/>
                </a:rPr>
                <a:t>Web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0E8CFB6-5F4D-4A24-815E-FBD28EB4B60A}"/>
              </a:ext>
            </a:extLst>
          </p:cNvPr>
          <p:cNvSpPr/>
          <p:nvPr/>
        </p:nvSpPr>
        <p:spPr>
          <a:xfrm>
            <a:off x="6301292" y="4175774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6"/>
              </a:rPr>
              <a:t>http://aws.amazon.com/tools/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D25626-1C90-4590-815A-D7C09AD3D8F5}"/>
              </a:ext>
            </a:extLst>
          </p:cNvPr>
          <p:cNvSpPr/>
          <p:nvPr/>
        </p:nvSpPr>
        <p:spPr>
          <a:xfrm>
            <a:off x="6027834" y="2801331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7"/>
              </a:rPr>
              <a:t>http://aws.amazon.com/cli/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34CD15-7588-42ED-AA73-3076E95AC6DE}"/>
              </a:ext>
            </a:extLst>
          </p:cNvPr>
          <p:cNvSpPr/>
          <p:nvPr/>
        </p:nvSpPr>
        <p:spPr>
          <a:xfrm>
            <a:off x="4433647" y="5318774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8"/>
              </a:rPr>
              <a:t>http://aws.amazon.com/console/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E4557BE-0B2F-4034-AFE5-904659CE47F9}"/>
              </a:ext>
            </a:extLst>
          </p:cNvPr>
          <p:cNvSpPr txBox="1">
            <a:spLocks/>
          </p:cNvSpPr>
          <p:nvPr/>
        </p:nvSpPr>
        <p:spPr>
          <a:xfrm>
            <a:off x="4013499" y="333385"/>
            <a:ext cx="5345654" cy="70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Management Interface</a:t>
            </a:r>
          </a:p>
        </p:txBody>
      </p:sp>
    </p:spTree>
    <p:extLst>
      <p:ext uri="{BB962C8B-B14F-4D97-AF65-F5344CB8AC3E}">
        <p14:creationId xmlns:p14="http://schemas.microsoft.com/office/powerpoint/2010/main" val="299449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692687B-13E2-4B87-8A6B-F70F850F2E99}"/>
              </a:ext>
            </a:extLst>
          </p:cNvPr>
          <p:cNvSpPr txBox="1">
            <a:spLocks/>
          </p:cNvSpPr>
          <p:nvPr/>
        </p:nvSpPr>
        <p:spPr>
          <a:xfrm>
            <a:off x="2874089" y="0"/>
            <a:ext cx="731609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Infrastructure Services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75EDF141-7CF4-4D29-AB25-3E811357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6400" y="6126163"/>
            <a:ext cx="857475" cy="276226"/>
          </a:xfrm>
        </p:spPr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97770002-3715-4B5D-B9D0-FB434D73F426}"/>
              </a:ext>
            </a:extLst>
          </p:cNvPr>
          <p:cNvSpPr/>
          <p:nvPr/>
        </p:nvSpPr>
        <p:spPr>
          <a:xfrm>
            <a:off x="2112981" y="1706561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9" descr="C:\Users\shadi\Desktop\hd-blogshapes\hd-blogshapes\person1.png">
            <a:extLst>
              <a:ext uri="{FF2B5EF4-FFF2-40B4-BE49-F238E27FC236}">
                <a16:creationId xmlns:a16="http://schemas.microsoft.com/office/drawing/2014/main" id="{13E5B8AD-DC28-4DAF-A5F6-E5719172A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11380" y="1203325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3" descr="C:\Users\shadi\Desktop\hd-blogshapes\hd-blogshapes\arrow-black-curve4.png">
            <a:extLst>
              <a:ext uri="{FF2B5EF4-FFF2-40B4-BE49-F238E27FC236}">
                <a16:creationId xmlns:a16="http://schemas.microsoft.com/office/drawing/2014/main" id="{6BCADC37-EA1E-444C-995B-E7879B8FA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93981" y="1477961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urved Connector 15">
            <a:extLst>
              <a:ext uri="{FF2B5EF4-FFF2-40B4-BE49-F238E27FC236}">
                <a16:creationId xmlns:a16="http://schemas.microsoft.com/office/drawing/2014/main" id="{0D9EBC7B-C25C-41B1-B1D2-FBE7F348E315}"/>
              </a:ext>
            </a:extLst>
          </p:cNvPr>
          <p:cNvCxnSpPr>
            <a:endCxn id="48" idx="1"/>
          </p:cNvCxnSpPr>
          <p:nvPr/>
        </p:nvCxnSpPr>
        <p:spPr>
          <a:xfrm flipV="1">
            <a:off x="4932381" y="2566370"/>
            <a:ext cx="1762114" cy="848367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17">
            <a:extLst>
              <a:ext uri="{FF2B5EF4-FFF2-40B4-BE49-F238E27FC236}">
                <a16:creationId xmlns:a16="http://schemas.microsoft.com/office/drawing/2014/main" id="{FBBCFDA8-5FF3-49F4-89F8-CD5F1A926CA5}"/>
              </a:ext>
            </a:extLst>
          </p:cNvPr>
          <p:cNvCxnSpPr>
            <a:endCxn id="53" idx="1"/>
          </p:cNvCxnSpPr>
          <p:nvPr/>
        </p:nvCxnSpPr>
        <p:spPr>
          <a:xfrm>
            <a:off x="4932381" y="3938574"/>
            <a:ext cx="2209800" cy="377553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9">
            <a:extLst>
              <a:ext uri="{FF2B5EF4-FFF2-40B4-BE49-F238E27FC236}">
                <a16:creationId xmlns:a16="http://schemas.microsoft.com/office/drawing/2014/main" id="{62AEA777-73DC-4D60-9031-8CDC688AD06E}"/>
              </a:ext>
            </a:extLst>
          </p:cNvPr>
          <p:cNvCxnSpPr>
            <a:stCxn id="42" idx="2"/>
            <a:endCxn id="58" idx="1"/>
          </p:cNvCxnSpPr>
          <p:nvPr/>
        </p:nvCxnSpPr>
        <p:spPr>
          <a:xfrm rot="16200000" flipH="1">
            <a:off x="4046539" y="4105496"/>
            <a:ext cx="922577" cy="1153907"/>
          </a:xfrm>
          <a:prstGeom prst="curvedConnector2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8C1739B-5CBE-4D63-9A8E-27A9BFE27E95}"/>
              </a:ext>
            </a:extLst>
          </p:cNvPr>
          <p:cNvSpPr/>
          <p:nvPr/>
        </p:nvSpPr>
        <p:spPr>
          <a:xfrm>
            <a:off x="6075381" y="4690030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4"/>
              </a:rPr>
              <a:t>http://aws.amazon.com/s3/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6E04D1-7870-49A3-A96A-F29244DE0682}"/>
              </a:ext>
            </a:extLst>
          </p:cNvPr>
          <p:cNvSpPr/>
          <p:nvPr/>
        </p:nvSpPr>
        <p:spPr>
          <a:xfrm>
            <a:off x="5801923" y="3010787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5"/>
              </a:rPr>
              <a:t>http://aws.amazon.com/ec2/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AB2919-D2FE-4AC0-8822-B51CB0799193}"/>
              </a:ext>
            </a:extLst>
          </p:cNvPr>
          <p:cNvSpPr/>
          <p:nvPr/>
        </p:nvSpPr>
        <p:spPr>
          <a:xfrm>
            <a:off x="4207736" y="5528230"/>
            <a:ext cx="291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6"/>
              </a:rPr>
              <a:t>http://aws.amazon.com/ebs/</a:t>
            </a:r>
            <a:endParaRPr lang="en-US" dirty="0">
              <a:latin typeface="Indie Flower" panose="020000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9410F05-BDA4-4C94-B75E-9BC0FF8AE21C}"/>
              </a:ext>
            </a:extLst>
          </p:cNvPr>
          <p:cNvGrpSpPr/>
          <p:nvPr/>
        </p:nvGrpSpPr>
        <p:grpSpPr>
          <a:xfrm>
            <a:off x="2874981" y="3154992"/>
            <a:ext cx="2111786" cy="1066170"/>
            <a:chOff x="3679414" y="4725030"/>
            <a:chExt cx="2111786" cy="1066170"/>
          </a:xfrm>
        </p:grpSpPr>
        <p:pic>
          <p:nvPicPr>
            <p:cNvPr id="42" name="Picture 7" descr="C:\Users\shadi\Desktop\hd-blogshapes\Circles\The Effortless Blog (37).png">
              <a:extLst>
                <a:ext uri="{FF2B5EF4-FFF2-40B4-BE49-F238E27FC236}">
                  <a16:creationId xmlns:a16="http://schemas.microsoft.com/office/drawing/2014/main" id="{DC083DF5-EFCC-4E7B-B20A-3F795896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77B1C5-3CC2-43D9-823C-1FB6585F85BE}"/>
                </a:ext>
              </a:extLst>
            </p:cNvPr>
            <p:cNvSpPr txBox="1"/>
            <p:nvPr/>
          </p:nvSpPr>
          <p:spPr>
            <a:xfrm>
              <a:off x="3902198" y="4984775"/>
              <a:ext cx="1624163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BB6A329-3448-4AFD-A189-B405E51F6E0E}"/>
              </a:ext>
            </a:extLst>
          </p:cNvPr>
          <p:cNvSpPr/>
          <p:nvPr/>
        </p:nvSpPr>
        <p:spPr>
          <a:xfrm>
            <a:off x="7910868" y="3611562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8"/>
              </a:rPr>
              <a:t>http://aws.amazon.com/vpc/</a:t>
            </a:r>
            <a:endParaRPr lang="en-US" dirty="0">
              <a:latin typeface="Indie Flower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5866BE-4385-4F6A-9505-690C5FF5512F}"/>
              </a:ext>
            </a:extLst>
          </p:cNvPr>
          <p:cNvGrpSpPr/>
          <p:nvPr/>
        </p:nvGrpSpPr>
        <p:grpSpPr>
          <a:xfrm>
            <a:off x="6694495" y="2087562"/>
            <a:ext cx="828686" cy="990600"/>
            <a:chOff x="4962514" y="2362200"/>
            <a:chExt cx="828686" cy="9906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71349A9-AEAE-4A56-9764-ABE1459D0CE8}"/>
                </a:ext>
              </a:extLst>
            </p:cNvPr>
            <p:cNvGrpSpPr/>
            <p:nvPr/>
          </p:nvGrpSpPr>
          <p:grpSpPr>
            <a:xfrm>
              <a:off x="4962514" y="2362200"/>
              <a:ext cx="828686" cy="990600"/>
              <a:chOff x="4419600" y="2362200"/>
              <a:chExt cx="828686" cy="990600"/>
            </a:xfrm>
          </p:grpSpPr>
          <p:pic>
            <p:nvPicPr>
              <p:cNvPr id="48" name="Picture 2" descr="C:\Users\shadi\Desktop\hd-blogshapes\hd-blogshapes\filled-box13.png">
                <a:extLst>
                  <a:ext uri="{FF2B5EF4-FFF2-40B4-BE49-F238E27FC236}">
                    <a16:creationId xmlns:a16="http://schemas.microsoft.com/office/drawing/2014/main" id="{A17E3E14-3A19-4574-BAE6-CBC61C9BD5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62200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487CBB-1E3E-4947-AEC3-CB39DF821ADC}"/>
                  </a:ext>
                </a:extLst>
              </p:cNvPr>
              <p:cNvSpPr txBox="1"/>
              <p:nvPr/>
            </p:nvSpPr>
            <p:spPr>
              <a:xfrm>
                <a:off x="4572000" y="3004243"/>
                <a:ext cx="532518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EC2</a:t>
                </a:r>
              </a:p>
            </p:txBody>
          </p:sp>
        </p:grpSp>
        <p:pic>
          <p:nvPicPr>
            <p:cNvPr id="47" name="Picture 2" descr="C:\Users\shadi\AppData\Local\Microsoft\Windows\Temporary Internet Files\Content.IE5\GVT8W622\MC900241587[1].wmf">
              <a:extLst>
                <a:ext uri="{FF2B5EF4-FFF2-40B4-BE49-F238E27FC236}">
                  <a16:creationId xmlns:a16="http://schemas.microsoft.com/office/drawing/2014/main" id="{F0B18DF5-63BE-4877-BB6B-E30D69842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914" y="2525436"/>
              <a:ext cx="504238" cy="478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B6F9A8-6E4C-4878-8F36-B76A1A80C4D2}"/>
              </a:ext>
            </a:extLst>
          </p:cNvPr>
          <p:cNvGrpSpPr/>
          <p:nvPr/>
        </p:nvGrpSpPr>
        <p:grpSpPr>
          <a:xfrm>
            <a:off x="7142181" y="3837319"/>
            <a:ext cx="828686" cy="993443"/>
            <a:chOff x="5410200" y="3807157"/>
            <a:chExt cx="828686" cy="99344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6D529A7-1DAF-4C75-83F1-670543F706A6}"/>
                </a:ext>
              </a:extLst>
            </p:cNvPr>
            <p:cNvGrpSpPr/>
            <p:nvPr/>
          </p:nvGrpSpPr>
          <p:grpSpPr>
            <a:xfrm>
              <a:off x="5410200" y="3807157"/>
              <a:ext cx="828686" cy="993443"/>
              <a:chOff x="5791200" y="4147785"/>
              <a:chExt cx="828686" cy="993443"/>
            </a:xfrm>
          </p:grpSpPr>
          <p:pic>
            <p:nvPicPr>
              <p:cNvPr id="53" name="Picture 2" descr="C:\Users\shadi\Desktop\hd-blogshapes\hd-blogshapes\filled-box13.png">
                <a:extLst>
                  <a:ext uri="{FF2B5EF4-FFF2-40B4-BE49-F238E27FC236}">
                    <a16:creationId xmlns:a16="http://schemas.microsoft.com/office/drawing/2014/main" id="{6590F1B1-070C-4F7D-9E71-4B3890EB9F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4147785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1AFDFD-F606-4EFC-8FB4-E90C2326836D}"/>
                  </a:ext>
                </a:extLst>
              </p:cNvPr>
              <p:cNvSpPr txBox="1"/>
              <p:nvPr/>
            </p:nvSpPr>
            <p:spPr>
              <a:xfrm>
                <a:off x="5867400" y="4792671"/>
                <a:ext cx="425116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S3</a:t>
                </a:r>
              </a:p>
            </p:txBody>
          </p:sp>
        </p:grpSp>
        <p:pic>
          <p:nvPicPr>
            <p:cNvPr id="52" name="Picture 4" descr="C:\Users\shadi\AppData\Local\Microsoft\Windows\Temporary Internet Files\Content.IE5\8PS2C6LG\MC900442142[1].png">
              <a:extLst>
                <a:ext uri="{FF2B5EF4-FFF2-40B4-BE49-F238E27FC236}">
                  <a16:creationId xmlns:a16="http://schemas.microsoft.com/office/drawing/2014/main" id="{B76CF2DA-BFA4-4817-B37D-6E3D60180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894187"/>
              <a:ext cx="525413" cy="525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FF272E-742A-4391-B333-82C29238FC5A}"/>
              </a:ext>
            </a:extLst>
          </p:cNvPr>
          <p:cNvGrpSpPr/>
          <p:nvPr/>
        </p:nvGrpSpPr>
        <p:grpSpPr>
          <a:xfrm>
            <a:off x="5084781" y="4664931"/>
            <a:ext cx="828686" cy="1004031"/>
            <a:chOff x="3667114" y="4939569"/>
            <a:chExt cx="828686" cy="100403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235AF1B-2E1B-49C7-95E6-4374ADA83A45}"/>
                </a:ext>
              </a:extLst>
            </p:cNvPr>
            <p:cNvGrpSpPr/>
            <p:nvPr/>
          </p:nvGrpSpPr>
          <p:grpSpPr>
            <a:xfrm>
              <a:off x="3667114" y="4939569"/>
              <a:ext cx="828686" cy="1004031"/>
              <a:chOff x="3909937" y="5168169"/>
              <a:chExt cx="828686" cy="1004031"/>
            </a:xfrm>
          </p:grpSpPr>
          <p:pic>
            <p:nvPicPr>
              <p:cNvPr id="58" name="Picture 2" descr="C:\Users\shadi\Desktop\hd-blogshapes\hd-blogshapes\filled-box13.png">
                <a:extLst>
                  <a:ext uri="{FF2B5EF4-FFF2-40B4-BE49-F238E27FC236}">
                    <a16:creationId xmlns:a16="http://schemas.microsoft.com/office/drawing/2014/main" id="{EFC5B274-6CC2-4898-9C11-DA85DAA5A9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9937" y="5168169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9D3CB0-7BFD-4A81-86D8-62288C557A12}"/>
                  </a:ext>
                </a:extLst>
              </p:cNvPr>
              <p:cNvSpPr txBox="1"/>
              <p:nvPr/>
            </p:nvSpPr>
            <p:spPr>
              <a:xfrm>
                <a:off x="3962400" y="5823643"/>
                <a:ext cx="614271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EBS</a:t>
                </a:r>
              </a:p>
            </p:txBody>
          </p:sp>
        </p:grpSp>
        <p:pic>
          <p:nvPicPr>
            <p:cNvPr id="57" name="Picture 4" descr="C:\Users\shadi\AppData\Local\Microsoft\Windows\Temporary Internet Files\Content.IE5\8PS2C6LG\MC900442142[1].png">
              <a:extLst>
                <a:ext uri="{FF2B5EF4-FFF2-40B4-BE49-F238E27FC236}">
                  <a16:creationId xmlns:a16="http://schemas.microsoft.com/office/drawing/2014/main" id="{35274990-A2E5-4FCA-AD38-0459CABB7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87" y="5037187"/>
              <a:ext cx="525413" cy="525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Curved Connector 48">
            <a:extLst>
              <a:ext uri="{FF2B5EF4-FFF2-40B4-BE49-F238E27FC236}">
                <a16:creationId xmlns:a16="http://schemas.microsoft.com/office/drawing/2014/main" id="{14D6FBCC-E5F0-4550-9B8D-5F8303A45DF8}"/>
              </a:ext>
            </a:extLst>
          </p:cNvPr>
          <p:cNvCxnSpPr>
            <a:stCxn id="42" idx="3"/>
          </p:cNvCxnSpPr>
          <p:nvPr/>
        </p:nvCxnSpPr>
        <p:spPr>
          <a:xfrm flipV="1">
            <a:off x="4986767" y="3380119"/>
            <a:ext cx="3917528" cy="30795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02218A6-6A41-400C-9AD4-5E4A7672CA58}"/>
              </a:ext>
            </a:extLst>
          </p:cNvPr>
          <p:cNvGrpSpPr/>
          <p:nvPr/>
        </p:nvGrpSpPr>
        <p:grpSpPr>
          <a:xfrm>
            <a:off x="8904295" y="2748306"/>
            <a:ext cx="828686" cy="993443"/>
            <a:chOff x="7172314" y="3429000"/>
            <a:chExt cx="828686" cy="993443"/>
          </a:xfrm>
        </p:grpSpPr>
        <p:pic>
          <p:nvPicPr>
            <p:cNvPr id="62" name="Picture 8" descr="C:\Users\shadi\AppData\Local\Microsoft\Windows\Temporary Internet Files\Content.IE5\8PS2C6LG\MC900339642[1].wmf">
              <a:extLst>
                <a:ext uri="{FF2B5EF4-FFF2-40B4-BE49-F238E27FC236}">
                  <a16:creationId xmlns:a16="http://schemas.microsoft.com/office/drawing/2014/main" id="{1F058B1B-5BCE-4C57-9F17-2BC843D1E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3548804"/>
              <a:ext cx="533400" cy="53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CCD306-FC14-43E9-8ECC-BC887BFC3E10}"/>
                </a:ext>
              </a:extLst>
            </p:cNvPr>
            <p:cNvGrpSpPr/>
            <p:nvPr/>
          </p:nvGrpSpPr>
          <p:grpSpPr>
            <a:xfrm>
              <a:off x="7172314" y="3429000"/>
              <a:ext cx="828686" cy="993443"/>
              <a:chOff x="5791200" y="4147785"/>
              <a:chExt cx="828686" cy="993443"/>
            </a:xfrm>
          </p:grpSpPr>
          <p:pic>
            <p:nvPicPr>
              <p:cNvPr id="64" name="Picture 2" descr="C:\Users\shadi\Desktop\hd-blogshapes\hd-blogshapes\filled-box13.png">
                <a:extLst>
                  <a:ext uri="{FF2B5EF4-FFF2-40B4-BE49-F238E27FC236}">
                    <a16:creationId xmlns:a16="http://schemas.microsoft.com/office/drawing/2014/main" id="{EE5FB086-2EB3-4A1E-B4D4-6685B019F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4147785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FB89F3C-6B6B-488F-A810-E640FB2C1908}"/>
                  </a:ext>
                </a:extLst>
              </p:cNvPr>
              <p:cNvSpPr txBox="1"/>
              <p:nvPr/>
            </p:nvSpPr>
            <p:spPr>
              <a:xfrm>
                <a:off x="5867400" y="4792671"/>
                <a:ext cx="540533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VPC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555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>
            <a:extLst>
              <a:ext uri="{FF2B5EF4-FFF2-40B4-BE49-F238E27FC236}">
                <a16:creationId xmlns:a16="http://schemas.microsoft.com/office/drawing/2014/main" id="{D66CA415-B908-4798-9886-E6D4F41D6AF8}"/>
              </a:ext>
            </a:extLst>
          </p:cNvPr>
          <p:cNvSpPr txBox="1">
            <a:spLocks/>
          </p:cNvSpPr>
          <p:nvPr/>
        </p:nvSpPr>
        <p:spPr>
          <a:xfrm>
            <a:off x="2874089" y="134789"/>
            <a:ext cx="731609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Platform Services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67" name="Slide Number Placeholder 3">
            <a:extLst>
              <a:ext uri="{FF2B5EF4-FFF2-40B4-BE49-F238E27FC236}">
                <a16:creationId xmlns:a16="http://schemas.microsoft.com/office/drawing/2014/main" id="{0DFA6A0E-EB0F-4616-BD4D-6DB578E2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6400" y="6260952"/>
            <a:ext cx="857475" cy="276226"/>
          </a:xfrm>
        </p:spPr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FAF057A2-0EB3-494C-88A6-93D316500918}"/>
              </a:ext>
            </a:extLst>
          </p:cNvPr>
          <p:cNvSpPr/>
          <p:nvPr/>
        </p:nvSpPr>
        <p:spPr>
          <a:xfrm>
            <a:off x="2112981" y="1841350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9" descr="C:\Users\shadi\Desktop\hd-blogshapes\hd-blogshapes\person1.png">
            <a:extLst>
              <a:ext uri="{FF2B5EF4-FFF2-40B4-BE49-F238E27FC236}">
                <a16:creationId xmlns:a16="http://schemas.microsoft.com/office/drawing/2014/main" id="{59FC00DF-ACEE-41A5-8C46-ADA771AF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11380" y="1338114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3" descr="C:\Users\shadi\Desktop\hd-blogshapes\hd-blogshapes\arrow-black-curve4.png">
            <a:extLst>
              <a:ext uri="{FF2B5EF4-FFF2-40B4-BE49-F238E27FC236}">
                <a16:creationId xmlns:a16="http://schemas.microsoft.com/office/drawing/2014/main" id="{6DFFD125-E649-4CAC-ADAF-09ADE4C8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93981" y="1612750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urved Connector 15">
            <a:extLst>
              <a:ext uri="{FF2B5EF4-FFF2-40B4-BE49-F238E27FC236}">
                <a16:creationId xmlns:a16="http://schemas.microsoft.com/office/drawing/2014/main" id="{EB8D95A8-18F9-4D41-AB4E-6A232666DC8E}"/>
              </a:ext>
            </a:extLst>
          </p:cNvPr>
          <p:cNvCxnSpPr>
            <a:endCxn id="79" idx="1"/>
          </p:cNvCxnSpPr>
          <p:nvPr/>
        </p:nvCxnSpPr>
        <p:spPr>
          <a:xfrm flipV="1">
            <a:off x="4932381" y="2701159"/>
            <a:ext cx="1762114" cy="96772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17">
            <a:extLst>
              <a:ext uri="{FF2B5EF4-FFF2-40B4-BE49-F238E27FC236}">
                <a16:creationId xmlns:a16="http://schemas.microsoft.com/office/drawing/2014/main" id="{FBB8BF9C-F81A-4795-AE17-C4EAC44A2755}"/>
              </a:ext>
            </a:extLst>
          </p:cNvPr>
          <p:cNvCxnSpPr>
            <a:endCxn id="82" idx="1"/>
          </p:cNvCxnSpPr>
          <p:nvPr/>
        </p:nvCxnSpPr>
        <p:spPr>
          <a:xfrm>
            <a:off x="4932381" y="4150686"/>
            <a:ext cx="2209800" cy="471105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9">
            <a:extLst>
              <a:ext uri="{FF2B5EF4-FFF2-40B4-BE49-F238E27FC236}">
                <a16:creationId xmlns:a16="http://schemas.microsoft.com/office/drawing/2014/main" id="{2C87616F-8E95-4D0D-8856-C383E812453C}"/>
              </a:ext>
            </a:extLst>
          </p:cNvPr>
          <p:cNvCxnSpPr>
            <a:endCxn id="85" idx="1"/>
          </p:cNvCxnSpPr>
          <p:nvPr/>
        </p:nvCxnSpPr>
        <p:spPr>
          <a:xfrm>
            <a:off x="4017981" y="4355950"/>
            <a:ext cx="1066800" cy="786455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DF39578-B955-4985-899B-CD31B783950B}"/>
              </a:ext>
            </a:extLst>
          </p:cNvPr>
          <p:cNvSpPr/>
          <p:nvPr/>
        </p:nvSpPr>
        <p:spPr>
          <a:xfrm>
            <a:off x="6393146" y="5114974"/>
            <a:ext cx="2730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4"/>
              </a:rPr>
              <a:t>http://aws.amazon.com/dynamodb/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53F47F-A468-4AF0-B599-9E422CF725F9}"/>
              </a:ext>
            </a:extLst>
          </p:cNvPr>
          <p:cNvSpPr/>
          <p:nvPr/>
        </p:nvSpPr>
        <p:spPr>
          <a:xfrm>
            <a:off x="5801923" y="3145576"/>
            <a:ext cx="3267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5"/>
              </a:rPr>
              <a:t>http://aws.amazon.com/elasticmapreduce/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BEE3E0-600D-4BF6-88F2-14E3F4865F83}"/>
              </a:ext>
            </a:extLst>
          </p:cNvPr>
          <p:cNvSpPr/>
          <p:nvPr/>
        </p:nvSpPr>
        <p:spPr>
          <a:xfrm>
            <a:off x="4017981" y="5663019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6"/>
              </a:rPr>
              <a:t>http://aws.amazon.com/elasticbeanstalk/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1D157A-DC6F-4259-9FD5-B71C131D7EAC}"/>
              </a:ext>
            </a:extLst>
          </p:cNvPr>
          <p:cNvSpPr/>
          <p:nvPr/>
        </p:nvSpPr>
        <p:spPr>
          <a:xfrm>
            <a:off x="8355510" y="3895774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7"/>
              </a:rPr>
              <a:t>http://aws.amazon.com/rds/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C6165D1-E576-4146-84D7-EEB871179B00}"/>
              </a:ext>
            </a:extLst>
          </p:cNvPr>
          <p:cNvGrpSpPr/>
          <p:nvPr/>
        </p:nvGrpSpPr>
        <p:grpSpPr>
          <a:xfrm>
            <a:off x="6694495" y="2222351"/>
            <a:ext cx="828686" cy="1004455"/>
            <a:chOff x="4419600" y="2362200"/>
            <a:chExt cx="828686" cy="1004455"/>
          </a:xfrm>
        </p:grpSpPr>
        <p:pic>
          <p:nvPicPr>
            <p:cNvPr id="79" name="Picture 2" descr="C:\Users\shadi\Desktop\hd-blogshapes\hd-blogshapes\filled-box13.png">
              <a:extLst>
                <a:ext uri="{FF2B5EF4-FFF2-40B4-BE49-F238E27FC236}">
                  <a16:creationId xmlns:a16="http://schemas.microsoft.com/office/drawing/2014/main" id="{295A59AA-5332-44E3-8B22-6900A9886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362200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59212F-52A7-4030-AB40-0DB1CAAB7A4E}"/>
                </a:ext>
              </a:extLst>
            </p:cNvPr>
            <p:cNvSpPr txBox="1"/>
            <p:nvPr/>
          </p:nvSpPr>
          <p:spPr>
            <a:xfrm>
              <a:off x="4513996" y="3018098"/>
              <a:ext cx="556563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bg1"/>
                  </a:solidFill>
                  <a:latin typeface="Indie Flower" panose="02000000000000000000" pitchFamily="2" charset="0"/>
                </a:rPr>
                <a:t>EMR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A11C448-7D23-436F-883C-5837DB485418}"/>
              </a:ext>
            </a:extLst>
          </p:cNvPr>
          <p:cNvGrpSpPr/>
          <p:nvPr/>
        </p:nvGrpSpPr>
        <p:grpSpPr>
          <a:xfrm>
            <a:off x="7142181" y="4049431"/>
            <a:ext cx="1219200" cy="1144720"/>
            <a:chOff x="5791200" y="4147785"/>
            <a:chExt cx="1219200" cy="1144720"/>
          </a:xfrm>
        </p:grpSpPr>
        <p:pic>
          <p:nvPicPr>
            <p:cNvPr id="82" name="Picture 2" descr="C:\Users\shadi\Desktop\hd-blogshapes\hd-blogshapes\filled-box13.png">
              <a:extLst>
                <a:ext uri="{FF2B5EF4-FFF2-40B4-BE49-F238E27FC236}">
                  <a16:creationId xmlns:a16="http://schemas.microsoft.com/office/drawing/2014/main" id="{2A0DFAA3-629C-490F-A9A5-E10818F7A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4147785"/>
              <a:ext cx="1219200" cy="114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0090A20-C54B-48B9-89DC-928B4378E57A}"/>
                </a:ext>
              </a:extLst>
            </p:cNvPr>
            <p:cNvSpPr txBox="1"/>
            <p:nvPr/>
          </p:nvSpPr>
          <p:spPr>
            <a:xfrm>
              <a:off x="5832765" y="4937361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latin typeface="Indie Flower" panose="02000000000000000000" pitchFamily="2" charset="0"/>
                </a:rPr>
                <a:t>DynamoDB</a:t>
              </a:r>
              <a:endParaRPr lang="en-US" sz="1400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9E18C8-2E81-4F2E-9370-8C30ABCC4848}"/>
              </a:ext>
            </a:extLst>
          </p:cNvPr>
          <p:cNvGrpSpPr/>
          <p:nvPr/>
        </p:nvGrpSpPr>
        <p:grpSpPr>
          <a:xfrm>
            <a:off x="5063566" y="4527474"/>
            <a:ext cx="1085493" cy="1229861"/>
            <a:chOff x="3888722" y="4895923"/>
            <a:chExt cx="1085493" cy="1229861"/>
          </a:xfrm>
        </p:grpSpPr>
        <p:pic>
          <p:nvPicPr>
            <p:cNvPr id="85" name="Picture 2" descr="C:\Users\shadi\Desktop\hd-blogshapes\hd-blogshapes\filled-box13.png">
              <a:extLst>
                <a:ext uri="{FF2B5EF4-FFF2-40B4-BE49-F238E27FC236}">
                  <a16:creationId xmlns:a16="http://schemas.microsoft.com/office/drawing/2014/main" id="{60A0E86B-D9AB-4292-B56B-CA08EB21A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937" y="4895923"/>
              <a:ext cx="1064278" cy="1229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06424C9-53EE-4CDE-BE98-2D23C8426ED4}"/>
                </a:ext>
              </a:extLst>
            </p:cNvPr>
            <p:cNvSpPr txBox="1"/>
            <p:nvPr/>
          </p:nvSpPr>
          <p:spPr>
            <a:xfrm>
              <a:off x="3888722" y="5791200"/>
              <a:ext cx="1011815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Indie Flower" panose="02000000000000000000" pitchFamily="2" charset="0"/>
                </a:rPr>
                <a:t>Beanstalk</a:t>
              </a:r>
            </a:p>
          </p:txBody>
        </p:sp>
      </p:grpSp>
      <p:cxnSp>
        <p:nvCxnSpPr>
          <p:cNvPr id="87" name="Curved Connector 48">
            <a:extLst>
              <a:ext uri="{FF2B5EF4-FFF2-40B4-BE49-F238E27FC236}">
                <a16:creationId xmlns:a16="http://schemas.microsoft.com/office/drawing/2014/main" id="{C5EE8762-AD47-47FE-A8A0-B23DAB0FF8F8}"/>
              </a:ext>
            </a:extLst>
          </p:cNvPr>
          <p:cNvCxnSpPr/>
          <p:nvPr/>
        </p:nvCxnSpPr>
        <p:spPr>
          <a:xfrm flipV="1">
            <a:off x="5084782" y="3566415"/>
            <a:ext cx="3971913" cy="256451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F94BA91-F55D-4A71-BECD-548DDEF3DBFC}"/>
              </a:ext>
            </a:extLst>
          </p:cNvPr>
          <p:cNvGrpSpPr/>
          <p:nvPr/>
        </p:nvGrpSpPr>
        <p:grpSpPr>
          <a:xfrm>
            <a:off x="9056695" y="2982325"/>
            <a:ext cx="828686" cy="992626"/>
            <a:chOff x="6449468" y="3671370"/>
            <a:chExt cx="828686" cy="992626"/>
          </a:xfrm>
        </p:grpSpPr>
        <p:pic>
          <p:nvPicPr>
            <p:cNvPr id="89" name="Picture 2" descr="C:\Users\shadi\Desktop\hd-blogshapes\hd-blogshapes\filled-box13.png">
              <a:extLst>
                <a:ext uri="{FF2B5EF4-FFF2-40B4-BE49-F238E27FC236}">
                  <a16:creationId xmlns:a16="http://schemas.microsoft.com/office/drawing/2014/main" id="{BE00EF91-AD5D-4709-B0EC-51B431ECF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9468" y="3671370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F6BFA1-644C-4DCF-BEB3-C6197EFC0680}"/>
                </a:ext>
              </a:extLst>
            </p:cNvPr>
            <p:cNvSpPr txBox="1"/>
            <p:nvPr/>
          </p:nvSpPr>
          <p:spPr>
            <a:xfrm>
              <a:off x="6477000" y="4315439"/>
              <a:ext cx="627095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bg1"/>
                  </a:solidFill>
                  <a:latin typeface="Indie Flower" panose="02000000000000000000" pitchFamily="2" charset="0"/>
                </a:rPr>
                <a:t>RDS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4DD6FEC-4B02-4711-B439-2E3A9BE6FA27}"/>
              </a:ext>
            </a:extLst>
          </p:cNvPr>
          <p:cNvGrpSpPr/>
          <p:nvPr/>
        </p:nvGrpSpPr>
        <p:grpSpPr>
          <a:xfrm>
            <a:off x="2223817" y="3390025"/>
            <a:ext cx="3013364" cy="1118326"/>
            <a:chOff x="3616036" y="3453674"/>
            <a:chExt cx="3013364" cy="1118326"/>
          </a:xfrm>
        </p:grpSpPr>
        <p:pic>
          <p:nvPicPr>
            <p:cNvPr id="92" name="Picture 10" descr="C:\Users\shadi\Desktop\hd-blogshapes\hd-blogshapes\circle-transp-red6.png">
              <a:extLst>
                <a:ext uri="{FF2B5EF4-FFF2-40B4-BE49-F238E27FC236}">
                  <a16:creationId xmlns:a16="http://schemas.microsoft.com/office/drawing/2014/main" id="{59A5F080-F561-48FE-B40F-9D281AFA7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036" y="3453674"/>
              <a:ext cx="3013364" cy="1118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D7E5F91-55B2-4DD9-BD05-D95F970161FF}"/>
                </a:ext>
              </a:extLst>
            </p:cNvPr>
            <p:cNvSpPr txBox="1"/>
            <p:nvPr/>
          </p:nvSpPr>
          <p:spPr>
            <a:xfrm>
              <a:off x="4088620" y="3811987"/>
              <a:ext cx="2068195" cy="377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Platform Services</a:t>
              </a:r>
            </a:p>
          </p:txBody>
        </p:sp>
      </p:grpSp>
      <p:pic>
        <p:nvPicPr>
          <p:cNvPr id="94" name="Picture 2" descr="http://pentahoadmin.files.wordpress.com/2013/03/hadoop-elephant.jpg">
            <a:extLst>
              <a:ext uri="{FF2B5EF4-FFF2-40B4-BE49-F238E27FC236}">
                <a16:creationId xmlns:a16="http://schemas.microsoft.com/office/drawing/2014/main" id="{9C796440-825D-4626-892D-A82ADFEC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95" y="2381040"/>
            <a:ext cx="519136" cy="388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5" name="Picture 4" descr="http://3.bp.blogspot.com/-ZeYZpE3tESU/UOz8-49WYvI/AAAAAAAAAP8/vt0-vDzXxwk/s72-c/database-developer-Eastbourne-Brighton-Sussex.png">
            <a:extLst>
              <a:ext uri="{FF2B5EF4-FFF2-40B4-BE49-F238E27FC236}">
                <a16:creationId xmlns:a16="http://schemas.microsoft.com/office/drawing/2014/main" id="{5E323BC9-1893-40B7-88B2-BCF5F09D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06" y="3136751"/>
            <a:ext cx="429664" cy="4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http://www.bodhtree.com/blog/wp-content/uploads/2013/08/nosql_logo_0.png">
            <a:extLst>
              <a:ext uri="{FF2B5EF4-FFF2-40B4-BE49-F238E27FC236}">
                <a16:creationId xmlns:a16="http://schemas.microsoft.com/office/drawing/2014/main" id="{2CE3D191-26B6-4403-B610-DA1430EF4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945" y="4247514"/>
            <a:ext cx="794836" cy="470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7" name="Picture 8" descr="http://clipartist.info/RSS/openclipart.org/2011/August/13-Saturday/server-999px.png">
            <a:extLst>
              <a:ext uri="{FF2B5EF4-FFF2-40B4-BE49-F238E27FC236}">
                <a16:creationId xmlns:a16="http://schemas.microsoft.com/office/drawing/2014/main" id="{1AC6B2E9-0239-4AE3-B93B-A98BB89C0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68" y="4721467"/>
            <a:ext cx="392520" cy="6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7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14FFC8C-2143-48F5-A6D3-D11A31D5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Localstack</a:t>
            </a:r>
            <a:endParaRPr lang="es-MX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1C708BC-F8AB-41BA-80CB-153CDB1BD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25028" cy="3541714"/>
          </a:xfrm>
        </p:spPr>
        <p:txBody>
          <a:bodyPr>
            <a:normAutofit/>
          </a:bodyPr>
          <a:lstStyle/>
          <a:p>
            <a:pPr algn="just"/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LocalStack</a:t>
            </a: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 provee dos versiones, una gratuita y una pro. La gratuita provee libre de costo los servicios mas utilizados de AWS que puedes ejecutar de forma local en tu computadora, y usarla para el desarrollo de aplicaciones.</a:t>
            </a:r>
          </a:p>
        </p:txBody>
      </p:sp>
      <p:pic>
        <p:nvPicPr>
          <p:cNvPr id="6146" name="Picture 2" descr="AWS Local with LocalStack. Want to share my experience with Local… | by  Saravanakumar Arunachalam | Medium">
            <a:extLst>
              <a:ext uri="{FF2B5EF4-FFF2-40B4-BE49-F238E27FC236}">
                <a16:creationId xmlns:a16="http://schemas.microsoft.com/office/drawing/2014/main" id="{37106B35-3CD1-42B4-AE04-A28D7EBD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89" y="3851237"/>
            <a:ext cx="4752489" cy="26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90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B0ED6AD0-7AC5-4C9C-99AF-760B8DA98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239" y="1421383"/>
            <a:ext cx="6029220" cy="26148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51B90647-A7C6-4FA0-9426-2F141B29A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8470" y="4036206"/>
            <a:ext cx="1695060" cy="736919"/>
          </a:xfrm>
        </p:spPr>
        <p:txBody>
          <a:bodyPr>
            <a:normAutofit fontScale="90000"/>
          </a:bodyPr>
          <a:lstStyle/>
          <a:p>
            <a:r>
              <a:rPr lang="es-MX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457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14FFC8C-2143-48F5-A6D3-D11A31D5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Entorno de ejecución "clásico" / "</a:t>
            </a:r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legacy</a:t>
            </a: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"</a:t>
            </a:r>
            <a:endParaRPr lang="es-MX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1C708BC-F8AB-41BA-80CB-153CDB1BD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Cuando se dispone de un servidor físico con una asignación específica de sus recursos, una configuración particular de los lenguajes/versiones a utilizar donde se ejecutarían las diferentes aplicaciones</a:t>
            </a:r>
            <a:endParaRPr lang="es-MX" dirty="0"/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2DE8EF1D-4E7E-406D-8556-201D0E1C6D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06" y="2249486"/>
            <a:ext cx="4636705" cy="30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14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14FFC8C-2143-48F5-A6D3-D11A31D5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Entorno de ejecución "</a:t>
            </a:r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cloud</a:t>
            </a: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"</a:t>
            </a:r>
            <a:endParaRPr lang="es-MX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1C708BC-F8AB-41BA-80CB-153CDB1BD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Desde hace unos años se está produciendo un cambio de enfoque en algunas empresas en lo que se refiere al aprovisionamiento de infraestructura, todos esto gracias a la aparición de los entornos de ejecución </a:t>
            </a:r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cloud</a:t>
            </a: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73E88-B745-43E9-A31A-BEA2877DCC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IaaS (Infraestructura como Servicio)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PaaS (Plataforma como Servicio)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SaaS (Software como servicio)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618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14FFC8C-2143-48F5-A6D3-D11A31D5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D4D4D4"/>
                </a:solidFill>
                <a:effectLst/>
                <a:latin typeface="-apple-system"/>
              </a:rPr>
              <a:t>Servidores "Mascota" vs "Ganado" (Pets vs Cattle)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B613C-293E-4EE5-9BF3-42CED76F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08" y="2097088"/>
            <a:ext cx="7204407" cy="41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8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14FFC8C-2143-48F5-A6D3-D11A31D5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¿Qué es Docker?</a:t>
            </a:r>
            <a:endParaRPr lang="es-MX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1C708BC-F8AB-41BA-80CB-153CDB1BD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25028" cy="3541714"/>
          </a:xfrm>
        </p:spPr>
        <p:txBody>
          <a:bodyPr>
            <a:normAutofit/>
          </a:bodyPr>
          <a:lstStyle/>
          <a:p>
            <a:pPr algn="just"/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Docker es un proyecto de código abierto que automatiza el despliegue de aplicaciones dentro de contenedores de software, proporcionando una capa adicional de abstracción y automatización de virtualización de aplicaciones en múltiples sistemas operativos (Wikipedia).</a:t>
            </a:r>
          </a:p>
        </p:txBody>
      </p:sp>
      <p:pic>
        <p:nvPicPr>
          <p:cNvPr id="2052" name="Picture 4" descr="Docker - Imágenes - Contenedores - Instancias. - El Camino del Sysadmin">
            <a:extLst>
              <a:ext uri="{FF2B5EF4-FFF2-40B4-BE49-F238E27FC236}">
                <a16:creationId xmlns:a16="http://schemas.microsoft.com/office/drawing/2014/main" id="{4110F6A2-0604-49EC-A104-62EB82299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71" y="4083838"/>
            <a:ext cx="4376925" cy="261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37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14FFC8C-2143-48F5-A6D3-D11A31D5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docker</a:t>
            </a: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compose</a:t>
            </a:r>
            <a:endParaRPr lang="es-MX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1C708BC-F8AB-41BA-80CB-153CDB1BD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25028" cy="3541714"/>
          </a:xfrm>
        </p:spPr>
        <p:txBody>
          <a:bodyPr>
            <a:normAutofit/>
          </a:bodyPr>
          <a:lstStyle/>
          <a:p>
            <a:pPr algn="just"/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Es una herramienta para definir y ejecutar aplicaciones Docker</a:t>
            </a:r>
          </a:p>
          <a:p>
            <a:pPr algn="just"/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Funciona al aplicar muchas reglas declaradas dentro de un solo archivo de configuración </a:t>
            </a:r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docker-compose.yml</a:t>
            </a: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5122" name="Picture 2" descr="Docker Basics: Docker Compose">
            <a:extLst>
              <a:ext uri="{FF2B5EF4-FFF2-40B4-BE49-F238E27FC236}">
                <a16:creationId xmlns:a16="http://schemas.microsoft.com/office/drawing/2014/main" id="{D9CB2C8E-E722-4EC2-A05B-B5420037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34" y="3878923"/>
            <a:ext cx="4669155" cy="25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49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14FFC8C-2143-48F5-A6D3-D11A31D5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Stateless</a:t>
            </a:r>
            <a:endParaRPr lang="es-MX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1C708BC-F8AB-41BA-80CB-153CDB1BD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Una aplicación sin estado es aquella que no lee ni almacena información sobre su estado de una vez a otra.</a:t>
            </a:r>
            <a:b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</a:br>
            <a:b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</a:b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Vamos, que si no tenemos cuidado Thanos puede hacer lo suyo, porque ¡¡¡todo cambio a nivel de ficheros desaparecerá al borrar el contenedor!!!</a:t>
            </a:r>
          </a:p>
        </p:txBody>
      </p:sp>
      <p:pic>
        <p:nvPicPr>
          <p:cNvPr id="3076" name="Picture 4" descr="infinity gauntlet LOVE finger avenger THANOS - Valentines Day - Pegatina |  TeePublic MX">
            <a:extLst>
              <a:ext uri="{FF2B5EF4-FFF2-40B4-BE49-F238E27FC236}">
                <a16:creationId xmlns:a16="http://schemas.microsoft.com/office/drawing/2014/main" id="{E5A85824-2953-45E9-9EA6-4D2F61637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3" t="4516" r="26277" b="9854"/>
          <a:stretch/>
        </p:blipFill>
        <p:spPr bwMode="auto">
          <a:xfrm>
            <a:off x="7024745" y="2097088"/>
            <a:ext cx="2775472" cy="364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2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14FFC8C-2143-48F5-A6D3-D11A31D5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Serverless</a:t>
            </a:r>
            <a:endParaRPr lang="es-MX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1C708BC-F8AB-41BA-80CB-153CDB1BD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El término "</a:t>
            </a:r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Serverless</a:t>
            </a: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" significa sin servidor. Comercialmente tiene un nombre potente y el "deseo" de muchas personas de que se haga realidad, pero hay que decir que los servidores siguen y seguirán existiendo por muchos años</a:t>
            </a:r>
          </a:p>
        </p:txBody>
      </p:sp>
      <p:pic>
        <p:nvPicPr>
          <p:cNvPr id="4100" name="Picture 4" descr="Funciones Lambda y aplicaciones Serverless | Novis - Especialistas en  servicios y soluciones SAP">
            <a:extLst>
              <a:ext uri="{FF2B5EF4-FFF2-40B4-BE49-F238E27FC236}">
                <a16:creationId xmlns:a16="http://schemas.microsoft.com/office/drawing/2014/main" id="{8C3F47FA-8B7A-49EC-ABD2-0897F11D4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05" y="2315368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erverless application development with Node.js on AWS platform using Serverless  framework | by Gökhan Olgun | ITNEXT">
            <a:extLst>
              <a:ext uri="{FF2B5EF4-FFF2-40B4-BE49-F238E27FC236}">
                <a16:creationId xmlns:a16="http://schemas.microsoft.com/office/drawing/2014/main" id="{0AEFD6BE-904F-4EE3-A408-C7F8F10C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33" y="42826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WS CloudFormation">
            <a:extLst>
              <a:ext uri="{FF2B5EF4-FFF2-40B4-BE49-F238E27FC236}">
                <a16:creationId xmlns:a16="http://schemas.microsoft.com/office/drawing/2014/main" id="{2C38C7FC-42CB-405C-BCEA-FCA5D26D4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427" y="42826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04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14FFC8C-2143-48F5-A6D3-D11A31D5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Problemática: Arranque Frío / Arranque Caliente</a:t>
            </a:r>
            <a:endParaRPr lang="es-MX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1C708BC-F8AB-41BA-80CB-153CDB1BD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Arranque Frío / </a:t>
            </a:r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Cold</a:t>
            </a: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Start</a:t>
            </a: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:</a:t>
            </a:r>
          </a:p>
          <a:p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Tiempo de arranque de la máquina/contenedor + Tiempo de inyección del código</a:t>
            </a:r>
          </a:p>
          <a:p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Arranque Caliente/ </a:t>
            </a:r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Warm</a:t>
            </a:r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MX" b="0" i="0" dirty="0" err="1">
                <a:solidFill>
                  <a:srgbClr val="D4D4D4"/>
                </a:solidFill>
                <a:effectLst/>
                <a:latin typeface="-apple-system"/>
              </a:rPr>
              <a:t>Start</a:t>
            </a:r>
            <a:r>
              <a:rPr lang="es-MX" dirty="0">
                <a:solidFill>
                  <a:srgbClr val="D4D4D4"/>
                </a:solidFill>
                <a:latin typeface="-apple-system"/>
              </a:rPr>
              <a:t>:</a:t>
            </a:r>
          </a:p>
          <a:p>
            <a:r>
              <a:rPr lang="es-MX" b="0" i="0" dirty="0">
                <a:solidFill>
                  <a:srgbClr val="D4D4D4"/>
                </a:solidFill>
                <a:effectLst/>
                <a:latin typeface="-apple-system"/>
              </a:rPr>
              <a:t>El tiempo será únicamente tiempo de uso</a:t>
            </a:r>
          </a:p>
        </p:txBody>
      </p:sp>
      <p:pic>
        <p:nvPicPr>
          <p:cNvPr id="7170" name="Picture 2" descr="drawing">
            <a:extLst>
              <a:ext uri="{FF2B5EF4-FFF2-40B4-BE49-F238E27FC236}">
                <a16:creationId xmlns:a16="http://schemas.microsoft.com/office/drawing/2014/main" id="{FD4C4589-8FD0-4B36-ABAA-8DF9AA15B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4"/>
          <a:stretch/>
        </p:blipFill>
        <p:spPr bwMode="auto">
          <a:xfrm>
            <a:off x="6408871" y="2411339"/>
            <a:ext cx="4918524" cy="306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56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285</TotalTime>
  <Words>515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Indie Flower</vt:lpstr>
      <vt:lpstr>Tw Cen MT</vt:lpstr>
      <vt:lpstr>Circuit</vt:lpstr>
      <vt:lpstr>Trabajando localmente</vt:lpstr>
      <vt:lpstr>Entorno de ejecución "clásico" / "legacy"</vt:lpstr>
      <vt:lpstr>Entorno de ejecución "cloud"</vt:lpstr>
      <vt:lpstr>Servidores "Mascota" vs "Ganado" (Pets vs Cattle)</vt:lpstr>
      <vt:lpstr>¿Qué es Docker?</vt:lpstr>
      <vt:lpstr>docker compose</vt:lpstr>
      <vt:lpstr>Stateless</vt:lpstr>
      <vt:lpstr>Serverless</vt:lpstr>
      <vt:lpstr>Problemática: Arranque Frío / Arranque Caliente</vt:lpstr>
      <vt:lpstr>PowerPoint Presentation</vt:lpstr>
      <vt:lpstr>PowerPoint Presentation</vt:lpstr>
      <vt:lpstr>PowerPoint Presentation</vt:lpstr>
      <vt:lpstr>PowerPoint Presentation</vt:lpstr>
      <vt:lpstr>Localstack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jose Renteria</dc:creator>
  <cp:lastModifiedBy>jose Renteria</cp:lastModifiedBy>
  <cp:revision>15</cp:revision>
  <dcterms:created xsi:type="dcterms:W3CDTF">2021-05-13T12:16:27Z</dcterms:created>
  <dcterms:modified xsi:type="dcterms:W3CDTF">2021-05-13T17:02:14Z</dcterms:modified>
</cp:coreProperties>
</file>