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9" r:id="rId2"/>
    <p:sldId id="323" r:id="rId3"/>
    <p:sldId id="308" r:id="rId4"/>
    <p:sldId id="345" r:id="rId5"/>
    <p:sldId id="309" r:id="rId6"/>
    <p:sldId id="310" r:id="rId7"/>
    <p:sldId id="311" r:id="rId8"/>
    <p:sldId id="312" r:id="rId9"/>
    <p:sldId id="313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717" autoAdjust="0"/>
  </p:normalViewPr>
  <p:slideViewPr>
    <p:cSldViewPr>
      <p:cViewPr>
        <p:scale>
          <a:sx n="70" d="100"/>
          <a:sy n="70" d="100"/>
        </p:scale>
        <p:origin x="-10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E659-0DD5-4661-AC6D-5F963B9E1C25}" type="datetimeFigureOut">
              <a:rPr lang="es-PE" smtClean="0"/>
              <a:pPr/>
              <a:t>21/08/2016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256EF-67D7-4C07-9004-70B19D642DB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6546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0086-0713-49F1-89F1-4BFB1727E735}" type="datetimeFigureOut">
              <a:rPr lang="es-PE" smtClean="0"/>
              <a:pPr/>
              <a:t>21/08/2016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C3B6-1CF4-43E8-B135-01C687FF7A9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69229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908F6-6EFC-4C68-817F-B19A5207F9CE}" type="slidenum">
              <a:rPr lang="es-PE"/>
              <a:pPr/>
              <a:t>2</a:t>
            </a:fld>
            <a:endParaRPr lang="es-P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E0AFF-EFCF-4029-A24B-2B578CB73C91}" type="slidenum">
              <a:rPr lang="es-PE"/>
              <a:pPr/>
              <a:t>3</a:t>
            </a:fld>
            <a:endParaRPr lang="es-PE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E0AFF-EFCF-4029-A24B-2B578CB73C91}" type="slidenum">
              <a:rPr lang="es-PE"/>
              <a:pPr/>
              <a:t>4</a:t>
            </a:fld>
            <a:endParaRPr lang="es-PE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3A73F-55B0-489F-8966-D3E00536101D}" type="slidenum">
              <a:rPr lang="es-PE"/>
              <a:pPr/>
              <a:t>5</a:t>
            </a:fld>
            <a:endParaRPr lang="es-PE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4B06C-7C2D-4C43-96C3-B420562CCE9F}" type="slidenum">
              <a:rPr lang="es-PE"/>
              <a:pPr/>
              <a:t>6</a:t>
            </a:fld>
            <a:endParaRPr lang="es-PE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8F1F0-8353-43DA-967D-3B31329C88FF}" type="slidenum">
              <a:rPr lang="es-PE"/>
              <a:pPr/>
              <a:t>7</a:t>
            </a:fld>
            <a:endParaRPr lang="es-PE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A8895-9B32-40AE-B37B-CFC742BF32BC}" type="slidenum">
              <a:rPr lang="es-PE"/>
              <a:pPr/>
              <a:t>8</a:t>
            </a:fld>
            <a:endParaRPr lang="es-PE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BC59F-C8C4-4E82-A575-FB517D0ABDCA}" type="slidenum">
              <a:rPr lang="es-PE"/>
              <a:pPr/>
              <a:t>9</a:t>
            </a:fld>
            <a:endParaRPr lang="es-PE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82861-6B47-47F5-94D1-60D27D464F19}" type="slidenum">
              <a:rPr lang="es-PE"/>
              <a:pPr/>
              <a:t>10</a:t>
            </a:fld>
            <a:endParaRPr lang="es-PE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5410201"/>
            <a:ext cx="4953000" cy="304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</a:pPr>
            <a:r>
              <a:rPr kumimoji="0" lang="es-PE" sz="1600" b="1" u="sng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Profesores</a:t>
            </a:r>
            <a:endParaRPr kumimoji="0" lang="en-US" sz="1600" b="1" u="sng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76200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10200" y="1676400"/>
            <a:ext cx="3383280" cy="49530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33400"/>
            <a:ext cx="5102352" cy="60950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0"/>
            <a:ext cx="1905000" cy="5867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248400" cy="5867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0F8720-537D-4339-A5C7-6E7B7E165D3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869BBE-4D15-4362-B7FC-85D6BF0BA0B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259684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2683853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2902010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2951246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2986415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749243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2847826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436505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2462370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429933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4384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1120775"/>
            <a:ext cx="8610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2667000"/>
            <a:ext cx="5105400" cy="609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304800" y="3352800"/>
            <a:ext cx="8610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8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334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281662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/>
          </p:nvPr>
        </p:nvSpPr>
        <p:spPr>
          <a:xfrm>
            <a:off x="609600" y="5715000"/>
            <a:ext cx="4800600" cy="990600"/>
          </a:xfr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 kumimoji="0"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17794" name="Picture 2" descr="E:\Images\Logos\Logo UPC cle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438400" cy="5718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4114800" cy="3810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/>
          <a:lstStyle>
            <a:lvl1pPr>
              <a:defRPr sz="2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1000" y="2971800"/>
            <a:ext cx="8382000" cy="3657600"/>
          </a:xfrm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382000" cy="1752600"/>
          </a:xfrm>
          <a:solidFill>
            <a:schemeClr val="accent2">
              <a:lumMod val="20000"/>
              <a:lumOff val="80000"/>
            </a:schemeClr>
          </a:solidFill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381000"/>
            <a:ext cx="9144000" cy="6477000"/>
          </a:xfrm>
          <a:solidFill>
            <a:schemeClr val="bg1"/>
          </a:solidFill>
          <a:ln w="38100">
            <a:noFill/>
          </a:ln>
        </p:spPr>
        <p:txBody>
          <a:bodyPr lIns="182880" tIns="182880" rIns="182880" bIns="182880">
            <a:normAutofit/>
          </a:bodyPr>
          <a:lstStyle>
            <a:lvl1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>
                <a:tab pos="182880" algn="l"/>
                <a:tab pos="365760" algn="l"/>
                <a:tab pos="548640" algn="l"/>
                <a:tab pos="731520" algn="l"/>
                <a:tab pos="914400" algn="l"/>
                <a:tab pos="1097280" algn="l"/>
                <a:tab pos="1280160" algn="l"/>
                <a:tab pos="1463040" algn="l"/>
                <a:tab pos="1645920" algn="l"/>
                <a:tab pos="1828800" algn="l"/>
              </a:tabLst>
              <a:defRPr sz="1600" normalizeH="0" baseline="0">
                <a:latin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9465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828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648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286000"/>
            <a:ext cx="4041775" cy="430871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410200" y="71369"/>
            <a:ext cx="3496736" cy="225552"/>
          </a:xfrm>
          <a:prstGeom prst="rect">
            <a:avLst/>
          </a:prstGeom>
        </p:spPr>
        <p:txBody>
          <a:bodyPr rtlCol="0"/>
          <a:lstStyle/>
          <a:p>
            <a:r>
              <a:rPr lang="es-ES" smtClean="0"/>
              <a:t>Estructura de datos y algoritmos - 2010-02 - Unidad 01 - Algoritmos</a:t>
            </a:r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1" name="Picture 5" descr="E:\Images\Logos\Logo UP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6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8" r:id="rId17"/>
    <p:sldLayoutId id="2147483679" r:id="rId18"/>
  </p:sldLayoutIdLst>
  <p:transition spd="med">
    <p:random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Time </a:t>
            </a:r>
            <a:r>
              <a:rPr lang="es-PE" dirty="0" err="1" smtClean="0"/>
              <a:t>Analysis</a:t>
            </a:r>
            <a:r>
              <a:rPr lang="es-PE" dirty="0" smtClean="0"/>
              <a:t> -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Tiempos</a:t>
            </a:r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Referencias</a:t>
            </a:r>
            <a:endParaRPr lang="es-PE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300162" y="2959100"/>
            <a:ext cx="2352675" cy="2686050"/>
          </a:xfrm>
        </p:spPr>
      </p:pic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err="1" smtClean="0"/>
              <a:t>Cormen</a:t>
            </a:r>
            <a:r>
              <a:rPr lang="es-PE" dirty="0" smtClean="0"/>
              <a:t>, Thomas H. and </a:t>
            </a:r>
            <a:r>
              <a:rPr lang="es-PE" dirty="0" err="1" smtClean="0"/>
              <a:t>Others</a:t>
            </a:r>
            <a:r>
              <a:rPr lang="es-PE" dirty="0" smtClean="0"/>
              <a:t> (CLRS)</a:t>
            </a:r>
          </a:p>
          <a:p>
            <a:pPr lvl="1"/>
            <a:r>
              <a:rPr lang="es-PE" dirty="0" err="1" smtClean="0"/>
              <a:t>Introduction</a:t>
            </a:r>
            <a:r>
              <a:rPr lang="es-PE" dirty="0" smtClean="0"/>
              <a:t> </a:t>
            </a:r>
            <a:r>
              <a:rPr lang="es-PE" dirty="0" err="1" smtClean="0"/>
              <a:t>to</a:t>
            </a:r>
            <a:r>
              <a:rPr lang="es-PE" dirty="0" smtClean="0"/>
              <a:t> </a:t>
            </a:r>
            <a:r>
              <a:rPr lang="es-PE" dirty="0" err="1" smtClean="0"/>
              <a:t>Algorithms</a:t>
            </a:r>
            <a:r>
              <a:rPr lang="es-PE" dirty="0" smtClean="0"/>
              <a:t>, </a:t>
            </a:r>
            <a:r>
              <a:rPr lang="es-PE" dirty="0" err="1" smtClean="0"/>
              <a:t>Second</a:t>
            </a:r>
            <a:r>
              <a:rPr lang="es-PE" dirty="0" smtClean="0"/>
              <a:t> </a:t>
            </a:r>
            <a:r>
              <a:rPr lang="es-PE" dirty="0" err="1" smtClean="0"/>
              <a:t>Edition</a:t>
            </a:r>
            <a:r>
              <a:rPr lang="es-PE" dirty="0" smtClean="0"/>
              <a:t>. 2001.</a:t>
            </a:r>
          </a:p>
          <a:p>
            <a:pPr lvl="1"/>
            <a:endParaRPr lang="es-PE" dirty="0" smtClean="0"/>
          </a:p>
          <a:p>
            <a:r>
              <a:rPr lang="es-PE" dirty="0" err="1" smtClean="0"/>
              <a:t>Lafore</a:t>
            </a:r>
            <a:r>
              <a:rPr lang="es-PE" dirty="0" smtClean="0"/>
              <a:t>, Robert</a:t>
            </a:r>
          </a:p>
          <a:p>
            <a:pPr lvl="1"/>
            <a:r>
              <a:rPr lang="es-PE" dirty="0" smtClean="0"/>
              <a:t>Data </a:t>
            </a:r>
            <a:r>
              <a:rPr lang="es-PE" dirty="0" err="1" smtClean="0"/>
              <a:t>Structures</a:t>
            </a:r>
            <a:r>
              <a:rPr lang="es-PE" dirty="0" smtClean="0"/>
              <a:t> and </a:t>
            </a:r>
            <a:r>
              <a:rPr lang="es-PE" dirty="0" err="1" smtClean="0"/>
              <a:t>Algorithms</a:t>
            </a:r>
            <a:r>
              <a:rPr lang="es-PE" dirty="0" smtClean="0"/>
              <a:t> in Java, </a:t>
            </a:r>
            <a:r>
              <a:rPr lang="es-PE" dirty="0" err="1" smtClean="0"/>
              <a:t>Second</a:t>
            </a:r>
            <a:r>
              <a:rPr lang="es-PE" dirty="0" smtClean="0"/>
              <a:t> </a:t>
            </a:r>
            <a:r>
              <a:rPr lang="es-PE" dirty="0" err="1" smtClean="0"/>
              <a:t>Edition</a:t>
            </a:r>
            <a:r>
              <a:rPr lang="es-PE" dirty="0" smtClean="0"/>
              <a:t>. 2003.</a:t>
            </a:r>
          </a:p>
          <a:p>
            <a:pPr lvl="1"/>
            <a:endParaRPr lang="es-PE" dirty="0" smtClean="0"/>
          </a:p>
          <a:p>
            <a:r>
              <a:rPr lang="es-PE" dirty="0" err="1" smtClean="0"/>
              <a:t>Shaffer</a:t>
            </a:r>
            <a:r>
              <a:rPr lang="es-PE" dirty="0" smtClean="0"/>
              <a:t>, </a:t>
            </a:r>
            <a:r>
              <a:rPr lang="es-PE" dirty="0" err="1" smtClean="0"/>
              <a:t>Clifford</a:t>
            </a:r>
            <a:r>
              <a:rPr lang="es-PE" dirty="0" smtClean="0"/>
              <a:t> A.</a:t>
            </a:r>
          </a:p>
          <a:p>
            <a:pPr lvl="1"/>
            <a:r>
              <a:rPr lang="es-PE" dirty="0" err="1" smtClean="0"/>
              <a:t>Class</a:t>
            </a:r>
            <a:r>
              <a:rPr lang="es-PE" dirty="0" smtClean="0"/>
              <a:t> Notes, Data </a:t>
            </a:r>
            <a:r>
              <a:rPr lang="es-PE" dirty="0" err="1" smtClean="0"/>
              <a:t>Structures</a:t>
            </a:r>
            <a:r>
              <a:rPr lang="es-PE" dirty="0" smtClean="0"/>
              <a:t> and </a:t>
            </a:r>
            <a:r>
              <a:rPr lang="es-PE" dirty="0" err="1" smtClean="0"/>
              <a:t>File</a:t>
            </a:r>
            <a:r>
              <a:rPr lang="es-PE" dirty="0" smtClean="0"/>
              <a:t> </a:t>
            </a:r>
            <a:r>
              <a:rPr lang="es-PE" dirty="0" err="1" smtClean="0"/>
              <a:t>Processing</a:t>
            </a:r>
            <a:r>
              <a:rPr lang="es-PE" dirty="0" smtClean="0"/>
              <a:t>, </a:t>
            </a:r>
            <a:r>
              <a:rPr lang="es-PE" dirty="0" err="1" smtClean="0"/>
              <a:t>Department</a:t>
            </a:r>
            <a:r>
              <a:rPr lang="es-PE" dirty="0" smtClean="0"/>
              <a:t> of </a:t>
            </a:r>
            <a:r>
              <a:rPr lang="es-PE" dirty="0" err="1" smtClean="0"/>
              <a:t>Computer</a:t>
            </a:r>
            <a:r>
              <a:rPr lang="es-PE" dirty="0" smtClean="0"/>
              <a:t> </a:t>
            </a:r>
            <a:r>
              <a:rPr lang="es-PE" dirty="0" err="1" smtClean="0"/>
              <a:t>Science</a:t>
            </a:r>
            <a:r>
              <a:rPr lang="es-PE" dirty="0" smtClean="0"/>
              <a:t>, Virginia </a:t>
            </a:r>
            <a:r>
              <a:rPr lang="es-PE" dirty="0" err="1" smtClean="0"/>
              <a:t>Tech</a:t>
            </a:r>
            <a:r>
              <a:rPr lang="es-PE" dirty="0" smtClean="0"/>
              <a:t>. </a:t>
            </a:r>
            <a:r>
              <a:rPr lang="es-PE" dirty="0" err="1" smtClean="0"/>
              <a:t>Fall</a:t>
            </a:r>
            <a:r>
              <a:rPr lang="es-PE" dirty="0" smtClean="0"/>
              <a:t> 2004.</a:t>
            </a:r>
          </a:p>
          <a:p>
            <a:pPr lvl="1"/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¿Cuál algoritmo es mas eficiente(tiempo)?</a:t>
            </a:r>
            <a:endParaRPr lang="es-PE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695493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¿Cómo analizar la eficiencia de un algoritmos?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PE" dirty="0" smtClean="0"/>
              <a:t>Asumir que la cantidad de datos a procesar es un número grande.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Contar las operaciones que se han definido en cada instrucción de código</a:t>
            </a:r>
          </a:p>
          <a:p>
            <a:pPr lvl="1" algn="just"/>
            <a:r>
              <a:rPr lang="es-PE" dirty="0" smtClean="0"/>
              <a:t>Asignaciones</a:t>
            </a:r>
          </a:p>
          <a:p>
            <a:pPr lvl="1" algn="just"/>
            <a:r>
              <a:rPr lang="es-PE" dirty="0" smtClean="0"/>
              <a:t>Operaciones </a:t>
            </a:r>
            <a:r>
              <a:rPr lang="es-PE" dirty="0" smtClean="0"/>
              <a:t>de comparación</a:t>
            </a:r>
          </a:p>
          <a:p>
            <a:pPr lvl="1" algn="just"/>
            <a:r>
              <a:rPr lang="es-PE" dirty="0" smtClean="0"/>
              <a:t>Operaciones </a:t>
            </a:r>
            <a:r>
              <a:rPr lang="es-PE" dirty="0" smtClean="0"/>
              <a:t>aritméticas(+, -, *, /)</a:t>
            </a:r>
            <a:endParaRPr lang="es-PE" dirty="0" smtClean="0"/>
          </a:p>
          <a:p>
            <a:pPr lvl="1" algn="just"/>
            <a:r>
              <a:rPr lang="es-PE" dirty="0" smtClean="0"/>
              <a:t>Copiado de datos</a:t>
            </a:r>
          </a:p>
          <a:p>
            <a:pPr marL="576072" indent="-457200" algn="just"/>
            <a:r>
              <a:rPr lang="es-PE" sz="3000" dirty="0" smtClean="0">
                <a:solidFill>
                  <a:schemeClr val="tx1"/>
                </a:solidFill>
              </a:rPr>
              <a:t>Encontrar </a:t>
            </a:r>
            <a:r>
              <a:rPr lang="es-PE" sz="3000" dirty="0" smtClean="0">
                <a:solidFill>
                  <a:schemeClr val="tx1"/>
                </a:solidFill>
              </a:rPr>
              <a:t>la ecuación matemática que representa al algoritmo.</a:t>
            </a:r>
          </a:p>
          <a:p>
            <a:pPr marL="576072" indent="-457200" algn="just"/>
            <a:r>
              <a:rPr lang="es-PE" sz="3000" dirty="0" smtClean="0"/>
              <a:t>Efectuar las reducciones pertinentes.</a:t>
            </a:r>
            <a:endParaRPr lang="es-PE" sz="3000" dirty="0">
              <a:solidFill>
                <a:schemeClr val="tx1"/>
              </a:solidFill>
            </a:endParaRPr>
          </a:p>
          <a:p>
            <a:pPr lvl="1" algn="just"/>
            <a:endParaRPr lang="es-PE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¿Cómo analizar la eficiencia de un algoritmos? - Ejemplo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s-PE" dirty="0" smtClean="0"/>
              <a:t>Ejemplo</a:t>
            </a:r>
            <a:r>
              <a:rPr lang="es-PE" dirty="0"/>
              <a:t>: Hallar el promedio de todos los números en el arreglo A. </a:t>
            </a:r>
          </a:p>
          <a:p>
            <a:pPr lvl="1" algn="just">
              <a:buNone/>
            </a:pPr>
            <a:endParaRPr lang="es-PE" dirty="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buNone/>
            </a:pPr>
            <a:r>
              <a:rPr lang="es-PE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lvl="1" algn="just">
              <a:buNone/>
            </a:pPr>
            <a:r>
              <a:rPr lang="es-PE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s-P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lvl="1" algn="just">
              <a:buNone/>
            </a:pPr>
            <a:r>
              <a:rPr lang="es-PE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i=0; i &lt; n; i++)</a:t>
            </a:r>
          </a:p>
          <a:p>
            <a:pPr lvl="1" algn="just">
              <a:buNone/>
            </a:pP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P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A[i];</a:t>
            </a:r>
          </a:p>
          <a:p>
            <a:pPr lvl="1" algn="just">
              <a:buNone/>
            </a:pPr>
            <a:r>
              <a:rPr lang="es-PE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 n;</a:t>
            </a:r>
          </a:p>
          <a:p>
            <a:pPr lvl="1" algn="just">
              <a:buNone/>
            </a:pPr>
            <a:endParaRPr lang="es-PE" dirty="0" smtClean="0"/>
          </a:p>
          <a:p>
            <a:pPr lvl="1" algn="just"/>
            <a:r>
              <a:rPr lang="es-PE" dirty="0" smtClean="0">
                <a:solidFill>
                  <a:schemeClr val="tx1"/>
                </a:solidFill>
              </a:rPr>
              <a:t>Tiempo Detallado </a:t>
            </a:r>
            <a:r>
              <a:rPr lang="es-PE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s-PE" dirty="0" smtClean="0">
                <a:solidFill>
                  <a:schemeClr val="tx1"/>
                </a:solidFill>
              </a:rPr>
              <a:t>3 + 2n + 2 =  2n + 5</a:t>
            </a:r>
          </a:p>
          <a:p>
            <a:pPr lvl="1" algn="just"/>
            <a:r>
              <a:rPr lang="es-PE" dirty="0" smtClean="0">
                <a:solidFill>
                  <a:schemeClr val="tx1"/>
                </a:solidFill>
              </a:rPr>
              <a:t>Tiempo Asintótico </a:t>
            </a:r>
            <a:r>
              <a:rPr lang="es-PE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s-PE" dirty="0" smtClean="0">
                <a:solidFill>
                  <a:schemeClr val="tx1"/>
                </a:solidFill>
              </a:rPr>
              <a:t>O(n)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1624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Reglas para calcular el Tiempo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Regla 1: Ciclos FOR</a:t>
            </a:r>
          </a:p>
          <a:p>
            <a:pPr lvl="2">
              <a:buNone/>
            </a:pP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i=0; i &lt; n; i++) { ........... n</a:t>
            </a:r>
            <a:endParaRPr lang="es-P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A[i]; ............ 2</a:t>
            </a: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............ 1</a:t>
            </a: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PE" dirty="0" smtClean="0"/>
              <a:t>Tiempo = 3n </a:t>
            </a:r>
            <a:r>
              <a:rPr lang="es-PE" dirty="0" smtClean="0">
                <a:sym typeface="Wingdings" pitchFamily="2" charset="2"/>
              </a:rPr>
              <a:t> </a:t>
            </a:r>
            <a:r>
              <a:rPr lang="es-PE" dirty="0" smtClean="0"/>
              <a:t>O(n) Lineal</a:t>
            </a:r>
          </a:p>
          <a:p>
            <a:endParaRPr lang="es-PE" dirty="0" smtClean="0"/>
          </a:p>
          <a:p>
            <a:r>
              <a:rPr lang="es-PE" dirty="0" smtClean="0"/>
              <a:t>Regla 2: Ciclos FOR anidados</a:t>
            </a:r>
          </a:p>
          <a:p>
            <a:pPr lvl="2">
              <a:buNone/>
            </a:pP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i=0; i &lt; n; i++) { ............... n</a:t>
            </a:r>
            <a:endParaRPr lang="es-P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k=0; k &lt; n; k++) { ........ n</a:t>
            </a:r>
            <a:endParaRPr lang="es-P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i * k; ................ 2</a:t>
            </a: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s-PE" sz="2800" dirty="0" smtClean="0">
                <a:solidFill>
                  <a:schemeClr val="accent2"/>
                </a:solidFill>
              </a:rPr>
              <a:t>Tiempo = 2n</a:t>
            </a:r>
            <a:r>
              <a:rPr lang="es-PE" sz="2800" baseline="30000" dirty="0" smtClean="0">
                <a:solidFill>
                  <a:schemeClr val="accent2"/>
                </a:solidFill>
              </a:rPr>
              <a:t>2</a:t>
            </a:r>
            <a:r>
              <a:rPr lang="es-PE" sz="2800" dirty="0" smtClean="0">
                <a:solidFill>
                  <a:schemeClr val="accent2"/>
                </a:solidFill>
              </a:rPr>
              <a:t> </a:t>
            </a:r>
            <a:r>
              <a:rPr lang="es-PE" sz="2800" dirty="0" smtClean="0">
                <a:solidFill>
                  <a:schemeClr val="accent2"/>
                </a:solidFill>
                <a:sym typeface="Wingdings" pitchFamily="2" charset="2"/>
              </a:rPr>
              <a:t> </a:t>
            </a:r>
            <a:r>
              <a:rPr lang="es-PE" sz="2800" dirty="0" smtClean="0">
                <a:solidFill>
                  <a:schemeClr val="accent2"/>
                </a:solidFill>
              </a:rPr>
              <a:t>O(n</a:t>
            </a:r>
            <a:r>
              <a:rPr lang="es-PE" sz="2800" baseline="30000" dirty="0" smtClean="0">
                <a:solidFill>
                  <a:schemeClr val="accent2"/>
                </a:solidFill>
              </a:rPr>
              <a:t>2</a:t>
            </a:r>
            <a:r>
              <a:rPr lang="es-PE" sz="2800" dirty="0" smtClean="0">
                <a:solidFill>
                  <a:schemeClr val="accent2"/>
                </a:solidFill>
              </a:rPr>
              <a:t>) Cuadrático</a:t>
            </a:r>
            <a:endParaRPr lang="es-PE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Reglas para calcular el Tiempo</a:t>
            </a:r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 smtClean="0"/>
              <a:t>Regla 3: Proposiciones Consecutivas</a:t>
            </a:r>
          </a:p>
          <a:p>
            <a:pPr lvl="2">
              <a:buNone/>
            </a:pP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i=0; i &lt; n; i++) { ............... n</a:t>
            </a:r>
          </a:p>
          <a:p>
            <a:pPr lvl="2">
              <a:buNone/>
            </a:pP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 </a:t>
            </a:r>
            <a:r>
              <a:rPr lang="es-P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cout</a:t>
            </a:r>
            <a:r>
              <a:rPr lang="es-P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i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 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...................... 1</a:t>
            </a:r>
            <a:endParaRPr lang="es-P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None/>
            </a:pPr>
            <a:endParaRPr lang="es-PE" sz="2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s-PE" sz="2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i=0; i &lt; n; i++) ............... n</a:t>
            </a:r>
          </a:p>
          <a:p>
            <a:pPr lvl="2">
              <a:buNone/>
            </a:pP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k=0; k &lt; n; k++) .......... n</a:t>
            </a:r>
            <a:endParaRPr lang="es-P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None/>
            </a:pP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i * k; ............. 2</a:t>
            </a:r>
          </a:p>
          <a:p>
            <a:pPr lvl="2">
              <a:buNone/>
            </a:pPr>
            <a:endParaRPr lang="es-PE" sz="2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s-PE" dirty="0" smtClean="0"/>
              <a:t>Tiempo = n + 2n</a:t>
            </a:r>
            <a:r>
              <a:rPr lang="es-PE" baseline="30000" dirty="0" smtClean="0"/>
              <a:t>2</a:t>
            </a:r>
            <a:r>
              <a:rPr lang="es-PE" dirty="0" smtClean="0"/>
              <a:t> </a:t>
            </a:r>
            <a:r>
              <a:rPr lang="es-PE" dirty="0" smtClean="0">
                <a:sym typeface="Wingdings" pitchFamily="2" charset="2"/>
              </a:rPr>
              <a:t> </a:t>
            </a:r>
            <a:r>
              <a:rPr lang="es-PE" dirty="0" smtClean="0"/>
              <a:t>O(n</a:t>
            </a:r>
            <a:r>
              <a:rPr lang="es-PE" baseline="30000" dirty="0" smtClean="0"/>
              <a:t>2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 smtClean="0"/>
              <a:t>Regla 4: IF/ELSE</a:t>
            </a:r>
          </a:p>
          <a:p>
            <a:pPr lvl="2">
              <a:buNone/>
            </a:pP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(&lt;</a:t>
            </a: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lvl="2">
              <a:buNone/>
            </a:pP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S1</a:t>
            </a:r>
          </a:p>
          <a:p>
            <a:pPr lvl="2">
              <a:buNone/>
            </a:pPr>
            <a:r>
              <a:rPr lang="es-P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s-P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s-P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S2</a:t>
            </a:r>
          </a:p>
          <a:p>
            <a:pPr lvl="1">
              <a:buNone/>
            </a:pPr>
            <a:endParaRPr lang="es-PE" dirty="0" smtClean="0"/>
          </a:p>
          <a:p>
            <a:pPr lvl="1"/>
            <a:r>
              <a:rPr lang="es-PE" dirty="0" smtClean="0"/>
              <a:t>Tiempo = 1 + MAX(S1, S2)</a:t>
            </a:r>
          </a:p>
          <a:p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Reglas para calcular el Tiempo</a:t>
            </a:r>
            <a:endParaRPr lang="en-US"/>
          </a:p>
        </p:txBody>
      </p:sp>
      <p:pic>
        <p:nvPicPr>
          <p:cNvPr id="257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362200"/>
            <a:ext cx="4038600" cy="1910792"/>
          </a:xfrm>
        </p:spPr>
      </p:pic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 smtClean="0"/>
              <a:t>Regla 5: Tiempos Logarítmicos</a:t>
            </a:r>
          </a:p>
          <a:p>
            <a:pPr>
              <a:buNone/>
            </a:pPr>
            <a:r>
              <a:rPr lang="es-PE" dirty="0" smtClean="0"/>
              <a:t>	</a:t>
            </a:r>
          </a:p>
          <a:p>
            <a:pPr>
              <a:buNone/>
            </a:pPr>
            <a:r>
              <a:rPr lang="es-PE" dirty="0" smtClean="0"/>
              <a:t>	(Si  hay casos que se divide el numero de elementos por una constante hasta llegar al caso base)</a:t>
            </a:r>
          </a:p>
          <a:p>
            <a:endParaRPr lang="es-P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19800" y="3657600"/>
          <a:ext cx="1828800" cy="2966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log(n)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Tipos de Análisis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PE" dirty="0" smtClean="0"/>
              <a:t>Mejor Caso (</a:t>
            </a:r>
            <a:r>
              <a:rPr lang="es-PE" dirty="0" err="1" smtClean="0"/>
              <a:t>Best</a:t>
            </a:r>
            <a:r>
              <a:rPr lang="es-PE" dirty="0" smtClean="0"/>
              <a:t> Case): Si es que el input causa que tome el menor tiempo.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Peor Caso (</a:t>
            </a:r>
            <a:r>
              <a:rPr lang="es-PE" dirty="0" err="1" smtClean="0"/>
              <a:t>Worst</a:t>
            </a:r>
            <a:r>
              <a:rPr lang="es-PE" dirty="0" smtClean="0"/>
              <a:t> Case): Da una idea del máximo tiempo que un algoritmo pueda tomar.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Caso Promedio (</a:t>
            </a:r>
            <a:r>
              <a:rPr lang="es-PE" dirty="0" err="1" smtClean="0"/>
              <a:t>Average</a:t>
            </a:r>
            <a:r>
              <a:rPr lang="es-PE" dirty="0" smtClean="0"/>
              <a:t> Case): hay que tomar muchos detalles y aplicar algo de estadística para encontrar el tiempo esperado sobre todos los casos posibles de input.</a:t>
            </a:r>
            <a:endParaRPr lang="es-PE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¿Por qué medir la eficiencia de un Algoritmo?</a:t>
            </a:r>
            <a:endParaRPr lang="es-PE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PE" dirty="0" smtClean="0"/>
              <a:t>Porque nos ayuda a entender la escalabilidad.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Si medimos la eficiencia podemos discernir entre lo que es posible y lo que es imposible.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Las matemáticas usadas servirán como un lenguaje para predecir el comportamiento de un programa.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 Eficiencia es como la “moneda” en la computación.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Buscar la rapidez de un programa es divertido!!!!!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>
                <a:solidFill>
                  <a:srgbClr val="C00000"/>
                </a:solidFill>
              </a:rPr>
              <a:t>A partir de este momento se debe considerar el análisis de tiempo en cada algoritmo que implemente.</a:t>
            </a:r>
            <a:endParaRPr lang="es-P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461</TotalTime>
  <Words>480</Words>
  <Application>Microsoft Office PowerPoint</Application>
  <PresentationFormat>Presentación en pantalla (4:3)</PresentationFormat>
  <Paragraphs>111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PPT Theme</vt:lpstr>
      <vt:lpstr>Time Analysis - Análisis de Tiempos</vt:lpstr>
      <vt:lpstr>¿Cuál algoritmo es mas eficiente(tiempo)?</vt:lpstr>
      <vt:lpstr>¿Cómo analizar la eficiencia de un algoritmos?</vt:lpstr>
      <vt:lpstr>¿Cómo analizar la eficiencia de un algoritmos? - Ejemplo</vt:lpstr>
      <vt:lpstr>Reglas para calcular el Tiempo</vt:lpstr>
      <vt:lpstr>Reglas para calcular el Tiempo</vt:lpstr>
      <vt:lpstr>Reglas para calcular el Tiempo</vt:lpstr>
      <vt:lpstr>Tipos de Análisis</vt:lpstr>
      <vt:lpstr>¿Por qué medir la eficiencia de un Algoritmo?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Alfredo Granda</dc:creator>
  <cp:lastModifiedBy>WANZ</cp:lastModifiedBy>
  <cp:revision>77</cp:revision>
  <dcterms:created xsi:type="dcterms:W3CDTF">2009-03-25T15:19:42Z</dcterms:created>
  <dcterms:modified xsi:type="dcterms:W3CDTF">2016-08-21T20:21:30Z</dcterms:modified>
</cp:coreProperties>
</file>