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6"/>
  </p:notesMasterIdLst>
  <p:handoutMasterIdLst>
    <p:handoutMasterId r:id="rId37"/>
  </p:handoutMasterIdLst>
  <p:sldIdLst>
    <p:sldId id="1215" r:id="rId2"/>
    <p:sldId id="1796" r:id="rId3"/>
    <p:sldId id="1226" r:id="rId4"/>
    <p:sldId id="1939" r:id="rId5"/>
    <p:sldId id="2006" r:id="rId6"/>
    <p:sldId id="2009" r:id="rId7"/>
    <p:sldId id="2007" r:id="rId8"/>
    <p:sldId id="2010" r:id="rId9"/>
    <p:sldId id="2008" r:id="rId10"/>
    <p:sldId id="1990" r:id="rId11"/>
    <p:sldId id="2000" r:id="rId12"/>
    <p:sldId id="1994" r:id="rId13"/>
    <p:sldId id="1998" r:id="rId14"/>
    <p:sldId id="1989" r:id="rId15"/>
    <p:sldId id="1999" r:id="rId16"/>
    <p:sldId id="1988" r:id="rId17"/>
    <p:sldId id="1997" r:id="rId18"/>
    <p:sldId id="2005" r:id="rId19"/>
    <p:sldId id="1991" r:id="rId20"/>
    <p:sldId id="1992" r:id="rId21"/>
    <p:sldId id="1993" r:id="rId22"/>
    <p:sldId id="1995" r:id="rId23"/>
    <p:sldId id="2001" r:id="rId24"/>
    <p:sldId id="2004" r:id="rId25"/>
    <p:sldId id="2002" r:id="rId26"/>
    <p:sldId id="2012" r:id="rId27"/>
    <p:sldId id="2011" r:id="rId28"/>
    <p:sldId id="2015" r:id="rId29"/>
    <p:sldId id="2014" r:id="rId30"/>
    <p:sldId id="2013" r:id="rId31"/>
    <p:sldId id="2016" r:id="rId32"/>
    <p:sldId id="2017" r:id="rId33"/>
    <p:sldId id="2018" r:id="rId34"/>
    <p:sldId id="1162" r:id="rId35"/>
  </p:sldIdLst>
  <p:sldSz cx="9144000" cy="6858000" type="screen4x3"/>
  <p:notesSz cx="7099300" cy="1023461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6600"/>
    <a:srgbClr val="33CC33"/>
    <a:srgbClr val="FFFFCC"/>
    <a:srgbClr val="8064A2"/>
    <a:srgbClr val="FFFF00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73888" autoAdjust="0"/>
  </p:normalViewPr>
  <p:slideViewPr>
    <p:cSldViewPr>
      <p:cViewPr varScale="1">
        <p:scale>
          <a:sx n="73" d="100"/>
          <a:sy n="73" d="100"/>
        </p:scale>
        <p:origin x="-3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506"/>
    </p:cViewPr>
  </p:sorterViewPr>
  <p:notesViewPr>
    <p:cSldViewPr>
      <p:cViewPr varScale="1">
        <p:scale>
          <a:sx n="54" d="100"/>
          <a:sy n="54" d="100"/>
        </p:scale>
        <p:origin x="-2592" y="-90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34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18A4C86-828E-4AFB-B6E8-930BF36E81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4629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noProof="0"/>
              <a:t>Haga clic para modificar el estilo de texto del patrón</a:t>
            </a:r>
          </a:p>
          <a:p>
            <a:pPr lvl="1"/>
            <a:r>
              <a:rPr lang="es-PE" noProof="0"/>
              <a:t>Segundo nivel</a:t>
            </a:r>
          </a:p>
          <a:p>
            <a:pPr lvl="2"/>
            <a:r>
              <a:rPr lang="es-PE" noProof="0"/>
              <a:t>Tercer nivel</a:t>
            </a:r>
          </a:p>
          <a:p>
            <a:pPr lvl="3"/>
            <a:r>
              <a:rPr lang="es-PE" noProof="0"/>
              <a:t>Cuarto nivel</a:t>
            </a:r>
          </a:p>
          <a:p>
            <a:pPr lvl="4"/>
            <a:r>
              <a:rPr lang="es-PE" noProof="0"/>
              <a:t>Quinto nivel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58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309F9E-A1B5-4AA2-BADB-0F9B2730C5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93152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9F9E-A1B5-4AA2-BADB-0F9B2730C5E6}" type="slidenum">
              <a:rPr lang="es-PE" smtClean="0"/>
              <a:pPr>
                <a:defRPr/>
              </a:pPr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89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4465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defRPr sz="44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86190"/>
            <a:ext cx="6400800" cy="135732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dirty="0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 userDrawn="1"/>
        </p:nvSpPr>
        <p:spPr bwMode="auto">
          <a:xfrm>
            <a:off x="323850" y="128588"/>
            <a:ext cx="8567738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s-ES" sz="3600">
              <a:solidFill>
                <a:schemeClr val="accent3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850" y="1214420"/>
            <a:ext cx="8568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4000" y="1214420"/>
            <a:ext cx="4176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4420"/>
            <a:ext cx="4176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 dirty="0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24000" y="1214420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  <p:sp>
        <p:nvSpPr>
          <p:cNvPr id="7" name="4 Marcador de contenido"/>
          <p:cNvSpPr>
            <a:spLocks noGrp="1"/>
          </p:cNvSpPr>
          <p:nvPr>
            <p:ph sz="quarter" idx="10"/>
          </p:nvPr>
        </p:nvSpPr>
        <p:spPr>
          <a:xfrm>
            <a:off x="324000" y="3929066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8" name="2 Marcador de texto"/>
          <p:cNvSpPr>
            <a:spLocks noGrp="1"/>
          </p:cNvSpPr>
          <p:nvPr>
            <p:ph type="body" sz="half" idx="11"/>
          </p:nvPr>
        </p:nvSpPr>
        <p:spPr>
          <a:xfrm>
            <a:off x="2484392" y="1214422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9" name="4 Marcador de contenido"/>
          <p:cNvSpPr>
            <a:spLocks noGrp="1"/>
          </p:cNvSpPr>
          <p:nvPr>
            <p:ph sz="quarter" idx="12"/>
          </p:nvPr>
        </p:nvSpPr>
        <p:spPr>
          <a:xfrm>
            <a:off x="2484392" y="3929068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2 Marcador de texto"/>
          <p:cNvSpPr>
            <a:spLocks noGrp="1"/>
          </p:cNvSpPr>
          <p:nvPr>
            <p:ph type="body" sz="half" idx="13"/>
          </p:nvPr>
        </p:nvSpPr>
        <p:spPr>
          <a:xfrm>
            <a:off x="4644784" y="1214422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4 Marcador de contenido"/>
          <p:cNvSpPr>
            <a:spLocks noGrp="1"/>
          </p:cNvSpPr>
          <p:nvPr>
            <p:ph sz="quarter" idx="14"/>
          </p:nvPr>
        </p:nvSpPr>
        <p:spPr>
          <a:xfrm>
            <a:off x="4644784" y="3929068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sz="half" idx="15"/>
          </p:nvPr>
        </p:nvSpPr>
        <p:spPr>
          <a:xfrm>
            <a:off x="6805175" y="1214424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4 Marcador de contenido"/>
          <p:cNvSpPr>
            <a:spLocks noGrp="1"/>
          </p:cNvSpPr>
          <p:nvPr>
            <p:ph sz="quarter" idx="16"/>
          </p:nvPr>
        </p:nvSpPr>
        <p:spPr>
          <a:xfrm>
            <a:off x="6805175" y="3929070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24000" y="1214420"/>
            <a:ext cx="4195793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33913" y="1214422"/>
            <a:ext cx="4244975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33913" y="3909396"/>
            <a:ext cx="4244975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24000" y="1213199"/>
            <a:ext cx="8568000" cy="5220000"/>
          </a:xfrm>
          <a:prstGeom prst="rect">
            <a:avLst/>
          </a:prstGeo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 userDrawn="1"/>
        </p:nvSpPr>
        <p:spPr bwMode="auto">
          <a:xfrm>
            <a:off x="323850" y="211138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s-ES" sz="3600">
                <a:solidFill>
                  <a:srgbClr val="4F6228"/>
                </a:solidFill>
                <a:latin typeface="Arial" pitchFamily="34" charset="0"/>
                <a:ea typeface="+mj-ea"/>
                <a:cs typeface="Arial" pitchFamily="34" charset="0"/>
              </a:rPr>
              <a:t>Haga clic para cambiar el estilo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3116"/>
            <a:ext cx="8229600" cy="1095389"/>
          </a:xfrm>
        </p:spPr>
        <p:txBody>
          <a:bodyPr anchor="t"/>
          <a:lstStyle>
            <a:lvl1pPr algn="ctr"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803286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s-ES" dirty="0"/>
              <a:t>Haga clic para modificar 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13" y="269875"/>
            <a:ext cx="8207375" cy="8556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68313" y="6400800"/>
            <a:ext cx="8207375" cy="3968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13" y="269875"/>
            <a:ext cx="8207375" cy="8556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27488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27488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68313" y="6400800"/>
            <a:ext cx="8207375" cy="3968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38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/>
              <a:t>Haga clic para cambiar el estilo</a:t>
            </a:r>
          </a:p>
        </p:txBody>
      </p:sp>
      <p:sp>
        <p:nvSpPr>
          <p:cNvPr id="2" name="Rectangle 8"/>
          <p:cNvSpPr>
            <a:spLocks noGrp="1" noChangeArrowheads="1"/>
          </p:cNvSpPr>
          <p:nvPr/>
        </p:nvSpPr>
        <p:spPr bwMode="auto">
          <a:xfrm>
            <a:off x="323850" y="1079500"/>
            <a:ext cx="8569325" cy="52863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s-ES" sz="240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3" name="22 Rectángulo"/>
          <p:cNvSpPr/>
          <p:nvPr userDrawn="1"/>
        </p:nvSpPr>
        <p:spPr>
          <a:xfrm>
            <a:off x="0" y="963613"/>
            <a:ext cx="9144000" cy="179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0" y="6581775"/>
            <a:ext cx="9144000" cy="276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es-ES" sz="1200" dirty="0">
              <a:latin typeface="Tahoma" pitchFamily="34" charset="0"/>
            </a:endParaRPr>
          </a:p>
        </p:txBody>
      </p:sp>
      <p:sp>
        <p:nvSpPr>
          <p:cNvPr id="10" name="9 Rectángulo"/>
          <p:cNvSpPr/>
          <p:nvPr userDrawn="1"/>
        </p:nvSpPr>
        <p:spPr>
          <a:xfrm>
            <a:off x="0" y="6573838"/>
            <a:ext cx="9144000" cy="287337"/>
          </a:xfrm>
          <a:prstGeom prst="rect">
            <a:avLst/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80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307975" y="6597650"/>
            <a:ext cx="447675" cy="214313"/>
          </a:xfrm>
          <a:prstGeom prst="rect">
            <a:avLst/>
          </a:prstGeom>
        </p:spPr>
        <p:txBody>
          <a:bodyPr tIns="36000" bIns="36000" anchor="ctr"/>
          <a:lstStyle>
            <a:lvl1pPr algn="r">
              <a:defRPr sz="1000">
                <a:solidFill>
                  <a:srgbClr val="16ADDC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1CC7FFA-D7B5-4760-A554-ACF8C2451923}" type="slidenum">
              <a:rPr lang="en-US" sz="1050" smtClean="0">
                <a:solidFill>
                  <a:schemeClr val="tx2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05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9" r:id="rId2"/>
    <p:sldLayoutId id="2147484575" r:id="rId3"/>
    <p:sldLayoutId id="2147484576" r:id="rId4"/>
    <p:sldLayoutId id="2147484577" r:id="rId5"/>
    <p:sldLayoutId id="2147484578" r:id="rId6"/>
    <p:sldLayoutId id="2147484580" r:id="rId7"/>
    <p:sldLayoutId id="2147484581" r:id="rId8"/>
    <p:sldLayoutId id="214748458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F6228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ítulo"/>
          <p:cNvSpPr>
            <a:spLocks noGrp="1"/>
          </p:cNvSpPr>
          <p:nvPr>
            <p:ph type="ctrTitle"/>
          </p:nvPr>
        </p:nvSpPr>
        <p:spPr>
          <a:xfrm>
            <a:off x="699442" y="2060848"/>
            <a:ext cx="7772400" cy="584775"/>
          </a:xfrm>
        </p:spPr>
        <p:txBody>
          <a:bodyPr/>
          <a:lstStyle/>
          <a:p>
            <a:pPr eaLnBrk="1" hangingPunct="1">
              <a:defRPr/>
            </a:pPr>
            <a:r>
              <a:rPr lang="es-PE" sz="3200" b="1" dirty="0"/>
              <a:t>Fuerza Bruta y </a:t>
            </a:r>
            <a:r>
              <a:rPr lang="es-PE" sz="3200" b="1" smtClean="0"/>
              <a:t>BackTracking</a:t>
            </a:r>
            <a:endParaRPr lang="es-ES" sz="32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42" y="0"/>
            <a:ext cx="9144000" cy="170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PE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Times New Roman" pitchFamily="18" charset="0"/>
                <a:cs typeface="Tahoma" pitchFamily="34" charset="0"/>
              </a:rPr>
              <a:t>UPC</a:t>
            </a:r>
          </a:p>
          <a:p>
            <a:pPr algn="ctr">
              <a:defRPr/>
            </a:pPr>
            <a:r>
              <a:rPr lang="es-PE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Times New Roman" pitchFamily="18" charset="0"/>
                <a:cs typeface="Tahoma" pitchFamily="34" charset="0"/>
              </a:rPr>
              <a:t>COMPLEJIDAD ALGORTIMICA – CC76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6020410"/>
            <a:ext cx="917128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UNIDAD I. FUNCIONES, NOTACIÓN ASINTÓTICA Y BACKTRACKING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782" y="2944464"/>
            <a:ext cx="1397720" cy="2762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Encontrar cierto elemento en una vector de tamaño n, asumir que el vector no está ordenado.</a:t>
            </a:r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2</a:t>
            </a:r>
          </a:p>
        </p:txBody>
      </p:sp>
    </p:spTree>
    <p:extLst>
      <p:ext uri="{BB962C8B-B14F-4D97-AF65-F5344CB8AC3E}">
        <p14:creationId xmlns:p14="http://schemas.microsoft.com/office/powerpoint/2010/main" val="27244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lineal (A, n,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entero ) es</a:t>
            </a:r>
          </a:p>
          <a:p>
            <a:pPr marL="800100" lvl="2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desde i :=1 hasta n hacer</a:t>
            </a:r>
          </a:p>
          <a:p>
            <a:pPr marL="800100" lvl="2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 A[i] = 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entonces</a:t>
            </a:r>
          </a:p>
          <a:p>
            <a:pPr marL="800100" lvl="2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retornar i ;</a:t>
            </a:r>
          </a:p>
          <a:p>
            <a:pPr marL="800100" lvl="2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es-P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findesde</a:t>
            </a:r>
            <a:endParaRPr lang="es-P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retornar −1;</a:t>
            </a:r>
          </a:p>
          <a:p>
            <a:pPr marL="400050" lvl="1" indent="0">
              <a:buNone/>
            </a:pP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finfuncion</a:t>
            </a:r>
            <a:endParaRPr lang="es-P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s-P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sz="2400" dirty="0"/>
              <a:t>¿Es posible aplicar otra estrategia para este problema?</a:t>
            </a:r>
          </a:p>
          <a:p>
            <a:endParaRPr lang="es-P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2</a:t>
            </a:r>
          </a:p>
        </p:txBody>
      </p:sp>
    </p:spTree>
    <p:extLst>
      <p:ext uri="{BB962C8B-B14F-4D97-AF65-F5344CB8AC3E}">
        <p14:creationId xmlns:p14="http://schemas.microsoft.com/office/powerpoint/2010/main" val="1479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b="1" dirty="0"/>
              <a:t>Buscar un producto específico en el supermercado en donde no conocemos la distribución de sus productos, solo los </a:t>
            </a:r>
            <a:r>
              <a:rPr lang="es-PE" b="1" u="sng" dirty="0"/>
              <a:t>tipos de productos</a:t>
            </a:r>
            <a:r>
              <a:rPr lang="es-PE" b="1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850" y="211011"/>
            <a:ext cx="8569325" cy="646331"/>
          </a:xfrm>
        </p:spPr>
        <p:txBody>
          <a:bodyPr/>
          <a:lstStyle/>
          <a:p>
            <a:r>
              <a:rPr lang="es-PE" dirty="0"/>
              <a:t>Ejercicio 3</a:t>
            </a:r>
          </a:p>
        </p:txBody>
      </p:sp>
      <p:pic>
        <p:nvPicPr>
          <p:cNvPr id="1026" name="Picture 2" descr="http://vidaemprendedor.com/wp-content/uploads/2014/08/layout-emprendedo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468052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Si el producto es un alimento congelado, de inmediato se va al pasillo donde se encuentran los alimentos congelados, sin recorrer otro pasillo.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Sin embargo, con Fuerza Bruta se ignora esta alternativa e ingenuamente se buscan a través de todas los pasillos en el intento de encontrar el producto deseado.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3</a:t>
            </a:r>
          </a:p>
        </p:txBody>
      </p:sp>
    </p:spTree>
    <p:extLst>
      <p:ext uri="{BB962C8B-B14F-4D97-AF65-F5344CB8AC3E}">
        <p14:creationId xmlns:p14="http://schemas.microsoft.com/office/powerpoint/2010/main" val="4251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Ubicar 8 reinas en un tablero de ajedrez de tal modo que ninguna de ellas amenace a otra.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4</a:t>
            </a:r>
          </a:p>
        </p:txBody>
      </p:sp>
    </p:spTree>
    <p:extLst>
      <p:ext uri="{BB962C8B-B14F-4D97-AF65-F5344CB8AC3E}">
        <p14:creationId xmlns:p14="http://schemas.microsoft.com/office/powerpoint/2010/main" val="741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Utilizando fuerza bruta, se examinan todas las posibles posiciones de las 8 reinas en el tablero de 64 casillas: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64! /56! = 178,462,987,637,760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Para luego evaluar cada una de ellas hasta obtener alguna que cumpla con lo pedido.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4</a:t>
            </a:r>
          </a:p>
        </p:txBody>
      </p:sp>
    </p:spTree>
    <p:extLst>
      <p:ext uri="{BB962C8B-B14F-4D97-AF65-F5344CB8AC3E}">
        <p14:creationId xmlns:p14="http://schemas.microsoft.com/office/powerpoint/2010/main" val="24152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Calcular </a:t>
            </a:r>
            <a:r>
              <a:rPr lang="es-PE" dirty="0" err="1"/>
              <a:t>x</a:t>
            </a:r>
            <a:r>
              <a:rPr lang="es-PE" baseline="30000" dirty="0" err="1"/>
              <a:t>n</a:t>
            </a:r>
            <a:r>
              <a:rPr lang="es-PE" dirty="0"/>
              <a:t>, donde n es un entero positivo.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30237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potencia (x : real, n :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positivo) es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resultado 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resultado = x;</a:t>
            </a:r>
          </a:p>
          <a:p>
            <a:pPr marL="400050" lvl="1" indent="0">
              <a:buNone/>
            </a:pP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para i desde 1 hasta n – 1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resultado = resultado * x;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retornar resultado;</a:t>
            </a:r>
          </a:p>
          <a:p>
            <a:pPr marL="400050" lvl="1" indent="0">
              <a:buNone/>
            </a:pP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finfuncion</a:t>
            </a: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21928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Aplicando divide y venceras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potencia (x : real, n :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es :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si n = 0 entonces   retornar 1;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si n = 1 entonces   retornar x;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si n = 2 entonces   retornar x*x;</a:t>
            </a:r>
          </a:p>
          <a:p>
            <a:pPr marL="400050" lvl="1" indent="0">
              <a:buNone/>
            </a:pP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y = potencia (x, </a:t>
            </a:r>
            <a:r>
              <a:rPr lang="es-P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(n/2,0));</a:t>
            </a:r>
          </a:p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entonces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   retornar y * y * x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sino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   retornar y * y</a:t>
            </a:r>
          </a:p>
          <a:p>
            <a:pPr marL="400050" lvl="1" indent="0">
              <a:buNone/>
            </a:pPr>
            <a:r>
              <a:rPr lang="es-P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finfuncion</a:t>
            </a: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5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915027" y="4403095"/>
            <a:ext cx="1976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PE" sz="1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s-PE" sz="1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Y= </a:t>
            </a:r>
            <a:r>
              <a:rPr lang="es-P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PE" sz="1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s-PE" sz="1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 = Y * Y * X</a:t>
            </a:r>
          </a:p>
          <a:p>
            <a:endParaRPr lang="es-P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PE" sz="1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s-PE" sz="1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Y= </a:t>
            </a:r>
            <a:r>
              <a:rPr lang="es-P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PE" sz="1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s-PE" sz="1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 = Y * Y</a:t>
            </a:r>
          </a:p>
        </p:txBody>
      </p:sp>
    </p:spTree>
    <p:extLst>
      <p:ext uri="{BB962C8B-B14F-4D97-AF65-F5344CB8AC3E}">
        <p14:creationId xmlns:p14="http://schemas.microsoft.com/office/powerpoint/2010/main" val="3949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6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Implementar la </a:t>
            </a:r>
            <a:r>
              <a:rPr lang="es-PE" b="1" dirty="0"/>
              <a:t>ordenación por selección</a:t>
            </a:r>
            <a:r>
              <a:rPr lang="es-PE" dirty="0"/>
              <a:t>:</a:t>
            </a:r>
          </a:p>
          <a:p>
            <a:pPr lvl="1"/>
            <a:r>
              <a:rPr lang="es-PE" sz="2400" dirty="0"/>
              <a:t>Buscar el mínimo elemento de la lista</a:t>
            </a:r>
          </a:p>
          <a:p>
            <a:pPr lvl="1"/>
            <a:r>
              <a:rPr lang="es-PE" sz="2400" dirty="0"/>
              <a:t>Intercambiarlo con el primero</a:t>
            </a:r>
          </a:p>
          <a:p>
            <a:pPr lvl="1"/>
            <a:r>
              <a:rPr lang="es-PE" sz="2400" dirty="0"/>
              <a:t>Buscar el siguiente mínimo en el resto de la lista</a:t>
            </a:r>
          </a:p>
          <a:p>
            <a:pPr lvl="1"/>
            <a:r>
              <a:rPr lang="es-PE" sz="2400" dirty="0"/>
              <a:t>Intercambiarlo con el segundo</a:t>
            </a:r>
          </a:p>
          <a:p>
            <a:endParaRPr lang="es-PE" dirty="0"/>
          </a:p>
        </p:txBody>
      </p:sp>
      <p:pic>
        <p:nvPicPr>
          <p:cNvPr id="2050" name="Picture 2" descr="http://2.bp.blogspot.com/-U6O0KPH8pyc/UNB-85Rrt4I/AAAAAAAAAIM/GwoX1O-sjTU/s1600/java-ordenacion-selecci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6" b="8500"/>
          <a:stretch/>
        </p:blipFill>
        <p:spPr bwMode="auto">
          <a:xfrm>
            <a:off x="3131840" y="3933056"/>
            <a:ext cx="2808312" cy="192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PE" dirty="0"/>
              <a:t>Mapa Conceptual del Curso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67544" y="1981200"/>
            <a:ext cx="1620000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</a:rPr>
              <a:t>FUNCIONES, NOTACIÓN ASINTÓTICA Y BACKTRACKING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03781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+mn-lt"/>
                <a:cs typeface="+mn-cs"/>
              </a:rPr>
              <a:t>GRAFOS Y BÚSQUEDA EN GRAFOS.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740018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+mn-lt"/>
                <a:cs typeface="+mn-cs"/>
              </a:rPr>
              <a:t>ANÁLISIS MATEMÁTICO DE ALGORITMOS; ALGORITMOS EN GRAFOS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876256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</a:rPr>
              <a:t>ESTRATEGIAS DE BUSQUEDA</a:t>
            </a:r>
          </a:p>
        </p:txBody>
      </p:sp>
      <p:cxnSp>
        <p:nvCxnSpPr>
          <p:cNvPr id="6" name="Conector recto de flecha 5"/>
          <p:cNvCxnSpPr>
            <a:stCxn id="2" idx="3"/>
            <a:endCxn id="3" idx="1"/>
          </p:cNvCxnSpPr>
          <p:nvPr/>
        </p:nvCxnSpPr>
        <p:spPr>
          <a:xfrm>
            <a:off x="2087544" y="2737200"/>
            <a:ext cx="516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" name="Conector recto de flecha 8"/>
          <p:cNvCxnSpPr>
            <a:stCxn id="3" idx="3"/>
            <a:endCxn id="4" idx="1"/>
          </p:cNvCxnSpPr>
          <p:nvPr/>
        </p:nvCxnSpPr>
        <p:spPr>
          <a:xfrm>
            <a:off x="4223781" y="2737200"/>
            <a:ext cx="516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" name="Conector recto de flecha 10"/>
          <p:cNvCxnSpPr>
            <a:stCxn id="4" idx="3"/>
            <a:endCxn id="7" idx="1"/>
          </p:cNvCxnSpPr>
          <p:nvPr/>
        </p:nvCxnSpPr>
        <p:spPr>
          <a:xfrm>
            <a:off x="6360018" y="2737200"/>
            <a:ext cx="516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438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ordenar (A : vector) es:</a:t>
            </a:r>
          </a:p>
          <a:p>
            <a:pPr marL="0" indent="0">
              <a:buNone/>
            </a:pP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entero;</a:t>
            </a:r>
          </a:p>
          <a:p>
            <a:pPr marL="0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 i=1 hasta n-1 hacer</a:t>
            </a:r>
          </a:p>
          <a:p>
            <a:pPr marL="0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 marL="0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para j=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hasta n hacer</a:t>
            </a:r>
          </a:p>
          <a:p>
            <a:pPr marL="0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si A[j] &lt; A[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entonces</a:t>
            </a:r>
          </a:p>
          <a:p>
            <a:pPr marL="0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es-P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finpara</a:t>
            </a:r>
            <a:endParaRPr lang="es-P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intercambiar(A[i], A[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finpara</a:t>
            </a:r>
            <a:endParaRPr lang="es-P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P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6</a:t>
            </a:r>
          </a:p>
        </p:txBody>
      </p:sp>
    </p:spTree>
    <p:extLst>
      <p:ext uri="{BB962C8B-B14F-4D97-AF65-F5344CB8AC3E}">
        <p14:creationId xmlns:p14="http://schemas.microsoft.com/office/powerpoint/2010/main" val="23330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Dada una sucesión de n números enteros, buscar la máxima suma que se puede generar, considerando solo </a:t>
            </a:r>
            <a:r>
              <a:rPr lang="es-PE" dirty="0">
                <a:solidFill>
                  <a:srgbClr val="C00000"/>
                </a:solidFill>
              </a:rPr>
              <a:t>conjuntos secuenciales </a:t>
            </a:r>
            <a:r>
              <a:rPr lang="es-PE" dirty="0"/>
              <a:t>de elementos.</a:t>
            </a:r>
          </a:p>
          <a:p>
            <a:pPr algn="just"/>
            <a:endParaRPr lang="es-PE" dirty="0"/>
          </a:p>
          <a:p>
            <a:r>
              <a:rPr lang="es-PE" dirty="0"/>
              <a:t>X = 31  -41  59  26  -53  58  97  -93  -23  84</a:t>
            </a:r>
          </a:p>
          <a:p>
            <a:endParaRPr lang="es-PE" dirty="0"/>
          </a:p>
          <a:p>
            <a:pPr algn="just"/>
            <a:endParaRPr lang="es-PE" dirty="0"/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7</a:t>
            </a:r>
          </a:p>
        </p:txBody>
      </p:sp>
    </p:spTree>
    <p:extLst>
      <p:ext uri="{BB962C8B-B14F-4D97-AF65-F5344CB8AC3E}">
        <p14:creationId xmlns:p14="http://schemas.microsoft.com/office/powerpoint/2010/main" val="41284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maxsuma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: vector) es</a:t>
            </a:r>
          </a:p>
          <a:p>
            <a:pPr marL="400050" lvl="1" indent="0">
              <a:buNone/>
            </a:pP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maxsuma,tamaño,suma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entero</a:t>
            </a:r>
          </a:p>
          <a:p>
            <a:pPr marL="400050" lvl="1" indent="0">
              <a:buNone/>
            </a:pP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maxsuma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00050" lvl="1" indent="0">
              <a:buNone/>
            </a:pP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tamano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a.tamano</a:t>
            </a:r>
            <a:endParaRPr lang="es-P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desde i = 1 hasta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tamano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hacer</a:t>
            </a: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desde j = i + 1 hasta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tamano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hacer</a:t>
            </a: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suma = 0;</a:t>
            </a: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desde k = i hasta k = j - 1 hacer</a:t>
            </a: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suma = suma + a[k];</a:t>
            </a: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si suma &gt;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maxsuma</a:t>
            </a:r>
            <a:endParaRPr lang="es-P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maxsuma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suma;</a:t>
            </a: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endParaRPr lang="es-P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findesde</a:t>
            </a:r>
            <a:endParaRPr lang="es-P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findesde</a:t>
            </a:r>
            <a:endParaRPr lang="es-P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findesde</a:t>
            </a:r>
            <a:endParaRPr lang="es-P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retornar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maxsuma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PE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finfuncion</a:t>
            </a:r>
            <a:endParaRPr lang="es-P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P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7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40061" y="5418757"/>
            <a:ext cx="185178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= 1..10</a:t>
            </a:r>
          </a:p>
          <a:p>
            <a:r>
              <a:rPr lang="es-P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= 4</a:t>
            </a:r>
          </a:p>
          <a:p>
            <a:pPr lvl="1"/>
            <a:r>
              <a:rPr lang="es-P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5 .. 10</a:t>
            </a:r>
          </a:p>
          <a:p>
            <a:pPr lvl="1"/>
            <a:r>
              <a:rPr lang="es-P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5</a:t>
            </a:r>
          </a:p>
          <a:p>
            <a:pPr lvl="2"/>
            <a:r>
              <a:rPr lang="es-P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4..5</a:t>
            </a:r>
          </a:p>
        </p:txBody>
      </p:sp>
    </p:spTree>
    <p:extLst>
      <p:ext uri="{BB962C8B-B14F-4D97-AF65-F5344CB8AC3E}">
        <p14:creationId xmlns:p14="http://schemas.microsoft.com/office/powerpoint/2010/main" val="1513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Implementar el </a:t>
            </a:r>
            <a:r>
              <a:rPr lang="es-PE" dirty="0" err="1"/>
              <a:t>insert</a:t>
            </a:r>
            <a:r>
              <a:rPr lang="es-PE" dirty="0"/>
              <a:t> </a:t>
            </a:r>
            <a:r>
              <a:rPr lang="es-PE" dirty="0" err="1"/>
              <a:t>sort</a:t>
            </a:r>
            <a:endParaRPr lang="es-PE" dirty="0"/>
          </a:p>
          <a:p>
            <a:endParaRPr lang="es-PE" dirty="0"/>
          </a:p>
          <a:p>
            <a:pPr algn="just"/>
            <a:r>
              <a:rPr lang="es-PE" dirty="0"/>
              <a:t>Se toma el primer elemento, considerado un conjunto ordenado.</a:t>
            </a:r>
          </a:p>
          <a:p>
            <a:pPr algn="just"/>
            <a:r>
              <a:rPr lang="es-PE" dirty="0"/>
              <a:t>Cuando hay k elementos ordenados de menor a mayor, se toma el elemento </a:t>
            </a:r>
            <a:r>
              <a:rPr lang="es-PE" dirty="0" err="1"/>
              <a:t>k+1</a:t>
            </a:r>
            <a:r>
              <a:rPr lang="es-PE" dirty="0"/>
              <a:t> y se compara con todos los elementos ya ordenados.</a:t>
            </a:r>
          </a:p>
          <a:p>
            <a:pPr algn="just"/>
            <a:r>
              <a:rPr lang="es-PE" dirty="0"/>
              <a:t>Se detiene cuando se encuentra un elemento menor o cuando ya no se encuentran elementos (todos los elementos fueron desplazados y este es el más pequeño). </a:t>
            </a:r>
          </a:p>
          <a:p>
            <a:pPr algn="just"/>
            <a:r>
              <a:rPr lang="es-PE" dirty="0"/>
              <a:t>En este punto se inserta el elemento </a:t>
            </a:r>
            <a:r>
              <a:rPr lang="es-PE" dirty="0" err="1"/>
              <a:t>k+1</a:t>
            </a:r>
            <a:r>
              <a:rPr lang="es-PE" dirty="0"/>
              <a:t> debiendo desplazarse los demás elementos.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8</a:t>
            </a:r>
          </a:p>
        </p:txBody>
      </p:sp>
    </p:spTree>
    <p:extLst>
      <p:ext uri="{BB962C8B-B14F-4D97-AF65-F5344CB8AC3E}">
        <p14:creationId xmlns:p14="http://schemas.microsoft.com/office/powerpoint/2010/main" val="4198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600" dirty="0"/>
              <a:t>           k=2   k=3    k= 4 k=5    k=6</a:t>
            </a:r>
          </a:p>
          <a:p>
            <a:r>
              <a:rPr lang="da-DK" dirty="0">
                <a:solidFill>
                  <a:srgbClr val="FF0000"/>
                </a:solidFill>
              </a:rPr>
              <a:t>[2,    </a:t>
            </a:r>
            <a:r>
              <a:rPr lang="da-DK" dirty="0">
                <a:solidFill>
                  <a:srgbClr val="00B050"/>
                </a:solidFill>
              </a:rPr>
              <a:t>3</a:t>
            </a:r>
            <a:r>
              <a:rPr lang="da-DK" dirty="0"/>
              <a:t>,   -1,   5,   0,   2]</a:t>
            </a:r>
          </a:p>
          <a:p>
            <a:r>
              <a:rPr lang="da-DK" dirty="0">
                <a:solidFill>
                  <a:srgbClr val="FF0000"/>
                </a:solidFill>
              </a:rPr>
              <a:t>[2,    3</a:t>
            </a:r>
            <a:r>
              <a:rPr lang="da-DK" dirty="0"/>
              <a:t>,   </a:t>
            </a:r>
            <a:r>
              <a:rPr lang="da-DK" dirty="0">
                <a:solidFill>
                  <a:srgbClr val="00B050"/>
                </a:solidFill>
              </a:rPr>
              <a:t>-1</a:t>
            </a:r>
            <a:r>
              <a:rPr lang="da-DK" dirty="0"/>
              <a:t>,   5,   0,   2]</a:t>
            </a:r>
          </a:p>
          <a:p>
            <a:r>
              <a:rPr lang="da-DK" dirty="0">
                <a:solidFill>
                  <a:srgbClr val="FF0000"/>
                </a:solidFill>
              </a:rPr>
              <a:t>[-1,   2</a:t>
            </a:r>
            <a:r>
              <a:rPr lang="da-DK" dirty="0"/>
              <a:t>,  </a:t>
            </a:r>
            <a:r>
              <a:rPr lang="da-DK" dirty="0">
                <a:solidFill>
                  <a:srgbClr val="FF0000"/>
                </a:solidFill>
              </a:rPr>
              <a:t> 3</a:t>
            </a:r>
            <a:r>
              <a:rPr lang="da-DK" dirty="0"/>
              <a:t>,    </a:t>
            </a:r>
            <a:r>
              <a:rPr lang="da-DK" dirty="0">
                <a:solidFill>
                  <a:srgbClr val="00B050"/>
                </a:solidFill>
              </a:rPr>
              <a:t>5</a:t>
            </a:r>
            <a:r>
              <a:rPr lang="da-DK" dirty="0"/>
              <a:t>,   0,   2]</a:t>
            </a:r>
          </a:p>
          <a:p>
            <a:r>
              <a:rPr lang="da-DK" dirty="0">
                <a:solidFill>
                  <a:srgbClr val="FF0000"/>
                </a:solidFill>
              </a:rPr>
              <a:t>[-1,   2,   3</a:t>
            </a:r>
            <a:r>
              <a:rPr lang="da-DK" dirty="0"/>
              <a:t>,    </a:t>
            </a:r>
            <a:r>
              <a:rPr lang="da-DK" dirty="0">
                <a:solidFill>
                  <a:srgbClr val="FF0000"/>
                </a:solidFill>
              </a:rPr>
              <a:t>5</a:t>
            </a:r>
            <a:r>
              <a:rPr lang="da-DK" dirty="0"/>
              <a:t>,   </a:t>
            </a:r>
            <a:r>
              <a:rPr lang="da-DK" dirty="0">
                <a:solidFill>
                  <a:srgbClr val="00B050"/>
                </a:solidFill>
              </a:rPr>
              <a:t>0</a:t>
            </a:r>
            <a:r>
              <a:rPr lang="da-DK" dirty="0"/>
              <a:t>,   2]</a:t>
            </a:r>
          </a:p>
          <a:p>
            <a:r>
              <a:rPr lang="da-DK" dirty="0">
                <a:solidFill>
                  <a:srgbClr val="FF0000"/>
                </a:solidFill>
              </a:rPr>
              <a:t>[-1,   0,   2,    3,   5</a:t>
            </a:r>
            <a:r>
              <a:rPr lang="da-DK" dirty="0"/>
              <a:t>,   </a:t>
            </a:r>
            <a:r>
              <a:rPr lang="da-DK" dirty="0">
                <a:solidFill>
                  <a:srgbClr val="00B050"/>
                </a:solidFill>
              </a:rPr>
              <a:t>2</a:t>
            </a:r>
            <a:r>
              <a:rPr lang="da-DK" dirty="0"/>
              <a:t>]</a:t>
            </a:r>
          </a:p>
          <a:p>
            <a:r>
              <a:rPr lang="da-DK" dirty="0">
                <a:solidFill>
                  <a:srgbClr val="FF0000"/>
                </a:solidFill>
              </a:rPr>
              <a:t>[-1,   0,   2,    2,   3,   5</a:t>
            </a:r>
            <a:r>
              <a:rPr lang="da-DK" dirty="0"/>
              <a:t>]</a:t>
            </a:r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8</a:t>
            </a:r>
          </a:p>
        </p:txBody>
      </p:sp>
    </p:spTree>
    <p:extLst>
      <p:ext uri="{BB962C8B-B14F-4D97-AF65-F5344CB8AC3E}">
        <p14:creationId xmlns:p14="http://schemas.microsoft.com/office/powerpoint/2010/main" val="13135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P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P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s-P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 : vector, n : entero)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si n = 1 entonces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  retornar;</a:t>
            </a:r>
          </a:p>
          <a:p>
            <a:pPr marL="400050" lvl="1" indent="0">
              <a:buNone/>
            </a:pPr>
            <a:r>
              <a:rPr lang="es-P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finsi</a:t>
            </a: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desde k = 1 hasta n-1 hacer</a:t>
            </a:r>
          </a:p>
          <a:p>
            <a:pPr marL="400050" lvl="1" indent="0">
              <a:buNone/>
            </a:pP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   ubicar(A, 1, k, A[</a:t>
            </a:r>
            <a:r>
              <a:rPr lang="es-P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pPr marL="400050" lvl="1" indent="0">
              <a:buNone/>
            </a:pPr>
            <a:r>
              <a:rPr lang="es-P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findesde</a:t>
            </a: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finfuncion</a:t>
            </a: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8</a:t>
            </a:r>
          </a:p>
        </p:txBody>
      </p:sp>
    </p:spTree>
    <p:extLst>
      <p:ext uri="{BB962C8B-B14F-4D97-AF65-F5344CB8AC3E}">
        <p14:creationId xmlns:p14="http://schemas.microsoft.com/office/powerpoint/2010/main" val="8842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85800" y="2267356"/>
            <a:ext cx="7772400" cy="769441"/>
          </a:xfrm>
        </p:spPr>
        <p:txBody>
          <a:bodyPr/>
          <a:lstStyle/>
          <a:p>
            <a:r>
              <a:rPr lang="es-PE" dirty="0" err="1"/>
              <a:t>BACKTRACKING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03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técnica para buscar sistemáticamente a través de todas las configuraciones de un espacio de búsqueda.</a:t>
            </a:r>
          </a:p>
          <a:p>
            <a:endParaRPr lang="es-PE" dirty="0"/>
          </a:p>
          <a:p>
            <a:r>
              <a:rPr lang="es-PE" dirty="0"/>
              <a:t>Para esto se construye todas las  posibles soluciones candidatas de manera sistemática.</a:t>
            </a:r>
          </a:p>
          <a:p>
            <a:endParaRPr lang="es-PE" dirty="0"/>
          </a:p>
          <a:p>
            <a:r>
              <a:rPr lang="es-PE" dirty="0"/>
              <a:t>Dada una solución candidata </a:t>
            </a:r>
            <a:r>
              <a:rPr lang="es-PE" b="1" dirty="0"/>
              <a:t>S, </a:t>
            </a:r>
            <a:r>
              <a:rPr lang="es-PE" dirty="0"/>
              <a:t>se procede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400" dirty="0"/>
              <a:t>Verificar si </a:t>
            </a:r>
            <a:r>
              <a:rPr lang="es-PE" sz="2400" b="1" dirty="0"/>
              <a:t>S </a:t>
            </a:r>
            <a:r>
              <a:rPr lang="es-PE" sz="2400" dirty="0"/>
              <a:t>es solución. Si lo es, hacen algo con ella (depende del problema).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400" dirty="0"/>
              <a:t>Construyen todas las posibles extensiones de </a:t>
            </a:r>
            <a:r>
              <a:rPr lang="es-PE" sz="2400" b="1" dirty="0"/>
              <a:t>S, </a:t>
            </a:r>
            <a:r>
              <a:rPr lang="es-PE" sz="2400" dirty="0"/>
              <a:t>e invocan recursivamente al algoritmo con todas ellas.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Backtracking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59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Procedimiento General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49" y="1340768"/>
            <a:ext cx="496512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Aplicar </a:t>
            </a:r>
            <a:r>
              <a:rPr lang="es-PE" dirty="0" err="1"/>
              <a:t>backtracking</a:t>
            </a:r>
            <a:r>
              <a:rPr lang="es-PE" dirty="0"/>
              <a:t> para resolver el problema de las 4 reinas.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1</a:t>
            </a:r>
          </a:p>
        </p:txBody>
      </p:sp>
      <p:pic>
        <p:nvPicPr>
          <p:cNvPr id="4" name="Picture 2" descr="http://ktiml.mff.cuni.cz/~bartak/constraints/images/backtrac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4663"/>
            <a:ext cx="6984776" cy="43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contenido"/>
          <p:cNvSpPr>
            <a:spLocks noGrp="1"/>
          </p:cNvSpPr>
          <p:nvPr>
            <p:ph idx="1"/>
          </p:nvPr>
        </p:nvSpPr>
        <p:spPr bwMode="auto">
          <a:xfrm>
            <a:off x="323850" y="1214438"/>
            <a:ext cx="8567738" cy="52197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lvl="1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s-PE" b="1" dirty="0">
                <a:solidFill>
                  <a:srgbClr val="00B050"/>
                </a:solidFill>
                <a:latin typeface="Arial" charset="0"/>
                <a:cs typeface="Arial" charset="0"/>
              </a:rPr>
              <a:t>FUERZA BRUTA</a:t>
            </a:r>
          </a:p>
          <a:p>
            <a:pPr marL="800100" lvl="2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s-PE" sz="2000" dirty="0">
                <a:latin typeface="Arial" charset="0"/>
                <a:cs typeface="Arial" charset="0"/>
              </a:rPr>
              <a:t>Espacio de Búsqueda</a:t>
            </a:r>
          </a:p>
          <a:p>
            <a:pPr marL="800100" lvl="2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s-PE" sz="2000" dirty="0">
                <a:latin typeface="Arial" charset="0"/>
                <a:cs typeface="Arial" charset="0"/>
              </a:rPr>
              <a:t>Fuerza Bruta</a:t>
            </a:r>
          </a:p>
          <a:p>
            <a:pPr marL="400050" lvl="1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endParaRPr lang="es-PE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marL="400050" lvl="1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s-PE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BACKTRACKING</a:t>
            </a:r>
            <a:endParaRPr lang="es-PE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marL="800100" lvl="2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s-PE" sz="2000" dirty="0" err="1">
                <a:latin typeface="Arial" charset="0"/>
                <a:cs typeface="Arial" charset="0"/>
              </a:rPr>
              <a:t>Backtracking</a:t>
            </a:r>
            <a:endParaRPr lang="es-PE" sz="2000" dirty="0">
              <a:latin typeface="Arial" charset="0"/>
              <a:cs typeface="Arial" charset="0"/>
            </a:endParaRPr>
          </a:p>
          <a:p>
            <a:pPr marL="400050" lvl="1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endParaRPr lang="es-PE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1 Título"/>
          <p:cNvSpPr>
            <a:spLocks noGrp="1"/>
          </p:cNvSpPr>
          <p:nvPr>
            <p:ph type="title"/>
          </p:nvPr>
        </p:nvSpPr>
        <p:spPr>
          <a:xfrm>
            <a:off x="323850" y="211138"/>
            <a:ext cx="8569325" cy="646112"/>
          </a:xfrm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Tabla de Contenido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Abordar el problema del agente viajero mediante </a:t>
            </a:r>
            <a:r>
              <a:rPr lang="es-PE" dirty="0" err="1"/>
              <a:t>backtracking</a:t>
            </a:r>
            <a:r>
              <a:rPr lang="es-PE" dirty="0"/>
              <a:t>.</a:t>
            </a:r>
          </a:p>
          <a:p>
            <a:endParaRPr lang="es-PE" dirty="0"/>
          </a:p>
          <a:p>
            <a:pPr algn="just"/>
            <a:r>
              <a:rPr lang="es-PE" dirty="0"/>
              <a:t>Dadas n ciudades conectadas todas con todas, “encontrar el camino que recorra todas las ciudades con mínimo costo”.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2</a:t>
            </a:r>
          </a:p>
        </p:txBody>
      </p:sp>
      <p:sp>
        <p:nvSpPr>
          <p:cNvPr id="5" name="AutoShape 4" descr="Resultado de imagen para grafo ruta más cor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Elipse 5"/>
          <p:cNvSpPr/>
          <p:nvPr/>
        </p:nvSpPr>
        <p:spPr>
          <a:xfrm>
            <a:off x="2843526" y="4286880"/>
            <a:ext cx="360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4337823" y="3284057"/>
            <a:ext cx="360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4</a:t>
            </a:r>
          </a:p>
        </p:txBody>
      </p:sp>
      <p:sp>
        <p:nvSpPr>
          <p:cNvPr id="10" name="Elipse 9"/>
          <p:cNvSpPr/>
          <p:nvPr/>
        </p:nvSpPr>
        <p:spPr>
          <a:xfrm>
            <a:off x="5832120" y="4286880"/>
            <a:ext cx="360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3419872" y="6027944"/>
            <a:ext cx="360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3</a:t>
            </a:r>
          </a:p>
        </p:txBody>
      </p:sp>
      <p:sp>
        <p:nvSpPr>
          <p:cNvPr id="12" name="Elipse 11"/>
          <p:cNvSpPr/>
          <p:nvPr/>
        </p:nvSpPr>
        <p:spPr>
          <a:xfrm>
            <a:off x="5211540" y="6027944"/>
            <a:ext cx="360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1</a:t>
            </a:r>
          </a:p>
        </p:txBody>
      </p:sp>
      <p:cxnSp>
        <p:nvCxnSpPr>
          <p:cNvPr id="13" name="Conector recto 12"/>
          <p:cNvCxnSpPr>
            <a:stCxn id="7" idx="6"/>
            <a:endCxn id="10" idx="1"/>
          </p:cNvCxnSpPr>
          <p:nvPr/>
        </p:nvCxnSpPr>
        <p:spPr>
          <a:xfrm>
            <a:off x="4697823" y="3464057"/>
            <a:ext cx="1187018" cy="87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0" idx="4"/>
            <a:endCxn id="12" idx="7"/>
          </p:cNvCxnSpPr>
          <p:nvPr/>
        </p:nvCxnSpPr>
        <p:spPr>
          <a:xfrm flipH="1">
            <a:off x="5518819" y="4646880"/>
            <a:ext cx="493301" cy="143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11" idx="0"/>
          </p:cNvCxnSpPr>
          <p:nvPr/>
        </p:nvCxnSpPr>
        <p:spPr>
          <a:xfrm>
            <a:off x="3023526" y="4646880"/>
            <a:ext cx="576346" cy="138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2" idx="2"/>
            <a:endCxn id="11" idx="6"/>
          </p:cNvCxnSpPr>
          <p:nvPr/>
        </p:nvCxnSpPr>
        <p:spPr>
          <a:xfrm flipH="1">
            <a:off x="3779872" y="6207944"/>
            <a:ext cx="1431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7" idx="3"/>
            <a:endCxn id="6" idx="7"/>
          </p:cNvCxnSpPr>
          <p:nvPr/>
        </p:nvCxnSpPr>
        <p:spPr>
          <a:xfrm flipH="1">
            <a:off x="3150805" y="3591336"/>
            <a:ext cx="1239739" cy="74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0" idx="2"/>
            <a:endCxn id="6" idx="6"/>
          </p:cNvCxnSpPr>
          <p:nvPr/>
        </p:nvCxnSpPr>
        <p:spPr>
          <a:xfrm flipH="1">
            <a:off x="3203526" y="4466880"/>
            <a:ext cx="2628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7" idx="4"/>
            <a:endCxn id="12" idx="0"/>
          </p:cNvCxnSpPr>
          <p:nvPr/>
        </p:nvCxnSpPr>
        <p:spPr>
          <a:xfrm>
            <a:off x="4517823" y="3644057"/>
            <a:ext cx="873717" cy="238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7" idx="4"/>
            <a:endCxn id="11" idx="7"/>
          </p:cNvCxnSpPr>
          <p:nvPr/>
        </p:nvCxnSpPr>
        <p:spPr>
          <a:xfrm flipH="1">
            <a:off x="3727151" y="3644057"/>
            <a:ext cx="790672" cy="243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10" idx="2"/>
            <a:endCxn id="11" idx="7"/>
          </p:cNvCxnSpPr>
          <p:nvPr/>
        </p:nvCxnSpPr>
        <p:spPr>
          <a:xfrm flipH="1">
            <a:off x="3727151" y="4466880"/>
            <a:ext cx="2104969" cy="161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6" idx="6"/>
            <a:endCxn id="12" idx="0"/>
          </p:cNvCxnSpPr>
          <p:nvPr/>
        </p:nvCxnSpPr>
        <p:spPr>
          <a:xfrm>
            <a:off x="3203526" y="4466880"/>
            <a:ext cx="2188014" cy="156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156540" y="363139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50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5667035" y="52431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5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262199" y="47124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60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4549012" y="37576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44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3987931" y="38030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55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5027441" y="414272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22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3445652" y="359133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70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909706" y="52187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20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4309635" y="613338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30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3237225" y="463594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92932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2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9074" y="1340768"/>
            <a:ext cx="6238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4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Dada una secuencia de </a:t>
            </a:r>
            <a:r>
              <a:rPr lang="es-PE" i="1" dirty="0"/>
              <a:t>n </a:t>
            </a:r>
            <a:r>
              <a:rPr lang="es-PE" dirty="0"/>
              <a:t>enteros (+ o -), encontrar dos subconjuntos </a:t>
            </a:r>
            <a:r>
              <a:rPr lang="es-PE" dirty="0" err="1"/>
              <a:t>S1</a:t>
            </a:r>
            <a:r>
              <a:rPr lang="es-PE" dirty="0"/>
              <a:t> y </a:t>
            </a:r>
            <a:r>
              <a:rPr lang="es-PE" dirty="0" err="1"/>
              <a:t>S2</a:t>
            </a:r>
            <a:r>
              <a:rPr lang="es-PE" dirty="0"/>
              <a:t> disjuntos, tal que la suma de sus elementos sea la misma:</a:t>
            </a:r>
          </a:p>
          <a:p>
            <a:endParaRPr lang="es-PE" dirty="0"/>
          </a:p>
          <a:p>
            <a:r>
              <a:rPr lang="es-PE" dirty="0"/>
              <a:t>Dado S= {</a:t>
            </a:r>
            <a:r>
              <a:rPr lang="es-PE" dirty="0" err="1"/>
              <a:t>s</a:t>
            </a:r>
            <a:r>
              <a:rPr lang="es-PE" baseline="-25000" dirty="0" err="1"/>
              <a:t>1</a:t>
            </a:r>
            <a:r>
              <a:rPr lang="es-PE" dirty="0" err="1"/>
              <a:t>,s</a:t>
            </a:r>
            <a:r>
              <a:rPr lang="es-PE" baseline="-25000" dirty="0" err="1"/>
              <a:t>2</a:t>
            </a:r>
            <a:r>
              <a:rPr lang="es-PE" dirty="0"/>
              <a:t>,...,</a:t>
            </a:r>
            <a:r>
              <a:rPr lang="es-PE" dirty="0" err="1"/>
              <a:t>s</a:t>
            </a:r>
            <a:r>
              <a:rPr lang="es-PE" baseline="-25000" dirty="0" err="1"/>
              <a:t>n</a:t>
            </a:r>
            <a:r>
              <a:rPr lang="es-PE" dirty="0"/>
              <a:t>}</a:t>
            </a:r>
          </a:p>
          <a:p>
            <a:endParaRPr lang="es-PE" dirty="0"/>
          </a:p>
          <a:p>
            <a:r>
              <a:rPr lang="es-PE" dirty="0"/>
              <a:t>Encontrar dos subconjuntos </a:t>
            </a:r>
            <a:r>
              <a:rPr lang="es-PE" dirty="0" err="1"/>
              <a:t>S</a:t>
            </a:r>
            <a:r>
              <a:rPr lang="es-PE" baseline="-25000" dirty="0" err="1"/>
              <a:t>1</a:t>
            </a:r>
            <a:r>
              <a:rPr lang="es-PE" dirty="0"/>
              <a:t> y </a:t>
            </a:r>
            <a:r>
              <a:rPr lang="es-PE" dirty="0" err="1"/>
              <a:t>S</a:t>
            </a:r>
            <a:r>
              <a:rPr lang="es-PE" baseline="-25000" dirty="0" err="1"/>
              <a:t>2</a:t>
            </a:r>
            <a:endParaRPr lang="es-PE" baseline="-25000" dirty="0"/>
          </a:p>
          <a:p>
            <a:endParaRPr lang="pt-BR" dirty="0"/>
          </a:p>
          <a:p>
            <a:r>
              <a:rPr lang="pt-BR" dirty="0"/>
              <a:t>tal que: </a:t>
            </a:r>
            <a:r>
              <a:rPr lang="pt-BR" dirty="0" err="1"/>
              <a:t>S</a:t>
            </a:r>
            <a:r>
              <a:rPr lang="pt-BR" baseline="-25000" dirty="0" err="1"/>
              <a:t>1</a:t>
            </a:r>
            <a:r>
              <a:rPr lang="pt-BR" dirty="0" err="1"/>
              <a:t>∩S</a:t>
            </a:r>
            <a:r>
              <a:rPr lang="pt-BR" baseline="-25000" dirty="0" err="1"/>
              <a:t>2</a:t>
            </a:r>
            <a:r>
              <a:rPr lang="pt-BR" dirty="0"/>
              <a:t> =∅  y </a:t>
            </a:r>
            <a:r>
              <a:rPr lang="pt-BR" dirty="0" err="1"/>
              <a:t>Σs</a:t>
            </a:r>
            <a:r>
              <a:rPr lang="pt-BR" baseline="-25000" dirty="0" err="1"/>
              <a:t>j</a:t>
            </a:r>
            <a:r>
              <a:rPr lang="pt-BR" dirty="0"/>
              <a:t> = </a:t>
            </a:r>
            <a:r>
              <a:rPr lang="pt-BR" dirty="0" err="1"/>
              <a:t>Σs</a:t>
            </a:r>
            <a:r>
              <a:rPr lang="pt-BR" baseline="-25000" dirty="0" err="1"/>
              <a:t>i</a:t>
            </a:r>
            <a:endParaRPr lang="pt-BR" baseline="-25000" dirty="0"/>
          </a:p>
          <a:p>
            <a:endParaRPr lang="es-PE" dirty="0"/>
          </a:p>
          <a:p>
            <a:r>
              <a:rPr lang="es-PE" dirty="0"/>
              <a:t>Sea S = {2, 3, 4, 5, 9, 6, 7 }</a:t>
            </a:r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3</a:t>
            </a:r>
          </a:p>
        </p:txBody>
      </p:sp>
    </p:spTree>
    <p:extLst>
      <p:ext uri="{BB962C8B-B14F-4D97-AF65-F5344CB8AC3E}">
        <p14:creationId xmlns:p14="http://schemas.microsoft.com/office/powerpoint/2010/main" val="3330118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308304" y="1214420"/>
            <a:ext cx="1583546" cy="52200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1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n-1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89" y="1196752"/>
            <a:ext cx="6413895" cy="28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772400" cy="1446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" sz="5400" dirty="0">
                <a:latin typeface="Arial" charset="0"/>
                <a:cs typeface="Arial" charset="0"/>
              </a:rPr>
              <a:t>PREGUNTAS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2267356"/>
            <a:ext cx="7772400" cy="769441"/>
          </a:xfrm>
        </p:spPr>
        <p:txBody>
          <a:bodyPr/>
          <a:lstStyle/>
          <a:p>
            <a:r>
              <a:rPr lang="es-PE" b="1" dirty="0"/>
              <a:t>FUERZA BRUTA</a:t>
            </a:r>
          </a:p>
        </p:txBody>
      </p:sp>
      <p:pic>
        <p:nvPicPr>
          <p:cNvPr id="1026" name="Picture 2" descr="http://k46.kn3.net/taringa/E/4/8/5/6/B/Deadpool_Oficial/5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74" y="3284984"/>
            <a:ext cx="3098652" cy="20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Corresponde a todas las posibilidades de respuesta (candidatas) ante un problema, sean correctas o no.</a:t>
            </a:r>
          </a:p>
          <a:p>
            <a:endParaRPr lang="es-PE" dirty="0"/>
          </a:p>
          <a:p>
            <a:r>
              <a:rPr lang="es-PE" dirty="0"/>
              <a:t>También se le llama Universo de búsqueda.</a:t>
            </a:r>
          </a:p>
          <a:p>
            <a:endParaRPr lang="es-PE" dirty="0"/>
          </a:p>
          <a:p>
            <a:r>
              <a:rPr lang="es-PE" dirty="0"/>
              <a:t>Permite buscar la(s) solución(es) correcta(s) al problema.</a:t>
            </a:r>
          </a:p>
          <a:p>
            <a:endParaRPr lang="es-PE" dirty="0"/>
          </a:p>
          <a:p>
            <a:r>
              <a:rPr lang="es-PE" dirty="0"/>
              <a:t>Los problemas de optimización también pueden ser considerados como problemas con espacio de búsqueda.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Espacio de Búsqueda</a:t>
            </a:r>
          </a:p>
        </p:txBody>
      </p:sp>
    </p:spTree>
    <p:extLst>
      <p:ext uri="{BB962C8B-B14F-4D97-AF65-F5344CB8AC3E}">
        <p14:creationId xmlns:p14="http://schemas.microsoft.com/office/powerpoint/2010/main" val="8782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Calcular el tamaño del espacio de búsqueda para los siguientes problemas.</a:t>
            </a:r>
          </a:p>
          <a:p>
            <a:endParaRPr lang="es-PE" dirty="0"/>
          </a:p>
          <a:p>
            <a:r>
              <a:rPr lang="es-PE" dirty="0"/>
              <a:t>Dado un árbol de tamaño B y ramificación 2, buscar un elemento en un árbol.</a:t>
            </a:r>
          </a:p>
          <a:p>
            <a:endParaRPr lang="es-PE" dirty="0"/>
          </a:p>
          <a:p>
            <a:r>
              <a:rPr lang="es-PE" dirty="0"/>
              <a:t>Dado un árbol de tamaño B y ramificación r, buscar un elemento en un árbol.</a:t>
            </a:r>
          </a:p>
          <a:p>
            <a:endParaRPr lang="es-PE" dirty="0"/>
          </a:p>
          <a:p>
            <a:r>
              <a:rPr lang="es-PE" dirty="0"/>
              <a:t>Dado un grafo de N nodos, buscar un nodo en el grafo.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3246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Busca sistemáticamente en todo el espacio de búsqueda.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Es una estrategia sencilla.</a:t>
            </a:r>
          </a:p>
          <a:p>
            <a:pPr algn="just"/>
            <a:r>
              <a:rPr lang="es-PE" dirty="0"/>
              <a:t>Tiene una falta de sofisticación en la solución.</a:t>
            </a:r>
          </a:p>
          <a:p>
            <a:pPr algn="just"/>
            <a:endParaRPr lang="es-PE" dirty="0"/>
          </a:p>
          <a:p>
            <a:r>
              <a:rPr lang="es-PE" dirty="0"/>
              <a:t>Se toma la ruta más directa, sin ningún intento de minimizar el número de operaciones necesarias para calcular la solución.</a:t>
            </a:r>
          </a:p>
          <a:p>
            <a:endParaRPr lang="es-PE" dirty="0"/>
          </a:p>
          <a:p>
            <a:pPr algn="just"/>
            <a:r>
              <a:rPr lang="es-PE" dirty="0"/>
              <a:t>La complicación viene en poder generar todas las soluciones candidatas.</a:t>
            </a:r>
          </a:p>
          <a:p>
            <a:endParaRPr lang="es-PE" dirty="0"/>
          </a:p>
          <a:p>
            <a:r>
              <a:rPr lang="es-PE" dirty="0"/>
              <a:t>Generalmente traduce directamente  el </a:t>
            </a:r>
            <a:r>
              <a:rPr lang="es-PE" spc="-55" dirty="0">
                <a:solidFill>
                  <a:srgbClr val="000000"/>
                </a:solidFill>
                <a:latin typeface="Arial" panose="22635452340000000000" pitchFamily="2"/>
              </a:rPr>
              <a:t>enunciado del problema.</a:t>
            </a:r>
          </a:p>
          <a:p>
            <a:pPr algn="just"/>
            <a:endParaRPr lang="es-PE" dirty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Fuerza Bruta</a:t>
            </a:r>
          </a:p>
        </p:txBody>
      </p:sp>
    </p:spTree>
    <p:extLst>
      <p:ext uri="{BB962C8B-B14F-4D97-AF65-F5344CB8AC3E}">
        <p14:creationId xmlns:p14="http://schemas.microsoft.com/office/powerpoint/2010/main" val="29008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Listar todas las opciones en un problema, es usar permutaciones o combinaciones.</a:t>
            </a:r>
          </a:p>
          <a:p>
            <a:endParaRPr lang="es-PE" dirty="0"/>
          </a:p>
          <a:p>
            <a:r>
              <a:rPr lang="es-PE" dirty="0"/>
              <a:t>Combinaciones con o sin repetición.</a:t>
            </a:r>
          </a:p>
          <a:p>
            <a:pPr lvl="1"/>
            <a:r>
              <a:rPr lang="es-PE" sz="2400" dirty="0"/>
              <a:t>Si el orden no importa, es una </a:t>
            </a:r>
            <a:r>
              <a:rPr lang="es-PE" sz="2400" b="1" dirty="0"/>
              <a:t>combinación</a:t>
            </a:r>
            <a:r>
              <a:rPr lang="es-PE" sz="2400" dirty="0"/>
              <a:t>.</a:t>
            </a:r>
          </a:p>
          <a:p>
            <a:endParaRPr lang="es-PE" dirty="0"/>
          </a:p>
          <a:p>
            <a:r>
              <a:rPr lang="es-PE" dirty="0"/>
              <a:t>Permutaciones con o sin repetición</a:t>
            </a:r>
          </a:p>
          <a:p>
            <a:pPr lvl="1"/>
            <a:r>
              <a:rPr lang="es-PE" sz="2400" dirty="0"/>
              <a:t>Si el orden </a:t>
            </a:r>
            <a:r>
              <a:rPr lang="es-PE" sz="2400" b="1" dirty="0"/>
              <a:t>sí</a:t>
            </a:r>
            <a:r>
              <a:rPr lang="es-PE" sz="2400" dirty="0"/>
              <a:t> importa es una </a:t>
            </a:r>
            <a:r>
              <a:rPr lang="es-PE" sz="2400" b="1" dirty="0"/>
              <a:t>permutación</a:t>
            </a:r>
            <a:r>
              <a:rPr lang="es-PE" sz="2400" dirty="0"/>
              <a:t>.</a:t>
            </a:r>
          </a:p>
          <a:p>
            <a:endParaRPr lang="es-PE" dirty="0"/>
          </a:p>
          <a:p>
            <a:r>
              <a:rPr lang="es-PE" dirty="0"/>
              <a:t>Una permutación es una combinación ordenada.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Fuerza Bruta</a:t>
            </a:r>
          </a:p>
        </p:txBody>
      </p:sp>
    </p:spTree>
    <p:extLst>
      <p:ext uri="{BB962C8B-B14F-4D97-AF65-F5344CB8AC3E}">
        <p14:creationId xmlns:p14="http://schemas.microsoft.com/office/powerpoint/2010/main" val="30925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Cómo encontrar una contraseña desconocida u olvidada. Asumiendo que:</a:t>
            </a:r>
          </a:p>
          <a:p>
            <a:endParaRPr lang="es-PE" dirty="0"/>
          </a:p>
          <a:p>
            <a:r>
              <a:rPr lang="es-PE" dirty="0"/>
              <a:t>Sólo son N números</a:t>
            </a:r>
          </a:p>
          <a:p>
            <a:r>
              <a:rPr lang="es-PE" dirty="0"/>
              <a:t>Sólo son L letras mayúsculas o minúsculas</a:t>
            </a:r>
          </a:p>
          <a:p>
            <a:r>
              <a:rPr lang="es-PE" dirty="0"/>
              <a:t>Son L letras y N números.</a:t>
            </a:r>
          </a:p>
          <a:p>
            <a:r>
              <a:rPr lang="es-PE" dirty="0"/>
              <a:t>Son L letras, N números y E caracteres especiales.</a:t>
            </a:r>
          </a:p>
          <a:p>
            <a:endParaRPr lang="es-PE" dirty="0"/>
          </a:p>
          <a:p>
            <a:r>
              <a:rPr lang="es-PE" dirty="0"/>
              <a:t>Cuál es el tamaño del espacio de búsqueda.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1</a:t>
            </a:r>
          </a:p>
        </p:txBody>
      </p:sp>
    </p:spTree>
    <p:extLst>
      <p:ext uri="{BB962C8B-B14F-4D97-AF65-F5344CB8AC3E}">
        <p14:creationId xmlns:p14="http://schemas.microsoft.com/office/powerpoint/2010/main" val="41342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19728</TotalTime>
  <Words>1368</Words>
  <Application>Microsoft Office PowerPoint</Application>
  <PresentationFormat>Presentación en pantalla (4:3)</PresentationFormat>
  <Paragraphs>257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Fuerza Bruta y BackTracking</vt:lpstr>
      <vt:lpstr>Mapa Conceptual del Curso</vt:lpstr>
      <vt:lpstr>Tabla de Contenido</vt:lpstr>
      <vt:lpstr>FUERZA BRUTA</vt:lpstr>
      <vt:lpstr>Espacio de Búsqueda</vt:lpstr>
      <vt:lpstr>Ejemplo</vt:lpstr>
      <vt:lpstr>Fuerza Bruta</vt:lpstr>
      <vt:lpstr>Fuerza Bruta</vt:lpstr>
      <vt:lpstr>Ejercicio 1</vt:lpstr>
      <vt:lpstr>Ejercicio 2</vt:lpstr>
      <vt:lpstr>Ejercicio 2</vt:lpstr>
      <vt:lpstr>Ejercicio 3</vt:lpstr>
      <vt:lpstr>Ejercicio 3</vt:lpstr>
      <vt:lpstr>Ejercicio 4</vt:lpstr>
      <vt:lpstr>Ejercicio 4</vt:lpstr>
      <vt:lpstr>Ejercicio 5</vt:lpstr>
      <vt:lpstr>Ejercicio 5</vt:lpstr>
      <vt:lpstr>Ejercicio 5</vt:lpstr>
      <vt:lpstr>Ejercicio 6</vt:lpstr>
      <vt:lpstr>Ejercicio 6</vt:lpstr>
      <vt:lpstr>Ejercicio 7</vt:lpstr>
      <vt:lpstr>Ejercicio 7</vt:lpstr>
      <vt:lpstr>Ejercicio 8</vt:lpstr>
      <vt:lpstr>Ejercicio 8</vt:lpstr>
      <vt:lpstr>Ejercicio 8</vt:lpstr>
      <vt:lpstr>BACKTRACKING</vt:lpstr>
      <vt:lpstr>Backtracking</vt:lpstr>
      <vt:lpstr>Procedimiento General</vt:lpstr>
      <vt:lpstr>Ejercicio 1</vt:lpstr>
      <vt:lpstr>Ejercicio 2</vt:lpstr>
      <vt:lpstr>Ejercicio 2</vt:lpstr>
      <vt:lpstr>Ejercicio 3</vt:lpstr>
      <vt:lpstr>Ejercicio 3</vt:lpstr>
      <vt:lpstr>PREGUNTAS</vt:lpstr>
    </vt:vector>
  </TitlesOfParts>
  <Company>IIA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</dc:title>
  <dc:creator>Samuel Oporto</dc:creator>
  <cp:lastModifiedBy>pcccwnam (Namay Zevallos, Wilder Adan)</cp:lastModifiedBy>
  <cp:revision>1604</cp:revision>
  <dcterms:created xsi:type="dcterms:W3CDTF">2005-02-10T17:29:41Z</dcterms:created>
  <dcterms:modified xsi:type="dcterms:W3CDTF">2016-08-25T17:35:55Z</dcterms:modified>
</cp:coreProperties>
</file>