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handoutMasterIdLst>
    <p:handoutMasterId r:id="rId42"/>
  </p:handoutMasterIdLst>
  <p:sldIdLst>
    <p:sldId id="1215" r:id="rId2"/>
    <p:sldId id="1796" r:id="rId3"/>
    <p:sldId id="1226" r:id="rId4"/>
    <p:sldId id="1939" r:id="rId5"/>
    <p:sldId id="1974" r:id="rId6"/>
    <p:sldId id="1975" r:id="rId7"/>
    <p:sldId id="1977" r:id="rId8"/>
    <p:sldId id="1976" r:id="rId9"/>
    <p:sldId id="1978" r:id="rId10"/>
    <p:sldId id="1981" r:id="rId11"/>
    <p:sldId id="1980" r:id="rId12"/>
    <p:sldId id="1982" r:id="rId13"/>
    <p:sldId id="1979" r:id="rId14"/>
    <p:sldId id="1940" r:id="rId15"/>
    <p:sldId id="1972" r:id="rId16"/>
    <p:sldId id="1943" r:id="rId17"/>
    <p:sldId id="1944" r:id="rId18"/>
    <p:sldId id="1942" r:id="rId19"/>
    <p:sldId id="1945" r:id="rId20"/>
    <p:sldId id="1946" r:id="rId21"/>
    <p:sldId id="1947" r:id="rId22"/>
    <p:sldId id="1948" r:id="rId23"/>
    <p:sldId id="1949" r:id="rId24"/>
    <p:sldId id="1950" r:id="rId25"/>
    <p:sldId id="1951" r:id="rId26"/>
    <p:sldId id="1952" r:id="rId27"/>
    <p:sldId id="1953" r:id="rId28"/>
    <p:sldId id="1983" r:id="rId29"/>
    <p:sldId id="1954" r:id="rId30"/>
    <p:sldId id="1955" r:id="rId31"/>
    <p:sldId id="1956" r:id="rId32"/>
    <p:sldId id="1957" r:id="rId33"/>
    <p:sldId id="1958" r:id="rId34"/>
    <p:sldId id="1959" r:id="rId35"/>
    <p:sldId id="1960" r:id="rId36"/>
    <p:sldId id="1961" r:id="rId37"/>
    <p:sldId id="1962" r:id="rId38"/>
    <p:sldId id="1905" r:id="rId39"/>
    <p:sldId id="1162" r:id="rId40"/>
  </p:sldIdLst>
  <p:sldSz cx="9144000" cy="6858000" type="screen4x3"/>
  <p:notesSz cx="7099300" cy="1023461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AF"/>
    <a:srgbClr val="FF6600"/>
    <a:srgbClr val="8064A2"/>
    <a:srgbClr val="0000FF"/>
    <a:srgbClr val="FF33CC"/>
    <a:srgbClr val="FFFFCC"/>
    <a:srgbClr val="33CC33"/>
    <a:srgbClr val="FFFF00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0" autoAdjust="0"/>
    <p:restoredTop sz="86417" autoAdjust="0"/>
  </p:normalViewPr>
  <p:slideViewPr>
    <p:cSldViewPr>
      <p:cViewPr varScale="1">
        <p:scale>
          <a:sx n="63" d="100"/>
          <a:sy n="63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1424"/>
    </p:cViewPr>
  </p:sorterViewPr>
  <p:notesViewPr>
    <p:cSldViewPr>
      <p:cViewPr varScale="1">
        <p:scale>
          <a:sx n="54" d="100"/>
          <a:sy n="54" d="100"/>
        </p:scale>
        <p:origin x="-2592" y="-90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9FC46-2BF9-4297-93B3-E2DDF917152D}" type="doc">
      <dgm:prSet loTypeId="urn:microsoft.com/office/officeart/2005/8/layout/arrow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CF0D210D-E8EF-4EF5-AA1E-B956CACF5A3C}">
      <dgm:prSet phldrT="[Texto]"/>
      <dgm:spPr/>
      <dgm:t>
        <a:bodyPr/>
        <a:lstStyle/>
        <a:p>
          <a:r>
            <a:rPr lang="es-ES" dirty="0"/>
            <a:t>Mayor Esfuerzo</a:t>
          </a:r>
        </a:p>
      </dgm:t>
    </dgm:pt>
    <dgm:pt modelId="{E8BD2118-0E5E-446A-B4BF-CADF02F9D4A8}" type="parTrans" cxnId="{C8ACF40E-E7DA-48A2-ABB7-B79C9BD14596}">
      <dgm:prSet/>
      <dgm:spPr/>
      <dgm:t>
        <a:bodyPr/>
        <a:lstStyle/>
        <a:p>
          <a:endParaRPr lang="es-ES"/>
        </a:p>
      </dgm:t>
    </dgm:pt>
    <dgm:pt modelId="{1CA19174-F8F6-48C2-8AB9-5A4D5C0BB0C1}" type="sibTrans" cxnId="{C8ACF40E-E7DA-48A2-ABB7-B79C9BD14596}">
      <dgm:prSet/>
      <dgm:spPr/>
      <dgm:t>
        <a:bodyPr/>
        <a:lstStyle/>
        <a:p>
          <a:endParaRPr lang="es-ES"/>
        </a:p>
      </dgm:t>
    </dgm:pt>
    <dgm:pt modelId="{B2835D84-F88A-456E-9C30-FF3A78300E18}">
      <dgm:prSet phldrT="[Texto]"/>
      <dgm:spPr/>
      <dgm:t>
        <a:bodyPr/>
        <a:lstStyle/>
        <a:p>
          <a:r>
            <a:rPr lang="es-ES" dirty="0"/>
            <a:t>Menor Error</a:t>
          </a:r>
        </a:p>
      </dgm:t>
    </dgm:pt>
    <dgm:pt modelId="{1712593C-0A9E-4944-BD49-12F0D0E0B20E}" type="parTrans" cxnId="{2416D2FB-CC8F-49A0-B8C1-BC5569DF9005}">
      <dgm:prSet/>
      <dgm:spPr/>
      <dgm:t>
        <a:bodyPr/>
        <a:lstStyle/>
        <a:p>
          <a:endParaRPr lang="es-ES"/>
        </a:p>
      </dgm:t>
    </dgm:pt>
    <dgm:pt modelId="{8BB6C3B7-91F9-44CD-8298-DBEC1DECDED9}" type="sibTrans" cxnId="{2416D2FB-CC8F-49A0-B8C1-BC5569DF9005}">
      <dgm:prSet/>
      <dgm:spPr/>
      <dgm:t>
        <a:bodyPr/>
        <a:lstStyle/>
        <a:p>
          <a:endParaRPr lang="es-ES"/>
        </a:p>
      </dgm:t>
    </dgm:pt>
    <dgm:pt modelId="{4BE2DC99-3070-4A38-8A12-E685DAA10E1B}" type="pres">
      <dgm:prSet presAssocID="{3599FC46-2BF9-4297-93B3-E2DDF917152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894A10ED-1C6E-4639-8D1F-43BA7CE8001E}" type="pres">
      <dgm:prSet presAssocID="{3599FC46-2BF9-4297-93B3-E2DDF917152D}" presName="divider" presStyleLbl="fgShp" presStyleIdx="0" presStyleCnt="1"/>
      <dgm:spPr/>
    </dgm:pt>
    <dgm:pt modelId="{0F966E9C-B606-47E6-9286-084803BFD7CE}" type="pres">
      <dgm:prSet presAssocID="{CF0D210D-E8EF-4EF5-AA1E-B956CACF5A3C}" presName="downArrow" presStyleLbl="node1" presStyleIdx="0" presStyleCnt="2"/>
      <dgm:spPr/>
    </dgm:pt>
    <dgm:pt modelId="{28A47E17-3957-4D58-99FE-20E562D393E0}" type="pres">
      <dgm:prSet presAssocID="{CF0D210D-E8EF-4EF5-AA1E-B956CACF5A3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74AEF06-79C1-4D88-A792-B3A622256044}" type="pres">
      <dgm:prSet presAssocID="{B2835D84-F88A-456E-9C30-FF3A78300E18}" presName="upArrow" presStyleLbl="node1" presStyleIdx="1" presStyleCnt="2"/>
      <dgm:spPr/>
    </dgm:pt>
    <dgm:pt modelId="{1EDDE3E2-273E-450A-9AB2-F310ECFDE102}" type="pres">
      <dgm:prSet presAssocID="{B2835D84-F88A-456E-9C30-FF3A78300E18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F21FCD7-0704-4C8B-96A5-464846A40FE6}" type="presOf" srcId="{3599FC46-2BF9-4297-93B3-E2DDF917152D}" destId="{4BE2DC99-3070-4A38-8A12-E685DAA10E1B}" srcOrd="0" destOrd="0" presId="urn:microsoft.com/office/officeart/2005/8/layout/arrow3"/>
    <dgm:cxn modelId="{2416D2FB-CC8F-49A0-B8C1-BC5569DF9005}" srcId="{3599FC46-2BF9-4297-93B3-E2DDF917152D}" destId="{B2835D84-F88A-456E-9C30-FF3A78300E18}" srcOrd="1" destOrd="0" parTransId="{1712593C-0A9E-4944-BD49-12F0D0E0B20E}" sibTransId="{8BB6C3B7-91F9-44CD-8298-DBEC1DECDED9}"/>
    <dgm:cxn modelId="{9F6318FE-4ABF-414F-B1AE-A5863BAA5871}" type="presOf" srcId="{CF0D210D-E8EF-4EF5-AA1E-B956CACF5A3C}" destId="{28A47E17-3957-4D58-99FE-20E562D393E0}" srcOrd="0" destOrd="0" presId="urn:microsoft.com/office/officeart/2005/8/layout/arrow3"/>
    <dgm:cxn modelId="{C8ACF40E-E7DA-48A2-ABB7-B79C9BD14596}" srcId="{3599FC46-2BF9-4297-93B3-E2DDF917152D}" destId="{CF0D210D-E8EF-4EF5-AA1E-B956CACF5A3C}" srcOrd="0" destOrd="0" parTransId="{E8BD2118-0E5E-446A-B4BF-CADF02F9D4A8}" sibTransId="{1CA19174-F8F6-48C2-8AB9-5A4D5C0BB0C1}"/>
    <dgm:cxn modelId="{15C160D9-B254-4E18-AAB9-829E34A1FF14}" type="presOf" srcId="{B2835D84-F88A-456E-9C30-FF3A78300E18}" destId="{1EDDE3E2-273E-450A-9AB2-F310ECFDE102}" srcOrd="0" destOrd="0" presId="urn:microsoft.com/office/officeart/2005/8/layout/arrow3"/>
    <dgm:cxn modelId="{7D656D16-B3A6-4BBC-BDF7-F0B1D8819C5C}" type="presParOf" srcId="{4BE2DC99-3070-4A38-8A12-E685DAA10E1B}" destId="{894A10ED-1C6E-4639-8D1F-43BA7CE8001E}" srcOrd="0" destOrd="0" presId="urn:microsoft.com/office/officeart/2005/8/layout/arrow3"/>
    <dgm:cxn modelId="{3F767E86-2145-4B20-9FF9-D383B5EF3A8E}" type="presParOf" srcId="{4BE2DC99-3070-4A38-8A12-E685DAA10E1B}" destId="{0F966E9C-B606-47E6-9286-084803BFD7CE}" srcOrd="1" destOrd="0" presId="urn:microsoft.com/office/officeart/2005/8/layout/arrow3"/>
    <dgm:cxn modelId="{1E8F9251-D2EA-4C31-B967-3A4796C0DCF5}" type="presParOf" srcId="{4BE2DC99-3070-4A38-8A12-E685DAA10E1B}" destId="{28A47E17-3957-4D58-99FE-20E562D393E0}" srcOrd="2" destOrd="0" presId="urn:microsoft.com/office/officeart/2005/8/layout/arrow3"/>
    <dgm:cxn modelId="{98735D4E-91FB-478B-BD54-3020CF6650D7}" type="presParOf" srcId="{4BE2DC99-3070-4A38-8A12-E685DAA10E1B}" destId="{074AEF06-79C1-4D88-A792-B3A622256044}" srcOrd="3" destOrd="0" presId="urn:microsoft.com/office/officeart/2005/8/layout/arrow3"/>
    <dgm:cxn modelId="{25DFDA83-82C7-4AA7-8338-21E87FD6EDC7}" type="presParOf" srcId="{4BE2DC99-3070-4A38-8A12-E685DAA10E1B}" destId="{1EDDE3E2-273E-450A-9AB2-F310ECFDE10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10ED-1C6E-4639-8D1F-43BA7CE8001E}">
      <dsp:nvSpPr>
        <dsp:cNvPr id="0" name=""/>
        <dsp:cNvSpPr/>
      </dsp:nvSpPr>
      <dsp:spPr>
        <a:xfrm rot="21300000">
          <a:off x="1542740" y="524266"/>
          <a:ext cx="3010518" cy="263386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66E9C-B606-47E6-9286-084803BFD7CE}">
      <dsp:nvSpPr>
        <dsp:cNvPr id="0" name=""/>
        <dsp:cNvSpPr/>
      </dsp:nvSpPr>
      <dsp:spPr>
        <a:xfrm>
          <a:off x="731520" y="65596"/>
          <a:ext cx="1828800" cy="524768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47E17-3957-4D58-99FE-20E562D393E0}">
      <dsp:nvSpPr>
        <dsp:cNvPr id="0" name=""/>
        <dsp:cNvSpPr/>
      </dsp:nvSpPr>
      <dsp:spPr>
        <a:xfrm>
          <a:off x="3230880" y="0"/>
          <a:ext cx="1950720" cy="55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Mayor Esfuerzo</a:t>
          </a:r>
        </a:p>
      </dsp:txBody>
      <dsp:txXfrm>
        <a:off x="3230880" y="0"/>
        <a:ext cx="1950720" cy="551006"/>
      </dsp:txXfrm>
    </dsp:sp>
    <dsp:sp modelId="{074AEF06-79C1-4D88-A792-B3A622256044}">
      <dsp:nvSpPr>
        <dsp:cNvPr id="0" name=""/>
        <dsp:cNvSpPr/>
      </dsp:nvSpPr>
      <dsp:spPr>
        <a:xfrm>
          <a:off x="3535680" y="721556"/>
          <a:ext cx="1828800" cy="524768"/>
        </a:xfrm>
        <a:prstGeom prst="upArrow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E3E2-273E-450A-9AB2-F310ECFDE102}">
      <dsp:nvSpPr>
        <dsp:cNvPr id="0" name=""/>
        <dsp:cNvSpPr/>
      </dsp:nvSpPr>
      <dsp:spPr>
        <a:xfrm>
          <a:off x="914400" y="760913"/>
          <a:ext cx="1950720" cy="55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Menor Error</a:t>
          </a:r>
        </a:p>
      </dsp:txBody>
      <dsp:txXfrm>
        <a:off x="914400" y="760913"/>
        <a:ext cx="1950720" cy="55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8A4C86-828E-4AFB-B6E8-930BF36E81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4629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309F9E-A1B5-4AA2-BADB-0F9B2730C5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93152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E5EDB-F3D8-4E03-9B82-8CA7A7D5C763}" type="slidenum">
              <a:rPr lang="es-ES" altLang="es-PE"/>
              <a:pPr/>
              <a:t>33</a:t>
            </a:fld>
            <a:endParaRPr lang="es-ES" altLang="es-PE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s-UY" altLang="es-PE"/>
          </a:p>
        </p:txBody>
      </p:sp>
    </p:spTree>
    <p:extLst>
      <p:ext uri="{BB962C8B-B14F-4D97-AF65-F5344CB8AC3E}">
        <p14:creationId xmlns:p14="http://schemas.microsoft.com/office/powerpoint/2010/main" val="87569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66F1F-C2A8-4DCE-896B-3931E00B6E3F}" type="slidenum">
              <a:rPr lang="es-ES" altLang="es-PE"/>
              <a:pPr/>
              <a:t>34</a:t>
            </a:fld>
            <a:endParaRPr lang="es-ES" altLang="es-PE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s-UY" altLang="es-PE"/>
          </a:p>
        </p:txBody>
      </p:sp>
    </p:spTree>
    <p:extLst>
      <p:ext uri="{BB962C8B-B14F-4D97-AF65-F5344CB8AC3E}">
        <p14:creationId xmlns:p14="http://schemas.microsoft.com/office/powerpoint/2010/main" val="372831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96BEE-E27E-43C8-8BA4-B20E5FC5F8C0}" type="slidenum">
              <a:rPr lang="es-ES" altLang="es-PE"/>
              <a:pPr/>
              <a:t>35</a:t>
            </a:fld>
            <a:endParaRPr lang="es-ES" altLang="es-PE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r>
              <a:rPr lang="es-UY" altLang="es-PE"/>
              <a:t>error maximo conocido</a:t>
            </a:r>
          </a:p>
        </p:txBody>
      </p:sp>
    </p:spTree>
    <p:extLst>
      <p:ext uri="{BB962C8B-B14F-4D97-AF65-F5344CB8AC3E}">
        <p14:creationId xmlns:p14="http://schemas.microsoft.com/office/powerpoint/2010/main" val="399932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C9BA6-96BF-4665-925F-A554BC27CF2E}" type="slidenum">
              <a:rPr lang="es-ES" altLang="es-PE"/>
              <a:pPr/>
              <a:t>36</a:t>
            </a:fld>
            <a:endParaRPr lang="es-ES" altLang="es-PE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r>
              <a:rPr lang="es-UY" altLang="es-PE"/>
              <a:t>Eligiendo iterativamente los elementos componentes de menor costo</a:t>
            </a:r>
          </a:p>
        </p:txBody>
      </p:sp>
    </p:spTree>
    <p:extLst>
      <p:ext uri="{BB962C8B-B14F-4D97-AF65-F5344CB8AC3E}">
        <p14:creationId xmlns:p14="http://schemas.microsoft.com/office/powerpoint/2010/main" val="213193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E6590-1029-40B2-9FE1-788AE16AA916}" type="slidenum">
              <a:rPr lang="es-ES" altLang="es-PE"/>
              <a:pPr/>
              <a:t>37</a:t>
            </a:fld>
            <a:endParaRPr lang="es-ES" altLang="es-PE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s-UY" altLang="es-PE"/>
          </a:p>
        </p:txBody>
      </p:sp>
    </p:spTree>
    <p:extLst>
      <p:ext uri="{BB962C8B-B14F-4D97-AF65-F5344CB8AC3E}">
        <p14:creationId xmlns:p14="http://schemas.microsoft.com/office/powerpoint/2010/main" val="306218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465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defRPr sz="44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135732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dirty="0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4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128588"/>
            <a:ext cx="8567738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360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850" y="1214420"/>
            <a:ext cx="8568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40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7" name="4 Marcador de contenido"/>
          <p:cNvSpPr>
            <a:spLocks noGrp="1"/>
          </p:cNvSpPr>
          <p:nvPr>
            <p:ph sz="quarter" idx="10"/>
          </p:nvPr>
        </p:nvSpPr>
        <p:spPr>
          <a:xfrm>
            <a:off x="324000" y="3929066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8" name="2 Marcador de texto"/>
          <p:cNvSpPr>
            <a:spLocks noGrp="1"/>
          </p:cNvSpPr>
          <p:nvPr>
            <p:ph type="body" sz="half" idx="11"/>
          </p:nvPr>
        </p:nvSpPr>
        <p:spPr>
          <a:xfrm>
            <a:off x="2484392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9" name="4 Marcador de contenido"/>
          <p:cNvSpPr>
            <a:spLocks noGrp="1"/>
          </p:cNvSpPr>
          <p:nvPr>
            <p:ph sz="quarter" idx="12"/>
          </p:nvPr>
        </p:nvSpPr>
        <p:spPr>
          <a:xfrm>
            <a:off x="2484392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2 Marcador de texto"/>
          <p:cNvSpPr>
            <a:spLocks noGrp="1"/>
          </p:cNvSpPr>
          <p:nvPr>
            <p:ph type="body" sz="half" idx="13"/>
          </p:nvPr>
        </p:nvSpPr>
        <p:spPr>
          <a:xfrm>
            <a:off x="4644784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4 Marcador de contenido"/>
          <p:cNvSpPr>
            <a:spLocks noGrp="1"/>
          </p:cNvSpPr>
          <p:nvPr>
            <p:ph sz="quarter" idx="14"/>
          </p:nvPr>
        </p:nvSpPr>
        <p:spPr>
          <a:xfrm>
            <a:off x="4644784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half" idx="15"/>
          </p:nvPr>
        </p:nvSpPr>
        <p:spPr>
          <a:xfrm>
            <a:off x="6805175" y="1214424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6"/>
          </p:nvPr>
        </p:nvSpPr>
        <p:spPr>
          <a:xfrm>
            <a:off x="6805175" y="392907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4195793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33913" y="1214422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33913" y="3909396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24000" y="1213199"/>
            <a:ext cx="8568000" cy="5220000"/>
          </a:xfrm>
          <a:prstGeom prst="rect">
            <a:avLst/>
          </a:prstGeo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211138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s-ES" sz="3600">
                <a:solidFill>
                  <a:srgbClr val="4F6228"/>
                </a:solidFill>
                <a:latin typeface="Arial" pitchFamily="34" charset="0"/>
                <a:ea typeface="+mj-ea"/>
                <a:cs typeface="Arial" pitchFamily="34" charset="0"/>
              </a:rPr>
              <a:t>Haga clic para cambiar el estilo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1095389"/>
          </a:xfrm>
        </p:spPr>
        <p:txBody>
          <a:bodyPr anchor="t"/>
          <a:lstStyle>
            <a:lvl1pPr algn="ctr"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803286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s-ES" dirty="0"/>
              <a:t>Haga clic para modificar 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69875"/>
            <a:ext cx="8207375" cy="8556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68313" y="6400800"/>
            <a:ext cx="8207375" cy="3968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69875"/>
            <a:ext cx="8207375" cy="8556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27488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27488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68313" y="6400800"/>
            <a:ext cx="8207375" cy="3968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38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2" name="Rectangle 8"/>
          <p:cNvSpPr>
            <a:spLocks noGrp="1" noChangeArrowheads="1"/>
          </p:cNvSpPr>
          <p:nvPr/>
        </p:nvSpPr>
        <p:spPr bwMode="auto">
          <a:xfrm>
            <a:off x="323850" y="1079500"/>
            <a:ext cx="8569325" cy="52863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s-ES" sz="240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22 Rectángulo"/>
          <p:cNvSpPr/>
          <p:nvPr userDrawn="1"/>
        </p:nvSpPr>
        <p:spPr>
          <a:xfrm>
            <a:off x="0" y="963613"/>
            <a:ext cx="9144000" cy="179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0" y="6581775"/>
            <a:ext cx="9144000" cy="276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es-ES" sz="1200" dirty="0">
              <a:latin typeface="Tahoma" pitchFamily="34" charset="0"/>
            </a:endParaRPr>
          </a:p>
        </p:txBody>
      </p:sp>
      <p:sp>
        <p:nvSpPr>
          <p:cNvPr id="10" name="9 Rectángulo"/>
          <p:cNvSpPr/>
          <p:nvPr userDrawn="1"/>
        </p:nvSpPr>
        <p:spPr>
          <a:xfrm>
            <a:off x="0" y="6573838"/>
            <a:ext cx="9144000" cy="287337"/>
          </a:xfrm>
          <a:prstGeom prst="rect">
            <a:avLst/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8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307975" y="6597650"/>
            <a:ext cx="447675" cy="214313"/>
          </a:xfrm>
          <a:prstGeom prst="rect">
            <a:avLst/>
          </a:prstGeom>
        </p:spPr>
        <p:txBody>
          <a:bodyPr tIns="36000" bIns="36000" anchor="ctr"/>
          <a:lstStyle>
            <a:lvl1pPr algn="r">
              <a:defRPr sz="1000">
                <a:solidFill>
                  <a:srgbClr val="16ADDC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1CC7FFA-D7B5-4760-A554-ACF8C2451923}" type="slidenum">
              <a:rPr lang="en-US" sz="1050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9" r:id="rId2"/>
    <p:sldLayoutId id="2147484575" r:id="rId3"/>
    <p:sldLayoutId id="2147484576" r:id="rId4"/>
    <p:sldLayoutId id="2147484577" r:id="rId5"/>
    <p:sldLayoutId id="2147484578" r:id="rId6"/>
    <p:sldLayoutId id="2147484580" r:id="rId7"/>
    <p:sldLayoutId id="2147484581" r:id="rId8"/>
    <p:sldLayoutId id="2147484582" r:id="rId9"/>
    <p:sldLayoutId id="214748458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F6228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s.wikipedia.org/wiki/Imagen:P_NP_y_NP-completo.png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s.wikipedia.org/wiki/Imagen:P_NP_y_NP-completo.p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ctrTitle"/>
          </p:nvPr>
        </p:nvSpPr>
        <p:spPr>
          <a:xfrm>
            <a:off x="699442" y="2359689"/>
            <a:ext cx="7772400" cy="584775"/>
          </a:xfrm>
        </p:spPr>
        <p:txBody>
          <a:bodyPr/>
          <a:lstStyle/>
          <a:p>
            <a:pPr eaLnBrk="1" hangingPunct="1">
              <a:defRPr/>
            </a:pPr>
            <a:r>
              <a:rPr lang="es-PE" sz="3200" b="1" dirty="0"/>
              <a:t>ESPACIO DE SOLUCIÓN</a:t>
            </a:r>
            <a:endParaRPr lang="es-ES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2" y="0"/>
            <a:ext cx="9144000" cy="170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UPC</a:t>
            </a:r>
          </a:p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COMPLEJIDAD ALGORTIMICA – CC76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6020410"/>
            <a:ext cx="917128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UNIDAD I. FUNCIONES, NOTACIÓN ASINTÓTICA Y BACKTRACKING</a:t>
            </a:r>
            <a:endParaRPr lang="es-PE" sz="2400" dirty="0"/>
          </a:p>
        </p:txBody>
      </p:sp>
      <p:pic>
        <p:nvPicPr>
          <p:cNvPr id="3076" name="Picture 4" descr="http://images.slideplayer.es/1/25939/slides/slide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2" t="12937" r="15476" b="20913"/>
          <a:stretch/>
        </p:blipFill>
        <p:spPr bwMode="auto">
          <a:xfrm>
            <a:off x="3059832" y="2996952"/>
            <a:ext cx="3024336" cy="2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Sea L el lenguaje sobre el alfabeto Σ = {0, 1} definido recursivamente por: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2400" dirty="0">
                <a:latin typeface="Arial"/>
                <a:cs typeface="Arial"/>
              </a:rPr>
              <a:t>λ </a:t>
            </a:r>
            <a:r>
              <a:rPr lang="es-PE" sz="2400" dirty="0">
                <a:sym typeface="Symbol"/>
              </a:rPr>
              <a:t> </a:t>
            </a:r>
            <a:r>
              <a:rPr lang="es-PE" sz="2400" dirty="0"/>
              <a:t>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400" dirty="0"/>
              <a:t>Si u </a:t>
            </a:r>
            <a:r>
              <a:rPr lang="es-PE" sz="2400" dirty="0">
                <a:sym typeface="Symbol"/>
              </a:rPr>
              <a:t> </a:t>
            </a:r>
            <a:r>
              <a:rPr lang="es-PE" sz="2400" dirty="0"/>
              <a:t>L entonces </a:t>
            </a:r>
            <a:r>
              <a:rPr lang="es-PE" sz="2400" dirty="0" err="1"/>
              <a:t>0u</a:t>
            </a:r>
            <a:r>
              <a:rPr lang="es-PE" sz="2400" dirty="0"/>
              <a:t> y </a:t>
            </a:r>
            <a:r>
              <a:rPr lang="es-PE" sz="2400" dirty="0" err="1"/>
              <a:t>0u1</a:t>
            </a:r>
            <a:r>
              <a:rPr lang="es-PE" sz="2400" dirty="0"/>
              <a:t> </a:t>
            </a:r>
            <a:r>
              <a:rPr lang="es-PE" sz="2400" dirty="0">
                <a:sym typeface="Symbol"/>
              </a:rPr>
              <a:t> </a:t>
            </a:r>
            <a:r>
              <a:rPr lang="es-PE" sz="2400" dirty="0"/>
              <a:t>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400" dirty="0"/>
              <a:t>Cualquier elemento en L puede ser obtenido a partir de la regla 1, y utilizando la regla 2 un número finito de veces.</a:t>
            </a:r>
          </a:p>
          <a:p>
            <a:pPr marL="914400" lvl="1" indent="-457200">
              <a:buFont typeface="+mj-lt"/>
              <a:buAutoNum type="arabicPeriod"/>
            </a:pPr>
            <a:endParaRPr lang="es-PE" sz="2400" dirty="0"/>
          </a:p>
          <a:p>
            <a:pPr marL="342900" lvl="1" indent="-342900">
              <a:buFont typeface="Arial" charset="0"/>
              <a:buChar char="•"/>
            </a:pPr>
            <a:r>
              <a:rPr lang="es-PE" sz="2400" dirty="0"/>
              <a:t>Por lo tanto:</a:t>
            </a:r>
          </a:p>
          <a:p>
            <a:pPr marL="342900" lvl="1" indent="-342900">
              <a:buNone/>
            </a:pPr>
            <a:r>
              <a:rPr lang="es-PE" sz="2400" dirty="0"/>
              <a:t> 	L = {</a:t>
            </a:r>
            <a:r>
              <a:rPr lang="es-PE" sz="2400" dirty="0" err="1"/>
              <a:t>0</a:t>
            </a:r>
            <a:r>
              <a:rPr lang="es-PE" sz="2400" baseline="30000" dirty="0" err="1"/>
              <a:t>m</a:t>
            </a:r>
            <a:r>
              <a:rPr lang="es-PE" sz="2400" dirty="0"/>
              <a:t> </a:t>
            </a:r>
            <a:r>
              <a:rPr lang="es-PE" sz="2400" dirty="0" err="1"/>
              <a:t>1</a:t>
            </a:r>
            <a:r>
              <a:rPr lang="es-PE" sz="2400" baseline="30000" dirty="0" err="1"/>
              <a:t>n</a:t>
            </a:r>
            <a:r>
              <a:rPr lang="es-PE" sz="2400" dirty="0"/>
              <a:t>  / m ≥ 0, n ≥  0 }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Conjunto de todas las cadenas que se pueden formar con los símbolos de un alfabeto.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Se le llama la cerradura de </a:t>
            </a:r>
            <a:r>
              <a:rPr lang="es-PE" dirty="0" err="1"/>
              <a:t>Kleene</a:t>
            </a:r>
            <a:r>
              <a:rPr lang="es-PE" dirty="0"/>
              <a:t> de Σ.</a:t>
            </a:r>
          </a:p>
          <a:p>
            <a:endParaRPr lang="es-PE" dirty="0"/>
          </a:p>
          <a:p>
            <a:r>
              <a:rPr lang="es-PE" dirty="0"/>
              <a:t>Sea Σ = {a}</a:t>
            </a:r>
          </a:p>
          <a:p>
            <a:endParaRPr lang="es-PE" dirty="0"/>
          </a:p>
          <a:p>
            <a:r>
              <a:rPr lang="es-PE" dirty="0"/>
              <a:t>Entonces:</a:t>
            </a:r>
          </a:p>
          <a:p>
            <a:pPr>
              <a:buNone/>
            </a:pPr>
            <a:r>
              <a:rPr lang="es-PE" dirty="0"/>
              <a:t> 	Σ</a:t>
            </a:r>
            <a:r>
              <a:rPr lang="es-PE" baseline="30000" dirty="0"/>
              <a:t>*</a:t>
            </a:r>
            <a:r>
              <a:rPr lang="es-PE" dirty="0"/>
              <a:t> = {</a:t>
            </a:r>
            <a:r>
              <a:rPr lang="el-GR" dirty="0">
                <a:latin typeface="Arial"/>
                <a:cs typeface="Arial"/>
              </a:rPr>
              <a:t>λ</a:t>
            </a:r>
            <a:r>
              <a:rPr lang="es-PE" dirty="0"/>
              <a:t>, a, </a:t>
            </a:r>
            <a:r>
              <a:rPr lang="es-PE" dirty="0" err="1"/>
              <a:t>aa</a:t>
            </a:r>
            <a:r>
              <a:rPr lang="es-PE" dirty="0"/>
              <a:t>, </a:t>
            </a:r>
            <a:r>
              <a:rPr lang="es-PE" dirty="0" err="1"/>
              <a:t>aaa</a:t>
            </a:r>
            <a:r>
              <a:rPr lang="es-PE" dirty="0"/>
              <a:t>, </a:t>
            </a:r>
            <a:r>
              <a:rPr lang="es-PE" dirty="0" err="1"/>
              <a:t>aaaa</a:t>
            </a:r>
            <a:r>
              <a:rPr lang="es-PE" dirty="0"/>
              <a:t>, ….}</a:t>
            </a:r>
          </a:p>
          <a:p>
            <a:pPr>
              <a:buNone/>
            </a:pPr>
            <a:endParaRPr lang="es-PE" dirty="0"/>
          </a:p>
          <a:p>
            <a:r>
              <a:rPr lang="es-PE" dirty="0"/>
              <a:t>También se le denomina el </a:t>
            </a:r>
            <a:r>
              <a:rPr lang="es-PE" b="1" dirty="0"/>
              <a:t>espacio de solución, espacio de estados, espacio de búsqueda</a:t>
            </a:r>
            <a:r>
              <a:rPr lang="es-PE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Universo de Discurso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4736" t="56397" r="77352" b="39941"/>
          <a:stretch>
            <a:fillRect/>
          </a:stretch>
        </p:blipFill>
        <p:spPr bwMode="auto">
          <a:xfrm>
            <a:off x="785786" y="2071678"/>
            <a:ext cx="39290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¿Cuál es el espacio de solución del siguiente problema?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Estado inicial = 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3</a:t>
            </a:r>
          </a:p>
        </p:txBody>
      </p:sp>
      <p:pic>
        <p:nvPicPr>
          <p:cNvPr id="69634" name="Picture 2" descr="https://encrypted-tbn2.gstatic.com/images?q=tbn:ANd9GcR_GbNsWISCSam6Nzys_QDAhnmtfnQVaEJ9wWMtQ5sNya7Z-J2j"/>
          <p:cNvPicPr>
            <a:picLocks noChangeAspect="1" noChangeArrowheads="1"/>
          </p:cNvPicPr>
          <p:nvPr/>
        </p:nvPicPr>
        <p:blipFill>
          <a:blip r:embed="rId2"/>
          <a:srcRect l="7547" t="5660" r="7547" b="3774"/>
          <a:stretch>
            <a:fillRect/>
          </a:stretch>
        </p:blipFill>
        <p:spPr bwMode="auto">
          <a:xfrm>
            <a:off x="3071802" y="2000240"/>
            <a:ext cx="1138543" cy="121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25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850" y="1214420"/>
            <a:ext cx="5748348" cy="5220000"/>
          </a:xfrm>
        </p:spPr>
        <p:txBody>
          <a:bodyPr/>
          <a:lstStyle/>
          <a:p>
            <a:pPr algn="just"/>
            <a:r>
              <a:rPr lang="es-PE" dirty="0"/>
              <a:t>Es un lenguaje cuyo </a:t>
            </a:r>
            <a:r>
              <a:rPr lang="es-PE" dirty="0">
                <a:solidFill>
                  <a:srgbClr val="0000FF"/>
                </a:solidFill>
              </a:rPr>
              <a:t>alfabeto</a:t>
            </a:r>
            <a:r>
              <a:rPr lang="es-PE" dirty="0"/>
              <a:t> y la regla para unirlos están formalmente definidos.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Al conjunto de las reglas se lo llama la </a:t>
            </a:r>
            <a:r>
              <a:rPr lang="es-PE" b="1" dirty="0"/>
              <a:t>gramática</a:t>
            </a:r>
            <a:r>
              <a:rPr lang="es-PE" dirty="0"/>
              <a:t> formal (o sintaxis).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A una cadena de </a:t>
            </a:r>
            <a:r>
              <a:rPr lang="es-PE" dirty="0">
                <a:solidFill>
                  <a:srgbClr val="C00000"/>
                </a:solidFill>
              </a:rPr>
              <a:t>símbolos</a:t>
            </a:r>
            <a:r>
              <a:rPr lang="es-PE" dirty="0"/>
              <a:t> formada de acuerdo a la </a:t>
            </a:r>
            <a:r>
              <a:rPr lang="es-PE" b="1" dirty="0"/>
              <a:t>gramática</a:t>
            </a:r>
            <a:r>
              <a:rPr lang="es-PE" dirty="0"/>
              <a:t> se la llama una fórmula bien formada (o palabra) del lenguaje.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Formal</a:t>
            </a:r>
          </a:p>
        </p:txBody>
      </p:sp>
      <p:pic>
        <p:nvPicPr>
          <p:cNvPr id="22530" name="Picture 2" descr="https://upload.wikimedia.org/wikipedia/commons/thumb/5/5f/Entidades_sint%C3%A1cticas_2.svg/230px-Entidades_sint%C3%A1cticas_2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285860"/>
            <a:ext cx="21907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84438"/>
            <a:ext cx="7772400" cy="762000"/>
          </a:xfrm>
          <a:noFill/>
          <a:ln w="9525">
            <a:noFill/>
            <a:prstDash val="dash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es-PE" b="1" dirty="0"/>
              <a:t>CLASES DE PROBLEMAS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429000"/>
            <a:ext cx="3238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Algunos números naturales son primos</a:t>
            </a:r>
          </a:p>
          <a:p>
            <a:pPr lvl="1"/>
            <a:r>
              <a:rPr lang="es-PE" sz="2400" dirty="0"/>
              <a:t>¿El número 1,879,182,927 es primo?</a:t>
            </a:r>
          </a:p>
          <a:p>
            <a:endParaRPr lang="es-PE" dirty="0"/>
          </a:p>
          <a:p>
            <a:r>
              <a:rPr lang="es-PE" dirty="0"/>
              <a:t>Dado la secuencia -4  2  6  3  8 -4  9  -3  -8 1 -5  5  7 11 </a:t>
            </a:r>
          </a:p>
          <a:p>
            <a:pPr lvl="1"/>
            <a:r>
              <a:rPr lang="es-PE" sz="2400" dirty="0"/>
              <a:t>¿Existe la suma de k números de la secuencia, tal que sea cero?</a:t>
            </a:r>
          </a:p>
          <a:p>
            <a:pPr lvl="1"/>
            <a:endParaRPr lang="es-PE" sz="2400" dirty="0"/>
          </a:p>
          <a:p>
            <a:r>
              <a:rPr lang="es-PE" dirty="0"/>
              <a:t>Dado el número primo </a:t>
            </a:r>
          </a:p>
          <a:p>
            <a:pPr lvl="1"/>
            <a:r>
              <a:rPr lang="es-PE" sz="2400" dirty="0"/>
              <a:t>¿existe el número               , tal que sea primo?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 de Decisión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72668"/>
              </p:ext>
            </p:extLst>
          </p:nvPr>
        </p:nvGraphicFramePr>
        <p:xfrm>
          <a:off x="3923928" y="3714752"/>
          <a:ext cx="11481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cuación" r:id="rId3" imgW="545760" imgH="215640" progId="Equation.3">
                  <p:embed/>
                </p:oleObj>
              </mc:Choice>
              <mc:Fallback>
                <p:oleObj name="Ecuación" r:id="rId3" imgW="545760" imgH="215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714752"/>
                        <a:ext cx="114813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013983"/>
              </p:ext>
            </p:extLst>
          </p:nvPr>
        </p:nvGraphicFramePr>
        <p:xfrm>
          <a:off x="3707904" y="4211398"/>
          <a:ext cx="107841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cuación" r:id="rId5" imgW="545760" imgH="215640" progId="Equation.3">
                  <p:embed/>
                </p:oleObj>
              </mc:Choice>
              <mc:Fallback>
                <p:oleObj name="Ecuación" r:id="rId5" imgW="54576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11398"/>
                        <a:ext cx="107841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altLang="es-PE" dirty="0"/>
              <a:t>Un problema de decisión es un problema en donde las respuestas posibles son SI o NO. </a:t>
            </a:r>
          </a:p>
          <a:p>
            <a:pPr algn="just"/>
            <a:endParaRPr lang="es-ES_tradnl" altLang="es-PE" dirty="0"/>
          </a:p>
          <a:p>
            <a:pPr algn="just"/>
            <a:r>
              <a:rPr lang="es-ES_tradnl" altLang="es-PE" dirty="0"/>
              <a:t>Un problema de decisión también se puede formalizar como el problema de decidir si una cierta frase pertenece a un conjunto dado de frases, también llamado </a:t>
            </a:r>
            <a:r>
              <a:rPr lang="es-ES_tradnl" altLang="es-PE" dirty="0">
                <a:solidFill>
                  <a:srgbClr val="00B050"/>
                </a:solidFill>
              </a:rPr>
              <a:t>lenguaje formal</a:t>
            </a:r>
            <a:r>
              <a:rPr lang="es-ES_tradnl" altLang="es-PE" dirty="0"/>
              <a:t>.</a:t>
            </a:r>
          </a:p>
          <a:p>
            <a:pPr algn="just"/>
            <a:endParaRPr lang="es-ES_tradnl" altLang="es-PE" dirty="0"/>
          </a:p>
          <a:p>
            <a:pPr algn="just"/>
            <a:r>
              <a:rPr lang="es-ES_tradnl" altLang="es-PE" dirty="0"/>
              <a:t>Es un conjunto de frases de longitud finita que tienen asociadas frases resultantes también de longitud finita.</a:t>
            </a:r>
          </a:p>
          <a:p>
            <a:pPr algn="just"/>
            <a:endParaRPr lang="es-ES_tradnl" altLang="es-PE" dirty="0"/>
          </a:p>
          <a:p>
            <a:pPr algn="just"/>
            <a:r>
              <a:rPr lang="es-ES_tradnl" altLang="es-PE" dirty="0"/>
              <a:t>El conjunto contiene exactamente las frases para las cuales la respuesta a la pregunta es positiva. </a:t>
            </a:r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Problema de Decisión</a:t>
            </a:r>
          </a:p>
        </p:txBody>
      </p:sp>
    </p:spTree>
    <p:extLst>
      <p:ext uri="{BB962C8B-B14F-4D97-AF65-F5344CB8AC3E}">
        <p14:creationId xmlns:p14="http://schemas.microsoft.com/office/powerpoint/2010/main" val="85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Ejemplo de Problemas de Decisión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PE" dirty="0"/>
              <a:t>Las frases sobre el alfabeto {a, b} que contienen alternadas las letras a y b. </a:t>
            </a:r>
          </a:p>
          <a:p>
            <a:pPr>
              <a:lnSpc>
                <a:spcPct val="90000"/>
              </a:lnSpc>
            </a:pPr>
            <a:r>
              <a:rPr lang="es-ES_tradnl" altLang="es-PE" dirty="0"/>
              <a:t>Las frases sobre el alfabeto {a, b, c} que contienen igual número de letras a y b. </a:t>
            </a:r>
          </a:p>
          <a:p>
            <a:pPr>
              <a:lnSpc>
                <a:spcPct val="90000"/>
              </a:lnSpc>
            </a:pPr>
            <a:r>
              <a:rPr lang="es-ES_tradnl" altLang="es-PE" dirty="0"/>
              <a:t>Las frases que describen un grafo con aristas etiquetadas con números naturales que indican su longitud, dos vértices del grafo y un camino en el grafo que es el camino más corto entre esos dos vértices. </a:t>
            </a:r>
          </a:p>
          <a:p>
            <a:pPr>
              <a:lnSpc>
                <a:spcPct val="90000"/>
              </a:lnSpc>
            </a:pPr>
            <a:endParaRPr lang="es-ES_tradnl" altLang="es-PE" dirty="0"/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84213" y="4724400"/>
            <a:ext cx="7920037" cy="1200329"/>
          </a:xfrm>
          <a:prstGeom prst="rect">
            <a:avLst/>
          </a:prstGeom>
          <a:solidFill>
            <a:srgbClr val="FFCFAF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PE" altLang="es-PE" sz="2000" dirty="0"/>
              <a:t>todos los problemas matemáticos pueden ser redactados para que tomen la forma de un problema de decisión. Las soluciones al problema de decisión y al problema original se diferencian a lo sumo por un factor lineal.</a:t>
            </a:r>
            <a:endParaRPr lang="pt-BR" altLang="es-PE" sz="2000" dirty="0"/>
          </a:p>
        </p:txBody>
      </p:sp>
    </p:spTree>
    <p:extLst>
      <p:ext uri="{BB962C8B-B14F-4D97-AF65-F5344CB8AC3E}">
        <p14:creationId xmlns:p14="http://schemas.microsoft.com/office/powerpoint/2010/main" val="4930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Clases de Problemas</a:t>
            </a:r>
          </a:p>
        </p:txBody>
      </p:sp>
      <p:pic>
        <p:nvPicPr>
          <p:cNvPr id="703493" name="Picture 5" descr="Diagrama de clases de complejidad">
            <a:hlinkClick r:id="rId2" tooltip="Diagrama de clases de complejidad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399415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5580063" y="2565400"/>
            <a:ext cx="2106612" cy="221456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03495" name="Text Box 7"/>
          <p:cNvSpPr txBox="1">
            <a:spLocks noChangeArrowheads="1"/>
          </p:cNvSpPr>
          <p:nvPr/>
        </p:nvSpPr>
        <p:spPr bwMode="auto">
          <a:xfrm>
            <a:off x="1042988" y="1989138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altLang="es-PE"/>
              <a:t>Problemas decibles</a:t>
            </a:r>
            <a:endParaRPr lang="pt-BR" altLang="es-PE"/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5167313" y="1916113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altLang="es-PE"/>
              <a:t>Problemas indecibles</a:t>
            </a:r>
            <a:endParaRPr lang="pt-BR" altLang="es-PE"/>
          </a:p>
        </p:txBody>
      </p:sp>
    </p:spTree>
    <p:extLst>
      <p:ext uri="{BB962C8B-B14F-4D97-AF65-F5344CB8AC3E}">
        <p14:creationId xmlns:p14="http://schemas.microsoft.com/office/powerpoint/2010/main" val="6321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1. Problema Decible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Si existe un algoritmo que pueda decidir para cada posible frase de entrada si esa frase pertenece al lenguaje, entonces se dice que el problema es </a:t>
            </a:r>
            <a:r>
              <a:rPr lang="es-ES_tradnl" altLang="es-PE" dirty="0" err="1"/>
              <a:t>decidible</a:t>
            </a:r>
            <a:r>
              <a:rPr lang="es-ES_tradnl" altLang="es-PE" dirty="0"/>
              <a:t>, de otra forma se dice que es un problema indecidible.</a:t>
            </a:r>
          </a:p>
          <a:p>
            <a:endParaRPr lang="es-ES_tradnl" altLang="es-PE" dirty="0"/>
          </a:p>
          <a:p>
            <a:r>
              <a:rPr lang="es-ES_tradnl" altLang="es-PE" dirty="0"/>
              <a:t>Se estudia cuanto recurso necesita un algoritmo </a:t>
            </a:r>
            <a:r>
              <a:rPr lang="es-ES_tradnl" altLang="es-PE" dirty="0" err="1"/>
              <a:t>decidible</a:t>
            </a:r>
            <a:r>
              <a:rPr lang="es-ES_tradnl" altLang="es-PE" dirty="0"/>
              <a:t> para ejecutarse (tiempo, espacio, procesadores, máquina)</a:t>
            </a:r>
          </a:p>
          <a:p>
            <a:endParaRPr lang="es-ES_tradnl" altLang="es-PE" dirty="0"/>
          </a:p>
          <a:p>
            <a:r>
              <a:rPr lang="es-ES_tradnl" altLang="es-PE" dirty="0"/>
              <a:t>Estos pueden ser:</a:t>
            </a:r>
          </a:p>
          <a:p>
            <a:pPr lvl="1"/>
            <a:r>
              <a:rPr lang="es-ES_tradnl" altLang="es-PE" dirty="0">
                <a:solidFill>
                  <a:schemeClr val="accent2"/>
                </a:solidFill>
              </a:rPr>
              <a:t>Problemas intratables</a:t>
            </a:r>
            <a:r>
              <a:rPr lang="es-ES_tradnl" altLang="es-PE" dirty="0"/>
              <a:t> No se pueden resolver en tiempo polinómico O(</a:t>
            </a:r>
            <a:r>
              <a:rPr lang="es-ES_tradnl" altLang="es-PE" dirty="0" err="1">
                <a:sym typeface="Symbol" panose="05050102010706020507" pitchFamily="18" charset="2"/>
              </a:rPr>
              <a:t>k</a:t>
            </a:r>
            <a:r>
              <a:rPr lang="es-ES_tradnl" altLang="es-PE" baseline="30000" dirty="0" err="1"/>
              <a:t>n</a:t>
            </a:r>
            <a:r>
              <a:rPr lang="es-ES_tradnl" altLang="es-PE" dirty="0"/>
              <a:t>)</a:t>
            </a:r>
          </a:p>
          <a:p>
            <a:pPr lvl="1"/>
            <a:r>
              <a:rPr lang="es-ES_tradnl" altLang="es-PE" dirty="0">
                <a:solidFill>
                  <a:schemeClr val="accent2"/>
                </a:solidFill>
              </a:rPr>
              <a:t>Problemas tratables</a:t>
            </a:r>
            <a:r>
              <a:rPr lang="es-ES_tradnl" altLang="es-PE" dirty="0"/>
              <a:t> Se resuelven con algoritmos polinómicos O(</a:t>
            </a:r>
            <a:r>
              <a:rPr lang="es-ES_tradnl" altLang="es-PE" dirty="0" err="1"/>
              <a:t>n</a:t>
            </a:r>
            <a:r>
              <a:rPr lang="es-ES_tradnl" altLang="es-PE" baseline="30000" dirty="0" err="1"/>
              <a:t>k</a:t>
            </a:r>
            <a:r>
              <a:rPr lang="es-ES_tradnl" alt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2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 dirty="0"/>
              <a:t>Mapa Conceptual del Curso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7544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FUNCIONES, NOTACIÓN ASINTÓTICA Y BACKTRACKING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03781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GRAFOS Y BÚSQUEDA EN GRAFOS.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740018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ANÁLISIS MATEMÁTICO DE ALGORITMOS; ALGORITMOS EN GRAFOS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76256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ESTRATEGIAS DE BUSQUEDA</a:t>
            </a:r>
          </a:p>
        </p:txBody>
      </p:sp>
      <p:cxnSp>
        <p:nvCxnSpPr>
          <p:cNvPr id="6" name="Conector recto de flecha 5"/>
          <p:cNvCxnSpPr>
            <a:stCxn id="2" idx="3"/>
            <a:endCxn id="3" idx="1"/>
          </p:cNvCxnSpPr>
          <p:nvPr/>
        </p:nvCxnSpPr>
        <p:spPr>
          <a:xfrm>
            <a:off x="2087544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>
            <a:stCxn id="3" idx="3"/>
            <a:endCxn id="4" idx="1"/>
          </p:cNvCxnSpPr>
          <p:nvPr/>
        </p:nvCxnSpPr>
        <p:spPr>
          <a:xfrm>
            <a:off x="4223781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Conector recto de flecha 10"/>
          <p:cNvCxnSpPr>
            <a:stCxn id="4" idx="3"/>
            <a:endCxn id="7" idx="1"/>
          </p:cNvCxnSpPr>
          <p:nvPr/>
        </p:nvCxnSpPr>
        <p:spPr>
          <a:xfrm>
            <a:off x="6360018" y="2737200"/>
            <a:ext cx="516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3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2. Problemas indecibles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O "problemas no solucionables en forma algorítmica“.</a:t>
            </a:r>
          </a:p>
          <a:p>
            <a:r>
              <a:rPr lang="es-ES_tradnl" altLang="es-PE" dirty="0"/>
              <a:t>Son problemas que se pueden describir, pero no se pueden representar o resolver.</a:t>
            </a:r>
          </a:p>
          <a:p>
            <a:r>
              <a:rPr lang="es-ES_tradnl" altLang="es-PE" dirty="0"/>
              <a:t>Ejemplo: </a:t>
            </a:r>
            <a:r>
              <a:rPr lang="es-ES_tradnl" altLang="es-PE" dirty="0">
                <a:solidFill>
                  <a:schemeClr val="accent2"/>
                </a:solidFill>
              </a:rPr>
              <a:t>Problema de la parada.</a:t>
            </a:r>
          </a:p>
          <a:p>
            <a:pPr lvl="1"/>
            <a:r>
              <a:rPr lang="es-ES_tradnl" altLang="es-PE" sz="2400" dirty="0"/>
              <a:t>No existe ningún algoritmo que diga si un programa va a parar en tiempo finito con una entrada dada:</a:t>
            </a:r>
          </a:p>
          <a:p>
            <a:pPr lvl="1"/>
            <a:r>
              <a:rPr lang="es-ES_tradnl" altLang="es-PE" sz="2400" dirty="0"/>
              <a:t>Supongamos que hay una función H(</a:t>
            </a:r>
            <a:r>
              <a:rPr lang="es-ES_tradnl" altLang="es-PE" sz="2400" dirty="0" err="1"/>
              <a:t>P,I</a:t>
            </a:r>
            <a:r>
              <a:rPr lang="es-ES_tradnl" altLang="es-PE" sz="2400" dirty="0"/>
              <a:t>) que lo resuelve.</a:t>
            </a:r>
          </a:p>
          <a:p>
            <a:pPr lvl="1"/>
            <a:r>
              <a:rPr lang="es-ES_tradnl" altLang="es-PE" sz="2400" dirty="0"/>
              <a:t>Construimos D(P):</a:t>
            </a:r>
          </a:p>
          <a:p>
            <a:pPr lvl="2">
              <a:buFontTx/>
              <a:buNone/>
            </a:pPr>
            <a:r>
              <a:rPr lang="es-ES_tradnl" altLang="es-PE" sz="2400" dirty="0" err="1"/>
              <a:t>If</a:t>
            </a:r>
            <a:r>
              <a:rPr lang="es-ES_tradnl" altLang="es-PE" sz="2400" dirty="0"/>
              <a:t> H(</a:t>
            </a:r>
            <a:r>
              <a:rPr lang="es-ES_tradnl" altLang="es-PE" sz="2400" dirty="0" err="1"/>
              <a:t>P,P</a:t>
            </a:r>
            <a:r>
              <a:rPr lang="es-ES_tradnl" altLang="es-PE" sz="2400" dirty="0"/>
              <a:t>) </a:t>
            </a:r>
            <a:r>
              <a:rPr lang="es-ES_tradnl" altLang="es-PE" sz="2400" dirty="0" err="1"/>
              <a:t>then</a:t>
            </a:r>
            <a:r>
              <a:rPr lang="es-ES_tradnl" altLang="es-PE" sz="2400" dirty="0"/>
              <a:t> </a:t>
            </a:r>
            <a:r>
              <a:rPr lang="es-ES_tradnl" altLang="es-PE" sz="2400" b="1" dirty="0" err="1"/>
              <a:t>loop</a:t>
            </a:r>
            <a:r>
              <a:rPr lang="es-ES_tradnl" altLang="es-PE" sz="2400" b="1" dirty="0"/>
              <a:t> </a:t>
            </a:r>
            <a:r>
              <a:rPr lang="es-ES_tradnl" altLang="es-PE" sz="2400" b="1" dirty="0" err="1"/>
              <a:t>forever</a:t>
            </a:r>
            <a:endParaRPr lang="es-ES_tradnl" altLang="es-PE" sz="2400" b="1" dirty="0"/>
          </a:p>
          <a:p>
            <a:pPr lvl="2">
              <a:buFontTx/>
              <a:buNone/>
            </a:pPr>
            <a:r>
              <a:rPr lang="es-ES_tradnl" altLang="es-PE" sz="2400" dirty="0" err="1"/>
              <a:t>else</a:t>
            </a:r>
            <a:r>
              <a:rPr lang="es-ES_tradnl" altLang="es-PE" sz="2400" dirty="0"/>
              <a:t> stop</a:t>
            </a:r>
          </a:p>
          <a:p>
            <a:pPr lvl="1"/>
            <a:r>
              <a:rPr lang="es-ES_tradnl" altLang="es-PE" sz="2400" dirty="0"/>
              <a:t>¿Qué debe hacer D(D)?</a:t>
            </a:r>
          </a:p>
        </p:txBody>
      </p:sp>
    </p:spTree>
    <p:extLst>
      <p:ext uri="{BB962C8B-B14F-4D97-AF65-F5344CB8AC3E}">
        <p14:creationId xmlns:p14="http://schemas.microsoft.com/office/powerpoint/2010/main" val="14026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3. Problemas NP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Su nombre viene de </a:t>
            </a:r>
            <a:r>
              <a:rPr lang="es-ES_tradnl" altLang="es-PE" i="1" dirty="0"/>
              <a:t>Polinómico no determinista</a:t>
            </a:r>
            <a:r>
              <a:rPr lang="es-ES_tradnl" altLang="es-PE" dirty="0"/>
              <a:t> (</a:t>
            </a:r>
            <a:r>
              <a:rPr lang="es-ES_tradnl" altLang="es-PE" i="1" dirty="0"/>
              <a:t>Non-</a:t>
            </a:r>
            <a:r>
              <a:rPr lang="es-ES_tradnl" altLang="es-PE" i="1" dirty="0" err="1"/>
              <a:t>Deterministic</a:t>
            </a:r>
            <a:r>
              <a:rPr lang="es-ES_tradnl" altLang="es-PE" i="1" dirty="0"/>
              <a:t> </a:t>
            </a:r>
            <a:r>
              <a:rPr lang="es-ES_tradnl" altLang="es-PE" i="1" dirty="0" err="1"/>
              <a:t>Polynomial</a:t>
            </a:r>
            <a:r>
              <a:rPr lang="es-ES_tradnl" altLang="es-PE" i="1" dirty="0"/>
              <a:t>-time</a:t>
            </a:r>
            <a:r>
              <a:rPr lang="es-ES_tradnl" altLang="es-PE" dirty="0"/>
              <a:t>).</a:t>
            </a:r>
          </a:p>
          <a:p>
            <a:endParaRPr lang="es-ES_tradnl" altLang="es-PE" dirty="0"/>
          </a:p>
          <a:p>
            <a:r>
              <a:rPr lang="es-ES_tradnl" altLang="es-PE" dirty="0"/>
              <a:t>Es el conjunto de problemas que pueden ser resueltos en tiempo polinómico por una </a:t>
            </a:r>
            <a:r>
              <a:rPr lang="es-ES_tradnl" altLang="es-PE" b="1" dirty="0"/>
              <a:t>máquina de Turing no determinista</a:t>
            </a:r>
            <a:r>
              <a:rPr lang="es-ES_tradnl" altLang="es-PE" dirty="0"/>
              <a:t>.</a:t>
            </a:r>
          </a:p>
          <a:p>
            <a:endParaRPr lang="es-ES_tradnl" altLang="es-PE" dirty="0"/>
          </a:p>
          <a:p>
            <a:r>
              <a:rPr lang="es-ES_tradnl" altLang="es-PE" dirty="0"/>
              <a:t>La importancia de esta clase de problemas de decisión es que contiene muchos problemas de búsqueda y de optimización para los que se desea saber si existe una cierta solución o si existe una mejor solución que las conocidas.</a:t>
            </a:r>
          </a:p>
        </p:txBody>
      </p:sp>
    </p:spTree>
    <p:extLst>
      <p:ext uri="{BB962C8B-B14F-4D97-AF65-F5344CB8AC3E}">
        <p14:creationId xmlns:p14="http://schemas.microsoft.com/office/powerpoint/2010/main" val="16868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3.1. Problemas P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Un problema pertenece a la clase P si puede ser resuelto en tiempo </a:t>
            </a:r>
            <a:r>
              <a:rPr lang="es-ES_tradnl" altLang="es-PE" dirty="0" err="1"/>
              <a:t>polinomico</a:t>
            </a:r>
            <a:r>
              <a:rPr lang="es-ES_tradnl" altLang="es-PE" dirty="0"/>
              <a:t> en una computadora </a:t>
            </a:r>
            <a:r>
              <a:rPr lang="es-ES_tradnl" altLang="es-PE" dirty="0">
                <a:solidFill>
                  <a:schemeClr val="accent2"/>
                </a:solidFill>
              </a:rPr>
              <a:t>determinística</a:t>
            </a:r>
            <a:r>
              <a:rPr lang="es-ES_tradnl" altLang="es-PE" dirty="0"/>
              <a:t>.</a:t>
            </a:r>
          </a:p>
          <a:p>
            <a:r>
              <a:rPr lang="es-ES_tradnl" altLang="es-PE" dirty="0">
                <a:solidFill>
                  <a:schemeClr val="accent2"/>
                </a:solidFill>
              </a:rPr>
              <a:t>Ejemplos</a:t>
            </a:r>
            <a:r>
              <a:rPr lang="es-ES_tradnl" altLang="es-PE" dirty="0"/>
              <a:t>: </a:t>
            </a:r>
            <a:r>
              <a:rPr lang="es-ES_tradnl" altLang="es-PE" dirty="0" err="1"/>
              <a:t>Quicksort</a:t>
            </a:r>
            <a:r>
              <a:rPr lang="es-ES_tradnl" altLang="es-PE" dirty="0"/>
              <a:t>, búsqueda binaria, multiplicación matricial.</a:t>
            </a:r>
          </a:p>
          <a:p>
            <a:r>
              <a:rPr lang="es-ES_tradnl" altLang="es-PE" dirty="0"/>
              <a:t>Esto es si el tiempo de ejecución del algoritmo es menor que un cierto valor calculado a partir del número de variables implicadas (variables de entrada) usando una fórmula polinómica.</a:t>
            </a:r>
          </a:p>
          <a:p>
            <a:endParaRPr lang="es-ES_tradnl" altLang="es-PE" dirty="0"/>
          </a:p>
        </p:txBody>
      </p:sp>
      <p:sp>
        <p:nvSpPr>
          <p:cNvPr id="2" name="Rectángulo 1"/>
          <p:cNvSpPr/>
          <p:nvPr/>
        </p:nvSpPr>
        <p:spPr>
          <a:xfrm>
            <a:off x="755576" y="4941168"/>
            <a:ext cx="7920880" cy="923330"/>
          </a:xfrm>
          <a:prstGeom prst="rect">
            <a:avLst/>
          </a:prstGeom>
          <a:solidFill>
            <a:srgbClr val="FFCFAF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PE" sz="2000" dirty="0"/>
              <a:t>Si determinar el camino óptimo que debe recorrer un cartero que pasa por N casas necesita menos de 50*</a:t>
            </a:r>
            <a:r>
              <a:rPr lang="es-PE" sz="2000" dirty="0" err="1"/>
              <a:t>n²+n</a:t>
            </a:r>
            <a:r>
              <a:rPr lang="es-PE" sz="2000" dirty="0"/>
              <a:t> segundos, entonces el problema es resoluble en un "tiempo polinómico".</a:t>
            </a:r>
          </a:p>
        </p:txBody>
      </p:sp>
    </p:spTree>
    <p:extLst>
      <p:ext uri="{BB962C8B-B14F-4D97-AF65-F5344CB8AC3E}">
        <p14:creationId xmlns:p14="http://schemas.microsoft.com/office/powerpoint/2010/main" val="42351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3.2. Problemas NP-completo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/>
              <a:t>En teoría de la complejidad computacional, la clase de complejidad NP-completo es el subconjunto de los problemas de decisión en NP tal que todo problema en NP se puede reducir en cada uno de los problemas de NP-completo.</a:t>
            </a:r>
          </a:p>
          <a:p>
            <a:endParaRPr lang="es-ES_tradnl" altLang="es-PE"/>
          </a:p>
          <a:p>
            <a:r>
              <a:rPr lang="es-ES_tradnl" altLang="es-PE"/>
              <a:t>Se puede decir que los problemas de NP-completo son los problemas más difíciles de NP y muy probablemente no formen parte de la clase de complejidad P.</a:t>
            </a:r>
          </a:p>
          <a:p>
            <a:endParaRPr lang="es-ES_tradnl" altLang="es-PE"/>
          </a:p>
          <a:p>
            <a:r>
              <a:rPr lang="es-ES_tradnl" altLang="es-PE"/>
              <a:t>La razón es que de tenerse una solución polinómica para un problema de NP-completo, todos los problemas de NP tendrían también una solución en tiempo polinómico.</a:t>
            </a:r>
          </a:p>
        </p:txBody>
      </p:sp>
    </p:spTree>
    <p:extLst>
      <p:ext uri="{BB962C8B-B14F-4D97-AF65-F5344CB8AC3E}">
        <p14:creationId xmlns:p14="http://schemas.microsoft.com/office/powerpoint/2010/main" val="39724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3.2. Problemas NP-completo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/>
              <a:t>Todos los algoritmos conocidos para problemas NP-completos utilizan tiempo exponencial con respecto al tamaño de la entrada.</a:t>
            </a:r>
          </a:p>
          <a:p>
            <a:endParaRPr lang="es-ES_tradnl" altLang="es-PE"/>
          </a:p>
          <a:p>
            <a:r>
              <a:rPr lang="es-ES_tradnl" altLang="es-PE"/>
              <a:t>Todos los algoritmos requeridos para resolverlos requieren tiempo exponencial en el peor caso.</a:t>
            </a:r>
          </a:p>
          <a:p>
            <a:endParaRPr lang="es-ES_tradnl" altLang="es-PE"/>
          </a:p>
          <a:p>
            <a:r>
              <a:rPr lang="es-ES_tradnl" altLang="es-PE"/>
              <a:t>Es decir, son sumamente difíciles de resolver.</a:t>
            </a:r>
          </a:p>
          <a:p>
            <a:endParaRPr lang="es-ES_tradnl" altLang="es-PE"/>
          </a:p>
          <a:p>
            <a:r>
              <a:rPr lang="es-ES_tradnl" altLang="es-PE"/>
              <a:t>Ejemplos: el problema del agente viajero, O(n</a:t>
            </a:r>
            <a:r>
              <a:rPr lang="es-ES_tradnl" altLang="es-PE" baseline="30000"/>
              <a:t>2</a:t>
            </a:r>
            <a:r>
              <a:rPr lang="es-ES_tradnl" altLang="es-PE"/>
              <a:t>2</a:t>
            </a:r>
            <a:r>
              <a:rPr lang="es-ES_tradnl" altLang="es-PE" baseline="30000"/>
              <a:t>n</a:t>
            </a:r>
            <a:r>
              <a:rPr lang="es-ES_tradnl" altLang="es-PE"/>
              <a:t>)</a:t>
            </a:r>
          </a:p>
          <a:p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1313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Ejemplo 5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/>
              <a:t>Suma de subconjuntos:</a:t>
            </a:r>
          </a:p>
          <a:p>
            <a:endParaRPr lang="es-ES_tradnl" altLang="es-PE"/>
          </a:p>
          <a:p>
            <a:r>
              <a:rPr lang="es-ES_tradnl" altLang="es-PE"/>
              <a:t>Dado un conjunto S de enteros, ¿existe un subconjunto no vacío de S cuyos elementos sumen cero?</a:t>
            </a:r>
          </a:p>
          <a:p>
            <a:endParaRPr lang="es-ES_tradnl" altLang="es-PE"/>
          </a:p>
          <a:p>
            <a:r>
              <a:rPr lang="es-ES_tradnl" altLang="es-PE"/>
              <a:t>Es fácil verificar si una respuesta es correcta, pero no se conoce mejor solución que explorar todos los 2</a:t>
            </a:r>
            <a:r>
              <a:rPr lang="es-ES_tradnl" altLang="es-PE" baseline="30000"/>
              <a:t>n</a:t>
            </a:r>
            <a:r>
              <a:rPr lang="es-ES_tradnl" altLang="es-PE"/>
              <a:t>-1 subconjuntos posibles hasta encontrar uno que cumpla con la condición.</a:t>
            </a:r>
          </a:p>
          <a:p>
            <a:endParaRPr lang="es-ES_tradnl" altLang="es-PE"/>
          </a:p>
          <a:p>
            <a:r>
              <a:rPr lang="es-ES_tradnl" altLang="es-PE"/>
              <a:t>El problema de </a:t>
            </a:r>
            <a:r>
              <a:rPr lang="es-ES_tradnl" altLang="es-PE" b="1"/>
              <a:t>satisfacibilidad booleana</a:t>
            </a:r>
            <a:r>
              <a:rPr lang="es-ES_tradnl" altLang="es-PE"/>
              <a:t> es NP-completo.</a:t>
            </a:r>
          </a:p>
        </p:txBody>
      </p:sp>
    </p:spTree>
    <p:extLst>
      <p:ext uri="{BB962C8B-B14F-4D97-AF65-F5344CB8AC3E}">
        <p14:creationId xmlns:p14="http://schemas.microsoft.com/office/powerpoint/2010/main" val="41811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s-ES_tradnl" altLang="es-PE" dirty="0"/>
              <a:t>P  vs  NP</a:t>
            </a:r>
            <a:endParaRPr lang="es-ES_tradnl" altLang="es-PE" sz="4000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s-ES_tradnl" altLang="es-PE" dirty="0"/>
              <a:t>La clase P contiene problemas que </a:t>
            </a:r>
            <a:r>
              <a:rPr lang="es-ES_tradnl" altLang="es-PE" dirty="0">
                <a:solidFill>
                  <a:srgbClr val="C00000"/>
                </a:solidFill>
              </a:rPr>
              <a:t>pueden resolverse rápidamente.</a:t>
            </a:r>
          </a:p>
          <a:p>
            <a:endParaRPr lang="es-ES_tradnl" altLang="es-PE" dirty="0">
              <a:solidFill>
                <a:srgbClr val="0000FF"/>
              </a:solidFill>
            </a:endParaRPr>
          </a:p>
          <a:p>
            <a:r>
              <a:rPr lang="es-ES_tradnl" altLang="es-PE" dirty="0"/>
              <a:t>La clase NP contiene problemas </a:t>
            </a:r>
            <a:r>
              <a:rPr lang="es-ES_tradnl" altLang="es-PE" dirty="0">
                <a:solidFill>
                  <a:srgbClr val="C00000"/>
                </a:solidFill>
              </a:rPr>
              <a:t>cuya solución puede verificarse rápidamente.</a:t>
            </a:r>
          </a:p>
          <a:p>
            <a:endParaRPr lang="es-ES_tradnl" altLang="es-PE" dirty="0">
              <a:solidFill>
                <a:srgbClr val="0000FF"/>
              </a:solidFill>
            </a:endParaRPr>
          </a:p>
          <a:p>
            <a:r>
              <a:rPr lang="es-ES_tradnl" altLang="es-PE" dirty="0"/>
              <a:t>En 1971 se planteó la pregunta: ¿Es  P = NP? Desde entonces, sigue siendo una pregunta abierta para los teóricos.</a:t>
            </a:r>
          </a:p>
          <a:p>
            <a:endParaRPr lang="es-ES_tradnl" altLang="es-PE" dirty="0"/>
          </a:p>
          <a:p>
            <a:r>
              <a:rPr lang="es-ES_tradnl" altLang="es-PE" dirty="0"/>
              <a:t>Se cree que P != NP</a:t>
            </a:r>
          </a:p>
        </p:txBody>
      </p:sp>
    </p:spTree>
    <p:extLst>
      <p:ext uri="{BB962C8B-B14F-4D97-AF65-F5344CB8AC3E}">
        <p14:creationId xmlns:p14="http://schemas.microsoft.com/office/powerpoint/2010/main" val="1684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¿P=NP?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Observa que si hubiera un algoritmo polinómico para cualquier problema en NP-C entonces P=NP.</a:t>
            </a:r>
          </a:p>
          <a:p>
            <a:endParaRPr lang="es-ES_tradnl" altLang="es-PE" dirty="0"/>
          </a:p>
          <a:p>
            <a:r>
              <a:rPr lang="es-ES_tradnl" altLang="es-PE" dirty="0"/>
              <a:t>La hipótesis más aceptada es que </a:t>
            </a:r>
            <a:r>
              <a:rPr lang="es-ES_tradnl" altLang="es-PE" dirty="0" err="1"/>
              <a:t>P≠NP</a:t>
            </a:r>
            <a:r>
              <a:rPr lang="es-ES_tradnl" altLang="es-PE" dirty="0"/>
              <a:t>.</a:t>
            </a:r>
          </a:p>
          <a:p>
            <a:endParaRPr lang="es-ES_tradnl" altLang="es-PE" dirty="0"/>
          </a:p>
          <a:p>
            <a:r>
              <a:rPr lang="es-ES_tradnl" altLang="es-PE" dirty="0"/>
              <a:t>Si queremos enfrentar un problema NP-C es mejor buscar alternativas (simplificaciones, aproximaciones, etc.).</a:t>
            </a:r>
          </a:p>
        </p:txBody>
      </p:sp>
      <p:pic>
        <p:nvPicPr>
          <p:cNvPr id="658436" name="Picture 4" descr="Diagrama de clases de complejidad">
            <a:hlinkClick r:id="rId2" tooltip="Diagrama de clases de complejidad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87077"/>
            <a:ext cx="399415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Problema de </a:t>
            </a:r>
            <a:r>
              <a:rPr lang="es-PE" dirty="0" err="1"/>
              <a:t>Satisfabilidad</a:t>
            </a:r>
            <a:r>
              <a:rPr lang="es-PE" dirty="0"/>
              <a:t> Booleana </a:t>
            </a:r>
            <a:r>
              <a:rPr lang="es-PE" dirty="0" err="1"/>
              <a:t>SAT</a:t>
            </a:r>
            <a:r>
              <a:rPr lang="es-PE" dirty="0"/>
              <a:t>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El problema </a:t>
            </a:r>
            <a:r>
              <a:rPr lang="es-PE" dirty="0" err="1"/>
              <a:t>SAT</a:t>
            </a:r>
            <a:r>
              <a:rPr lang="es-PE" dirty="0"/>
              <a:t> pretender saber si una expresión booleana de n variables y sin cuantificadores (</a:t>
            </a:r>
            <a:r>
              <a:rPr lang="es-PE" dirty="0">
                <a:sym typeface="Symbol" panose="05050102010706020507" pitchFamily="18" charset="2"/>
              </a:rPr>
              <a:t> o </a:t>
            </a:r>
            <a:r>
              <a:rPr lang="es-PE" dirty="0"/>
              <a:t>) tiene asociada una asignación de valores para sus variables tal que logran que la expresión sea verdadera.</a:t>
            </a:r>
          </a:p>
          <a:p>
            <a:pPr algn="just"/>
            <a:endParaRPr lang="es-PE" dirty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6</a:t>
            </a:r>
          </a:p>
        </p:txBody>
      </p:sp>
    </p:spTree>
    <p:extLst>
      <p:ext uri="{BB962C8B-B14F-4D97-AF65-F5344CB8AC3E}">
        <p14:creationId xmlns:p14="http://schemas.microsoft.com/office/powerpoint/2010/main" val="41851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  <a:noFill/>
          <a:ln w="9525">
            <a:noFill/>
            <a:prstDash val="dash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es-PE" b="1" dirty="0"/>
              <a:t>SOLUCIONES APROXIMADAS</a:t>
            </a:r>
          </a:p>
        </p:txBody>
      </p:sp>
    </p:spTree>
    <p:extLst>
      <p:ext uri="{BB962C8B-B14F-4D97-AF65-F5344CB8AC3E}">
        <p14:creationId xmlns:p14="http://schemas.microsoft.com/office/powerpoint/2010/main" val="7094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contenido"/>
          <p:cNvSpPr>
            <a:spLocks noGrp="1"/>
          </p:cNvSpPr>
          <p:nvPr>
            <p:ph idx="1"/>
          </p:nvPr>
        </p:nvSpPr>
        <p:spPr bwMode="auto">
          <a:xfrm>
            <a:off x="323850" y="1214438"/>
            <a:ext cx="8567738" cy="52197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TEORÍA DE LENGUAJES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Alfabeto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Cadena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Lenguaje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Universo de Discurso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Lenguaje Formal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CLASES DE PROBLEMAS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Problema de Decisión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Clases de Problemas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1. Problema Decible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2. Problemas indecibles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3. Problemas NP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3.1. Problemas P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3.2. Problemas NP-completo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3.2. Problemas NP-completo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 marL="400050" lvl="1" indent="-342900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SOLUCIONES APROXIMADAS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Soluciones aproximadas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Métodos de aproximación</a:t>
            </a:r>
          </a:p>
          <a:p>
            <a:pPr marL="8001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PE" sz="1600" dirty="0">
                <a:latin typeface="Arial" charset="0"/>
                <a:cs typeface="Arial" charset="0"/>
              </a:rPr>
              <a:t>Método goloso (</a:t>
            </a:r>
            <a:r>
              <a:rPr lang="es-PE" sz="1600" dirty="0" err="1">
                <a:latin typeface="Arial" charset="0"/>
                <a:cs typeface="Arial" charset="0"/>
              </a:rPr>
              <a:t>greedy</a:t>
            </a:r>
            <a:r>
              <a:rPr lang="es-PE" sz="16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8195" name="1 Título"/>
          <p:cNvSpPr>
            <a:spLocks noGrp="1"/>
          </p:cNvSpPr>
          <p:nvPr>
            <p:ph type="title"/>
          </p:nvPr>
        </p:nvSpPr>
        <p:spPr>
          <a:xfrm>
            <a:off x="323850" y="211138"/>
            <a:ext cx="8569325" cy="646112"/>
          </a:xfrm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Tabla de Contenido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Soluciones aproximadas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Se desconoce si hay mejores algoritmos, por la cual, para resolver un problema NP-completo de tamaño arbitrario se utiliza uno de los siguientes enfoques:</a:t>
            </a:r>
          </a:p>
          <a:p>
            <a:endParaRPr lang="es-ES_tradnl" altLang="es-PE" dirty="0"/>
          </a:p>
          <a:p>
            <a:pPr lvl="1"/>
            <a:r>
              <a:rPr lang="es-ES_tradnl" altLang="es-PE" sz="2400" b="1" dirty="0"/>
              <a:t>Aproximación</a:t>
            </a:r>
            <a:r>
              <a:rPr lang="es-ES_tradnl" altLang="es-PE" sz="2400" dirty="0"/>
              <a:t>: </a:t>
            </a:r>
          </a:p>
          <a:p>
            <a:pPr lvl="1"/>
            <a:r>
              <a:rPr lang="es-ES_tradnl" altLang="es-PE" sz="2400" b="1" dirty="0"/>
              <a:t>Probabilístico</a:t>
            </a:r>
            <a:r>
              <a:rPr lang="es-ES_tradnl" altLang="es-PE" sz="2400" dirty="0"/>
              <a:t>: </a:t>
            </a:r>
          </a:p>
          <a:p>
            <a:pPr lvl="1"/>
            <a:r>
              <a:rPr lang="es-ES_tradnl" altLang="es-PE" sz="2400" b="1" dirty="0"/>
              <a:t>Casos particulares</a:t>
            </a:r>
            <a:r>
              <a:rPr lang="es-ES_tradnl" altLang="es-PE" sz="2400" dirty="0"/>
              <a:t>: </a:t>
            </a:r>
          </a:p>
          <a:p>
            <a:pPr lvl="1"/>
            <a:r>
              <a:rPr lang="es-ES_tradnl" altLang="es-PE" sz="2400" b="1" dirty="0"/>
              <a:t>Heurísticas</a:t>
            </a:r>
            <a:r>
              <a:rPr lang="es-ES_tradnl" altLang="es-PE" sz="2400" dirty="0"/>
              <a:t>: </a:t>
            </a:r>
          </a:p>
          <a:p>
            <a:pPr lvl="1"/>
            <a:r>
              <a:rPr lang="es-ES_tradnl" altLang="es-PE" sz="2400" b="1" dirty="0"/>
              <a:t>Algoritmo genético</a:t>
            </a:r>
            <a:r>
              <a:rPr lang="es-ES_tradnl" altLang="es-PE" sz="2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759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Soluciones aproximadas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sz="2000" b="1" dirty="0">
                <a:solidFill>
                  <a:schemeClr val="accent2"/>
                </a:solidFill>
              </a:rPr>
              <a:t>Aproximación</a:t>
            </a:r>
            <a:r>
              <a:rPr lang="es-ES_tradnl" altLang="es-PE" sz="2000" dirty="0"/>
              <a:t>: Un algoritmo que rápidamente encuentra una solución no óptima, dentro de un cierto rango de error. Encontrar una aproximación puede ser suficiente para resolver el problema. No todos los problemas NP-C tienen buenos algoritmos de aproximación. </a:t>
            </a:r>
          </a:p>
          <a:p>
            <a:endParaRPr lang="es-ES_tradnl" altLang="es-PE" sz="2000" dirty="0"/>
          </a:p>
          <a:p>
            <a:r>
              <a:rPr lang="es-ES_tradnl" altLang="es-PE" sz="2000" b="1" dirty="0">
                <a:solidFill>
                  <a:schemeClr val="accent2"/>
                </a:solidFill>
              </a:rPr>
              <a:t>Probabilístico</a:t>
            </a:r>
            <a:r>
              <a:rPr lang="es-ES_tradnl" altLang="es-PE" sz="2000" dirty="0"/>
              <a:t>: Obtiene en promedio una buena solución al problema planteado, para una distribución de los datos de entrada dada.</a:t>
            </a:r>
          </a:p>
          <a:p>
            <a:endParaRPr lang="es-ES_tradnl" altLang="es-PE" sz="2000" dirty="0"/>
          </a:p>
          <a:p>
            <a:r>
              <a:rPr lang="es-ES_tradnl" altLang="es-PE" sz="2000" b="1" dirty="0">
                <a:solidFill>
                  <a:schemeClr val="accent2"/>
                </a:solidFill>
              </a:rPr>
              <a:t>Casos particulares</a:t>
            </a:r>
            <a:r>
              <a:rPr lang="es-ES_tradnl" altLang="es-PE" sz="2000" dirty="0"/>
              <a:t>: Existen casos particulares del problema para los cuales existen soluciones rápidas. </a:t>
            </a:r>
          </a:p>
          <a:p>
            <a:endParaRPr lang="es-ES_tradnl" altLang="es-PE" sz="2000" b="1" dirty="0">
              <a:solidFill>
                <a:schemeClr val="accent2"/>
              </a:solidFill>
            </a:endParaRPr>
          </a:p>
          <a:p>
            <a:r>
              <a:rPr lang="es-ES_tradnl" altLang="es-PE" sz="2000" b="1" dirty="0">
                <a:solidFill>
                  <a:schemeClr val="accent2"/>
                </a:solidFill>
              </a:rPr>
              <a:t>Heurísticas</a:t>
            </a:r>
            <a:r>
              <a:rPr lang="es-ES_tradnl" altLang="es-PE" sz="2000" dirty="0"/>
              <a:t>: Un algoritmo que trabaja razonablemente bien, Por lo general son rápidos.</a:t>
            </a:r>
          </a:p>
          <a:p>
            <a:endParaRPr lang="es-ES_tradnl" altLang="es-PE" sz="2000" dirty="0"/>
          </a:p>
          <a:p>
            <a:r>
              <a:rPr lang="es-ES_tradnl" altLang="es-PE" sz="2000" b="1" dirty="0">
                <a:solidFill>
                  <a:schemeClr val="accent2"/>
                </a:solidFill>
              </a:rPr>
              <a:t>Algoritmos genéticos</a:t>
            </a:r>
            <a:r>
              <a:rPr lang="es-ES_tradnl" altLang="es-PE" sz="2000" dirty="0"/>
              <a:t>: Son algoritmos que mejoran las posibles soluciones hasta encontrar una que posiblemente esté cerca del óptimo. No garantiza la calidad de la respuesta.</a:t>
            </a:r>
          </a:p>
        </p:txBody>
      </p:sp>
    </p:spTree>
    <p:extLst>
      <p:ext uri="{BB962C8B-B14F-4D97-AF65-F5344CB8AC3E}">
        <p14:creationId xmlns:p14="http://schemas.microsoft.com/office/powerpoint/2010/main" val="25241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84438"/>
            <a:ext cx="7772400" cy="762000"/>
          </a:xfr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es-PE" b="1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3070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4420"/>
            <a:ext cx="5472286" cy="5220000"/>
          </a:xfrm>
        </p:spPr>
        <p:txBody>
          <a:bodyPr/>
          <a:lstStyle/>
          <a:p>
            <a:pPr marL="341313" indent="-341313" algn="just" defTabSz="449263"/>
            <a:r>
              <a:rPr lang="es-ES_tradnl" altLang="es-PE" dirty="0"/>
              <a:t>Sea un conjunto de ciudades. </a:t>
            </a:r>
          </a:p>
          <a:p>
            <a:pPr marL="341313" indent="-341313" algn="just" defTabSz="449263"/>
            <a:r>
              <a:rPr lang="es-ES_tradnl" altLang="es-PE" dirty="0"/>
              <a:t>Una de las ciudades es el origen: O.</a:t>
            </a:r>
          </a:p>
          <a:p>
            <a:pPr marL="341313" indent="-341313" algn="just" defTabSz="449263"/>
            <a:r>
              <a:rPr lang="es-ES_tradnl" altLang="es-PE" dirty="0"/>
              <a:t>Sea un conjunto de aristas que une las ciudades, con costos asociados.</a:t>
            </a:r>
          </a:p>
          <a:p>
            <a:pPr marL="341313" indent="-341313" algn="just" defTabSz="449263"/>
            <a:endParaRPr lang="es-ES_tradnl" altLang="es-PE" dirty="0"/>
          </a:p>
          <a:p>
            <a:pPr marL="341313" indent="-341313" algn="just" defTabSz="449263"/>
            <a:r>
              <a:rPr lang="es-ES_tradnl" altLang="es-PE" dirty="0"/>
              <a:t>Problema del viajante: recorrer todas las ciudades, comenzando en O y terminando en O, al menor costo posible.</a:t>
            </a:r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49263"/>
            <a:r>
              <a:rPr lang="es-ES_tradnl" altLang="es-PE" dirty="0"/>
              <a:t>Ejemplo 7</a:t>
            </a:r>
            <a:endParaRPr lang="es-ES_tradnl" altLang="es-PE" sz="2800" dirty="0"/>
          </a:p>
        </p:txBody>
      </p:sp>
      <p:grpSp>
        <p:nvGrpSpPr>
          <p:cNvPr id="2" name="Grupo 1"/>
          <p:cNvGrpSpPr/>
          <p:nvPr/>
        </p:nvGrpSpPr>
        <p:grpSpPr>
          <a:xfrm>
            <a:off x="6443663" y="2205038"/>
            <a:ext cx="2133600" cy="2352675"/>
            <a:chOff x="6443663" y="2205038"/>
            <a:chExt cx="2133600" cy="2352675"/>
          </a:xfrm>
        </p:grpSpPr>
        <p:sp>
          <p:nvSpPr>
            <p:cNvPr id="718853" name="Oval 5"/>
            <p:cNvSpPr>
              <a:spLocks noChangeArrowheads="1"/>
            </p:cNvSpPr>
            <p:nvPr/>
          </p:nvSpPr>
          <p:spPr bwMode="auto">
            <a:xfrm>
              <a:off x="7205663" y="22050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6443663" y="31194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5" name="Oval 7"/>
            <p:cNvSpPr>
              <a:spLocks noChangeArrowheads="1"/>
            </p:cNvSpPr>
            <p:nvPr/>
          </p:nvSpPr>
          <p:spPr bwMode="auto">
            <a:xfrm>
              <a:off x="7510463" y="41100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6" name="Oval 8"/>
            <p:cNvSpPr>
              <a:spLocks noChangeArrowheads="1"/>
            </p:cNvSpPr>
            <p:nvPr/>
          </p:nvSpPr>
          <p:spPr bwMode="auto">
            <a:xfrm>
              <a:off x="8196263" y="31956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7" name="Line 9"/>
            <p:cNvSpPr>
              <a:spLocks noChangeShapeType="1"/>
            </p:cNvSpPr>
            <p:nvPr/>
          </p:nvSpPr>
          <p:spPr bwMode="auto">
            <a:xfrm flipV="1">
              <a:off x="6748463" y="2586038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8" name="Line 10"/>
            <p:cNvSpPr>
              <a:spLocks noChangeShapeType="1"/>
            </p:cNvSpPr>
            <p:nvPr/>
          </p:nvSpPr>
          <p:spPr bwMode="auto">
            <a:xfrm flipV="1">
              <a:off x="7815263" y="3576638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7586663" y="2586038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60" name="Line 12"/>
            <p:cNvSpPr>
              <a:spLocks noChangeShapeType="1"/>
            </p:cNvSpPr>
            <p:nvPr/>
          </p:nvSpPr>
          <p:spPr bwMode="auto">
            <a:xfrm>
              <a:off x="6824663" y="3500438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61" name="Line 13"/>
            <p:cNvSpPr>
              <a:spLocks noChangeShapeType="1"/>
            </p:cNvSpPr>
            <p:nvPr/>
          </p:nvSpPr>
          <p:spPr bwMode="auto">
            <a:xfrm>
              <a:off x="7358063" y="2586038"/>
              <a:ext cx="304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>
              <a:off x="6824663" y="3348038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8863" name="Text Box 15"/>
            <p:cNvSpPr txBox="1">
              <a:spLocks noChangeArrowheads="1"/>
            </p:cNvSpPr>
            <p:nvPr/>
          </p:nvSpPr>
          <p:spPr bwMode="auto">
            <a:xfrm>
              <a:off x="7510463" y="4033838"/>
              <a:ext cx="4635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b="1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8104188" y="3694113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865" name="Text Box 17"/>
            <p:cNvSpPr txBox="1">
              <a:spLocks noChangeArrowheads="1"/>
            </p:cNvSpPr>
            <p:nvPr/>
          </p:nvSpPr>
          <p:spPr bwMode="auto">
            <a:xfrm>
              <a:off x="7967663" y="2586038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8866" name="Text Box 18"/>
            <p:cNvSpPr txBox="1">
              <a:spLocks noChangeArrowheads="1"/>
            </p:cNvSpPr>
            <p:nvPr/>
          </p:nvSpPr>
          <p:spPr bwMode="auto">
            <a:xfrm>
              <a:off x="6640513" y="2509838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6748463" y="3805238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8868" name="Text Box 20"/>
            <p:cNvSpPr txBox="1">
              <a:spLocks noChangeArrowheads="1"/>
            </p:cNvSpPr>
            <p:nvPr/>
          </p:nvSpPr>
          <p:spPr bwMode="auto">
            <a:xfrm>
              <a:off x="6945313" y="3043238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869" name="Text Box 21"/>
            <p:cNvSpPr txBox="1">
              <a:spLocks noChangeArrowheads="1"/>
            </p:cNvSpPr>
            <p:nvPr/>
          </p:nvSpPr>
          <p:spPr bwMode="auto">
            <a:xfrm>
              <a:off x="7358063" y="2738438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9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49263"/>
            <a:r>
              <a:rPr lang="es-ES_tradnl" altLang="es-PE" dirty="0"/>
              <a:t>Ejemplo 7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defTabSz="449263"/>
            <a:r>
              <a:rPr lang="es-ES_tradnl" altLang="es-PE" sz="2000"/>
              <a:t>Problema</a:t>
            </a:r>
          </a:p>
        </p:txBody>
      </p:sp>
      <p:sp>
        <p:nvSpPr>
          <p:cNvPr id="722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7984" y="1214420"/>
            <a:ext cx="4396216" cy="5220000"/>
          </a:xfrm>
        </p:spPr>
        <p:txBody>
          <a:bodyPr/>
          <a:lstStyle/>
          <a:p>
            <a:pPr defTabSz="449263"/>
            <a:r>
              <a:rPr lang="es-ES_tradnl" altLang="es-PE" sz="2000" dirty="0"/>
              <a:t>Una solución óptima (de valor 8)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97612" y="2590800"/>
            <a:ext cx="2133600" cy="2352675"/>
            <a:chOff x="597612" y="2590800"/>
            <a:chExt cx="2133600" cy="2352675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359612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97612" y="3505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1664412" y="4495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350212" y="3581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902412" y="29718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1969212" y="39624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1740612" y="2971800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978612" y="3886200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512012" y="2971800"/>
              <a:ext cx="304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978612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664412" y="4419600"/>
              <a:ext cx="4635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b="1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258137" y="4079875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121612" y="29718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794462" y="28956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902412" y="41910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1099262" y="34290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1512012" y="31242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535996" y="2595562"/>
            <a:ext cx="2133600" cy="2352675"/>
            <a:chOff x="597612" y="2590800"/>
            <a:chExt cx="2133600" cy="2352675"/>
          </a:xfrm>
        </p:grpSpPr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1359612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597612" y="3505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1664412" y="4495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350212" y="3581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V="1">
              <a:off x="902412" y="29718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V="1">
              <a:off x="1969212" y="39624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1512012" y="2971800"/>
              <a:ext cx="304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978612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1664412" y="4419600"/>
              <a:ext cx="4635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b="1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2258137" y="4079875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794462" y="28956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099262" y="34290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1512012" y="3124200"/>
              <a:ext cx="363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PE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8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altLang="es-PE" dirty="0"/>
              <a:t>Encuentra una solución con un error máximo conocido a priori.</a:t>
            </a:r>
          </a:p>
          <a:p>
            <a:pPr algn="just"/>
            <a:endParaRPr lang="es-ES_tradnl" altLang="es-PE" dirty="0"/>
          </a:p>
          <a:p>
            <a:pPr algn="just"/>
            <a:r>
              <a:rPr lang="es-ES_tradnl" altLang="es-PE" dirty="0"/>
              <a:t>En algunos casos, el error de aproximación fijo.</a:t>
            </a:r>
          </a:p>
          <a:p>
            <a:pPr algn="just"/>
            <a:endParaRPr lang="es-ES_tradnl" altLang="es-PE" dirty="0"/>
          </a:p>
          <a:p>
            <a:pPr algn="just"/>
            <a:r>
              <a:rPr lang="es-ES_tradnl" altLang="es-PE" dirty="0"/>
              <a:t>En otros casos, es posible elegir un </a:t>
            </a:r>
            <a:r>
              <a:rPr lang="es-ES_tradnl" altLang="es-PE" b="1" dirty="0" err="1"/>
              <a:t>trade</a:t>
            </a:r>
            <a:r>
              <a:rPr lang="es-ES_tradnl" altLang="es-PE" b="1" dirty="0"/>
              <a:t>-off</a:t>
            </a:r>
            <a:r>
              <a:rPr lang="es-ES_tradnl" altLang="es-PE" dirty="0"/>
              <a:t> entre error de aproximación y esfuerzo computacional.</a:t>
            </a:r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Métodos de aproximación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81277764"/>
              </p:ext>
            </p:extLst>
          </p:nvPr>
        </p:nvGraphicFramePr>
        <p:xfrm>
          <a:off x="1559850" y="4653136"/>
          <a:ext cx="609600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0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Método goloso (</a:t>
            </a:r>
            <a:r>
              <a:rPr lang="es-ES_tradnl" altLang="es-PE" dirty="0" err="1"/>
              <a:t>greedy</a:t>
            </a:r>
            <a:r>
              <a:rPr lang="es-ES_tradnl" altLang="es-PE" dirty="0"/>
              <a:t>)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PE" dirty="0"/>
              <a:t>Tratar de construir una solución eligiendo de manera iterativa los elementos componentes de menor costo.</a:t>
            </a:r>
          </a:p>
          <a:p>
            <a:endParaRPr lang="es-ES_tradnl" altLang="es-PE" dirty="0"/>
          </a:p>
          <a:p>
            <a:r>
              <a:rPr lang="es-ES_tradnl" altLang="es-PE" dirty="0"/>
              <a:t>Para algunos problemas con estructura particular, la solución construida es una solución óptima. En general, no es el caso.</a:t>
            </a:r>
          </a:p>
        </p:txBody>
      </p:sp>
    </p:spTree>
    <p:extLst>
      <p:ext uri="{BB962C8B-B14F-4D97-AF65-F5344CB8AC3E}">
        <p14:creationId xmlns:p14="http://schemas.microsoft.com/office/powerpoint/2010/main" val="27622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Encontrar el camino de menor distancia para el siguiente problema.</a:t>
            </a:r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49263"/>
            <a:r>
              <a:rPr lang="es-ES_tradnl" altLang="es-PE" dirty="0"/>
              <a:t>Ejemplo 8 </a:t>
            </a:r>
            <a:endParaRPr lang="es-ES_tradnl" altLang="es-PE" sz="2800" dirty="0"/>
          </a:p>
        </p:txBody>
      </p:sp>
      <p:sp>
        <p:nvSpPr>
          <p:cNvPr id="729092" name="Oval 4"/>
          <p:cNvSpPr>
            <a:spLocks noChangeArrowheads="1"/>
          </p:cNvSpPr>
          <p:nvPr/>
        </p:nvSpPr>
        <p:spPr bwMode="auto">
          <a:xfrm>
            <a:off x="17526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3" name="Oval 5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4" name="Oval 6"/>
          <p:cNvSpPr>
            <a:spLocks noChangeArrowheads="1"/>
          </p:cNvSpPr>
          <p:nvPr/>
        </p:nvSpPr>
        <p:spPr bwMode="auto">
          <a:xfrm>
            <a:off x="47244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5" name="Oval 7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6" name="Oval 8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7" name="Line 9"/>
          <p:cNvSpPr>
            <a:spLocks noChangeShapeType="1"/>
          </p:cNvSpPr>
          <p:nvPr/>
        </p:nvSpPr>
        <p:spPr bwMode="auto">
          <a:xfrm flipV="1">
            <a:off x="31242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8" name="Line 10"/>
          <p:cNvSpPr>
            <a:spLocks noChangeShapeType="1"/>
          </p:cNvSpPr>
          <p:nvPr/>
        </p:nvSpPr>
        <p:spPr bwMode="auto">
          <a:xfrm flipH="1" flipV="1">
            <a:off x="1905000" y="41910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099" name="Line 11"/>
          <p:cNvSpPr>
            <a:spLocks noChangeShapeType="1"/>
          </p:cNvSpPr>
          <p:nvPr/>
        </p:nvSpPr>
        <p:spPr bwMode="auto">
          <a:xfrm flipV="1">
            <a:off x="2057400" y="4038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0" name="Line 12"/>
          <p:cNvSpPr>
            <a:spLocks noChangeShapeType="1"/>
          </p:cNvSpPr>
          <p:nvPr/>
        </p:nvSpPr>
        <p:spPr bwMode="auto">
          <a:xfrm flipV="1">
            <a:off x="4572000" y="2819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1" name="Line 13"/>
          <p:cNvSpPr>
            <a:spLocks noChangeShapeType="1"/>
          </p:cNvSpPr>
          <p:nvPr/>
        </p:nvSpPr>
        <p:spPr bwMode="auto">
          <a:xfrm flipV="1">
            <a:off x="3200400" y="4267200"/>
            <a:ext cx="3352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2" name="Line 14"/>
          <p:cNvSpPr>
            <a:spLocks noChangeShapeType="1"/>
          </p:cNvSpPr>
          <p:nvPr/>
        </p:nvSpPr>
        <p:spPr bwMode="auto">
          <a:xfrm>
            <a:off x="5029200" y="28194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3" name="Line 15"/>
          <p:cNvSpPr>
            <a:spLocks noChangeShapeType="1"/>
          </p:cNvSpPr>
          <p:nvPr/>
        </p:nvSpPr>
        <p:spPr bwMode="auto">
          <a:xfrm flipV="1">
            <a:off x="4572000" y="41910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4" name="Line 16"/>
          <p:cNvSpPr>
            <a:spLocks noChangeShapeType="1"/>
          </p:cNvSpPr>
          <p:nvPr/>
        </p:nvSpPr>
        <p:spPr bwMode="auto">
          <a:xfrm>
            <a:off x="1981200" y="4114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5" name="Line 17"/>
          <p:cNvSpPr>
            <a:spLocks noChangeShapeType="1"/>
          </p:cNvSpPr>
          <p:nvPr/>
        </p:nvSpPr>
        <p:spPr bwMode="auto">
          <a:xfrm flipV="1">
            <a:off x="1905000" y="2667000"/>
            <a:ext cx="2819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29106" name="Text Box 18"/>
          <p:cNvSpPr txBox="1">
            <a:spLocks noChangeArrowheads="1"/>
          </p:cNvSpPr>
          <p:nvPr/>
        </p:nvSpPr>
        <p:spPr bwMode="auto">
          <a:xfrm>
            <a:off x="4022725" y="5146675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>
            <a:off x="3352800" y="46482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1981200" y="48006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9109" name="Text Box 21"/>
          <p:cNvSpPr txBox="1">
            <a:spLocks noChangeArrowheads="1"/>
          </p:cNvSpPr>
          <p:nvPr/>
        </p:nvSpPr>
        <p:spPr bwMode="auto">
          <a:xfrm>
            <a:off x="2635250" y="41910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3625850" y="3657600"/>
            <a:ext cx="54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2940050" y="28956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4845050" y="42672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867400" y="31242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4768850" y="3276600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>
            <a:off x="2879725" y="5299075"/>
            <a:ext cx="363538" cy="523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PE" b="1">
                <a:latin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863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One: Analysis of Algorithms, </a:t>
            </a:r>
            <a:r>
              <a:rPr lang="es-PE" b="1" dirty="0"/>
              <a:t>SEDGEWICK, Robert</a:t>
            </a:r>
            <a:r>
              <a:rPr lang="es-PE" dirty="0"/>
              <a:t> (1995). </a:t>
            </a:r>
            <a:r>
              <a:rPr lang="es-PE" dirty="0" err="1"/>
              <a:t>An</a:t>
            </a:r>
            <a:r>
              <a:rPr lang="es-PE" dirty="0"/>
              <a:t> </a:t>
            </a:r>
            <a:r>
              <a:rPr lang="es-PE" dirty="0" err="1"/>
              <a:t>Introduction</a:t>
            </a:r>
            <a:r>
              <a:rPr lang="es-PE" dirty="0"/>
              <a:t> to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Analysis</a:t>
            </a:r>
            <a:r>
              <a:rPr lang="es-PE" dirty="0"/>
              <a:t> of </a:t>
            </a:r>
            <a:r>
              <a:rPr lang="es-PE" dirty="0" err="1"/>
              <a:t>Algorithms</a:t>
            </a:r>
            <a:r>
              <a:rPr lang="es-PE" dirty="0"/>
              <a:t>, </a:t>
            </a:r>
            <a:r>
              <a:rPr lang="es-PE" dirty="0" err="1"/>
              <a:t>second</a:t>
            </a:r>
            <a:r>
              <a:rPr lang="es-PE" dirty="0"/>
              <a:t> </a:t>
            </a:r>
            <a:r>
              <a:rPr lang="es-PE" dirty="0" err="1"/>
              <a:t>edition</a:t>
            </a:r>
            <a:r>
              <a:rPr lang="es-PE" dirty="0"/>
              <a:t>. 2013.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1578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" sz="5400" dirty="0">
                <a:latin typeface="Arial" charset="0"/>
                <a:cs typeface="Arial" charset="0"/>
              </a:rPr>
              <a:t>PREGUNTAS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TEORÍA DE LENGUAJES</a:t>
            </a:r>
          </a:p>
        </p:txBody>
      </p:sp>
    </p:spTree>
    <p:extLst>
      <p:ext uri="{BB962C8B-B14F-4D97-AF65-F5344CB8AC3E}">
        <p14:creationId xmlns:p14="http://schemas.microsoft.com/office/powerpoint/2010/main" val="1213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conjunto finito de </a:t>
            </a:r>
            <a:r>
              <a:rPr lang="es-PE" b="1" dirty="0">
                <a:solidFill>
                  <a:srgbClr val="C00000"/>
                </a:solidFill>
              </a:rPr>
              <a:t>símbolos</a:t>
            </a:r>
            <a:r>
              <a:rPr lang="es-PE" dirty="0"/>
              <a:t>.</a:t>
            </a:r>
          </a:p>
          <a:p>
            <a:endParaRPr lang="es-PE" dirty="0"/>
          </a:p>
          <a:p>
            <a:pPr algn="just"/>
            <a:r>
              <a:rPr lang="es-PE" dirty="0"/>
              <a:t>El </a:t>
            </a:r>
            <a:r>
              <a:rPr lang="es-PE" b="1" dirty="0">
                <a:solidFill>
                  <a:srgbClr val="C00000"/>
                </a:solidFill>
              </a:rPr>
              <a:t>símbolo</a:t>
            </a:r>
            <a:r>
              <a:rPr lang="es-PE" dirty="0"/>
              <a:t> es un primitivo de la teoría de los lenguajes formales y para representarlos se suelen utilizar o bien las primeras letras del alfabeto o bien dígitos.</a:t>
            </a:r>
          </a:p>
          <a:p>
            <a:endParaRPr lang="es-PE" dirty="0"/>
          </a:p>
          <a:p>
            <a:r>
              <a:rPr lang="es-PE" dirty="0"/>
              <a:t>Cualquiera de los conjuntos siguientes es un </a:t>
            </a:r>
            <a:r>
              <a:rPr lang="es-PE" dirty="0">
                <a:solidFill>
                  <a:srgbClr val="0000FF"/>
                </a:solidFill>
              </a:rPr>
              <a:t>alfabeto</a:t>
            </a:r>
            <a:r>
              <a:rPr lang="es-PE" dirty="0"/>
              <a:t>:</a:t>
            </a:r>
          </a:p>
          <a:p>
            <a:pPr lvl="1"/>
            <a:r>
              <a:rPr lang="es-PE" sz="2400" dirty="0" err="1"/>
              <a:t>Σ</a:t>
            </a:r>
            <a:r>
              <a:rPr lang="es-PE" sz="2400" baseline="-25000" dirty="0" err="1"/>
              <a:t>1</a:t>
            </a:r>
            <a:r>
              <a:rPr lang="es-PE" sz="2400" dirty="0"/>
              <a:t> = {a, b, c} </a:t>
            </a:r>
          </a:p>
          <a:p>
            <a:pPr lvl="1"/>
            <a:r>
              <a:rPr lang="es-PE" sz="2400" dirty="0" err="1"/>
              <a:t>Σ</a:t>
            </a:r>
            <a:r>
              <a:rPr lang="es-PE" sz="2400" baseline="-25000" dirty="0" err="1"/>
              <a:t>2</a:t>
            </a:r>
            <a:r>
              <a:rPr lang="es-PE" sz="2400" dirty="0"/>
              <a:t> = {0, 1}</a:t>
            </a:r>
          </a:p>
          <a:p>
            <a:pPr lvl="1"/>
            <a:r>
              <a:rPr lang="es-PE" sz="2400" dirty="0" err="1"/>
              <a:t>Σ</a:t>
            </a:r>
            <a:r>
              <a:rPr lang="es-PE" sz="2400" baseline="-25000" dirty="0" err="1"/>
              <a:t>3</a:t>
            </a:r>
            <a:r>
              <a:rPr lang="es-PE" sz="2400" dirty="0"/>
              <a:t> = {(0, 0), (0, 1), (1, 0), (1, 1)}.</a:t>
            </a:r>
          </a:p>
          <a:p>
            <a:pPr lvl="1"/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Alfabeto</a:t>
            </a:r>
          </a:p>
        </p:txBody>
      </p:sp>
    </p:spTree>
    <p:extLst>
      <p:ext uri="{BB962C8B-B14F-4D97-AF65-F5344CB8AC3E}">
        <p14:creationId xmlns:p14="http://schemas.microsoft.com/office/powerpoint/2010/main" val="3784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Una </a:t>
            </a:r>
            <a:r>
              <a:rPr lang="es-PE" dirty="0">
                <a:solidFill>
                  <a:srgbClr val="FF33CC"/>
                </a:solidFill>
              </a:rPr>
              <a:t>cadena</a:t>
            </a:r>
            <a:r>
              <a:rPr lang="es-PE" dirty="0"/>
              <a:t> (o palabra) es una serie arbitrariamente larga de </a:t>
            </a:r>
            <a:r>
              <a:rPr lang="es-PE" dirty="0">
                <a:solidFill>
                  <a:srgbClr val="C00000"/>
                </a:solidFill>
              </a:rPr>
              <a:t>símbolos</a:t>
            </a:r>
            <a:r>
              <a:rPr lang="es-PE" dirty="0"/>
              <a:t> unidos por </a:t>
            </a:r>
            <a:r>
              <a:rPr lang="es-PE" u="sng" dirty="0"/>
              <a:t>concatenación</a:t>
            </a:r>
            <a:r>
              <a:rPr lang="es-PE" dirty="0"/>
              <a:t>.</a:t>
            </a:r>
          </a:p>
          <a:p>
            <a:pPr algn="just"/>
            <a:endParaRPr lang="es-PE" dirty="0"/>
          </a:p>
          <a:p>
            <a:pPr lvl="1" algn="just"/>
            <a:r>
              <a:rPr lang="es-PE" sz="2400" dirty="0"/>
              <a:t>s = </a:t>
            </a:r>
            <a:r>
              <a:rPr lang="es-PE" sz="2400" dirty="0" err="1"/>
              <a:t>a</a:t>
            </a:r>
            <a:r>
              <a:rPr lang="es-PE" sz="2400" baseline="-25000" dirty="0" err="1"/>
              <a:t>1</a:t>
            </a:r>
            <a:r>
              <a:rPr lang="es-PE" sz="2400" dirty="0"/>
              <a:t> </a:t>
            </a:r>
            <a:r>
              <a:rPr lang="es-PE" sz="2400" dirty="0" err="1"/>
              <a:t>a</a:t>
            </a:r>
            <a:r>
              <a:rPr lang="es-PE" sz="2400" baseline="-25000" dirty="0" err="1"/>
              <a:t>2</a:t>
            </a:r>
            <a:r>
              <a:rPr lang="es-PE" sz="2400" dirty="0"/>
              <a:t> </a:t>
            </a:r>
            <a:r>
              <a:rPr lang="es-PE" sz="2400" dirty="0" err="1"/>
              <a:t>a</a:t>
            </a:r>
            <a:r>
              <a:rPr lang="es-PE" sz="2400" baseline="-25000" dirty="0" err="1"/>
              <a:t>3</a:t>
            </a:r>
            <a:r>
              <a:rPr lang="es-PE" sz="2400" dirty="0"/>
              <a:t> . . . . </a:t>
            </a:r>
            <a:r>
              <a:rPr lang="es-PE" sz="2400" dirty="0" err="1"/>
              <a:t>a</a:t>
            </a:r>
            <a:r>
              <a:rPr lang="es-PE" sz="2400" baseline="-25000" dirty="0" err="1"/>
              <a:t>n</a:t>
            </a:r>
            <a:r>
              <a:rPr lang="es-PE" sz="2400" dirty="0"/>
              <a:t>, donde </a:t>
            </a:r>
            <a:r>
              <a:rPr lang="es-PE" sz="2400" dirty="0" err="1"/>
              <a:t>a</a:t>
            </a:r>
            <a:r>
              <a:rPr lang="es-PE" sz="2400" baseline="-25000" dirty="0" err="1"/>
              <a:t>i</a:t>
            </a:r>
            <a:r>
              <a:rPr lang="es-PE" sz="2400" dirty="0"/>
              <a:t> </a:t>
            </a:r>
            <a:r>
              <a:rPr lang="es-PE" sz="2400" dirty="0">
                <a:sym typeface="Symbol"/>
              </a:rPr>
              <a:t> </a:t>
            </a:r>
            <a:r>
              <a:rPr lang="es-PE" sz="2400" dirty="0"/>
              <a:t>Σ</a:t>
            </a:r>
            <a:endParaRPr lang="es-PE" sz="2400" baseline="-25000" dirty="0"/>
          </a:p>
          <a:p>
            <a:pPr lvl="1" algn="just"/>
            <a:endParaRPr lang="es-PE" sz="2400" dirty="0"/>
          </a:p>
          <a:p>
            <a:pPr lvl="1" algn="just"/>
            <a:endParaRPr lang="es-PE" sz="2400" dirty="0"/>
          </a:p>
          <a:p>
            <a:pPr algn="just"/>
            <a:r>
              <a:rPr lang="es-PE" dirty="0"/>
              <a:t>¿Cuál es el </a:t>
            </a:r>
            <a:r>
              <a:rPr lang="es-PE" dirty="0">
                <a:solidFill>
                  <a:srgbClr val="0000FF"/>
                </a:solidFill>
              </a:rPr>
              <a:t>alfabeto</a:t>
            </a:r>
            <a:r>
              <a:rPr lang="es-PE" dirty="0"/>
              <a:t> de la cadena w = </a:t>
            </a:r>
            <a:r>
              <a:rPr lang="es-PE" dirty="0" err="1"/>
              <a:t>aaabbbccc</a:t>
            </a:r>
            <a:r>
              <a:rPr lang="es-PE" dirty="0"/>
              <a:t>?</a:t>
            </a:r>
          </a:p>
          <a:p>
            <a:pPr lvl="1" algn="just"/>
            <a:r>
              <a:rPr lang="es-PE" sz="2400" dirty="0" err="1"/>
              <a:t>Σ</a:t>
            </a:r>
            <a:r>
              <a:rPr lang="es-PE" sz="2400" baseline="-25000" dirty="0" err="1"/>
              <a:t>1</a:t>
            </a:r>
            <a:r>
              <a:rPr lang="es-PE" sz="2400" dirty="0"/>
              <a:t> = { ,  ,  } 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Cadena</a:t>
            </a:r>
          </a:p>
        </p:txBody>
      </p:sp>
    </p:spTree>
    <p:extLst>
      <p:ext uri="{BB962C8B-B14F-4D97-AF65-F5344CB8AC3E}">
        <p14:creationId xmlns:p14="http://schemas.microsoft.com/office/powerpoint/2010/main" val="3464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La </a:t>
            </a:r>
            <a:r>
              <a:rPr lang="es-PE" dirty="0">
                <a:solidFill>
                  <a:srgbClr val="FF33CC"/>
                </a:solidFill>
              </a:rPr>
              <a:t>cadena</a:t>
            </a:r>
            <a:r>
              <a:rPr lang="es-PE" dirty="0"/>
              <a:t> vacía se escribe como </a:t>
            </a:r>
            <a:r>
              <a:rPr lang="el-GR" dirty="0"/>
              <a:t>λ</a:t>
            </a:r>
            <a:r>
              <a:rPr lang="es-PE" dirty="0"/>
              <a:t>.</a:t>
            </a:r>
          </a:p>
          <a:p>
            <a:pPr lvl="1" algn="just"/>
            <a:r>
              <a:rPr lang="el-GR" sz="2400" dirty="0"/>
              <a:t>λ</a:t>
            </a:r>
            <a:r>
              <a:rPr lang="es-PE" sz="2400" dirty="0"/>
              <a:t> es el elemento de identidad de la </a:t>
            </a:r>
            <a:r>
              <a:rPr lang="es-PE" sz="2400" u="sng" dirty="0"/>
              <a:t>concatenación</a:t>
            </a:r>
          </a:p>
          <a:p>
            <a:pPr lvl="1" algn="just"/>
            <a:r>
              <a:rPr lang="el-GR" sz="2400" dirty="0"/>
              <a:t>λ</a:t>
            </a:r>
            <a:r>
              <a:rPr lang="es-PE" sz="2400" dirty="0"/>
              <a:t> ⊕ </a:t>
            </a:r>
            <a:r>
              <a:rPr lang="es-PE" sz="2400" dirty="0" err="1"/>
              <a:t>aaabbb</a:t>
            </a:r>
            <a:r>
              <a:rPr lang="es-PE" sz="2400" dirty="0"/>
              <a:t> = </a:t>
            </a:r>
            <a:r>
              <a:rPr lang="es-PE" sz="2400" dirty="0" err="1"/>
              <a:t>aaabbb</a:t>
            </a:r>
            <a:r>
              <a:rPr lang="es-PE" sz="2400" dirty="0"/>
              <a:t>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La </a:t>
            </a:r>
            <a:r>
              <a:rPr lang="es-PE" u="sng" dirty="0"/>
              <a:t>concatenación</a:t>
            </a:r>
            <a:r>
              <a:rPr lang="es-PE" dirty="0"/>
              <a:t> de </a:t>
            </a:r>
            <a:r>
              <a:rPr lang="es-PE" dirty="0">
                <a:solidFill>
                  <a:srgbClr val="FF33CC"/>
                </a:solidFill>
              </a:rPr>
              <a:t>cadenas</a:t>
            </a:r>
          </a:p>
          <a:p>
            <a:pPr lvl="1" algn="just"/>
            <a:r>
              <a:rPr lang="es-PE" sz="2400" dirty="0"/>
              <a:t>Es asociativa: w ⊕ (y ⊕ z) = (w ⊕ y) ⊕ z.</a:t>
            </a:r>
          </a:p>
          <a:p>
            <a:pPr lvl="1" algn="just"/>
            <a:r>
              <a:rPr lang="es-PE" sz="2400" dirty="0"/>
              <a:t>No es conmutativa: </a:t>
            </a:r>
            <a:r>
              <a:rPr lang="es-PE" sz="2400" dirty="0" err="1"/>
              <a:t>aaabbb</a:t>
            </a:r>
            <a:r>
              <a:rPr lang="es-PE" sz="2400" dirty="0"/>
              <a:t> ⊕ ab ≠ ab ⊕ </a:t>
            </a:r>
            <a:r>
              <a:rPr lang="es-PE" sz="2400" dirty="0" err="1"/>
              <a:t>aaabbb</a:t>
            </a:r>
            <a:r>
              <a:rPr lang="es-PE" sz="2400" dirty="0"/>
              <a:t>.</a:t>
            </a:r>
          </a:p>
          <a:p>
            <a:pPr lvl="1" algn="just"/>
            <a:endParaRPr lang="es-PE" sz="2400" dirty="0"/>
          </a:p>
          <a:p>
            <a:pPr algn="just"/>
            <a:r>
              <a:rPr lang="es-PE" dirty="0"/>
              <a:t>La longitud de una cadena</a:t>
            </a:r>
          </a:p>
          <a:p>
            <a:pPr lvl="1" algn="just"/>
            <a:r>
              <a:rPr lang="es-PE" sz="2400" dirty="0"/>
              <a:t>Si w es una cadena, su longitud se denota por </a:t>
            </a:r>
            <a:r>
              <a:rPr lang="es-PE" sz="2400" dirty="0">
                <a:latin typeface="Arial"/>
                <a:cs typeface="Arial"/>
              </a:rPr>
              <a:t>|w|</a:t>
            </a:r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Cadena</a:t>
            </a:r>
          </a:p>
        </p:txBody>
      </p:sp>
    </p:spTree>
    <p:extLst>
      <p:ext uri="{BB962C8B-B14F-4D97-AF65-F5344CB8AC3E}">
        <p14:creationId xmlns:p14="http://schemas.microsoft.com/office/powerpoint/2010/main" val="3464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</a:t>
            </a:r>
            <a:r>
              <a:rPr lang="es-PE" dirty="0">
                <a:solidFill>
                  <a:srgbClr val="00B050"/>
                </a:solidFill>
              </a:rPr>
              <a:t>lenguaje</a:t>
            </a:r>
            <a:r>
              <a:rPr lang="es-PE" dirty="0"/>
              <a:t> es un conjunto finito o infinito de </a:t>
            </a:r>
            <a:r>
              <a:rPr lang="es-PE" dirty="0">
                <a:solidFill>
                  <a:srgbClr val="FF33CC"/>
                </a:solidFill>
              </a:rPr>
              <a:t>cadenas</a:t>
            </a:r>
            <a:r>
              <a:rPr lang="es-PE" dirty="0"/>
              <a:t>.</a:t>
            </a:r>
          </a:p>
          <a:p>
            <a:endParaRPr lang="es-PE" dirty="0"/>
          </a:p>
          <a:p>
            <a:r>
              <a:rPr lang="es-PE" dirty="0"/>
              <a:t>Los conjuntos siguientes son </a:t>
            </a:r>
            <a:r>
              <a:rPr lang="es-PE" dirty="0">
                <a:solidFill>
                  <a:srgbClr val="00B050"/>
                </a:solidFill>
              </a:rPr>
              <a:t>lenguajes</a:t>
            </a:r>
            <a:r>
              <a:rPr lang="es-PE" dirty="0"/>
              <a:t>:</a:t>
            </a:r>
            <a:endParaRPr lang="es-PE" sz="2400" dirty="0"/>
          </a:p>
          <a:p>
            <a:pPr lvl="1"/>
            <a:r>
              <a:rPr lang="es-PE" sz="2400" dirty="0" err="1"/>
              <a:t>L</a:t>
            </a:r>
            <a:r>
              <a:rPr lang="es-PE" sz="2400" baseline="-25000" dirty="0" err="1"/>
              <a:t>1</a:t>
            </a:r>
            <a:r>
              <a:rPr lang="es-PE" sz="2400" dirty="0"/>
              <a:t> = {</a:t>
            </a:r>
            <a:r>
              <a:rPr lang="el-GR" sz="2400" dirty="0"/>
              <a:t>λ</a:t>
            </a:r>
            <a:r>
              <a:rPr lang="es-PE" sz="2400" dirty="0"/>
              <a:t>, ab, </a:t>
            </a:r>
            <a:r>
              <a:rPr lang="es-PE" sz="2400" dirty="0" err="1"/>
              <a:t>aabb</a:t>
            </a:r>
            <a:r>
              <a:rPr lang="es-PE" sz="2400" dirty="0"/>
              <a:t>, </a:t>
            </a:r>
            <a:r>
              <a:rPr lang="es-PE" sz="2400" dirty="0" err="1"/>
              <a:t>aaabbb</a:t>
            </a:r>
            <a:r>
              <a:rPr lang="es-PE" sz="2400" dirty="0"/>
              <a:t>}</a:t>
            </a:r>
          </a:p>
          <a:p>
            <a:pPr lvl="1"/>
            <a:r>
              <a:rPr lang="es-PE" sz="2400" dirty="0" err="1"/>
              <a:t>L</a:t>
            </a:r>
            <a:r>
              <a:rPr lang="es-PE" sz="2400" baseline="-25000" dirty="0" err="1"/>
              <a:t>2</a:t>
            </a:r>
            <a:r>
              <a:rPr lang="es-PE" sz="2400" dirty="0"/>
              <a:t> = {001, 011, 111}.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Lenguaje</a:t>
            </a:r>
          </a:p>
        </p:txBody>
      </p:sp>
    </p:spTree>
    <p:extLst>
      <p:ext uri="{BB962C8B-B14F-4D97-AF65-F5344CB8AC3E}">
        <p14:creationId xmlns:p14="http://schemas.microsoft.com/office/powerpoint/2010/main" val="6243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s-ES" sz="2400" dirty="0"/>
              <a:t>¿Cuál es el </a:t>
            </a:r>
            <a:r>
              <a:rPr lang="es-ES" sz="2400" dirty="0">
                <a:solidFill>
                  <a:srgbClr val="00B050"/>
                </a:solidFill>
              </a:rPr>
              <a:t>lenguaje</a:t>
            </a:r>
            <a:r>
              <a:rPr lang="es-ES" sz="2400" dirty="0"/>
              <a:t> que se puede generar sobre </a:t>
            </a:r>
            <a:r>
              <a:rPr lang="es-PE" sz="2400" dirty="0" err="1"/>
              <a:t>Σ</a:t>
            </a:r>
            <a:r>
              <a:rPr lang="es-PE" sz="2400" baseline="-25000" dirty="0" err="1"/>
              <a:t>1</a:t>
            </a:r>
            <a:r>
              <a:rPr lang="es-PE" sz="2400" dirty="0"/>
              <a:t> = {a, b}, donde la ocurrencia de b es precedida por una a?</a:t>
            </a:r>
          </a:p>
          <a:p>
            <a:pPr marL="342900" lvl="1" indent="-342900">
              <a:buFont typeface="Arial" charset="0"/>
              <a:buChar char="•"/>
            </a:pPr>
            <a:endParaRPr lang="es-PE" sz="2400" dirty="0"/>
          </a:p>
          <a:p>
            <a:pPr marL="342900" lvl="1" indent="-342900">
              <a:buFont typeface="Arial" charset="0"/>
              <a:buChar char="•"/>
            </a:pPr>
            <a:r>
              <a:rPr lang="es-PE" sz="2400" dirty="0"/>
              <a:t>Por ejemplo: a, </a:t>
            </a:r>
            <a:r>
              <a:rPr lang="es-PE" sz="2400" dirty="0" err="1"/>
              <a:t>ababab</a:t>
            </a:r>
            <a:r>
              <a:rPr lang="es-PE" sz="2400" dirty="0"/>
              <a:t>, </a:t>
            </a:r>
            <a:r>
              <a:rPr lang="es-PE" sz="2400" dirty="0" err="1"/>
              <a:t>abbb</a:t>
            </a:r>
            <a:r>
              <a:rPr lang="es-PE" sz="2400" dirty="0"/>
              <a:t>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19439</TotalTime>
  <Words>1971</Words>
  <Application>Microsoft Office PowerPoint</Application>
  <PresentationFormat>Presentación en pantalla (4:3)</PresentationFormat>
  <Paragraphs>282</Paragraphs>
  <Slides>39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1" baseType="lpstr">
      <vt:lpstr>Tema de Office</vt:lpstr>
      <vt:lpstr>Ecuación</vt:lpstr>
      <vt:lpstr>ESPACIO DE SOLUCIÓN</vt:lpstr>
      <vt:lpstr>Mapa Conceptual del Curso</vt:lpstr>
      <vt:lpstr>Tabla de Contenido</vt:lpstr>
      <vt:lpstr>TEORÍA DE LENGUAJES</vt:lpstr>
      <vt:lpstr>Alfabeto</vt:lpstr>
      <vt:lpstr>Cadena</vt:lpstr>
      <vt:lpstr>Cadena</vt:lpstr>
      <vt:lpstr>Lenguaje</vt:lpstr>
      <vt:lpstr>Ejemplo 1</vt:lpstr>
      <vt:lpstr>Ejemplo 2</vt:lpstr>
      <vt:lpstr>Universo de Discurso</vt:lpstr>
      <vt:lpstr>Ejemplo 3</vt:lpstr>
      <vt:lpstr>Lenguaje Formal</vt:lpstr>
      <vt:lpstr>CLASES DE PROBLEMAS</vt:lpstr>
      <vt:lpstr>Problema de Decisión</vt:lpstr>
      <vt:lpstr>Problema de Decisión</vt:lpstr>
      <vt:lpstr>Ejemplo de Problemas de Decisión</vt:lpstr>
      <vt:lpstr>Clases de Problemas</vt:lpstr>
      <vt:lpstr>1. Problema Decible</vt:lpstr>
      <vt:lpstr>2. Problemas indecibles</vt:lpstr>
      <vt:lpstr>3. Problemas NP</vt:lpstr>
      <vt:lpstr>3.1. Problemas P</vt:lpstr>
      <vt:lpstr>3.2. Problemas NP-completo</vt:lpstr>
      <vt:lpstr>3.2. Problemas NP-completo</vt:lpstr>
      <vt:lpstr>Ejemplo 5</vt:lpstr>
      <vt:lpstr>P  vs  NP</vt:lpstr>
      <vt:lpstr>¿P=NP?</vt:lpstr>
      <vt:lpstr>Ejemplo 6</vt:lpstr>
      <vt:lpstr>SOLUCIONES APROXIMADAS</vt:lpstr>
      <vt:lpstr>Soluciones aproximadas</vt:lpstr>
      <vt:lpstr>Soluciones aproximadas</vt:lpstr>
      <vt:lpstr>EJEMPLO</vt:lpstr>
      <vt:lpstr>Ejemplo 7</vt:lpstr>
      <vt:lpstr>Ejemplo 7</vt:lpstr>
      <vt:lpstr>Métodos de aproximación</vt:lpstr>
      <vt:lpstr>Método goloso (greedy)</vt:lpstr>
      <vt:lpstr>Ejemplo 8 </vt:lpstr>
      <vt:lpstr>Referencias</vt:lpstr>
      <vt:lpstr>PREGUNTAS</vt:lpstr>
    </vt:vector>
  </TitlesOfParts>
  <Company>IIA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</dc:title>
  <dc:creator>Samuel Oporto</dc:creator>
  <cp:lastModifiedBy>alumnos</cp:lastModifiedBy>
  <cp:revision>1562</cp:revision>
  <dcterms:created xsi:type="dcterms:W3CDTF">2005-02-10T17:29:41Z</dcterms:created>
  <dcterms:modified xsi:type="dcterms:W3CDTF">2016-04-04T14:47:18Z</dcterms:modified>
</cp:coreProperties>
</file>