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62"/>
  </p:notesMasterIdLst>
  <p:handoutMasterIdLst>
    <p:handoutMasterId r:id="rId63"/>
  </p:handoutMasterIdLst>
  <p:sldIdLst>
    <p:sldId id="1215" r:id="rId2"/>
    <p:sldId id="1796" r:id="rId3"/>
    <p:sldId id="1226" r:id="rId4"/>
    <p:sldId id="1800" r:id="rId5"/>
    <p:sldId id="1802" r:id="rId6"/>
    <p:sldId id="1803" r:id="rId7"/>
    <p:sldId id="1804" r:id="rId8"/>
    <p:sldId id="1805" r:id="rId9"/>
    <p:sldId id="1855" r:id="rId10"/>
    <p:sldId id="1806" r:id="rId11"/>
    <p:sldId id="1807" r:id="rId12"/>
    <p:sldId id="1808" r:id="rId13"/>
    <p:sldId id="1809" r:id="rId14"/>
    <p:sldId id="1810" r:id="rId15"/>
    <p:sldId id="1811" r:id="rId16"/>
    <p:sldId id="1813" r:id="rId17"/>
    <p:sldId id="1814" r:id="rId18"/>
    <p:sldId id="1815" r:id="rId19"/>
    <p:sldId id="1816" r:id="rId20"/>
    <p:sldId id="1817" r:id="rId21"/>
    <p:sldId id="1818" r:id="rId22"/>
    <p:sldId id="1819" r:id="rId23"/>
    <p:sldId id="1820" r:id="rId24"/>
    <p:sldId id="1821" r:id="rId25"/>
    <p:sldId id="1822" r:id="rId26"/>
    <p:sldId id="1823" r:id="rId27"/>
    <p:sldId id="1824" r:id="rId28"/>
    <p:sldId id="1825" r:id="rId29"/>
    <p:sldId id="1826" r:id="rId30"/>
    <p:sldId id="1827" r:id="rId31"/>
    <p:sldId id="1857" r:id="rId32"/>
    <p:sldId id="1828" r:id="rId33"/>
    <p:sldId id="1829" r:id="rId34"/>
    <p:sldId id="1830" r:id="rId35"/>
    <p:sldId id="1831" r:id="rId36"/>
    <p:sldId id="1832" r:id="rId37"/>
    <p:sldId id="1833" r:id="rId38"/>
    <p:sldId id="1834" r:id="rId39"/>
    <p:sldId id="1835" r:id="rId40"/>
    <p:sldId id="1856" r:id="rId41"/>
    <p:sldId id="1836" r:id="rId42"/>
    <p:sldId id="1837" r:id="rId43"/>
    <p:sldId id="1838" r:id="rId44"/>
    <p:sldId id="1839" r:id="rId45"/>
    <p:sldId id="1840" r:id="rId46"/>
    <p:sldId id="1841" r:id="rId47"/>
    <p:sldId id="1842" r:id="rId48"/>
    <p:sldId id="1844" r:id="rId49"/>
    <p:sldId id="1845" r:id="rId50"/>
    <p:sldId id="1846" r:id="rId51"/>
    <p:sldId id="1847" r:id="rId52"/>
    <p:sldId id="1848" r:id="rId53"/>
    <p:sldId id="1849" r:id="rId54"/>
    <p:sldId id="1850" r:id="rId55"/>
    <p:sldId id="1858" r:id="rId56"/>
    <p:sldId id="1859" r:id="rId57"/>
    <p:sldId id="1860" r:id="rId58"/>
    <p:sldId id="1861" r:id="rId59"/>
    <p:sldId id="1862" r:id="rId60"/>
    <p:sldId id="1162" r:id="rId61"/>
  </p:sldIdLst>
  <p:sldSz cx="9144000" cy="6858000" type="screen4x3"/>
  <p:notesSz cx="7099300" cy="10234613"/>
  <p:defaultTextStyle>
    <a:defPPr>
      <a:defRPr lang="es-PE"/>
    </a:defPPr>
    <a:lvl1pPr algn="l" rtl="0" fontAlgn="base">
      <a:spcBef>
        <a:spcPct val="0"/>
      </a:spcBef>
      <a:spcAft>
        <a:spcPct val="0"/>
      </a:spcAft>
      <a:defRPr sz="2800" kern="1200">
        <a:solidFill>
          <a:schemeClr val="tx1"/>
        </a:solidFill>
        <a:latin typeface="Arial" charset="0"/>
        <a:ea typeface="+mn-ea"/>
        <a:cs typeface="Arial" charset="0"/>
      </a:defRPr>
    </a:lvl1pPr>
    <a:lvl2pPr marL="457200" algn="l" rtl="0" fontAlgn="base">
      <a:spcBef>
        <a:spcPct val="0"/>
      </a:spcBef>
      <a:spcAft>
        <a:spcPct val="0"/>
      </a:spcAft>
      <a:defRPr sz="2800" kern="1200">
        <a:solidFill>
          <a:schemeClr val="tx1"/>
        </a:solidFill>
        <a:latin typeface="Arial" charset="0"/>
        <a:ea typeface="+mn-ea"/>
        <a:cs typeface="Arial" charset="0"/>
      </a:defRPr>
    </a:lvl2pPr>
    <a:lvl3pPr marL="914400" algn="l" rtl="0" fontAlgn="base">
      <a:spcBef>
        <a:spcPct val="0"/>
      </a:spcBef>
      <a:spcAft>
        <a:spcPct val="0"/>
      </a:spcAft>
      <a:defRPr sz="2800" kern="1200">
        <a:solidFill>
          <a:schemeClr val="tx1"/>
        </a:solidFill>
        <a:latin typeface="Arial" charset="0"/>
        <a:ea typeface="+mn-ea"/>
        <a:cs typeface="Arial" charset="0"/>
      </a:defRPr>
    </a:lvl3pPr>
    <a:lvl4pPr marL="1371600" algn="l" rtl="0" fontAlgn="base">
      <a:spcBef>
        <a:spcPct val="0"/>
      </a:spcBef>
      <a:spcAft>
        <a:spcPct val="0"/>
      </a:spcAft>
      <a:defRPr sz="2800" kern="1200">
        <a:solidFill>
          <a:schemeClr val="tx1"/>
        </a:solidFill>
        <a:latin typeface="Arial" charset="0"/>
        <a:ea typeface="+mn-ea"/>
        <a:cs typeface="Arial" charset="0"/>
      </a:defRPr>
    </a:lvl4pPr>
    <a:lvl5pPr marL="1828800" algn="l" rtl="0" fontAlgn="base">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FF6600"/>
    <a:srgbClr val="33CC33"/>
    <a:srgbClr val="FFFFCC"/>
    <a:srgbClr val="8064A2"/>
    <a:srgbClr val="FFFF00"/>
    <a:srgbClr val="00FF00"/>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6370" autoAdjust="0"/>
  </p:normalViewPr>
  <p:slideViewPr>
    <p:cSldViewPr>
      <p:cViewPr varScale="1">
        <p:scale>
          <a:sx n="57" d="100"/>
          <a:sy n="57" d="100"/>
        </p:scale>
        <p:origin x="-96" y="-1272"/>
      </p:cViewPr>
      <p:guideLst>
        <p:guide orient="horz" pos="2160"/>
        <p:guide pos="2880"/>
      </p:guideLst>
    </p:cSldViewPr>
  </p:slideViewPr>
  <p:outlineViewPr>
    <p:cViewPr>
      <p:scale>
        <a:sx n="33" d="100"/>
        <a:sy n="33" d="100"/>
      </p:scale>
      <p:origin x="0" y="-1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00" d="100"/>
        <a:sy n="100" d="100"/>
      </p:scale>
      <p:origin x="0" y="0"/>
    </p:cViewPr>
  </p:notesTextViewPr>
  <p:sorterViewPr>
    <p:cViewPr>
      <p:scale>
        <a:sx n="110" d="100"/>
        <a:sy n="110" d="100"/>
      </p:scale>
      <p:origin x="0" y="-1506"/>
    </p:cViewPr>
  </p:sorterViewPr>
  <p:notesViewPr>
    <p:cSldViewPr>
      <p:cViewPr varScale="1">
        <p:scale>
          <a:sx n="54" d="100"/>
          <a:sy n="54" d="100"/>
        </p:scale>
        <p:origin x="-2592" y="-90"/>
      </p:cViewPr>
      <p:guideLst>
        <p:guide orient="horz" pos="3222"/>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313" tIns="48156" rIns="96313" bIns="48156" numCol="1" anchor="t" anchorCtr="0" compatLnSpc="1">
            <a:prstTxWarp prst="textNoShape">
              <a:avLst/>
            </a:prstTxWarp>
          </a:bodyPr>
          <a:lstStyle>
            <a:lvl1pPr>
              <a:defRPr sz="1200">
                <a:latin typeface="Arial" charset="0"/>
                <a:cs typeface="+mn-cs"/>
              </a:defRPr>
            </a:lvl1pPr>
          </a:lstStyle>
          <a:p>
            <a:pPr>
              <a:defRPr/>
            </a:pPr>
            <a:endParaRPr lang="es-PE"/>
          </a:p>
        </p:txBody>
      </p:sp>
      <p:sp>
        <p:nvSpPr>
          <p:cNvPr id="108547"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313" tIns="48156" rIns="96313" bIns="48156" numCol="1" anchor="t" anchorCtr="0" compatLnSpc="1">
            <a:prstTxWarp prst="textNoShape">
              <a:avLst/>
            </a:prstTxWarp>
          </a:bodyPr>
          <a:lstStyle>
            <a:lvl1pPr algn="r">
              <a:defRPr sz="1200">
                <a:latin typeface="Arial" charset="0"/>
                <a:cs typeface="+mn-cs"/>
              </a:defRPr>
            </a:lvl1pPr>
          </a:lstStyle>
          <a:p>
            <a:pPr>
              <a:defRPr/>
            </a:pPr>
            <a:endParaRPr lang="es-PE"/>
          </a:p>
        </p:txBody>
      </p:sp>
      <p:sp>
        <p:nvSpPr>
          <p:cNvPr id="108548"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313" tIns="48156" rIns="96313" bIns="48156" numCol="1" anchor="b" anchorCtr="0" compatLnSpc="1">
            <a:prstTxWarp prst="textNoShape">
              <a:avLst/>
            </a:prstTxWarp>
          </a:bodyPr>
          <a:lstStyle>
            <a:lvl1pPr>
              <a:defRPr sz="1200">
                <a:latin typeface="Arial" charset="0"/>
                <a:cs typeface="+mn-cs"/>
              </a:defRPr>
            </a:lvl1pPr>
          </a:lstStyle>
          <a:p>
            <a:pPr>
              <a:defRPr/>
            </a:pPr>
            <a:endParaRPr lang="es-PE"/>
          </a:p>
        </p:txBody>
      </p:sp>
      <p:sp>
        <p:nvSpPr>
          <p:cNvPr id="108549"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313" tIns="48156" rIns="96313" bIns="48156" numCol="1" anchor="b" anchorCtr="0" compatLnSpc="1">
            <a:prstTxWarp prst="textNoShape">
              <a:avLst/>
            </a:prstTxWarp>
          </a:bodyPr>
          <a:lstStyle>
            <a:lvl1pPr algn="r">
              <a:defRPr sz="1200">
                <a:latin typeface="Arial" charset="0"/>
                <a:cs typeface="+mn-cs"/>
              </a:defRPr>
            </a:lvl1pPr>
          </a:lstStyle>
          <a:p>
            <a:pPr>
              <a:defRPr/>
            </a:pPr>
            <a:fld id="{A18A4C86-828E-4AFB-B6E8-930BF36E813B}" type="slidenum">
              <a:rPr lang="es-PE"/>
              <a:pPr>
                <a:defRPr/>
              </a:pPr>
              <a:t>‹Nº›</a:t>
            </a:fld>
            <a:endParaRPr lang="es-PE"/>
          </a:p>
        </p:txBody>
      </p:sp>
    </p:spTree>
    <p:extLst>
      <p:ext uri="{BB962C8B-B14F-4D97-AF65-F5344CB8AC3E}">
        <p14:creationId xmlns:p14="http://schemas.microsoft.com/office/powerpoint/2010/main" xmlns="" val="41394629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313" tIns="48156" rIns="96313" bIns="48156" numCol="1" anchor="t" anchorCtr="0" compatLnSpc="1">
            <a:prstTxWarp prst="textNoShape">
              <a:avLst/>
            </a:prstTxWarp>
          </a:bodyPr>
          <a:lstStyle>
            <a:lvl1pPr>
              <a:defRPr sz="1200">
                <a:latin typeface="Arial" charset="0"/>
                <a:cs typeface="+mn-cs"/>
              </a:defRPr>
            </a:lvl1pPr>
          </a:lstStyle>
          <a:p>
            <a:pPr>
              <a:defRPr/>
            </a:pPr>
            <a:endParaRPr lang="es-PE"/>
          </a:p>
        </p:txBody>
      </p:sp>
      <p:sp>
        <p:nvSpPr>
          <p:cNvPr id="3584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313" tIns="48156" rIns="96313" bIns="48156" numCol="1" anchor="t" anchorCtr="0" compatLnSpc="1">
            <a:prstTxWarp prst="textNoShape">
              <a:avLst/>
            </a:prstTxWarp>
          </a:bodyPr>
          <a:lstStyle>
            <a:lvl1pPr algn="r">
              <a:defRPr sz="1200">
                <a:latin typeface="Arial" charset="0"/>
                <a:cs typeface="+mn-cs"/>
              </a:defRPr>
            </a:lvl1pPr>
          </a:lstStyle>
          <a:p>
            <a:pPr>
              <a:defRPr/>
            </a:pPr>
            <a:endParaRPr lang="es-PE"/>
          </a:p>
        </p:txBody>
      </p:sp>
      <p:sp>
        <p:nvSpPr>
          <p:cNvPr id="2662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05" name="Rectangle 5"/>
          <p:cNvSpPr>
            <a:spLocks noGrp="1" noChangeArrowheads="1"/>
          </p:cNvSpPr>
          <p:nvPr>
            <p:ph type="body" sz="quarter" idx="3"/>
          </p:nvPr>
        </p:nvSpPr>
        <p:spPr bwMode="auto">
          <a:xfrm>
            <a:off x="708025" y="4860925"/>
            <a:ext cx="5683250" cy="4605338"/>
          </a:xfrm>
          <a:prstGeom prst="rect">
            <a:avLst/>
          </a:prstGeom>
          <a:noFill/>
          <a:ln w="9525">
            <a:noFill/>
            <a:miter lim="800000"/>
            <a:headEnd/>
            <a:tailEnd/>
          </a:ln>
          <a:effectLst/>
        </p:spPr>
        <p:txBody>
          <a:bodyPr vert="horz" wrap="square" lIns="96313" tIns="48156" rIns="96313" bIns="48156" numCol="1" anchor="t" anchorCtr="0" compatLnSpc="1">
            <a:prstTxWarp prst="textNoShape">
              <a:avLst/>
            </a:prstTxWarp>
          </a:bodyPr>
          <a:lstStyle/>
          <a:p>
            <a:pPr lvl="0"/>
            <a:r>
              <a:rPr lang="es-PE" noProof="0"/>
              <a:t>Haga clic para modificar el estilo de texto del patrón</a:t>
            </a:r>
          </a:p>
          <a:p>
            <a:pPr lvl="1"/>
            <a:r>
              <a:rPr lang="es-PE" noProof="0"/>
              <a:t>Segundo nivel</a:t>
            </a:r>
          </a:p>
          <a:p>
            <a:pPr lvl="2"/>
            <a:r>
              <a:rPr lang="es-PE" noProof="0"/>
              <a:t>Tercer nivel</a:t>
            </a:r>
          </a:p>
          <a:p>
            <a:pPr lvl="3"/>
            <a:r>
              <a:rPr lang="es-PE" noProof="0"/>
              <a:t>Cuarto nivel</a:t>
            </a:r>
          </a:p>
          <a:p>
            <a:pPr lvl="4"/>
            <a:r>
              <a:rPr lang="es-PE" noProof="0"/>
              <a:t>Quinto nivel</a:t>
            </a:r>
          </a:p>
        </p:txBody>
      </p:sp>
      <p:sp>
        <p:nvSpPr>
          <p:cNvPr id="3584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313" tIns="48156" rIns="96313" bIns="48156" numCol="1" anchor="b" anchorCtr="0" compatLnSpc="1">
            <a:prstTxWarp prst="textNoShape">
              <a:avLst/>
            </a:prstTxWarp>
          </a:bodyPr>
          <a:lstStyle>
            <a:lvl1pPr>
              <a:defRPr sz="1200">
                <a:latin typeface="Arial" charset="0"/>
                <a:cs typeface="+mn-cs"/>
              </a:defRPr>
            </a:lvl1pPr>
          </a:lstStyle>
          <a:p>
            <a:pPr>
              <a:defRPr/>
            </a:pPr>
            <a:endParaRPr lang="es-PE"/>
          </a:p>
        </p:txBody>
      </p:sp>
      <p:sp>
        <p:nvSpPr>
          <p:cNvPr id="35840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313" tIns="48156" rIns="96313" bIns="48156" numCol="1" anchor="b" anchorCtr="0" compatLnSpc="1">
            <a:prstTxWarp prst="textNoShape">
              <a:avLst/>
            </a:prstTxWarp>
          </a:bodyPr>
          <a:lstStyle>
            <a:lvl1pPr algn="r">
              <a:defRPr sz="1200">
                <a:latin typeface="Arial" charset="0"/>
                <a:cs typeface="+mn-cs"/>
              </a:defRPr>
            </a:lvl1pPr>
          </a:lstStyle>
          <a:p>
            <a:pPr>
              <a:defRPr/>
            </a:pPr>
            <a:fld id="{C5309F9E-A1B5-4AA2-BADB-0F9B2730C5E6}" type="slidenum">
              <a:rPr lang="es-PE"/>
              <a:pPr>
                <a:defRPr/>
              </a:pPr>
              <a:t>‹Nº›</a:t>
            </a:fld>
            <a:endParaRPr lang="es-PE"/>
          </a:p>
        </p:txBody>
      </p:sp>
    </p:spTree>
    <p:extLst>
      <p:ext uri="{BB962C8B-B14F-4D97-AF65-F5344CB8AC3E}">
        <p14:creationId xmlns:p14="http://schemas.microsoft.com/office/powerpoint/2010/main" xmlns="" val="49931521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928802"/>
            <a:ext cx="7772400" cy="1446550"/>
          </a:xfrm>
          <a:prstGeom prst="rect">
            <a:avLst/>
          </a:prstGeom>
          <a:noFill/>
        </p:spPr>
        <p:txBody>
          <a:bodyPr/>
          <a:lstStyle>
            <a:lvl1pPr>
              <a:spcBef>
                <a:spcPts val="0"/>
              </a:spcBef>
              <a:defRPr sz="4400">
                <a:solidFill>
                  <a:srgbClr val="00B050"/>
                </a:solidFill>
                <a:latin typeface="Arial" pitchFamily="34" charset="0"/>
                <a:cs typeface="Arial" pitchFamily="34" charset="0"/>
              </a:defRPr>
            </a:lvl1pPr>
          </a:lstStyle>
          <a:p>
            <a:r>
              <a:rPr lang="es-ES" noProof="0"/>
              <a:t>Haga clic para modificar el estilo de título del patrón</a:t>
            </a:r>
          </a:p>
        </p:txBody>
      </p:sp>
      <p:sp>
        <p:nvSpPr>
          <p:cNvPr id="3" name="2 Subtítulo"/>
          <p:cNvSpPr>
            <a:spLocks noGrp="1"/>
          </p:cNvSpPr>
          <p:nvPr>
            <p:ph type="subTitle" idx="1"/>
          </p:nvPr>
        </p:nvSpPr>
        <p:spPr>
          <a:xfrm>
            <a:off x="1371600" y="3786190"/>
            <a:ext cx="6400800" cy="1357322"/>
          </a:xfrm>
          <a:prstGeom prst="rect">
            <a:avLst/>
          </a:prstGeom>
          <a:noFill/>
        </p:spPr>
        <p:txBody>
          <a:bodyPr/>
          <a:lstStyle>
            <a:lvl1pPr marL="0" indent="0" algn="ctr">
              <a:spcBef>
                <a:spcPts val="0"/>
              </a:spcBef>
              <a:buNone/>
              <a:defRPr sz="1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dirty="0"/>
              <a:t>Haga clic para modificar el estilo de subtítulo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Rectangle 7"/>
          <p:cNvSpPr txBox="1">
            <a:spLocks noChangeArrowheads="1"/>
          </p:cNvSpPr>
          <p:nvPr userDrawn="1"/>
        </p:nvSpPr>
        <p:spPr bwMode="auto">
          <a:xfrm>
            <a:off x="323850" y="128588"/>
            <a:ext cx="8567738" cy="646112"/>
          </a:xfrm>
          <a:prstGeom prst="rect">
            <a:avLst/>
          </a:prstGeom>
          <a:noFill/>
          <a:ln w="9525">
            <a:noFill/>
            <a:prstDash val="dash"/>
            <a:miter lim="800000"/>
            <a:headEnd/>
            <a:tailEnd/>
          </a:ln>
        </p:spPr>
        <p:txBody>
          <a:bodyPr anchor="ctr">
            <a:spAutoFit/>
          </a:bodyPr>
          <a:lstStyle/>
          <a:p>
            <a:pPr algn="ctr" fontAlgn="auto">
              <a:spcAft>
                <a:spcPts val="0"/>
              </a:spcAft>
              <a:defRPr/>
            </a:pPr>
            <a:endParaRPr lang="es-ES" sz="3600">
              <a:solidFill>
                <a:schemeClr val="accent3">
                  <a:lumMod val="50000"/>
                </a:schemeClr>
              </a:solidFill>
              <a:latin typeface="Arial" pitchFamily="34" charset="0"/>
              <a:ea typeface="+mj-ea"/>
              <a:cs typeface="Arial" pitchFamily="34" charset="0"/>
            </a:endParaRPr>
          </a:p>
        </p:txBody>
      </p:sp>
      <p:sp>
        <p:nvSpPr>
          <p:cNvPr id="3" name="2 Marcador de contenido"/>
          <p:cNvSpPr>
            <a:spLocks noGrp="1"/>
          </p:cNvSpPr>
          <p:nvPr>
            <p:ph idx="1"/>
          </p:nvPr>
        </p:nvSpPr>
        <p:spPr>
          <a:xfrm>
            <a:off x="323850" y="1214420"/>
            <a:ext cx="8568000" cy="5220000"/>
          </a:xfrm>
          <a:prstGeom prst="rect">
            <a:avLst/>
          </a:prstGeom>
        </p:spPr>
        <p:txBody>
          <a:bodyPr/>
          <a:lstStyle>
            <a:lvl1pPr>
              <a:spcBef>
                <a:spcPts val="0"/>
              </a:spcBef>
              <a:defRPr sz="2400">
                <a:latin typeface="Arial" pitchFamily="34" charset="0"/>
                <a:cs typeface="Arial" pitchFamily="34" charset="0"/>
              </a:defRPr>
            </a:lvl1pPr>
            <a:lvl2pPr>
              <a:spcBef>
                <a:spcPts val="0"/>
              </a:spcBef>
              <a:defRPr sz="2000">
                <a:latin typeface="Arial" pitchFamily="34" charset="0"/>
                <a:cs typeface="Arial" pitchFamily="34" charset="0"/>
              </a:defRPr>
            </a:lvl2pPr>
            <a:lvl3pPr>
              <a:spcBef>
                <a:spcPts val="0"/>
              </a:spcBef>
              <a:defRPr sz="1800">
                <a:latin typeface="Arial" pitchFamily="34" charset="0"/>
                <a:cs typeface="Arial" pitchFamily="34" charset="0"/>
              </a:defRPr>
            </a:lvl3pPr>
            <a:lvl4pPr>
              <a:spcBef>
                <a:spcPts val="0"/>
              </a:spcBef>
              <a:defRPr sz="1600">
                <a:latin typeface="Arial" pitchFamily="34" charset="0"/>
                <a:cs typeface="Arial" pitchFamily="34" charset="0"/>
              </a:defRPr>
            </a:lvl4pPr>
            <a:lvl5pPr>
              <a:spcBef>
                <a:spcPts val="0"/>
              </a:spcBef>
              <a:defRPr sz="1600">
                <a:latin typeface="Arial" pitchFamily="34" charset="0"/>
                <a:cs typeface="Arial" pitchFamily="34" charset="0"/>
              </a:defRPr>
            </a:lvl5pPr>
          </a:lstStyle>
          <a:p>
            <a:pPr lvl="0"/>
            <a:r>
              <a:rPr lang="es-ES" noProof="0" dirty="0"/>
              <a:t>Haga clic para modificar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5"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dirty="0"/>
              <a:t>Haga clic para cambiar el estilo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Rectangle 7"/>
          <p:cNvSpPr txBox="1">
            <a:spLocks noChangeArrowheads="1"/>
          </p:cNvSpPr>
          <p:nvPr userDrawn="1"/>
        </p:nvSpPr>
        <p:spPr bwMode="auto">
          <a:xfrm>
            <a:off x="323850" y="128588"/>
            <a:ext cx="8567738" cy="646112"/>
          </a:xfrm>
          <a:prstGeom prst="rect">
            <a:avLst/>
          </a:prstGeom>
          <a:noFill/>
          <a:ln w="9525">
            <a:noFill/>
            <a:prstDash val="dash"/>
            <a:miter lim="800000"/>
            <a:headEnd/>
            <a:tailEnd/>
          </a:ln>
        </p:spPr>
        <p:txBody>
          <a:bodyPr anchor="ctr">
            <a:spAutoFit/>
          </a:bodyPr>
          <a:lstStyle/>
          <a:p>
            <a:pPr algn="ctr" fontAlgn="auto">
              <a:spcAft>
                <a:spcPts val="0"/>
              </a:spcAft>
              <a:defRPr/>
            </a:pPr>
            <a:endParaRPr lang="es-ES" sz="3600">
              <a:solidFill>
                <a:schemeClr val="accent3">
                  <a:lumMod val="50000"/>
                </a:schemeClr>
              </a:solidFill>
              <a:latin typeface="Arial" pitchFamily="34" charset="0"/>
              <a:ea typeface="+mj-ea"/>
              <a:cs typeface="Arial" pitchFamily="34" charset="0"/>
            </a:endParaRPr>
          </a:p>
        </p:txBody>
      </p:sp>
      <p:sp>
        <p:nvSpPr>
          <p:cNvPr id="5"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dirty="0"/>
              <a:t>Haga clic para cambiar el estilo</a:t>
            </a:r>
          </a:p>
        </p:txBody>
      </p:sp>
    </p:spTree>
    <p:extLst>
      <p:ext uri="{BB962C8B-B14F-4D97-AF65-F5344CB8AC3E}">
        <p14:creationId xmlns:p14="http://schemas.microsoft.com/office/powerpoint/2010/main" xmlns="" val="28733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324000" y="1214420"/>
            <a:ext cx="4176000" cy="5220000"/>
          </a:xfrm>
          <a:prstGeom prst="rect">
            <a:avLst/>
          </a:prstGeom>
        </p:spPr>
        <p:txBody>
          <a:bodyPr/>
          <a:lstStyle>
            <a:lvl1pPr>
              <a:spcBef>
                <a:spcPts val="0"/>
              </a:spcBef>
              <a:defRPr sz="2400">
                <a:latin typeface="Arial" pitchFamily="34" charset="0"/>
                <a:cs typeface="Arial" pitchFamily="34" charset="0"/>
              </a:defRPr>
            </a:lvl1pPr>
            <a:lvl2pPr>
              <a:spcBef>
                <a:spcPts val="0"/>
              </a:spcBef>
              <a:defRPr sz="2000">
                <a:latin typeface="Arial" pitchFamily="34" charset="0"/>
                <a:cs typeface="Arial" pitchFamily="34" charset="0"/>
              </a:defRPr>
            </a:lvl2pPr>
            <a:lvl3pPr>
              <a:spcBef>
                <a:spcPts val="0"/>
              </a:spcBef>
              <a:defRPr sz="1800">
                <a:latin typeface="Arial" pitchFamily="34" charset="0"/>
                <a:cs typeface="Arial" pitchFamily="34" charset="0"/>
              </a:defRPr>
            </a:lvl3pPr>
            <a:lvl4pPr>
              <a:spcBef>
                <a:spcPts val="0"/>
              </a:spcBef>
              <a:defRPr sz="1600">
                <a:latin typeface="Arial" pitchFamily="34" charset="0"/>
                <a:cs typeface="Arial" pitchFamily="34" charset="0"/>
              </a:defRPr>
            </a:lvl4pPr>
            <a:lvl5pPr>
              <a:spcBef>
                <a:spcPts val="0"/>
              </a:spcBef>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contenido"/>
          <p:cNvSpPr>
            <a:spLocks noGrp="1"/>
          </p:cNvSpPr>
          <p:nvPr>
            <p:ph sz="half" idx="2"/>
          </p:nvPr>
        </p:nvSpPr>
        <p:spPr>
          <a:xfrm>
            <a:off x="4648200" y="1214420"/>
            <a:ext cx="4176000" cy="5220000"/>
          </a:xfrm>
          <a:prstGeom prst="rect">
            <a:avLst/>
          </a:prstGeom>
        </p:spPr>
        <p:txBody>
          <a:bodyPr/>
          <a:lstStyle>
            <a:lvl1pPr>
              <a:spcBef>
                <a:spcPts val="0"/>
              </a:spcBef>
              <a:defRPr sz="2400">
                <a:latin typeface="Arial" pitchFamily="34" charset="0"/>
                <a:cs typeface="Arial" pitchFamily="34" charset="0"/>
              </a:defRPr>
            </a:lvl1pPr>
            <a:lvl2pPr>
              <a:spcBef>
                <a:spcPts val="0"/>
              </a:spcBef>
              <a:defRPr sz="2000">
                <a:latin typeface="Arial" pitchFamily="34" charset="0"/>
                <a:cs typeface="Arial" pitchFamily="34" charset="0"/>
              </a:defRPr>
            </a:lvl2pPr>
            <a:lvl3pPr>
              <a:spcBef>
                <a:spcPts val="0"/>
              </a:spcBef>
              <a:defRPr sz="1800">
                <a:latin typeface="Arial" pitchFamily="34" charset="0"/>
                <a:cs typeface="Arial" pitchFamily="34" charset="0"/>
              </a:defRPr>
            </a:lvl3pPr>
            <a:lvl4pPr>
              <a:spcBef>
                <a:spcPts val="0"/>
              </a:spcBef>
              <a:defRPr sz="1600">
                <a:latin typeface="Arial" pitchFamily="34" charset="0"/>
                <a:cs typeface="Arial" pitchFamily="34" charset="0"/>
              </a:defRPr>
            </a:lvl4pPr>
            <a:lvl5pPr>
              <a:spcBef>
                <a:spcPts val="0"/>
              </a:spcBef>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dirty="0"/>
              <a:t>Haga clic para cambiar el estilo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texto y 2 objetos">
    <p:spTree>
      <p:nvGrpSpPr>
        <p:cNvPr id="1" name=""/>
        <p:cNvGrpSpPr/>
        <p:nvPr/>
      </p:nvGrpSpPr>
      <p:grpSpPr>
        <a:xfrm>
          <a:off x="0" y="0"/>
          <a:ext cx="0" cy="0"/>
          <a:chOff x="0" y="0"/>
          <a:chExt cx="0" cy="0"/>
        </a:xfrm>
      </p:grpSpPr>
      <p:sp>
        <p:nvSpPr>
          <p:cNvPr id="3" name="2 Marcador de texto"/>
          <p:cNvSpPr>
            <a:spLocks noGrp="1"/>
          </p:cNvSpPr>
          <p:nvPr>
            <p:ph type="body" sz="half" idx="1"/>
          </p:nvPr>
        </p:nvSpPr>
        <p:spPr>
          <a:xfrm>
            <a:off x="324000" y="1214420"/>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6"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a:t>Haga clic para cambiar el estilo</a:t>
            </a:r>
          </a:p>
        </p:txBody>
      </p:sp>
      <p:sp>
        <p:nvSpPr>
          <p:cNvPr id="7" name="4 Marcador de contenido"/>
          <p:cNvSpPr>
            <a:spLocks noGrp="1"/>
          </p:cNvSpPr>
          <p:nvPr>
            <p:ph sz="quarter" idx="10"/>
          </p:nvPr>
        </p:nvSpPr>
        <p:spPr>
          <a:xfrm>
            <a:off x="324000" y="3929066"/>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8" name="2 Marcador de texto"/>
          <p:cNvSpPr>
            <a:spLocks noGrp="1"/>
          </p:cNvSpPr>
          <p:nvPr>
            <p:ph type="body" sz="half" idx="11"/>
          </p:nvPr>
        </p:nvSpPr>
        <p:spPr>
          <a:xfrm>
            <a:off x="2484392" y="1214422"/>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9" name="4 Marcador de contenido"/>
          <p:cNvSpPr>
            <a:spLocks noGrp="1"/>
          </p:cNvSpPr>
          <p:nvPr>
            <p:ph sz="quarter" idx="12"/>
          </p:nvPr>
        </p:nvSpPr>
        <p:spPr>
          <a:xfrm>
            <a:off x="2484392" y="3929068"/>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0" name="2 Marcador de texto"/>
          <p:cNvSpPr>
            <a:spLocks noGrp="1"/>
          </p:cNvSpPr>
          <p:nvPr>
            <p:ph type="body" sz="half" idx="13"/>
          </p:nvPr>
        </p:nvSpPr>
        <p:spPr>
          <a:xfrm>
            <a:off x="4644784" y="1214422"/>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1" name="4 Marcador de contenido"/>
          <p:cNvSpPr>
            <a:spLocks noGrp="1"/>
          </p:cNvSpPr>
          <p:nvPr>
            <p:ph sz="quarter" idx="14"/>
          </p:nvPr>
        </p:nvSpPr>
        <p:spPr>
          <a:xfrm>
            <a:off x="4644784" y="3929068"/>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2" name="2 Marcador de texto"/>
          <p:cNvSpPr>
            <a:spLocks noGrp="1"/>
          </p:cNvSpPr>
          <p:nvPr>
            <p:ph type="body" sz="half" idx="15"/>
          </p:nvPr>
        </p:nvSpPr>
        <p:spPr>
          <a:xfrm>
            <a:off x="6805175" y="1214424"/>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3" name="4 Marcador de contenido"/>
          <p:cNvSpPr>
            <a:spLocks noGrp="1"/>
          </p:cNvSpPr>
          <p:nvPr>
            <p:ph sz="quarter" idx="16"/>
          </p:nvPr>
        </p:nvSpPr>
        <p:spPr>
          <a:xfrm>
            <a:off x="6805175" y="3929070"/>
            <a:ext cx="2088000" cy="2520000"/>
          </a:xfrm>
          <a:prstGeom prst="rect">
            <a:avLst/>
          </a:prstGeom>
        </p:spPr>
        <p:txBody>
          <a:bodyPr/>
          <a:lstStyle>
            <a:lvl1pPr>
              <a:spcBef>
                <a:spcPts val="0"/>
              </a:spcBef>
              <a:defRPr sz="1600"/>
            </a:lvl1pPr>
            <a:lvl2pPr>
              <a:spcBef>
                <a:spcPts val="0"/>
              </a:spcBef>
              <a:defRPr sz="1400"/>
            </a:lvl2pPr>
            <a:lvl3pPr>
              <a:spcBef>
                <a:spcPts val="0"/>
              </a:spcBef>
              <a:defRPr sz="1200"/>
            </a:lvl3pPr>
            <a:lvl4pPr>
              <a:spcBef>
                <a:spcPts val="0"/>
              </a:spcBef>
              <a:defRPr sz="1100"/>
            </a:lvl4pPr>
            <a:lvl5pPr>
              <a:spcBef>
                <a:spcPts val="0"/>
              </a:spcBef>
              <a:defRPr sz="11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texto y 2 objetos">
    <p:spTree>
      <p:nvGrpSpPr>
        <p:cNvPr id="1" name=""/>
        <p:cNvGrpSpPr/>
        <p:nvPr/>
      </p:nvGrpSpPr>
      <p:grpSpPr>
        <a:xfrm>
          <a:off x="0" y="0"/>
          <a:ext cx="0" cy="0"/>
          <a:chOff x="0" y="0"/>
          <a:chExt cx="0" cy="0"/>
        </a:xfrm>
      </p:grpSpPr>
      <p:sp>
        <p:nvSpPr>
          <p:cNvPr id="3" name="2 Marcador de texto"/>
          <p:cNvSpPr>
            <a:spLocks noGrp="1"/>
          </p:cNvSpPr>
          <p:nvPr>
            <p:ph type="body" sz="half" idx="1"/>
          </p:nvPr>
        </p:nvSpPr>
        <p:spPr>
          <a:xfrm>
            <a:off x="324000" y="1214420"/>
            <a:ext cx="4195793" cy="5220000"/>
          </a:xfrm>
          <a:prstGeom prst="rect">
            <a:avLst/>
          </a:prstGeom>
        </p:spPr>
        <p:txBody>
          <a:bodyPr/>
          <a:lstStyle>
            <a:lvl1pPr>
              <a:spcBef>
                <a:spcPts val="0"/>
              </a:spcBef>
              <a:defRPr sz="24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contenido"/>
          <p:cNvSpPr>
            <a:spLocks noGrp="1"/>
          </p:cNvSpPr>
          <p:nvPr>
            <p:ph sz="quarter" idx="2"/>
          </p:nvPr>
        </p:nvSpPr>
        <p:spPr>
          <a:xfrm>
            <a:off x="4633913" y="1214422"/>
            <a:ext cx="4244975" cy="2520000"/>
          </a:xfrm>
          <a:prstGeom prst="rect">
            <a:avLst/>
          </a:prstGeom>
        </p:spPr>
        <p:txBody>
          <a:bodyPr/>
          <a:lstStyle>
            <a:lvl1pPr>
              <a:spcBef>
                <a:spcPts val="0"/>
              </a:spcBef>
              <a:defRPr sz="24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4 Marcador de contenido"/>
          <p:cNvSpPr>
            <a:spLocks noGrp="1"/>
          </p:cNvSpPr>
          <p:nvPr>
            <p:ph sz="quarter" idx="3"/>
          </p:nvPr>
        </p:nvSpPr>
        <p:spPr>
          <a:xfrm>
            <a:off x="4633913" y="3909396"/>
            <a:ext cx="4244975" cy="2520000"/>
          </a:xfrm>
          <a:prstGeom prst="rect">
            <a:avLst/>
          </a:prstGeom>
        </p:spPr>
        <p:txBody>
          <a:bodyPr/>
          <a:lstStyle>
            <a:lvl1pPr>
              <a:spcBef>
                <a:spcPts val="0"/>
              </a:spcBef>
              <a:defRPr sz="2400"/>
            </a:lvl1pPr>
            <a:lvl2pPr>
              <a:spcBef>
                <a:spcPts val="0"/>
              </a:spcBef>
              <a:defRPr sz="2000"/>
            </a:lvl2pPr>
            <a:lvl3pPr>
              <a:spcBef>
                <a:spcPts val="0"/>
              </a:spcBef>
              <a:defRPr sz="1800"/>
            </a:lvl3pPr>
            <a:lvl4pPr>
              <a:spcBef>
                <a:spcPts val="0"/>
              </a:spcBef>
              <a:defRPr sz="1600"/>
            </a:lvl4pPr>
            <a:lvl5pPr>
              <a:spcBef>
                <a:spcPts val="0"/>
              </a:spcBef>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a:t>Haga clic para cambiar el estilo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ítulo y tabla">
    <p:spTree>
      <p:nvGrpSpPr>
        <p:cNvPr id="1" name=""/>
        <p:cNvGrpSpPr/>
        <p:nvPr/>
      </p:nvGrpSpPr>
      <p:grpSpPr>
        <a:xfrm>
          <a:off x="0" y="0"/>
          <a:ext cx="0" cy="0"/>
          <a:chOff x="0" y="0"/>
          <a:chExt cx="0" cy="0"/>
        </a:xfrm>
      </p:grpSpPr>
      <p:sp>
        <p:nvSpPr>
          <p:cNvPr id="3" name="2 Marcador de tabla"/>
          <p:cNvSpPr>
            <a:spLocks noGrp="1"/>
          </p:cNvSpPr>
          <p:nvPr>
            <p:ph type="tbl" idx="1"/>
          </p:nvPr>
        </p:nvSpPr>
        <p:spPr>
          <a:xfrm>
            <a:off x="324000" y="1213199"/>
            <a:ext cx="8568000" cy="5220000"/>
          </a:xfrm>
          <a:prstGeom prst="rect">
            <a:avLst/>
          </a:prstGeom>
        </p:spPr>
        <p:txBody>
          <a:bodyPr/>
          <a:lstStyle/>
          <a:p>
            <a:pPr lvl="0"/>
            <a:endParaRPr lang="es-PE" noProof="0"/>
          </a:p>
        </p:txBody>
      </p:sp>
      <p:sp>
        <p:nvSpPr>
          <p:cNvPr id="5" name="Rectangle 7"/>
          <p:cNvSpPr>
            <a:spLocks noGrp="1" noChangeArrowheads="1"/>
          </p:cNvSpPr>
          <p:nvPr>
            <p:ph type="title"/>
          </p:nvPr>
        </p:nvSpPr>
        <p:spPr bwMode="auto">
          <a:xfrm>
            <a:off x="323850" y="211120"/>
            <a:ext cx="8569325" cy="646112"/>
          </a:xfrm>
          <a:prstGeom prst="rect">
            <a:avLst/>
          </a:prstGeom>
          <a:noFill/>
          <a:ln w="9525">
            <a:noFill/>
            <a:prstDash val="dash"/>
            <a:miter lim="800000"/>
            <a:headEnd/>
            <a:tailEnd/>
          </a:ln>
        </p:spPr>
        <p:txBody>
          <a:bodyPr/>
          <a:lstStyle/>
          <a:p>
            <a:pPr lvl="0"/>
            <a:r>
              <a:rPr lang="es-ES"/>
              <a:t>Haga clic para cambiar el estilo</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Grp="1" noChangeArrowheads="1"/>
          </p:cNvSpPr>
          <p:nvPr>
            <p:ph type="title"/>
          </p:nvPr>
        </p:nvSpPr>
        <p:spPr bwMode="auto">
          <a:xfrm>
            <a:off x="323850" y="211138"/>
            <a:ext cx="8569325" cy="646112"/>
          </a:xfrm>
          <a:prstGeom prst="rect">
            <a:avLst/>
          </a:prstGeom>
          <a:noFill/>
          <a:ln w="9525">
            <a:noFill/>
            <a:prstDash val="dash"/>
            <a:miter lim="800000"/>
            <a:headEnd/>
            <a:tailEnd/>
          </a:ln>
        </p:spPr>
        <p:txBody>
          <a:bodyPr vert="horz" wrap="square" lIns="91440" tIns="45720" rIns="91440" bIns="45720" numCol="1" anchor="ctr" anchorCtr="0" compatLnSpc="1">
            <a:prstTxWarp prst="textNoShape">
              <a:avLst/>
            </a:prstTxWarp>
            <a:spAutoFit/>
          </a:bodyPr>
          <a:lstStyle/>
          <a:p>
            <a:pPr lvl="0"/>
            <a:r>
              <a:rPr lang="es-ES"/>
              <a:t>Haga clic para cambiar el estilo</a:t>
            </a:r>
          </a:p>
        </p:txBody>
      </p:sp>
      <p:sp>
        <p:nvSpPr>
          <p:cNvPr id="2" name="Rectangle 8"/>
          <p:cNvSpPr>
            <a:spLocks noGrp="1" noChangeArrowheads="1"/>
          </p:cNvSpPr>
          <p:nvPr/>
        </p:nvSpPr>
        <p:spPr bwMode="auto">
          <a:xfrm>
            <a:off x="323850" y="1079500"/>
            <a:ext cx="8569325" cy="5286375"/>
          </a:xfrm>
          <a:prstGeom prst="rect">
            <a:avLst/>
          </a:prstGeom>
          <a:noFill/>
          <a:ln w="9525">
            <a:noFill/>
            <a:prstDash val="dash"/>
            <a:miter lim="800000"/>
            <a:headEnd/>
            <a:tailEnd/>
          </a:ln>
        </p:spPr>
        <p:txBody>
          <a:bodyPr/>
          <a:lstStyle/>
          <a:p>
            <a:pPr algn="ctr" fontAlgn="auto">
              <a:spcAft>
                <a:spcPts val="0"/>
              </a:spcAft>
              <a:defRPr/>
            </a:pPr>
            <a:endParaRPr lang="es-ES" sz="2400">
              <a:latin typeface="Arial" pitchFamily="34" charset="0"/>
              <a:ea typeface="+mj-ea"/>
              <a:cs typeface="Arial" pitchFamily="34" charset="0"/>
            </a:endParaRPr>
          </a:p>
        </p:txBody>
      </p:sp>
      <p:sp>
        <p:nvSpPr>
          <p:cNvPr id="23" name="22 Rectángulo"/>
          <p:cNvSpPr/>
          <p:nvPr userDrawn="1"/>
        </p:nvSpPr>
        <p:spPr>
          <a:xfrm>
            <a:off x="0" y="963613"/>
            <a:ext cx="9144000" cy="179387"/>
          </a:xfrm>
          <a:prstGeom prst="rect">
            <a:avLst/>
          </a:prstGeom>
          <a:solidFill>
            <a:schemeClr val="accent3">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s-ES">
              <a:latin typeface="Arial" pitchFamily="34" charset="0"/>
              <a:cs typeface="Arial" pitchFamily="34" charset="0"/>
            </a:endParaRPr>
          </a:p>
        </p:txBody>
      </p:sp>
      <p:sp>
        <p:nvSpPr>
          <p:cNvPr id="9" name="8 CuadroTexto"/>
          <p:cNvSpPr txBox="1"/>
          <p:nvPr userDrawn="1"/>
        </p:nvSpPr>
        <p:spPr>
          <a:xfrm>
            <a:off x="0" y="6581775"/>
            <a:ext cx="9144000" cy="276225"/>
          </a:xfrm>
          <a:prstGeom prst="rect">
            <a:avLst/>
          </a:prstGeom>
          <a:solidFill>
            <a:schemeClr val="accent3">
              <a:lumMod val="60000"/>
              <a:lumOff val="40000"/>
            </a:schemeClr>
          </a:solidFill>
          <a:ln>
            <a:noFill/>
          </a:ln>
        </p:spPr>
        <p:txBody>
          <a:bodyPr>
            <a:spAutoFit/>
          </a:bodyPr>
          <a:lstStyle/>
          <a:p>
            <a:pPr algn="ctr">
              <a:defRPr/>
            </a:pPr>
            <a:endParaRPr lang="es-ES" sz="1200" dirty="0">
              <a:latin typeface="Tahoma" pitchFamily="34" charset="0"/>
            </a:endParaRPr>
          </a:p>
        </p:txBody>
      </p:sp>
      <p:sp>
        <p:nvSpPr>
          <p:cNvPr id="10" name="9 Rectángulo"/>
          <p:cNvSpPr/>
          <p:nvPr userDrawn="1"/>
        </p:nvSpPr>
        <p:spPr>
          <a:xfrm>
            <a:off x="0" y="6573838"/>
            <a:ext cx="9144000" cy="287337"/>
          </a:xfrm>
          <a:prstGeom prst="rect">
            <a:avLst/>
          </a:prstGeom>
          <a:solidFill>
            <a:srgbClr val="FFC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sz="1800"/>
          </a:p>
        </p:txBody>
      </p:sp>
      <p:sp>
        <p:nvSpPr>
          <p:cNvPr id="12" name="Slide Number Placeholder 5"/>
          <p:cNvSpPr txBox="1">
            <a:spLocks/>
          </p:cNvSpPr>
          <p:nvPr userDrawn="1"/>
        </p:nvSpPr>
        <p:spPr>
          <a:xfrm>
            <a:off x="307975" y="6597650"/>
            <a:ext cx="447675" cy="214313"/>
          </a:xfrm>
          <a:prstGeom prst="rect">
            <a:avLst/>
          </a:prstGeom>
        </p:spPr>
        <p:txBody>
          <a:bodyPr tIns="36000" bIns="36000" anchor="ctr"/>
          <a:lstStyle>
            <a:lvl1pPr algn="r">
              <a:defRPr sz="1000">
                <a:solidFill>
                  <a:srgbClr val="16ADDC"/>
                </a:solidFill>
                <a:latin typeface="Arial"/>
                <a:cs typeface="Arial"/>
              </a:defRPr>
            </a:lvl1pPr>
          </a:lstStyle>
          <a:p>
            <a:pPr fontAlgn="auto">
              <a:spcBef>
                <a:spcPts val="0"/>
              </a:spcBef>
              <a:spcAft>
                <a:spcPts val="0"/>
              </a:spcAft>
              <a:defRPr/>
            </a:pPr>
            <a:fld id="{31CC7FFA-D7B5-4760-A554-ACF8C2451923}" type="slidenum">
              <a:rPr lang="en-US" sz="1050" smtClean="0">
                <a:solidFill>
                  <a:schemeClr val="tx2"/>
                </a:solidFill>
              </a:rPr>
              <a:pPr fontAlgn="auto">
                <a:spcBef>
                  <a:spcPts val="0"/>
                </a:spcBef>
                <a:spcAft>
                  <a:spcPts val="0"/>
                </a:spcAft>
                <a:defRPr/>
              </a:pPr>
              <a:t>‹Nº›</a:t>
            </a:fld>
            <a:endParaRPr lang="en-US" sz="105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4574" r:id="rId1"/>
    <p:sldLayoutId id="2147484579" r:id="rId2"/>
    <p:sldLayoutId id="2147484580" r:id="rId3"/>
    <p:sldLayoutId id="2147484575" r:id="rId4"/>
    <p:sldLayoutId id="2147484576" r:id="rId5"/>
    <p:sldLayoutId id="2147484577" r:id="rId6"/>
    <p:sldLayoutId id="2147484578" r:id="rId7"/>
  </p:sldLayoutIdLst>
  <p:txStyles>
    <p:titleStyle>
      <a:lvl1pPr algn="ctr" rtl="0" eaLnBrk="0" fontAlgn="base" hangingPunct="0">
        <a:spcBef>
          <a:spcPct val="0"/>
        </a:spcBef>
        <a:spcAft>
          <a:spcPct val="0"/>
        </a:spcAft>
        <a:defRPr sz="3600" kern="1200">
          <a:solidFill>
            <a:srgbClr val="4F6228"/>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4F6228"/>
          </a:solidFill>
          <a:latin typeface="Arial" charset="0"/>
          <a:cs typeface="Arial" charset="0"/>
        </a:defRPr>
      </a:lvl2pPr>
      <a:lvl3pPr algn="ctr" rtl="0" eaLnBrk="0" fontAlgn="base" hangingPunct="0">
        <a:spcBef>
          <a:spcPct val="0"/>
        </a:spcBef>
        <a:spcAft>
          <a:spcPct val="0"/>
        </a:spcAft>
        <a:defRPr sz="3600">
          <a:solidFill>
            <a:srgbClr val="4F6228"/>
          </a:solidFill>
          <a:latin typeface="Arial" charset="0"/>
          <a:cs typeface="Arial" charset="0"/>
        </a:defRPr>
      </a:lvl3pPr>
      <a:lvl4pPr algn="ctr" rtl="0" eaLnBrk="0" fontAlgn="base" hangingPunct="0">
        <a:spcBef>
          <a:spcPct val="0"/>
        </a:spcBef>
        <a:spcAft>
          <a:spcPct val="0"/>
        </a:spcAft>
        <a:defRPr sz="3600">
          <a:solidFill>
            <a:srgbClr val="4F6228"/>
          </a:solidFill>
          <a:latin typeface="Arial" charset="0"/>
          <a:cs typeface="Arial" charset="0"/>
        </a:defRPr>
      </a:lvl4pPr>
      <a:lvl5pPr algn="ctr" rtl="0" eaLnBrk="0" fontAlgn="base" hangingPunct="0">
        <a:spcBef>
          <a:spcPct val="0"/>
        </a:spcBef>
        <a:spcAft>
          <a:spcPct val="0"/>
        </a:spcAft>
        <a:defRPr sz="3600">
          <a:solidFill>
            <a:srgbClr val="4F6228"/>
          </a:solidFill>
          <a:latin typeface="Arial" charset="0"/>
          <a:cs typeface="Arial" charset="0"/>
        </a:defRPr>
      </a:lvl5pPr>
      <a:lvl6pPr marL="457200" algn="ctr" rtl="0" fontAlgn="base">
        <a:spcBef>
          <a:spcPct val="0"/>
        </a:spcBef>
        <a:spcAft>
          <a:spcPct val="0"/>
        </a:spcAft>
        <a:defRPr sz="3600">
          <a:solidFill>
            <a:srgbClr val="4F6228"/>
          </a:solidFill>
          <a:latin typeface="Arial" charset="0"/>
          <a:cs typeface="Arial" charset="0"/>
        </a:defRPr>
      </a:lvl6pPr>
      <a:lvl7pPr marL="914400" algn="ctr" rtl="0" fontAlgn="base">
        <a:spcBef>
          <a:spcPct val="0"/>
        </a:spcBef>
        <a:spcAft>
          <a:spcPct val="0"/>
        </a:spcAft>
        <a:defRPr sz="3600">
          <a:solidFill>
            <a:srgbClr val="4F6228"/>
          </a:solidFill>
          <a:latin typeface="Arial" charset="0"/>
          <a:cs typeface="Arial" charset="0"/>
        </a:defRPr>
      </a:lvl7pPr>
      <a:lvl8pPr marL="1371600" algn="ctr" rtl="0" fontAlgn="base">
        <a:spcBef>
          <a:spcPct val="0"/>
        </a:spcBef>
        <a:spcAft>
          <a:spcPct val="0"/>
        </a:spcAft>
        <a:defRPr sz="3600">
          <a:solidFill>
            <a:srgbClr val="4F6228"/>
          </a:solidFill>
          <a:latin typeface="Arial" charset="0"/>
          <a:cs typeface="Arial" charset="0"/>
        </a:defRPr>
      </a:lvl8pPr>
      <a:lvl9pPr marL="1828800" algn="ctr" rtl="0" fontAlgn="base">
        <a:spcBef>
          <a:spcPct val="0"/>
        </a:spcBef>
        <a:spcAft>
          <a:spcPct val="0"/>
        </a:spcAft>
        <a:defRPr sz="3600">
          <a:solidFill>
            <a:srgbClr val="4F6228"/>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12 Título"/>
          <p:cNvSpPr>
            <a:spLocks noGrp="1"/>
          </p:cNvSpPr>
          <p:nvPr>
            <p:ph type="ctrTitle"/>
          </p:nvPr>
        </p:nvSpPr>
        <p:spPr>
          <a:xfrm>
            <a:off x="699442" y="2060848"/>
            <a:ext cx="7772400" cy="584775"/>
          </a:xfrm>
        </p:spPr>
        <p:txBody>
          <a:bodyPr/>
          <a:lstStyle/>
          <a:p>
            <a:pPr eaLnBrk="1" hangingPunct="1">
              <a:defRPr/>
            </a:pPr>
            <a:r>
              <a:rPr lang="es-PE" sz="3200" b="1" dirty="0"/>
              <a:t>Búsqueda </a:t>
            </a:r>
            <a:r>
              <a:rPr lang="es-PE" sz="3200" b="1" dirty="0" err="1"/>
              <a:t>BFS</a:t>
            </a:r>
            <a:r>
              <a:rPr lang="es-PE" sz="3200" b="1" dirty="0"/>
              <a:t> y </a:t>
            </a:r>
            <a:r>
              <a:rPr lang="es-PE" sz="3200" b="1" dirty="0" err="1"/>
              <a:t>DFS</a:t>
            </a:r>
            <a:endParaRPr lang="es-ES" sz="3200" b="1" dirty="0"/>
          </a:p>
        </p:txBody>
      </p:sp>
      <p:sp>
        <p:nvSpPr>
          <p:cNvPr id="5" name="Rectangle 1"/>
          <p:cNvSpPr>
            <a:spLocks noChangeArrowheads="1"/>
          </p:cNvSpPr>
          <p:nvPr/>
        </p:nvSpPr>
        <p:spPr bwMode="auto">
          <a:xfrm>
            <a:off x="13642" y="0"/>
            <a:ext cx="9144000" cy="1700213"/>
          </a:xfrm>
          <a:prstGeom prst="rect">
            <a:avLst/>
          </a:prstGeom>
          <a:solidFill>
            <a:schemeClr val="bg1"/>
          </a:solidFill>
          <a:ln w="9525">
            <a:noFill/>
            <a:miter lim="800000"/>
            <a:headEnd/>
            <a:tailEnd/>
          </a:ln>
          <a:effectLst/>
        </p:spPr>
        <p:txBody>
          <a:bodyPr anchor="ctr"/>
          <a:lstStyle/>
          <a:p>
            <a:pPr algn="ctr">
              <a:defRPr/>
            </a:pPr>
            <a:r>
              <a:rPr lang="es-PE" sz="3200" b="1" dirty="0">
                <a:solidFill>
                  <a:schemeClr val="bg2">
                    <a:lumMod val="50000"/>
                  </a:schemeClr>
                </a:solidFill>
                <a:latin typeface="+mj-lt"/>
                <a:ea typeface="Times New Roman" pitchFamily="18" charset="0"/>
                <a:cs typeface="Tahoma" pitchFamily="34" charset="0"/>
              </a:rPr>
              <a:t>UPC</a:t>
            </a:r>
          </a:p>
          <a:p>
            <a:pPr algn="ctr">
              <a:defRPr/>
            </a:pPr>
            <a:r>
              <a:rPr lang="es-PE" sz="3200" b="1" dirty="0">
                <a:solidFill>
                  <a:schemeClr val="bg2">
                    <a:lumMod val="50000"/>
                  </a:schemeClr>
                </a:solidFill>
                <a:latin typeface="+mj-lt"/>
                <a:ea typeface="Times New Roman" pitchFamily="18" charset="0"/>
                <a:cs typeface="Tahoma" pitchFamily="34" charset="0"/>
              </a:rPr>
              <a:t>COMPLEJIDAD ALGORTIMICA – CC76</a:t>
            </a:r>
          </a:p>
        </p:txBody>
      </p:sp>
      <p:sp>
        <p:nvSpPr>
          <p:cNvPr id="7" name="Rectángulo 6"/>
          <p:cNvSpPr/>
          <p:nvPr/>
        </p:nvSpPr>
        <p:spPr>
          <a:xfrm>
            <a:off x="0" y="6020410"/>
            <a:ext cx="9171285" cy="830997"/>
          </a:xfrm>
          <a:prstGeom prst="rect">
            <a:avLst/>
          </a:prstGeom>
          <a:solidFill>
            <a:schemeClr val="bg2">
              <a:lumMod val="90000"/>
            </a:schemeClr>
          </a:solidFill>
        </p:spPr>
        <p:txBody>
          <a:bodyPr wrap="square" anchor="ctr">
            <a:spAutoFit/>
          </a:bodyPr>
          <a:lstStyle/>
          <a:p>
            <a:pPr algn="ctr"/>
            <a:r>
              <a:rPr lang="es-PE" sz="2400" b="1">
                <a:solidFill>
                  <a:schemeClr val="tx2"/>
                </a:solidFill>
              </a:rPr>
              <a:t>UNIDAD II</a:t>
            </a:r>
            <a:r>
              <a:rPr lang="es-PE" sz="2400" b="1" dirty="0">
                <a:solidFill>
                  <a:schemeClr val="tx2"/>
                </a:solidFill>
              </a:rPr>
              <a:t>. GRAFOS Y BÚSQUEDA EN GRAFOS.</a:t>
            </a:r>
          </a:p>
          <a:p>
            <a:pPr algn="ctr"/>
            <a:endParaRPr lang="es-PE" sz="2400" dirty="0"/>
          </a:p>
        </p:txBody>
      </p:sp>
      <p:pic>
        <p:nvPicPr>
          <p:cNvPr id="62466" name="Picture 2" descr="http://www.cse.unsw.edu.au/~billw/Justsearch1.gif"/>
          <p:cNvPicPr>
            <a:picLocks noChangeAspect="1" noChangeArrowheads="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xmlns="" val="0"/>
              </a:ext>
            </a:extLst>
          </a:blip>
          <a:srcRect b="13830"/>
          <a:stretch/>
        </p:blipFill>
        <p:spPr bwMode="auto">
          <a:xfrm>
            <a:off x="1994842" y="3229083"/>
            <a:ext cx="5181600" cy="220786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pPr algn="just">
              <a:lnSpc>
                <a:spcPct val="80000"/>
              </a:lnSpc>
              <a:buFontTx/>
              <a:buNone/>
            </a:pPr>
            <a:r>
              <a:rPr lang="es-MX" altLang="es-PE" sz="2400" dirty="0"/>
              <a:t>Las estrategias se evalúan de acuerdo a su:</a:t>
            </a:r>
          </a:p>
          <a:p>
            <a:pPr algn="just">
              <a:lnSpc>
                <a:spcPct val="80000"/>
              </a:lnSpc>
              <a:buFontTx/>
              <a:buNone/>
            </a:pPr>
            <a:endParaRPr lang="es-MX" altLang="es-PE" sz="2400" dirty="0"/>
          </a:p>
          <a:p>
            <a:pPr algn="just">
              <a:lnSpc>
                <a:spcPct val="80000"/>
              </a:lnSpc>
            </a:pPr>
            <a:r>
              <a:rPr lang="es-MX" altLang="es-PE" sz="2400" dirty="0" err="1">
                <a:solidFill>
                  <a:schemeClr val="accent2"/>
                </a:solidFill>
              </a:rPr>
              <a:t>Completez</a:t>
            </a:r>
            <a:r>
              <a:rPr lang="es-MX" altLang="es-PE" sz="2400" dirty="0"/>
              <a:t>. ¿La estrategia garantiza encontrar una solución, si ésta existe?</a:t>
            </a:r>
          </a:p>
          <a:p>
            <a:pPr algn="just">
              <a:lnSpc>
                <a:spcPct val="80000"/>
              </a:lnSpc>
            </a:pPr>
            <a:r>
              <a:rPr lang="es-MX" altLang="es-PE" sz="2400" dirty="0">
                <a:solidFill>
                  <a:schemeClr val="accent2"/>
                </a:solidFill>
              </a:rPr>
              <a:t>Complejidad temporal</a:t>
            </a:r>
            <a:r>
              <a:rPr lang="es-MX" altLang="es-PE" sz="2400" dirty="0"/>
              <a:t>. ¿Cuánto tiempo se necesitará para encontrar una solución?</a:t>
            </a:r>
          </a:p>
          <a:p>
            <a:pPr algn="just">
              <a:lnSpc>
                <a:spcPct val="80000"/>
              </a:lnSpc>
            </a:pPr>
            <a:r>
              <a:rPr lang="es-MX" altLang="es-PE" sz="2400" dirty="0">
                <a:solidFill>
                  <a:schemeClr val="accent2"/>
                </a:solidFill>
              </a:rPr>
              <a:t>Complejidad espacial</a:t>
            </a:r>
            <a:r>
              <a:rPr lang="es-MX" altLang="es-PE" sz="2400" dirty="0"/>
              <a:t>. ¿Cuánta memoria se necesita para efectuar la búsqueda?</a:t>
            </a:r>
          </a:p>
          <a:p>
            <a:pPr algn="just">
              <a:lnSpc>
                <a:spcPct val="80000"/>
              </a:lnSpc>
            </a:pPr>
            <a:r>
              <a:rPr lang="es-MX" altLang="es-PE" sz="2400" dirty="0" err="1">
                <a:solidFill>
                  <a:schemeClr val="accent2"/>
                </a:solidFill>
              </a:rPr>
              <a:t>Optimalidad</a:t>
            </a:r>
            <a:r>
              <a:rPr lang="es-MX" altLang="es-PE" sz="2400" dirty="0"/>
              <a:t>. ¿Con esta estrategia se encontrará una solución de la más alta calidad, si hay varias soluciones?</a:t>
            </a:r>
          </a:p>
        </p:txBody>
      </p:sp>
      <p:sp>
        <p:nvSpPr>
          <p:cNvPr id="563202" name="Rectangle 2"/>
          <p:cNvSpPr>
            <a:spLocks noGrp="1" noChangeArrowheads="1"/>
          </p:cNvSpPr>
          <p:nvPr>
            <p:ph type="title"/>
          </p:nvPr>
        </p:nvSpPr>
        <p:spPr/>
        <p:txBody>
          <a:bodyPr/>
          <a:lstStyle/>
          <a:p>
            <a:r>
              <a:rPr lang="es-MX" altLang="es-PE" dirty="0"/>
              <a:t>Evaluación de las Estrategias</a:t>
            </a:r>
          </a:p>
        </p:txBody>
      </p:sp>
      <p:sp>
        <p:nvSpPr>
          <p:cNvPr id="563204" name="Rectangle 4"/>
          <p:cNvSpPr>
            <a:spLocks noChangeArrowheads="1"/>
          </p:cNvSpPr>
          <p:nvPr/>
        </p:nvSpPr>
        <p:spPr bwMode="auto">
          <a:xfrm>
            <a:off x="504162" y="4437112"/>
            <a:ext cx="8207375" cy="1938992"/>
          </a:xfrm>
          <a:prstGeom prst="rect">
            <a:avLst/>
          </a:prstGeom>
          <a:solidFill>
            <a:srgbClr val="FFEB95"/>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539750" algn="l"/>
              </a:tabLst>
              <a:defRPr>
                <a:solidFill>
                  <a:schemeClr val="tx1"/>
                </a:solidFill>
                <a:latin typeface="Arial" panose="020B0604020202020204" pitchFamily="34" charset="0"/>
              </a:defRPr>
            </a:lvl1pPr>
            <a:lvl2pPr>
              <a:tabLst>
                <a:tab pos="539750" algn="l"/>
              </a:tabLst>
              <a:defRPr>
                <a:solidFill>
                  <a:schemeClr val="tx1"/>
                </a:solidFill>
                <a:latin typeface="Arial" panose="020B0604020202020204" pitchFamily="34" charset="0"/>
              </a:defRPr>
            </a:lvl2pPr>
            <a:lvl3pPr>
              <a:tabLst>
                <a:tab pos="539750" algn="l"/>
              </a:tabLst>
              <a:defRPr>
                <a:solidFill>
                  <a:schemeClr val="tx1"/>
                </a:solidFill>
                <a:latin typeface="Arial" panose="020B0604020202020204" pitchFamily="34" charset="0"/>
              </a:defRPr>
            </a:lvl3pPr>
            <a:lvl4pPr>
              <a:tabLst>
                <a:tab pos="539750" algn="l"/>
              </a:tabLst>
              <a:defRPr>
                <a:solidFill>
                  <a:schemeClr val="tx1"/>
                </a:solidFill>
                <a:latin typeface="Arial" panose="020B0604020202020204" pitchFamily="34" charset="0"/>
              </a:defRPr>
            </a:lvl4pPr>
            <a:lvl5pPr>
              <a:tabLst>
                <a:tab pos="539750" algn="l"/>
              </a:tabLst>
              <a:defRPr>
                <a:solidFill>
                  <a:schemeClr val="tx1"/>
                </a:solidFill>
                <a:latin typeface="Arial" panose="020B0604020202020204" pitchFamily="34" charset="0"/>
              </a:defRPr>
            </a:lvl5pPr>
            <a:lvl6pPr fontAlgn="base">
              <a:spcBef>
                <a:spcPct val="0"/>
              </a:spcBef>
              <a:spcAft>
                <a:spcPct val="0"/>
              </a:spcAft>
              <a:tabLst>
                <a:tab pos="539750" algn="l"/>
              </a:tabLst>
              <a:defRPr>
                <a:solidFill>
                  <a:schemeClr val="tx1"/>
                </a:solidFill>
                <a:latin typeface="Arial" panose="020B0604020202020204" pitchFamily="34" charset="0"/>
              </a:defRPr>
            </a:lvl6pPr>
            <a:lvl7pPr fontAlgn="base">
              <a:spcBef>
                <a:spcPct val="0"/>
              </a:spcBef>
              <a:spcAft>
                <a:spcPct val="0"/>
              </a:spcAft>
              <a:tabLst>
                <a:tab pos="539750" algn="l"/>
              </a:tabLst>
              <a:defRPr>
                <a:solidFill>
                  <a:schemeClr val="tx1"/>
                </a:solidFill>
                <a:latin typeface="Arial" panose="020B0604020202020204" pitchFamily="34" charset="0"/>
              </a:defRPr>
            </a:lvl7pPr>
            <a:lvl8pPr fontAlgn="base">
              <a:spcBef>
                <a:spcPct val="0"/>
              </a:spcBef>
              <a:spcAft>
                <a:spcPct val="0"/>
              </a:spcAft>
              <a:tabLst>
                <a:tab pos="539750" algn="l"/>
              </a:tabLst>
              <a:defRPr>
                <a:solidFill>
                  <a:schemeClr val="tx1"/>
                </a:solidFill>
                <a:latin typeface="Arial" panose="020B0604020202020204" pitchFamily="34" charset="0"/>
              </a:defRPr>
            </a:lvl8pPr>
            <a:lvl9pPr fontAlgn="base">
              <a:spcBef>
                <a:spcPct val="0"/>
              </a:spcBef>
              <a:spcAft>
                <a:spcPct val="0"/>
              </a:spcAft>
              <a:tabLst>
                <a:tab pos="539750" algn="l"/>
              </a:tabLst>
              <a:defRPr>
                <a:solidFill>
                  <a:schemeClr val="tx1"/>
                </a:solidFill>
                <a:latin typeface="Arial" panose="020B0604020202020204" pitchFamily="34" charset="0"/>
              </a:defRPr>
            </a:lvl9pPr>
          </a:lstStyle>
          <a:p>
            <a:r>
              <a:rPr lang="es-PE" altLang="es-PE" sz="2000" dirty="0"/>
              <a:t>Las complejidades temporal y espacial se miden en términos de:</a:t>
            </a:r>
          </a:p>
          <a:p>
            <a:r>
              <a:rPr lang="es-PE" altLang="es-PE" sz="2000" dirty="0">
                <a:solidFill>
                  <a:srgbClr val="FF0000"/>
                </a:solidFill>
              </a:rPr>
              <a:t>b</a:t>
            </a:r>
            <a:r>
              <a:rPr lang="es-PE" altLang="es-PE" sz="2000" dirty="0"/>
              <a:t> </a:t>
            </a:r>
            <a:r>
              <a:rPr lang="es-PE" altLang="es-PE" sz="2000" dirty="0">
                <a:sym typeface="Wingdings" panose="05000000000000000000" pitchFamily="2" charset="2"/>
              </a:rPr>
              <a:t>	</a:t>
            </a:r>
            <a:r>
              <a:rPr lang="es-PE" altLang="es-PE" sz="2000" dirty="0"/>
              <a:t>máximo factor de ramificación del árbol de búsqueda </a:t>
            </a:r>
            <a:r>
              <a:rPr lang="es-PE" altLang="es-PE" sz="1400" dirty="0"/>
              <a:t>(</a:t>
            </a:r>
            <a:r>
              <a:rPr lang="es-PE" altLang="es-PE" sz="1400" dirty="0" err="1"/>
              <a:t>branching</a:t>
            </a:r>
            <a:r>
              <a:rPr lang="es-PE" altLang="es-PE" sz="1400" dirty="0"/>
              <a:t> factor)</a:t>
            </a:r>
          </a:p>
          <a:p>
            <a:r>
              <a:rPr lang="es-PE" altLang="es-PE" sz="2000" dirty="0">
                <a:solidFill>
                  <a:srgbClr val="FF0000"/>
                </a:solidFill>
              </a:rPr>
              <a:t>d</a:t>
            </a:r>
            <a:r>
              <a:rPr lang="es-PE" altLang="es-PE" sz="2000" dirty="0"/>
              <a:t> </a:t>
            </a:r>
            <a:r>
              <a:rPr lang="es-PE" altLang="es-PE" sz="2000" dirty="0">
                <a:sym typeface="Wingdings" panose="05000000000000000000" pitchFamily="2" charset="2"/>
              </a:rPr>
              <a:t>	p</a:t>
            </a:r>
            <a:r>
              <a:rPr lang="es-PE" altLang="es-PE" sz="2000" dirty="0"/>
              <a:t>rofundidad de la solución de menor coste</a:t>
            </a:r>
          </a:p>
          <a:p>
            <a:r>
              <a:rPr lang="es-PE" altLang="es-PE" sz="2000" dirty="0">
                <a:solidFill>
                  <a:srgbClr val="FF0000"/>
                </a:solidFill>
              </a:rPr>
              <a:t>m</a:t>
            </a:r>
            <a:r>
              <a:rPr lang="es-PE" altLang="es-PE" sz="2000" dirty="0"/>
              <a:t> </a:t>
            </a:r>
            <a:r>
              <a:rPr lang="es-PE" altLang="es-PE" sz="2000" dirty="0">
                <a:sym typeface="Wingdings" panose="05000000000000000000" pitchFamily="2" charset="2"/>
              </a:rPr>
              <a:t>	</a:t>
            </a:r>
            <a:r>
              <a:rPr lang="es-PE" altLang="es-PE" sz="2000" dirty="0"/>
              <a:t>profundidad máxima del espacio de estados (puede ser ∞)</a:t>
            </a:r>
          </a:p>
          <a:p>
            <a:r>
              <a:rPr lang="es-PE" altLang="es-PE" sz="2000" dirty="0">
                <a:solidFill>
                  <a:srgbClr val="FF0000"/>
                </a:solidFill>
              </a:rPr>
              <a:t>L</a:t>
            </a:r>
            <a:r>
              <a:rPr lang="es-PE" altLang="es-PE" sz="2000" dirty="0"/>
              <a:t> </a:t>
            </a:r>
            <a:r>
              <a:rPr lang="es-PE" altLang="es-PE" sz="2000" dirty="0">
                <a:sym typeface="Wingdings" panose="05000000000000000000" pitchFamily="2" charset="2"/>
              </a:rPr>
              <a:t> Total de nodos abiertos en el grafo</a:t>
            </a:r>
          </a:p>
          <a:p>
            <a:r>
              <a:rPr lang="es-PE" altLang="es-PE" sz="2000" dirty="0">
                <a:solidFill>
                  <a:srgbClr val="FF0000"/>
                </a:solidFill>
                <a:sym typeface="Wingdings" panose="05000000000000000000" pitchFamily="2" charset="2"/>
              </a:rPr>
              <a:t>N</a:t>
            </a:r>
            <a:r>
              <a:rPr lang="es-PE" altLang="es-PE" sz="2000" dirty="0">
                <a:sym typeface="Wingdings" panose="05000000000000000000" pitchFamily="2" charset="2"/>
              </a:rPr>
              <a:t>  Total de nodos visitados</a:t>
            </a:r>
            <a:endParaRPr lang="es-PE" altLang="es-PE" sz="2000" dirty="0"/>
          </a:p>
        </p:txBody>
      </p:sp>
    </p:spTree>
    <p:extLst>
      <p:ext uri="{BB962C8B-B14F-4D97-AF65-F5344CB8AC3E}">
        <p14:creationId xmlns:p14="http://schemas.microsoft.com/office/powerpoint/2010/main" xmlns="" val="173358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ctrTitle"/>
          </p:nvPr>
        </p:nvSpPr>
        <p:spPr/>
        <p:txBody>
          <a:bodyPr/>
          <a:lstStyle/>
          <a:p>
            <a:r>
              <a:rPr lang="es-ES" altLang="es-PE" sz="4400" dirty="0"/>
              <a:t>BÚSQUEDA NO INFORMADA</a:t>
            </a:r>
            <a:endParaRPr lang="es-PE" altLang="es-PE" sz="4400" dirty="0"/>
          </a:p>
        </p:txBody>
      </p:sp>
    </p:spTree>
    <p:extLst>
      <p:ext uri="{BB962C8B-B14F-4D97-AF65-F5344CB8AC3E}">
        <p14:creationId xmlns:p14="http://schemas.microsoft.com/office/powerpoint/2010/main" xmlns="" val="292388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lstStyle/>
          <a:p>
            <a:pPr>
              <a:lnSpc>
                <a:spcPct val="90000"/>
              </a:lnSpc>
            </a:pPr>
            <a:r>
              <a:rPr lang="es-MX" altLang="es-PE" dirty="0"/>
              <a:t>No existe información sobre la cantidad de estados intermedios o el costo de ruta para pasar del estado actual a la meta.</a:t>
            </a:r>
          </a:p>
          <a:p>
            <a:pPr>
              <a:lnSpc>
                <a:spcPct val="90000"/>
              </a:lnSpc>
            </a:pPr>
            <a:endParaRPr lang="es-MX" altLang="es-PE" dirty="0"/>
          </a:p>
          <a:p>
            <a:pPr>
              <a:lnSpc>
                <a:spcPct val="90000"/>
              </a:lnSpc>
            </a:pPr>
            <a:r>
              <a:rPr lang="es-MX" altLang="es-PE" dirty="0"/>
              <a:t>Sólo se sabe distinguir si estamos en el estado meta o no</a:t>
            </a:r>
          </a:p>
          <a:p>
            <a:pPr>
              <a:lnSpc>
                <a:spcPct val="90000"/>
              </a:lnSpc>
            </a:pPr>
            <a:endParaRPr lang="es-MX" altLang="es-PE" dirty="0"/>
          </a:p>
          <a:p>
            <a:pPr>
              <a:lnSpc>
                <a:spcPct val="90000"/>
              </a:lnSpc>
            </a:pPr>
            <a:r>
              <a:rPr lang="es-MX" altLang="es-PE" dirty="0"/>
              <a:t>A esta búsqueda se le conoce también como </a:t>
            </a:r>
            <a:r>
              <a:rPr lang="es-MX" altLang="es-PE" b="1" dirty="0"/>
              <a:t>búsqueda ciega</a:t>
            </a:r>
          </a:p>
        </p:txBody>
      </p:sp>
      <p:sp>
        <p:nvSpPr>
          <p:cNvPr id="533506" name="Rectangle 2"/>
          <p:cNvSpPr>
            <a:spLocks noGrp="1" noChangeArrowheads="1"/>
          </p:cNvSpPr>
          <p:nvPr>
            <p:ph type="title"/>
          </p:nvPr>
        </p:nvSpPr>
        <p:spPr/>
        <p:txBody>
          <a:bodyPr/>
          <a:lstStyle/>
          <a:p>
            <a:r>
              <a:rPr lang="es-MX" altLang="es-PE" sz="3200" dirty="0"/>
              <a:t>Estrategias de búsqueda no informada</a:t>
            </a:r>
          </a:p>
        </p:txBody>
      </p:sp>
    </p:spTree>
    <p:extLst>
      <p:ext uri="{BB962C8B-B14F-4D97-AF65-F5344CB8AC3E}">
        <p14:creationId xmlns:p14="http://schemas.microsoft.com/office/powerpoint/2010/main" xmlns="" val="228071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idx="1"/>
          </p:nvPr>
        </p:nvSpPr>
        <p:spPr/>
        <p:txBody>
          <a:bodyPr/>
          <a:lstStyle/>
          <a:p>
            <a:pPr marL="533400" indent="-533400">
              <a:buFontTx/>
              <a:buAutoNum type="arabicPeriod"/>
            </a:pPr>
            <a:r>
              <a:rPr lang="es-MX" altLang="es-PE" dirty="0"/>
              <a:t>Búsqueda preferente por amplitud</a:t>
            </a:r>
          </a:p>
          <a:p>
            <a:pPr marL="533400" indent="-533400">
              <a:buFontTx/>
              <a:buAutoNum type="arabicPeriod"/>
            </a:pPr>
            <a:r>
              <a:rPr lang="es-MX" altLang="es-PE" dirty="0"/>
              <a:t>Búsqueda de costo uniforme</a:t>
            </a:r>
          </a:p>
          <a:p>
            <a:pPr marL="533400" indent="-533400">
              <a:buFontTx/>
              <a:buAutoNum type="arabicPeriod"/>
            </a:pPr>
            <a:r>
              <a:rPr lang="es-MX" altLang="es-PE" dirty="0"/>
              <a:t>Búsqueda preferente por profundidad</a:t>
            </a:r>
          </a:p>
        </p:txBody>
      </p:sp>
      <p:sp>
        <p:nvSpPr>
          <p:cNvPr id="534530" name="Rectangle 2"/>
          <p:cNvSpPr>
            <a:spLocks noGrp="1" noChangeArrowheads="1"/>
          </p:cNvSpPr>
          <p:nvPr>
            <p:ph type="title"/>
          </p:nvPr>
        </p:nvSpPr>
        <p:spPr/>
        <p:txBody>
          <a:bodyPr/>
          <a:lstStyle/>
          <a:p>
            <a:r>
              <a:rPr lang="es-MX" altLang="es-PE" sz="3200" dirty="0"/>
              <a:t>Estrategias de búsqueda no informada</a:t>
            </a:r>
          </a:p>
        </p:txBody>
      </p:sp>
    </p:spTree>
    <p:extLst>
      <p:ext uri="{BB962C8B-B14F-4D97-AF65-F5344CB8AC3E}">
        <p14:creationId xmlns:p14="http://schemas.microsoft.com/office/powerpoint/2010/main" xmlns="" val="155112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ctrTitle"/>
          </p:nvPr>
        </p:nvSpPr>
        <p:spPr/>
        <p:txBody>
          <a:bodyPr/>
          <a:lstStyle/>
          <a:p>
            <a:r>
              <a:rPr lang="es-ES" altLang="es-PE" sz="4400" dirty="0"/>
              <a:t>BÚSQUEDA POR AMPLITUD</a:t>
            </a:r>
            <a:br>
              <a:rPr lang="es-ES" altLang="es-PE" sz="4400" dirty="0"/>
            </a:br>
            <a:r>
              <a:rPr lang="es-ES" altLang="es-PE" sz="4400" dirty="0"/>
              <a:t>(</a:t>
            </a:r>
            <a:r>
              <a:rPr lang="es-ES" altLang="es-PE" sz="4400" dirty="0" err="1"/>
              <a:t>BFS</a:t>
            </a:r>
            <a:r>
              <a:rPr lang="es-ES" altLang="es-PE" sz="4400" dirty="0"/>
              <a:t>)</a:t>
            </a:r>
            <a:endParaRPr lang="es-PE" altLang="es-PE" sz="4400" dirty="0"/>
          </a:p>
        </p:txBody>
      </p:sp>
      <p:pic>
        <p:nvPicPr>
          <p:cNvPr id="4" name="Imagen 3"/>
          <p:cNvPicPr>
            <a:picLocks noChangeAspect="1"/>
          </p:cNvPicPr>
          <p:nvPr/>
        </p:nvPicPr>
        <p:blipFill>
          <a:blip r:embed="rId2" cstate="print"/>
          <a:stretch>
            <a:fillRect/>
          </a:stretch>
        </p:blipFill>
        <p:spPr>
          <a:xfrm>
            <a:off x="3314404" y="3375352"/>
            <a:ext cx="2515191" cy="3381048"/>
          </a:xfrm>
          <a:prstGeom prst="rect">
            <a:avLst/>
          </a:prstGeom>
        </p:spPr>
      </p:pic>
    </p:spTree>
    <p:extLst>
      <p:ext uri="{BB962C8B-B14F-4D97-AF65-F5344CB8AC3E}">
        <p14:creationId xmlns:p14="http://schemas.microsoft.com/office/powerpoint/2010/main" xmlns="" val="326837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p:txBody>
          <a:bodyPr/>
          <a:lstStyle/>
          <a:p>
            <a:pPr algn="just"/>
            <a:r>
              <a:rPr lang="es-MX" altLang="es-PE" sz="2600"/>
              <a:t>En este caso, primero se expande el nodo raíz y luego todos los nodos generados por éste, luego sus sucesores y así sucesivamente.</a:t>
            </a:r>
          </a:p>
          <a:p>
            <a:pPr algn="just"/>
            <a:r>
              <a:rPr lang="es-MX" altLang="es-PE" sz="2600"/>
              <a:t>Todos los nodos que están a profundidad </a:t>
            </a:r>
            <a:r>
              <a:rPr lang="es-MX" altLang="es-PE" sz="2600" i="1"/>
              <a:t>d</a:t>
            </a:r>
            <a:r>
              <a:rPr lang="es-MX" altLang="es-PE" sz="2600"/>
              <a:t> se expanden antes que los nodos con profundidad </a:t>
            </a:r>
            <a:r>
              <a:rPr lang="es-MX" altLang="es-PE" sz="2600" i="1"/>
              <a:t>d</a:t>
            </a:r>
            <a:r>
              <a:rPr lang="es-MX" altLang="es-PE" sz="2600"/>
              <a:t>+1.</a:t>
            </a:r>
          </a:p>
        </p:txBody>
      </p:sp>
      <p:sp>
        <p:nvSpPr>
          <p:cNvPr id="535554" name="Rectangle 2"/>
          <p:cNvSpPr>
            <a:spLocks noGrp="1" noChangeArrowheads="1"/>
          </p:cNvSpPr>
          <p:nvPr>
            <p:ph type="title"/>
          </p:nvPr>
        </p:nvSpPr>
        <p:spPr/>
        <p:txBody>
          <a:bodyPr/>
          <a:lstStyle/>
          <a:p>
            <a:r>
              <a:rPr lang="es-MX" altLang="es-PE" sz="3200" dirty="0"/>
              <a:t>1. Búsqueda preferente por amplitud</a:t>
            </a:r>
          </a:p>
        </p:txBody>
      </p:sp>
      <p:grpSp>
        <p:nvGrpSpPr>
          <p:cNvPr id="535556" name="Group 4"/>
          <p:cNvGrpSpPr>
            <a:grpSpLocks/>
          </p:cNvGrpSpPr>
          <p:nvPr/>
        </p:nvGrpSpPr>
        <p:grpSpPr bwMode="auto">
          <a:xfrm>
            <a:off x="1143000" y="3789363"/>
            <a:ext cx="6735763" cy="1898650"/>
            <a:chOff x="720" y="2387"/>
            <a:chExt cx="4243" cy="1196"/>
          </a:xfrm>
        </p:grpSpPr>
        <p:sp>
          <p:nvSpPr>
            <p:cNvPr id="535557" name="Oval 5"/>
            <p:cNvSpPr>
              <a:spLocks noChangeArrowheads="1"/>
            </p:cNvSpPr>
            <p:nvPr/>
          </p:nvSpPr>
          <p:spPr bwMode="auto">
            <a:xfrm>
              <a:off x="720" y="23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58" name="Oval 6"/>
            <p:cNvSpPr>
              <a:spLocks noChangeArrowheads="1"/>
            </p:cNvSpPr>
            <p:nvPr/>
          </p:nvSpPr>
          <p:spPr bwMode="auto">
            <a:xfrm>
              <a:off x="1835" y="23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59" name="Oval 7"/>
            <p:cNvSpPr>
              <a:spLocks noChangeArrowheads="1"/>
            </p:cNvSpPr>
            <p:nvPr/>
          </p:nvSpPr>
          <p:spPr bwMode="auto">
            <a:xfrm>
              <a:off x="1607"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0" name="Oval 8"/>
            <p:cNvSpPr>
              <a:spLocks noChangeArrowheads="1"/>
            </p:cNvSpPr>
            <p:nvPr/>
          </p:nvSpPr>
          <p:spPr bwMode="auto">
            <a:xfrm>
              <a:off x="2075"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1" name="Line 9"/>
            <p:cNvSpPr>
              <a:spLocks noChangeShapeType="1"/>
            </p:cNvSpPr>
            <p:nvPr/>
          </p:nvSpPr>
          <p:spPr bwMode="auto">
            <a:xfrm flipH="1">
              <a:off x="1655" y="2483"/>
              <a:ext cx="228"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62" name="Line 10"/>
            <p:cNvSpPr>
              <a:spLocks noChangeShapeType="1"/>
            </p:cNvSpPr>
            <p:nvPr/>
          </p:nvSpPr>
          <p:spPr bwMode="auto">
            <a:xfrm>
              <a:off x="1903" y="2491"/>
              <a:ext cx="216" cy="4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63" name="Oval 11"/>
            <p:cNvSpPr>
              <a:spLocks noChangeArrowheads="1"/>
            </p:cNvSpPr>
            <p:nvPr/>
          </p:nvSpPr>
          <p:spPr bwMode="auto">
            <a:xfrm>
              <a:off x="3114" y="23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4" name="Oval 12"/>
            <p:cNvSpPr>
              <a:spLocks noChangeArrowheads="1"/>
            </p:cNvSpPr>
            <p:nvPr/>
          </p:nvSpPr>
          <p:spPr bwMode="auto">
            <a:xfrm>
              <a:off x="2886"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5" name="Oval 13"/>
            <p:cNvSpPr>
              <a:spLocks noChangeArrowheads="1"/>
            </p:cNvSpPr>
            <p:nvPr/>
          </p:nvSpPr>
          <p:spPr bwMode="auto">
            <a:xfrm>
              <a:off x="3354"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6" name="Line 14"/>
            <p:cNvSpPr>
              <a:spLocks noChangeShapeType="1"/>
            </p:cNvSpPr>
            <p:nvPr/>
          </p:nvSpPr>
          <p:spPr bwMode="auto">
            <a:xfrm flipH="1">
              <a:off x="2934" y="2483"/>
              <a:ext cx="228"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67" name="Line 15"/>
            <p:cNvSpPr>
              <a:spLocks noChangeShapeType="1"/>
            </p:cNvSpPr>
            <p:nvPr/>
          </p:nvSpPr>
          <p:spPr bwMode="auto">
            <a:xfrm>
              <a:off x="3182" y="2491"/>
              <a:ext cx="216" cy="4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68" name="Oval 16"/>
            <p:cNvSpPr>
              <a:spLocks noChangeArrowheads="1"/>
            </p:cNvSpPr>
            <p:nvPr/>
          </p:nvSpPr>
          <p:spPr bwMode="auto">
            <a:xfrm>
              <a:off x="2650"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69" name="Line 17"/>
            <p:cNvSpPr>
              <a:spLocks noChangeShapeType="1"/>
            </p:cNvSpPr>
            <p:nvPr/>
          </p:nvSpPr>
          <p:spPr bwMode="auto">
            <a:xfrm flipH="1">
              <a:off x="2698" y="3031"/>
              <a:ext cx="228"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70" name="Oval 18"/>
            <p:cNvSpPr>
              <a:spLocks noChangeArrowheads="1"/>
            </p:cNvSpPr>
            <p:nvPr/>
          </p:nvSpPr>
          <p:spPr bwMode="auto">
            <a:xfrm>
              <a:off x="4402" y="23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71" name="Oval 19"/>
            <p:cNvSpPr>
              <a:spLocks noChangeArrowheads="1"/>
            </p:cNvSpPr>
            <p:nvPr/>
          </p:nvSpPr>
          <p:spPr bwMode="auto">
            <a:xfrm>
              <a:off x="4174"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72" name="Oval 20"/>
            <p:cNvSpPr>
              <a:spLocks noChangeArrowheads="1"/>
            </p:cNvSpPr>
            <p:nvPr/>
          </p:nvSpPr>
          <p:spPr bwMode="auto">
            <a:xfrm>
              <a:off x="4642" y="2939"/>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73" name="Line 21"/>
            <p:cNvSpPr>
              <a:spLocks noChangeShapeType="1"/>
            </p:cNvSpPr>
            <p:nvPr/>
          </p:nvSpPr>
          <p:spPr bwMode="auto">
            <a:xfrm flipH="1">
              <a:off x="4222" y="2483"/>
              <a:ext cx="228"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74" name="Line 22"/>
            <p:cNvSpPr>
              <a:spLocks noChangeShapeType="1"/>
            </p:cNvSpPr>
            <p:nvPr/>
          </p:nvSpPr>
          <p:spPr bwMode="auto">
            <a:xfrm>
              <a:off x="4470" y="2491"/>
              <a:ext cx="216" cy="4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75" name="Oval 23"/>
            <p:cNvSpPr>
              <a:spLocks noChangeArrowheads="1"/>
            </p:cNvSpPr>
            <p:nvPr/>
          </p:nvSpPr>
          <p:spPr bwMode="auto">
            <a:xfrm>
              <a:off x="3938"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76" name="Oval 24"/>
            <p:cNvSpPr>
              <a:spLocks noChangeArrowheads="1"/>
            </p:cNvSpPr>
            <p:nvPr/>
          </p:nvSpPr>
          <p:spPr bwMode="auto">
            <a:xfrm>
              <a:off x="4291"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77" name="Line 25"/>
            <p:cNvSpPr>
              <a:spLocks noChangeShapeType="1"/>
            </p:cNvSpPr>
            <p:nvPr/>
          </p:nvSpPr>
          <p:spPr bwMode="auto">
            <a:xfrm flipH="1">
              <a:off x="3986" y="3031"/>
              <a:ext cx="228"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78" name="Line 26"/>
            <p:cNvSpPr>
              <a:spLocks noChangeShapeType="1"/>
            </p:cNvSpPr>
            <p:nvPr/>
          </p:nvSpPr>
          <p:spPr bwMode="auto">
            <a:xfrm>
              <a:off x="4234" y="3039"/>
              <a:ext cx="95" cy="4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79" name="Oval 27"/>
            <p:cNvSpPr>
              <a:spLocks noChangeArrowheads="1"/>
            </p:cNvSpPr>
            <p:nvPr/>
          </p:nvSpPr>
          <p:spPr bwMode="auto">
            <a:xfrm>
              <a:off x="4525"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80" name="Oval 28"/>
            <p:cNvSpPr>
              <a:spLocks noChangeArrowheads="1"/>
            </p:cNvSpPr>
            <p:nvPr/>
          </p:nvSpPr>
          <p:spPr bwMode="auto">
            <a:xfrm>
              <a:off x="4867"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81" name="Line 29"/>
            <p:cNvSpPr>
              <a:spLocks noChangeShapeType="1"/>
            </p:cNvSpPr>
            <p:nvPr/>
          </p:nvSpPr>
          <p:spPr bwMode="auto">
            <a:xfrm flipH="1">
              <a:off x="4552" y="3031"/>
              <a:ext cx="123" cy="4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82" name="Line 30"/>
            <p:cNvSpPr>
              <a:spLocks noChangeShapeType="1"/>
            </p:cNvSpPr>
            <p:nvPr/>
          </p:nvSpPr>
          <p:spPr bwMode="auto">
            <a:xfrm>
              <a:off x="4695" y="3039"/>
              <a:ext cx="210" cy="4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83" name="Oval 31"/>
            <p:cNvSpPr>
              <a:spLocks noChangeArrowheads="1"/>
            </p:cNvSpPr>
            <p:nvPr/>
          </p:nvSpPr>
          <p:spPr bwMode="auto">
            <a:xfrm>
              <a:off x="3013" y="3487"/>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84" name="Line 32"/>
            <p:cNvSpPr>
              <a:spLocks noChangeShapeType="1"/>
            </p:cNvSpPr>
            <p:nvPr/>
          </p:nvSpPr>
          <p:spPr bwMode="auto">
            <a:xfrm>
              <a:off x="2956" y="3039"/>
              <a:ext cx="95" cy="4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35585" name="AutoShape 33"/>
            <p:cNvSpPr>
              <a:spLocks noChangeArrowheads="1"/>
            </p:cNvSpPr>
            <p:nvPr/>
          </p:nvSpPr>
          <p:spPr bwMode="auto">
            <a:xfrm>
              <a:off x="1008" y="2771"/>
              <a:ext cx="336" cy="240"/>
            </a:xfrm>
            <a:prstGeom prst="rightArrow">
              <a:avLst>
                <a:gd name="adj1" fmla="val 50000"/>
                <a:gd name="adj2" fmla="val 3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86" name="AutoShape 34"/>
            <p:cNvSpPr>
              <a:spLocks noChangeArrowheads="1"/>
            </p:cNvSpPr>
            <p:nvPr/>
          </p:nvSpPr>
          <p:spPr bwMode="auto">
            <a:xfrm>
              <a:off x="2352" y="2771"/>
              <a:ext cx="336" cy="240"/>
            </a:xfrm>
            <a:prstGeom prst="rightArrow">
              <a:avLst>
                <a:gd name="adj1" fmla="val 50000"/>
                <a:gd name="adj2" fmla="val 3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35587" name="AutoShape 35"/>
            <p:cNvSpPr>
              <a:spLocks noChangeArrowheads="1"/>
            </p:cNvSpPr>
            <p:nvPr/>
          </p:nvSpPr>
          <p:spPr bwMode="auto">
            <a:xfrm>
              <a:off x="3648" y="2771"/>
              <a:ext cx="336" cy="240"/>
            </a:xfrm>
            <a:prstGeom prst="rightArrow">
              <a:avLst>
                <a:gd name="adj1" fmla="val 50000"/>
                <a:gd name="adj2" fmla="val 3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grpSp>
    </p:spTree>
    <p:extLst>
      <p:ext uri="{BB962C8B-B14F-4D97-AF65-F5344CB8AC3E}">
        <p14:creationId xmlns:p14="http://schemas.microsoft.com/office/powerpoint/2010/main" xmlns="" val="404331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Oval 2"/>
          <p:cNvSpPr>
            <a:spLocks noChangeArrowheads="1"/>
          </p:cNvSpPr>
          <p:nvPr/>
        </p:nvSpPr>
        <p:spPr bwMode="auto">
          <a:xfrm>
            <a:off x="2771775" y="115888"/>
            <a:ext cx="360363" cy="360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68323" name="Rectangle 3"/>
          <p:cNvSpPr>
            <a:spLocks noChangeArrowheads="1"/>
          </p:cNvSpPr>
          <p:nvPr/>
        </p:nvSpPr>
        <p:spPr bwMode="auto">
          <a:xfrm>
            <a:off x="8785225" y="1412875"/>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68324" name="Line 4"/>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8325" name="Line 5"/>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8326" name="Line 6"/>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8327" name="Line 7"/>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Tree>
    <p:extLst>
      <p:ext uri="{BB962C8B-B14F-4D97-AF65-F5344CB8AC3E}">
        <p14:creationId xmlns:p14="http://schemas.microsoft.com/office/powerpoint/2010/main" xmlns="" val="237868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Oval 2"/>
          <p:cNvSpPr>
            <a:spLocks noChangeArrowheads="1"/>
          </p:cNvSpPr>
          <p:nvPr/>
        </p:nvSpPr>
        <p:spPr bwMode="auto">
          <a:xfrm>
            <a:off x="2771775" y="115888"/>
            <a:ext cx="360363" cy="360362"/>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grpSp>
        <p:nvGrpSpPr>
          <p:cNvPr id="569347" name="Group 3"/>
          <p:cNvGrpSpPr>
            <a:grpSpLocks/>
          </p:cNvGrpSpPr>
          <p:nvPr/>
        </p:nvGrpSpPr>
        <p:grpSpPr bwMode="auto">
          <a:xfrm>
            <a:off x="8426450" y="1412875"/>
            <a:ext cx="538163" cy="360363"/>
            <a:chOff x="5284" y="890"/>
            <a:chExt cx="339" cy="227"/>
          </a:xfrm>
        </p:grpSpPr>
        <p:sp>
          <p:nvSpPr>
            <p:cNvPr id="569348" name="Rectangle 4"/>
            <p:cNvSpPr>
              <a:spLocks noChangeArrowheads="1"/>
            </p:cNvSpPr>
            <p:nvPr/>
          </p:nvSpPr>
          <p:spPr bwMode="auto">
            <a:xfrm>
              <a:off x="5284"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
          <p:nvSpPr>
            <p:cNvPr id="569349" name="Rectangle 5"/>
            <p:cNvSpPr>
              <a:spLocks noChangeArrowheads="1"/>
            </p:cNvSpPr>
            <p:nvPr/>
          </p:nvSpPr>
          <p:spPr bwMode="auto">
            <a:xfrm>
              <a:off x="5397"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69350" name="Rectangle 6"/>
            <p:cNvSpPr>
              <a:spLocks noChangeArrowheads="1"/>
            </p:cNvSpPr>
            <p:nvPr/>
          </p:nvSpPr>
          <p:spPr bwMode="auto">
            <a:xfrm>
              <a:off x="5510"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grpSp>
      <p:sp>
        <p:nvSpPr>
          <p:cNvPr id="569351" name="Oval 7"/>
          <p:cNvSpPr>
            <a:spLocks noChangeArrowheads="1"/>
          </p:cNvSpPr>
          <p:nvPr/>
        </p:nvSpPr>
        <p:spPr bwMode="auto">
          <a:xfrm>
            <a:off x="1331913"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69352" name="Oval 8"/>
          <p:cNvSpPr>
            <a:spLocks noChangeArrowheads="1"/>
          </p:cNvSpPr>
          <p:nvPr/>
        </p:nvSpPr>
        <p:spPr bwMode="auto">
          <a:xfrm>
            <a:off x="2770188"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69353" name="Oval 9"/>
          <p:cNvSpPr>
            <a:spLocks noChangeArrowheads="1"/>
          </p:cNvSpPr>
          <p:nvPr/>
        </p:nvSpPr>
        <p:spPr bwMode="auto">
          <a:xfrm>
            <a:off x="4211638"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69354" name="AutoShape 10"/>
          <p:cNvCxnSpPr>
            <a:cxnSpLocks noChangeShapeType="1"/>
            <a:stCxn id="569346" idx="4"/>
            <a:endCxn id="569351"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9355" name="AutoShape 11"/>
          <p:cNvCxnSpPr>
            <a:cxnSpLocks noChangeShapeType="1"/>
            <a:stCxn id="569346" idx="4"/>
            <a:endCxn id="569352"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9356" name="AutoShape 12"/>
          <p:cNvCxnSpPr>
            <a:cxnSpLocks noChangeShapeType="1"/>
            <a:stCxn id="569346" idx="4"/>
            <a:endCxn id="569353"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69357" name="Line 13"/>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9358" name="Line 14"/>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9359" name="Rectangle 15"/>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69360" name="Line 16"/>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69361" name="Line 17"/>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Tree>
    <p:extLst>
      <p:ext uri="{BB962C8B-B14F-4D97-AF65-F5344CB8AC3E}">
        <p14:creationId xmlns:p14="http://schemas.microsoft.com/office/powerpoint/2010/main" xmlns="" val="145248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Oval 2"/>
          <p:cNvSpPr>
            <a:spLocks noChangeArrowheads="1"/>
          </p:cNvSpPr>
          <p:nvPr/>
        </p:nvSpPr>
        <p:spPr bwMode="auto">
          <a:xfrm>
            <a:off x="2771775" y="115888"/>
            <a:ext cx="360363" cy="3603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grpSp>
        <p:nvGrpSpPr>
          <p:cNvPr id="570371" name="Group 3"/>
          <p:cNvGrpSpPr>
            <a:grpSpLocks/>
          </p:cNvGrpSpPr>
          <p:nvPr/>
        </p:nvGrpSpPr>
        <p:grpSpPr bwMode="auto">
          <a:xfrm>
            <a:off x="8067675" y="1412875"/>
            <a:ext cx="896938" cy="360363"/>
            <a:chOff x="4945" y="890"/>
            <a:chExt cx="565" cy="227"/>
          </a:xfrm>
        </p:grpSpPr>
        <p:sp>
          <p:nvSpPr>
            <p:cNvPr id="570372" name="Rectangle 4"/>
            <p:cNvSpPr>
              <a:spLocks noChangeArrowheads="1"/>
            </p:cNvSpPr>
            <p:nvPr/>
          </p:nvSpPr>
          <p:spPr bwMode="auto">
            <a:xfrm>
              <a:off x="4945"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sp>
          <p:nvSpPr>
            <p:cNvPr id="570373" name="Rectangle 5"/>
            <p:cNvSpPr>
              <a:spLocks noChangeArrowheads="1"/>
            </p:cNvSpPr>
            <p:nvPr/>
          </p:nvSpPr>
          <p:spPr bwMode="auto">
            <a:xfrm>
              <a:off x="5058"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0374" name="Rectangle 6"/>
            <p:cNvSpPr>
              <a:spLocks noChangeArrowheads="1"/>
            </p:cNvSpPr>
            <p:nvPr/>
          </p:nvSpPr>
          <p:spPr bwMode="auto">
            <a:xfrm>
              <a:off x="5171"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0375" name="Rectangle 7"/>
            <p:cNvSpPr>
              <a:spLocks noChangeArrowheads="1"/>
            </p:cNvSpPr>
            <p:nvPr/>
          </p:nvSpPr>
          <p:spPr bwMode="auto">
            <a:xfrm>
              <a:off x="5284"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
          <p:nvSpPr>
            <p:cNvPr id="570376" name="Rectangle 8"/>
            <p:cNvSpPr>
              <a:spLocks noChangeArrowheads="1"/>
            </p:cNvSpPr>
            <p:nvPr/>
          </p:nvSpPr>
          <p:spPr bwMode="auto">
            <a:xfrm>
              <a:off x="5397" y="890"/>
              <a:ext cx="113" cy="2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grpSp>
      <p:sp>
        <p:nvSpPr>
          <p:cNvPr id="570377" name="Oval 9"/>
          <p:cNvSpPr>
            <a:spLocks noChangeArrowheads="1"/>
          </p:cNvSpPr>
          <p:nvPr/>
        </p:nvSpPr>
        <p:spPr bwMode="auto">
          <a:xfrm>
            <a:off x="1331913" y="1412875"/>
            <a:ext cx="360362" cy="360363"/>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0378" name="Oval 10"/>
          <p:cNvSpPr>
            <a:spLocks noChangeArrowheads="1"/>
          </p:cNvSpPr>
          <p:nvPr/>
        </p:nvSpPr>
        <p:spPr bwMode="auto">
          <a:xfrm>
            <a:off x="2770188"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0379" name="Oval 11"/>
          <p:cNvSpPr>
            <a:spLocks noChangeArrowheads="1"/>
          </p:cNvSpPr>
          <p:nvPr/>
        </p:nvSpPr>
        <p:spPr bwMode="auto">
          <a:xfrm>
            <a:off x="4211638"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70380" name="AutoShape 12"/>
          <p:cNvCxnSpPr>
            <a:cxnSpLocks noChangeShapeType="1"/>
            <a:stCxn id="570370" idx="4"/>
            <a:endCxn id="570377"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0381" name="AutoShape 13"/>
          <p:cNvCxnSpPr>
            <a:cxnSpLocks noChangeShapeType="1"/>
            <a:stCxn id="570370" idx="4"/>
            <a:endCxn id="570378"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0382" name="AutoShape 14"/>
          <p:cNvCxnSpPr>
            <a:cxnSpLocks noChangeShapeType="1"/>
            <a:stCxn id="570370" idx="4"/>
            <a:endCxn id="570379"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0383" name="Oval 15"/>
          <p:cNvSpPr>
            <a:spLocks noChangeArrowheads="1"/>
          </p:cNvSpPr>
          <p:nvPr/>
        </p:nvSpPr>
        <p:spPr bwMode="auto">
          <a:xfrm>
            <a:off x="8985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0384" name="Oval 16"/>
          <p:cNvSpPr>
            <a:spLocks noChangeArrowheads="1"/>
          </p:cNvSpPr>
          <p:nvPr/>
        </p:nvSpPr>
        <p:spPr bwMode="auto">
          <a:xfrm>
            <a:off x="13303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0385" name="Oval 17"/>
          <p:cNvSpPr>
            <a:spLocks noChangeArrowheads="1"/>
          </p:cNvSpPr>
          <p:nvPr/>
        </p:nvSpPr>
        <p:spPr bwMode="auto">
          <a:xfrm>
            <a:off x="17621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cxnSp>
        <p:nvCxnSpPr>
          <p:cNvPr id="570386" name="AutoShape 18"/>
          <p:cNvCxnSpPr>
            <a:cxnSpLocks noChangeShapeType="1"/>
            <a:stCxn id="570377" idx="4"/>
            <a:endCxn id="570383" idx="0"/>
          </p:cNvCxnSpPr>
          <p:nvPr/>
        </p:nvCxnSpPr>
        <p:spPr bwMode="auto">
          <a:xfrm flipH="1">
            <a:off x="1079500" y="1773238"/>
            <a:ext cx="4333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0387" name="AutoShape 19"/>
          <p:cNvCxnSpPr>
            <a:cxnSpLocks noChangeShapeType="1"/>
            <a:stCxn id="570377" idx="4"/>
            <a:endCxn id="570384" idx="0"/>
          </p:cNvCxnSpPr>
          <p:nvPr/>
        </p:nvCxnSpPr>
        <p:spPr bwMode="auto">
          <a:xfrm flipH="1">
            <a:off x="1511300" y="1773238"/>
            <a:ext cx="15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0388" name="AutoShape 20"/>
          <p:cNvCxnSpPr>
            <a:cxnSpLocks noChangeShapeType="1"/>
            <a:stCxn id="570377" idx="4"/>
            <a:endCxn id="570385" idx="0"/>
          </p:cNvCxnSpPr>
          <p:nvPr/>
        </p:nvCxnSpPr>
        <p:spPr bwMode="auto">
          <a:xfrm>
            <a:off x="1512888" y="1773238"/>
            <a:ext cx="430212"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0389" name="Line 21"/>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0390" name="Line 22"/>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0391" name="Rectangle 23"/>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0392" name="Line 24"/>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0393" name="Line 25"/>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0394" name="Rectangle 26"/>
          <p:cNvSpPr>
            <a:spLocks noChangeArrowheads="1"/>
          </p:cNvSpPr>
          <p:nvPr/>
        </p:nvSpPr>
        <p:spPr bwMode="auto">
          <a:xfrm>
            <a:off x="860425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Tree>
    <p:extLst>
      <p:ext uri="{BB962C8B-B14F-4D97-AF65-F5344CB8AC3E}">
        <p14:creationId xmlns:p14="http://schemas.microsoft.com/office/powerpoint/2010/main" xmlns="" val="172581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Oval 2"/>
          <p:cNvSpPr>
            <a:spLocks noChangeArrowheads="1"/>
          </p:cNvSpPr>
          <p:nvPr/>
        </p:nvSpPr>
        <p:spPr bwMode="auto">
          <a:xfrm>
            <a:off x="2771775" y="115888"/>
            <a:ext cx="360363" cy="360362"/>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1395" name="Oval 3"/>
          <p:cNvSpPr>
            <a:spLocks noChangeArrowheads="1"/>
          </p:cNvSpPr>
          <p:nvPr/>
        </p:nvSpPr>
        <p:spPr bwMode="auto">
          <a:xfrm>
            <a:off x="1331913" y="1412875"/>
            <a:ext cx="360362" cy="360363"/>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1396" name="Oval 4"/>
          <p:cNvSpPr>
            <a:spLocks noChangeArrowheads="1"/>
          </p:cNvSpPr>
          <p:nvPr/>
        </p:nvSpPr>
        <p:spPr bwMode="auto">
          <a:xfrm>
            <a:off x="2770188" y="1412875"/>
            <a:ext cx="360362" cy="360363"/>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1397" name="Oval 5"/>
          <p:cNvSpPr>
            <a:spLocks noChangeArrowheads="1"/>
          </p:cNvSpPr>
          <p:nvPr/>
        </p:nvSpPr>
        <p:spPr bwMode="auto">
          <a:xfrm>
            <a:off x="4211638" y="141287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71398" name="AutoShape 6"/>
          <p:cNvCxnSpPr>
            <a:cxnSpLocks noChangeShapeType="1"/>
            <a:stCxn id="571394" idx="4"/>
            <a:endCxn id="571395"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399" name="AutoShape 7"/>
          <p:cNvCxnSpPr>
            <a:cxnSpLocks noChangeShapeType="1"/>
            <a:stCxn id="571394" idx="4"/>
            <a:endCxn id="571396"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400" name="AutoShape 8"/>
          <p:cNvCxnSpPr>
            <a:cxnSpLocks noChangeShapeType="1"/>
            <a:stCxn id="571394" idx="4"/>
            <a:endCxn id="571397"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1401" name="Oval 9"/>
          <p:cNvSpPr>
            <a:spLocks noChangeArrowheads="1"/>
          </p:cNvSpPr>
          <p:nvPr/>
        </p:nvSpPr>
        <p:spPr bwMode="auto">
          <a:xfrm>
            <a:off x="8985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1402" name="Oval 10"/>
          <p:cNvSpPr>
            <a:spLocks noChangeArrowheads="1"/>
          </p:cNvSpPr>
          <p:nvPr/>
        </p:nvSpPr>
        <p:spPr bwMode="auto">
          <a:xfrm>
            <a:off x="13303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1403" name="Oval 11"/>
          <p:cNvSpPr>
            <a:spLocks noChangeArrowheads="1"/>
          </p:cNvSpPr>
          <p:nvPr/>
        </p:nvSpPr>
        <p:spPr bwMode="auto">
          <a:xfrm>
            <a:off x="17621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cxnSp>
        <p:nvCxnSpPr>
          <p:cNvPr id="571404" name="AutoShape 12"/>
          <p:cNvCxnSpPr>
            <a:cxnSpLocks noChangeShapeType="1"/>
            <a:stCxn id="571395" idx="4"/>
            <a:endCxn id="571401" idx="0"/>
          </p:cNvCxnSpPr>
          <p:nvPr/>
        </p:nvCxnSpPr>
        <p:spPr bwMode="auto">
          <a:xfrm flipH="1">
            <a:off x="1079500" y="1773238"/>
            <a:ext cx="4333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405" name="AutoShape 13"/>
          <p:cNvCxnSpPr>
            <a:cxnSpLocks noChangeShapeType="1"/>
            <a:stCxn id="571395" idx="4"/>
            <a:endCxn id="571402" idx="0"/>
          </p:cNvCxnSpPr>
          <p:nvPr/>
        </p:nvCxnSpPr>
        <p:spPr bwMode="auto">
          <a:xfrm flipH="1">
            <a:off x="1511300" y="1773238"/>
            <a:ext cx="15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406" name="AutoShape 14"/>
          <p:cNvCxnSpPr>
            <a:cxnSpLocks noChangeShapeType="1"/>
            <a:stCxn id="571395" idx="4"/>
            <a:endCxn id="571403" idx="0"/>
          </p:cNvCxnSpPr>
          <p:nvPr/>
        </p:nvCxnSpPr>
        <p:spPr bwMode="auto">
          <a:xfrm>
            <a:off x="1512888" y="1773238"/>
            <a:ext cx="430212"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1407" name="Oval 15"/>
          <p:cNvSpPr>
            <a:spLocks noChangeArrowheads="1"/>
          </p:cNvSpPr>
          <p:nvPr/>
        </p:nvSpPr>
        <p:spPr bwMode="auto">
          <a:xfrm>
            <a:off x="23399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1408" name="Oval 16"/>
          <p:cNvSpPr>
            <a:spLocks noChangeArrowheads="1"/>
          </p:cNvSpPr>
          <p:nvPr/>
        </p:nvSpPr>
        <p:spPr bwMode="auto">
          <a:xfrm>
            <a:off x="27717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1409" name="Oval 17"/>
          <p:cNvSpPr>
            <a:spLocks noChangeArrowheads="1"/>
          </p:cNvSpPr>
          <p:nvPr/>
        </p:nvSpPr>
        <p:spPr bwMode="auto">
          <a:xfrm>
            <a:off x="32035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cxnSp>
        <p:nvCxnSpPr>
          <p:cNvPr id="571410" name="AutoShape 18"/>
          <p:cNvCxnSpPr>
            <a:cxnSpLocks noChangeShapeType="1"/>
            <a:stCxn id="571396" idx="4"/>
            <a:endCxn id="571407" idx="0"/>
          </p:cNvCxnSpPr>
          <p:nvPr/>
        </p:nvCxnSpPr>
        <p:spPr bwMode="auto">
          <a:xfrm flipH="1">
            <a:off x="2520950" y="1773238"/>
            <a:ext cx="4302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411" name="AutoShape 19"/>
          <p:cNvCxnSpPr>
            <a:cxnSpLocks noChangeShapeType="1"/>
            <a:stCxn id="571396" idx="4"/>
            <a:endCxn id="571408" idx="0"/>
          </p:cNvCxnSpPr>
          <p:nvPr/>
        </p:nvCxnSpPr>
        <p:spPr bwMode="auto">
          <a:xfrm>
            <a:off x="2951163" y="1773238"/>
            <a:ext cx="15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1412" name="AutoShape 20"/>
          <p:cNvCxnSpPr>
            <a:cxnSpLocks noChangeShapeType="1"/>
            <a:stCxn id="571396" idx="4"/>
            <a:endCxn id="571409" idx="0"/>
          </p:cNvCxnSpPr>
          <p:nvPr/>
        </p:nvCxnSpPr>
        <p:spPr bwMode="auto">
          <a:xfrm>
            <a:off x="2951163" y="1773238"/>
            <a:ext cx="4333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1413" name="Rectangle 21"/>
          <p:cNvSpPr>
            <a:spLocks noChangeArrowheads="1"/>
          </p:cNvSpPr>
          <p:nvPr/>
        </p:nvSpPr>
        <p:spPr bwMode="auto">
          <a:xfrm>
            <a:off x="770890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sp>
        <p:nvSpPr>
          <p:cNvPr id="571414" name="Rectangle 22"/>
          <p:cNvSpPr>
            <a:spLocks noChangeArrowheads="1"/>
          </p:cNvSpPr>
          <p:nvPr/>
        </p:nvSpPr>
        <p:spPr bwMode="auto">
          <a:xfrm>
            <a:off x="788828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1415" name="Rectangle 23"/>
          <p:cNvSpPr>
            <a:spLocks noChangeArrowheads="1"/>
          </p:cNvSpPr>
          <p:nvPr/>
        </p:nvSpPr>
        <p:spPr bwMode="auto">
          <a:xfrm>
            <a:off x="806767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1416" name="Rectangle 24"/>
          <p:cNvSpPr>
            <a:spLocks noChangeArrowheads="1"/>
          </p:cNvSpPr>
          <p:nvPr/>
        </p:nvSpPr>
        <p:spPr bwMode="auto">
          <a:xfrm>
            <a:off x="82470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sp>
        <p:nvSpPr>
          <p:cNvPr id="571417" name="Rectangle 25"/>
          <p:cNvSpPr>
            <a:spLocks noChangeArrowheads="1"/>
          </p:cNvSpPr>
          <p:nvPr/>
        </p:nvSpPr>
        <p:spPr bwMode="auto">
          <a:xfrm>
            <a:off x="84264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1418" name="Rectangle 26"/>
          <p:cNvSpPr>
            <a:spLocks noChangeArrowheads="1"/>
          </p:cNvSpPr>
          <p:nvPr/>
        </p:nvSpPr>
        <p:spPr bwMode="auto">
          <a:xfrm>
            <a:off x="86058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1419" name="Rectangle 27"/>
          <p:cNvSpPr>
            <a:spLocks noChangeArrowheads="1"/>
          </p:cNvSpPr>
          <p:nvPr/>
        </p:nvSpPr>
        <p:spPr bwMode="auto">
          <a:xfrm>
            <a:off x="87852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
        <p:nvSpPr>
          <p:cNvPr id="571420" name="Line 28"/>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1421" name="Line 29"/>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1422" name="Rectangle 30"/>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1423" name="Line 31"/>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1424" name="Line 32"/>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1425" name="Rectangle 33"/>
          <p:cNvSpPr>
            <a:spLocks noChangeArrowheads="1"/>
          </p:cNvSpPr>
          <p:nvPr/>
        </p:nvSpPr>
        <p:spPr bwMode="auto">
          <a:xfrm>
            <a:off x="860425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1426" name="Rectangle 34"/>
          <p:cNvSpPr>
            <a:spLocks noChangeArrowheads="1"/>
          </p:cNvSpPr>
          <p:nvPr/>
        </p:nvSpPr>
        <p:spPr bwMode="auto">
          <a:xfrm>
            <a:off x="8424863" y="908050"/>
            <a:ext cx="179387"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Tree>
    <p:extLst>
      <p:ext uri="{BB962C8B-B14F-4D97-AF65-F5344CB8AC3E}">
        <p14:creationId xmlns:p14="http://schemas.microsoft.com/office/powerpoint/2010/main" xmlns="" val="378285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_tradnl" altLang="es-PE" dirty="0"/>
              <a:t>Mapa Conceptual del Curso</a:t>
            </a:r>
          </a:p>
        </p:txBody>
      </p:sp>
      <p:sp>
        <p:nvSpPr>
          <p:cNvPr id="2" name="Rectángulo 1"/>
          <p:cNvSpPr/>
          <p:nvPr/>
        </p:nvSpPr>
        <p:spPr>
          <a:xfrm>
            <a:off x="467544" y="1981200"/>
            <a:ext cx="1620000" cy="1512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PE" sz="1600" dirty="0">
                <a:solidFill>
                  <a:schemeClr val="tx1"/>
                </a:solidFill>
              </a:rPr>
              <a:t>FUNCIONES, NOTACIÓN ASINTÓTICA Y BACKTRACKING</a:t>
            </a:r>
          </a:p>
        </p:txBody>
      </p:sp>
      <p:sp>
        <p:nvSpPr>
          <p:cNvPr id="3" name="Rectángulo 2"/>
          <p:cNvSpPr/>
          <p:nvPr/>
        </p:nvSpPr>
        <p:spPr>
          <a:xfrm>
            <a:off x="2603781" y="1981200"/>
            <a:ext cx="1620000" cy="1512000"/>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sz="1600" dirty="0">
                <a:solidFill>
                  <a:schemeClr val="tx1"/>
                </a:solidFill>
                <a:latin typeface="+mn-lt"/>
                <a:cs typeface="+mn-cs"/>
              </a:rPr>
              <a:t>GRAFOS Y BÚSQUEDA EN GRAFOS.</a:t>
            </a:r>
          </a:p>
        </p:txBody>
      </p:sp>
      <p:sp>
        <p:nvSpPr>
          <p:cNvPr id="4" name="Rectángulo 3"/>
          <p:cNvSpPr/>
          <p:nvPr/>
        </p:nvSpPr>
        <p:spPr>
          <a:xfrm>
            <a:off x="4740018" y="1981200"/>
            <a:ext cx="1620000" cy="15120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sz="1600" dirty="0">
                <a:solidFill>
                  <a:schemeClr val="tx1"/>
                </a:solidFill>
                <a:latin typeface="+mn-lt"/>
                <a:cs typeface="+mn-cs"/>
              </a:rPr>
              <a:t>ANÁLISIS MATEMÁTICO DE ALGORITMOS; ALGORITMOS EN GRAFOS</a:t>
            </a:r>
          </a:p>
        </p:txBody>
      </p:sp>
      <p:sp>
        <p:nvSpPr>
          <p:cNvPr id="7" name="Rectángulo 6"/>
          <p:cNvSpPr/>
          <p:nvPr/>
        </p:nvSpPr>
        <p:spPr>
          <a:xfrm>
            <a:off x="6876256" y="1981200"/>
            <a:ext cx="1620000" cy="15120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sz="1600" dirty="0">
                <a:solidFill>
                  <a:schemeClr val="tx1"/>
                </a:solidFill>
              </a:rPr>
              <a:t>ESTRATEGIAS DE BUSQUEDA</a:t>
            </a:r>
          </a:p>
        </p:txBody>
      </p:sp>
      <p:cxnSp>
        <p:nvCxnSpPr>
          <p:cNvPr id="6" name="Conector recto de flecha 5"/>
          <p:cNvCxnSpPr>
            <a:stCxn id="2" idx="3"/>
            <a:endCxn id="3" idx="1"/>
          </p:cNvCxnSpPr>
          <p:nvPr/>
        </p:nvCxnSpPr>
        <p:spPr>
          <a:xfrm>
            <a:off x="2087544" y="2737200"/>
            <a:ext cx="516237"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9" name="Conector recto de flecha 8"/>
          <p:cNvCxnSpPr>
            <a:stCxn id="3" idx="3"/>
            <a:endCxn id="4" idx="1"/>
          </p:cNvCxnSpPr>
          <p:nvPr/>
        </p:nvCxnSpPr>
        <p:spPr>
          <a:xfrm>
            <a:off x="4223781" y="2737200"/>
            <a:ext cx="516237"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11" name="Conector recto de flecha 10"/>
          <p:cNvCxnSpPr>
            <a:stCxn id="4" idx="3"/>
            <a:endCxn id="7" idx="1"/>
          </p:cNvCxnSpPr>
          <p:nvPr/>
        </p:nvCxnSpPr>
        <p:spPr>
          <a:xfrm>
            <a:off x="6360018" y="2737200"/>
            <a:ext cx="516238"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Tree>
    <p:extLst>
      <p:ext uri="{BB962C8B-B14F-4D97-AF65-F5344CB8AC3E}">
        <p14:creationId xmlns:p14="http://schemas.microsoft.com/office/powerpoint/2010/main" xmlns="" val="334389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Oval 2"/>
          <p:cNvSpPr>
            <a:spLocks noChangeArrowheads="1"/>
          </p:cNvSpPr>
          <p:nvPr/>
        </p:nvSpPr>
        <p:spPr bwMode="auto">
          <a:xfrm>
            <a:off x="2771775" y="115888"/>
            <a:ext cx="360363" cy="3603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2419" name="Rectangle 3"/>
          <p:cNvSpPr>
            <a:spLocks noChangeArrowheads="1"/>
          </p:cNvSpPr>
          <p:nvPr/>
        </p:nvSpPr>
        <p:spPr bwMode="auto">
          <a:xfrm>
            <a:off x="73469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sp>
        <p:nvSpPr>
          <p:cNvPr id="572420" name="Rectangle 4"/>
          <p:cNvSpPr>
            <a:spLocks noChangeArrowheads="1"/>
          </p:cNvSpPr>
          <p:nvPr/>
        </p:nvSpPr>
        <p:spPr bwMode="auto">
          <a:xfrm>
            <a:off x="752951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2421" name="Rectangle 5"/>
          <p:cNvSpPr>
            <a:spLocks noChangeArrowheads="1"/>
          </p:cNvSpPr>
          <p:nvPr/>
        </p:nvSpPr>
        <p:spPr bwMode="auto">
          <a:xfrm>
            <a:off x="770890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2422" name="Rectangle 6"/>
          <p:cNvSpPr>
            <a:spLocks noChangeArrowheads="1"/>
          </p:cNvSpPr>
          <p:nvPr/>
        </p:nvSpPr>
        <p:spPr bwMode="auto">
          <a:xfrm>
            <a:off x="788828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sp>
        <p:nvSpPr>
          <p:cNvPr id="572423" name="Rectangle 7"/>
          <p:cNvSpPr>
            <a:spLocks noChangeArrowheads="1"/>
          </p:cNvSpPr>
          <p:nvPr/>
        </p:nvSpPr>
        <p:spPr bwMode="auto">
          <a:xfrm>
            <a:off x="806767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2424" name="Rectangle 8"/>
          <p:cNvSpPr>
            <a:spLocks noChangeArrowheads="1"/>
          </p:cNvSpPr>
          <p:nvPr/>
        </p:nvSpPr>
        <p:spPr bwMode="auto">
          <a:xfrm>
            <a:off x="82470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2425" name="Rectangle 9"/>
          <p:cNvSpPr>
            <a:spLocks noChangeArrowheads="1"/>
          </p:cNvSpPr>
          <p:nvPr/>
        </p:nvSpPr>
        <p:spPr bwMode="auto">
          <a:xfrm>
            <a:off x="84264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sp>
        <p:nvSpPr>
          <p:cNvPr id="572426" name="Rectangle 10"/>
          <p:cNvSpPr>
            <a:spLocks noChangeArrowheads="1"/>
          </p:cNvSpPr>
          <p:nvPr/>
        </p:nvSpPr>
        <p:spPr bwMode="auto">
          <a:xfrm>
            <a:off x="86058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2427" name="Rectangle 11"/>
          <p:cNvSpPr>
            <a:spLocks noChangeArrowheads="1"/>
          </p:cNvSpPr>
          <p:nvPr/>
        </p:nvSpPr>
        <p:spPr bwMode="auto">
          <a:xfrm>
            <a:off x="87852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2428" name="Oval 12"/>
          <p:cNvSpPr>
            <a:spLocks noChangeArrowheads="1"/>
          </p:cNvSpPr>
          <p:nvPr/>
        </p:nvSpPr>
        <p:spPr bwMode="auto">
          <a:xfrm>
            <a:off x="1331913"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2429" name="Oval 13"/>
          <p:cNvSpPr>
            <a:spLocks noChangeArrowheads="1"/>
          </p:cNvSpPr>
          <p:nvPr/>
        </p:nvSpPr>
        <p:spPr bwMode="auto">
          <a:xfrm>
            <a:off x="2770188"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2430" name="Oval 14"/>
          <p:cNvSpPr>
            <a:spLocks noChangeArrowheads="1"/>
          </p:cNvSpPr>
          <p:nvPr/>
        </p:nvSpPr>
        <p:spPr bwMode="auto">
          <a:xfrm>
            <a:off x="4211638" y="1412875"/>
            <a:ext cx="360362" cy="360363"/>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72431" name="AutoShape 15"/>
          <p:cNvCxnSpPr>
            <a:cxnSpLocks noChangeShapeType="1"/>
            <a:stCxn id="572418" idx="4"/>
            <a:endCxn id="572428"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32" name="AutoShape 16"/>
          <p:cNvCxnSpPr>
            <a:cxnSpLocks noChangeShapeType="1"/>
            <a:stCxn id="572418" idx="4"/>
            <a:endCxn id="572429"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33" name="AutoShape 17"/>
          <p:cNvCxnSpPr>
            <a:cxnSpLocks noChangeShapeType="1"/>
            <a:stCxn id="572418" idx="4"/>
            <a:endCxn id="572430"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2434" name="Oval 18"/>
          <p:cNvSpPr>
            <a:spLocks noChangeArrowheads="1"/>
          </p:cNvSpPr>
          <p:nvPr/>
        </p:nvSpPr>
        <p:spPr bwMode="auto">
          <a:xfrm>
            <a:off x="8985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2435" name="Oval 19"/>
          <p:cNvSpPr>
            <a:spLocks noChangeArrowheads="1"/>
          </p:cNvSpPr>
          <p:nvPr/>
        </p:nvSpPr>
        <p:spPr bwMode="auto">
          <a:xfrm>
            <a:off x="13303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2436" name="Oval 20"/>
          <p:cNvSpPr>
            <a:spLocks noChangeArrowheads="1"/>
          </p:cNvSpPr>
          <p:nvPr/>
        </p:nvSpPr>
        <p:spPr bwMode="auto">
          <a:xfrm>
            <a:off x="17621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cxnSp>
        <p:nvCxnSpPr>
          <p:cNvPr id="572437" name="AutoShape 21"/>
          <p:cNvCxnSpPr>
            <a:cxnSpLocks noChangeShapeType="1"/>
            <a:stCxn id="572428" idx="4"/>
            <a:endCxn id="572434" idx="0"/>
          </p:cNvCxnSpPr>
          <p:nvPr/>
        </p:nvCxnSpPr>
        <p:spPr bwMode="auto">
          <a:xfrm flipH="1">
            <a:off x="1079500" y="1773238"/>
            <a:ext cx="4333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38" name="AutoShape 22"/>
          <p:cNvCxnSpPr>
            <a:cxnSpLocks noChangeShapeType="1"/>
            <a:stCxn id="572428" idx="4"/>
            <a:endCxn id="572435" idx="0"/>
          </p:cNvCxnSpPr>
          <p:nvPr/>
        </p:nvCxnSpPr>
        <p:spPr bwMode="auto">
          <a:xfrm flipH="1">
            <a:off x="1511300" y="1773238"/>
            <a:ext cx="15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39" name="AutoShape 23"/>
          <p:cNvCxnSpPr>
            <a:cxnSpLocks noChangeShapeType="1"/>
            <a:stCxn id="572428" idx="4"/>
            <a:endCxn id="572436" idx="0"/>
          </p:cNvCxnSpPr>
          <p:nvPr/>
        </p:nvCxnSpPr>
        <p:spPr bwMode="auto">
          <a:xfrm>
            <a:off x="1512888" y="1773238"/>
            <a:ext cx="430212"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2440" name="Oval 24"/>
          <p:cNvSpPr>
            <a:spLocks noChangeArrowheads="1"/>
          </p:cNvSpPr>
          <p:nvPr/>
        </p:nvSpPr>
        <p:spPr bwMode="auto">
          <a:xfrm>
            <a:off x="23399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2441" name="Oval 25"/>
          <p:cNvSpPr>
            <a:spLocks noChangeArrowheads="1"/>
          </p:cNvSpPr>
          <p:nvPr/>
        </p:nvSpPr>
        <p:spPr bwMode="auto">
          <a:xfrm>
            <a:off x="27717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2442" name="Oval 26"/>
          <p:cNvSpPr>
            <a:spLocks noChangeArrowheads="1"/>
          </p:cNvSpPr>
          <p:nvPr/>
        </p:nvSpPr>
        <p:spPr bwMode="auto">
          <a:xfrm>
            <a:off x="32035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cxnSp>
        <p:nvCxnSpPr>
          <p:cNvPr id="572443" name="AutoShape 27"/>
          <p:cNvCxnSpPr>
            <a:cxnSpLocks noChangeShapeType="1"/>
            <a:stCxn id="572429" idx="4"/>
            <a:endCxn id="572440" idx="0"/>
          </p:cNvCxnSpPr>
          <p:nvPr/>
        </p:nvCxnSpPr>
        <p:spPr bwMode="auto">
          <a:xfrm flipH="1">
            <a:off x="2520950" y="1773238"/>
            <a:ext cx="4302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44" name="AutoShape 28"/>
          <p:cNvCxnSpPr>
            <a:cxnSpLocks noChangeShapeType="1"/>
            <a:stCxn id="572429" idx="4"/>
            <a:endCxn id="572441" idx="0"/>
          </p:cNvCxnSpPr>
          <p:nvPr/>
        </p:nvCxnSpPr>
        <p:spPr bwMode="auto">
          <a:xfrm>
            <a:off x="2951163" y="1773238"/>
            <a:ext cx="15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45" name="AutoShape 29"/>
          <p:cNvCxnSpPr>
            <a:cxnSpLocks noChangeShapeType="1"/>
            <a:stCxn id="572429" idx="4"/>
            <a:endCxn id="572442" idx="0"/>
          </p:cNvCxnSpPr>
          <p:nvPr/>
        </p:nvCxnSpPr>
        <p:spPr bwMode="auto">
          <a:xfrm>
            <a:off x="2951163" y="1773238"/>
            <a:ext cx="4333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2446" name="Oval 30"/>
          <p:cNvSpPr>
            <a:spLocks noChangeArrowheads="1"/>
          </p:cNvSpPr>
          <p:nvPr/>
        </p:nvSpPr>
        <p:spPr bwMode="auto">
          <a:xfrm>
            <a:off x="37798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2447" name="Oval 31"/>
          <p:cNvSpPr>
            <a:spLocks noChangeArrowheads="1"/>
          </p:cNvSpPr>
          <p:nvPr/>
        </p:nvSpPr>
        <p:spPr bwMode="auto">
          <a:xfrm>
            <a:off x="42116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2448" name="Oval 32"/>
          <p:cNvSpPr>
            <a:spLocks noChangeArrowheads="1"/>
          </p:cNvSpPr>
          <p:nvPr/>
        </p:nvSpPr>
        <p:spPr bwMode="auto">
          <a:xfrm>
            <a:off x="46434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cxnSp>
        <p:nvCxnSpPr>
          <p:cNvPr id="572449" name="AutoShape 33"/>
          <p:cNvCxnSpPr>
            <a:cxnSpLocks noChangeShapeType="1"/>
            <a:stCxn id="572430" idx="4"/>
            <a:endCxn id="572446" idx="0"/>
          </p:cNvCxnSpPr>
          <p:nvPr/>
        </p:nvCxnSpPr>
        <p:spPr bwMode="auto">
          <a:xfrm flipH="1">
            <a:off x="39608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50" name="AutoShape 34"/>
          <p:cNvCxnSpPr>
            <a:cxnSpLocks noChangeShapeType="1"/>
            <a:stCxn id="572430" idx="4"/>
            <a:endCxn id="572447" idx="0"/>
          </p:cNvCxnSpPr>
          <p:nvPr/>
        </p:nvCxnSpPr>
        <p:spPr bwMode="auto">
          <a:xfrm>
            <a:off x="4392613" y="1773238"/>
            <a:ext cx="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2451" name="AutoShape 35"/>
          <p:cNvCxnSpPr>
            <a:cxnSpLocks noChangeShapeType="1"/>
            <a:stCxn id="572430" idx="4"/>
            <a:endCxn id="572448" idx="0"/>
          </p:cNvCxnSpPr>
          <p:nvPr/>
        </p:nvCxnSpPr>
        <p:spPr bwMode="auto">
          <a:xfrm>
            <a:off x="43926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2452" name="Line 36"/>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2453" name="Line 37"/>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2454" name="Rectangle 38"/>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2455" name="Line 39"/>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2456" name="Line 40"/>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2457" name="Rectangle 41"/>
          <p:cNvSpPr>
            <a:spLocks noChangeArrowheads="1"/>
          </p:cNvSpPr>
          <p:nvPr/>
        </p:nvSpPr>
        <p:spPr bwMode="auto">
          <a:xfrm>
            <a:off x="860425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2458" name="Rectangle 42"/>
          <p:cNvSpPr>
            <a:spLocks noChangeArrowheads="1"/>
          </p:cNvSpPr>
          <p:nvPr/>
        </p:nvSpPr>
        <p:spPr bwMode="auto">
          <a:xfrm>
            <a:off x="8424863" y="908050"/>
            <a:ext cx="179387"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2459" name="Rectangle 43"/>
          <p:cNvSpPr>
            <a:spLocks noChangeArrowheads="1"/>
          </p:cNvSpPr>
          <p:nvPr/>
        </p:nvSpPr>
        <p:spPr bwMode="auto">
          <a:xfrm>
            <a:off x="824230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Tree>
    <p:extLst>
      <p:ext uri="{BB962C8B-B14F-4D97-AF65-F5344CB8AC3E}">
        <p14:creationId xmlns:p14="http://schemas.microsoft.com/office/powerpoint/2010/main" xmlns="" val="393543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698817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γ</a:t>
            </a:r>
            <a:endParaRPr lang="es-PE" altLang="es-PE" sz="1800"/>
          </a:p>
        </p:txBody>
      </p:sp>
      <p:sp>
        <p:nvSpPr>
          <p:cNvPr id="573443" name="Rectangle 3"/>
          <p:cNvSpPr>
            <a:spLocks noChangeArrowheads="1"/>
          </p:cNvSpPr>
          <p:nvPr/>
        </p:nvSpPr>
        <p:spPr bwMode="auto">
          <a:xfrm>
            <a:off x="71675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β</a:t>
            </a:r>
            <a:endParaRPr lang="es-PE" altLang="es-PE" sz="1800"/>
          </a:p>
        </p:txBody>
      </p:sp>
      <p:sp>
        <p:nvSpPr>
          <p:cNvPr id="573444" name="Rectangle 4"/>
          <p:cNvSpPr>
            <a:spLocks noChangeArrowheads="1"/>
          </p:cNvSpPr>
          <p:nvPr/>
        </p:nvSpPr>
        <p:spPr bwMode="auto">
          <a:xfrm>
            <a:off x="73469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α</a:t>
            </a:r>
            <a:endParaRPr lang="es-PE" altLang="es-PE" sz="1800"/>
          </a:p>
        </p:txBody>
      </p:sp>
      <p:sp>
        <p:nvSpPr>
          <p:cNvPr id="573445" name="Rectangle 5"/>
          <p:cNvSpPr>
            <a:spLocks noChangeArrowheads="1"/>
          </p:cNvSpPr>
          <p:nvPr/>
        </p:nvSpPr>
        <p:spPr bwMode="auto">
          <a:xfrm>
            <a:off x="75263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sp>
        <p:nvSpPr>
          <p:cNvPr id="573446" name="Rectangle 6"/>
          <p:cNvSpPr>
            <a:spLocks noChangeArrowheads="1"/>
          </p:cNvSpPr>
          <p:nvPr/>
        </p:nvSpPr>
        <p:spPr bwMode="auto">
          <a:xfrm>
            <a:off x="770890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3447" name="Rectangle 7"/>
          <p:cNvSpPr>
            <a:spLocks noChangeArrowheads="1"/>
          </p:cNvSpPr>
          <p:nvPr/>
        </p:nvSpPr>
        <p:spPr bwMode="auto">
          <a:xfrm>
            <a:off x="788828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3448" name="Rectangle 8"/>
          <p:cNvSpPr>
            <a:spLocks noChangeArrowheads="1"/>
          </p:cNvSpPr>
          <p:nvPr/>
        </p:nvSpPr>
        <p:spPr bwMode="auto">
          <a:xfrm>
            <a:off x="806767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sp>
        <p:nvSpPr>
          <p:cNvPr id="573449" name="Rectangle 9"/>
          <p:cNvSpPr>
            <a:spLocks noChangeArrowheads="1"/>
          </p:cNvSpPr>
          <p:nvPr/>
        </p:nvSpPr>
        <p:spPr bwMode="auto">
          <a:xfrm>
            <a:off x="82470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3450" name="Rectangle 10"/>
          <p:cNvSpPr>
            <a:spLocks noChangeArrowheads="1"/>
          </p:cNvSpPr>
          <p:nvPr/>
        </p:nvSpPr>
        <p:spPr bwMode="auto">
          <a:xfrm>
            <a:off x="84264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3451" name="Rectangle 11"/>
          <p:cNvSpPr>
            <a:spLocks noChangeArrowheads="1"/>
          </p:cNvSpPr>
          <p:nvPr/>
        </p:nvSpPr>
        <p:spPr bwMode="auto">
          <a:xfrm>
            <a:off x="86058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sp>
        <p:nvSpPr>
          <p:cNvPr id="573452" name="Rectangle 12"/>
          <p:cNvSpPr>
            <a:spLocks noChangeArrowheads="1"/>
          </p:cNvSpPr>
          <p:nvPr/>
        </p:nvSpPr>
        <p:spPr bwMode="auto">
          <a:xfrm>
            <a:off x="87852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3453" name="Line 13"/>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3454" name="Line 14"/>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3455" name="Oval 15"/>
          <p:cNvSpPr>
            <a:spLocks noChangeArrowheads="1"/>
          </p:cNvSpPr>
          <p:nvPr/>
        </p:nvSpPr>
        <p:spPr bwMode="auto">
          <a:xfrm>
            <a:off x="2771775" y="115888"/>
            <a:ext cx="360363" cy="3603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3456" name="Oval 16"/>
          <p:cNvSpPr>
            <a:spLocks noChangeArrowheads="1"/>
          </p:cNvSpPr>
          <p:nvPr/>
        </p:nvSpPr>
        <p:spPr bwMode="auto">
          <a:xfrm>
            <a:off x="1331913"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3457" name="Oval 17"/>
          <p:cNvSpPr>
            <a:spLocks noChangeArrowheads="1"/>
          </p:cNvSpPr>
          <p:nvPr/>
        </p:nvSpPr>
        <p:spPr bwMode="auto">
          <a:xfrm>
            <a:off x="2770188"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3458" name="Oval 18"/>
          <p:cNvSpPr>
            <a:spLocks noChangeArrowheads="1"/>
          </p:cNvSpPr>
          <p:nvPr/>
        </p:nvSpPr>
        <p:spPr bwMode="auto">
          <a:xfrm>
            <a:off x="4211638"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73459" name="AutoShape 19"/>
          <p:cNvCxnSpPr>
            <a:cxnSpLocks noChangeShapeType="1"/>
            <a:stCxn id="573455" idx="4"/>
            <a:endCxn id="573456"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60" name="AutoShape 20"/>
          <p:cNvCxnSpPr>
            <a:cxnSpLocks noChangeShapeType="1"/>
            <a:stCxn id="573455" idx="4"/>
            <a:endCxn id="573457"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61" name="AutoShape 21"/>
          <p:cNvCxnSpPr>
            <a:cxnSpLocks noChangeShapeType="1"/>
            <a:stCxn id="573455" idx="4"/>
            <a:endCxn id="573458"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3462" name="Oval 22"/>
          <p:cNvSpPr>
            <a:spLocks noChangeArrowheads="1"/>
          </p:cNvSpPr>
          <p:nvPr/>
        </p:nvSpPr>
        <p:spPr bwMode="auto">
          <a:xfrm>
            <a:off x="898525" y="2781300"/>
            <a:ext cx="360363" cy="360363"/>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3463" name="Oval 23"/>
          <p:cNvSpPr>
            <a:spLocks noChangeArrowheads="1"/>
          </p:cNvSpPr>
          <p:nvPr/>
        </p:nvSpPr>
        <p:spPr bwMode="auto">
          <a:xfrm>
            <a:off x="13303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3464" name="Oval 24"/>
          <p:cNvSpPr>
            <a:spLocks noChangeArrowheads="1"/>
          </p:cNvSpPr>
          <p:nvPr/>
        </p:nvSpPr>
        <p:spPr bwMode="auto">
          <a:xfrm>
            <a:off x="17621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cxnSp>
        <p:nvCxnSpPr>
          <p:cNvPr id="573465" name="AutoShape 25"/>
          <p:cNvCxnSpPr>
            <a:cxnSpLocks noChangeShapeType="1"/>
            <a:stCxn id="573456" idx="4"/>
            <a:endCxn id="573462" idx="0"/>
          </p:cNvCxnSpPr>
          <p:nvPr/>
        </p:nvCxnSpPr>
        <p:spPr bwMode="auto">
          <a:xfrm flipH="1">
            <a:off x="1079500" y="1773238"/>
            <a:ext cx="4333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66" name="AutoShape 26"/>
          <p:cNvCxnSpPr>
            <a:cxnSpLocks noChangeShapeType="1"/>
            <a:stCxn id="573456" idx="4"/>
            <a:endCxn id="573463" idx="0"/>
          </p:cNvCxnSpPr>
          <p:nvPr/>
        </p:nvCxnSpPr>
        <p:spPr bwMode="auto">
          <a:xfrm flipH="1">
            <a:off x="1511300" y="1773238"/>
            <a:ext cx="15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67" name="AutoShape 27"/>
          <p:cNvCxnSpPr>
            <a:cxnSpLocks noChangeShapeType="1"/>
            <a:stCxn id="573456" idx="4"/>
            <a:endCxn id="573464" idx="0"/>
          </p:cNvCxnSpPr>
          <p:nvPr/>
        </p:nvCxnSpPr>
        <p:spPr bwMode="auto">
          <a:xfrm>
            <a:off x="1512888" y="1773238"/>
            <a:ext cx="430212"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3468" name="Oval 28"/>
          <p:cNvSpPr>
            <a:spLocks noChangeArrowheads="1"/>
          </p:cNvSpPr>
          <p:nvPr/>
        </p:nvSpPr>
        <p:spPr bwMode="auto">
          <a:xfrm>
            <a:off x="23399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3469" name="Oval 29"/>
          <p:cNvSpPr>
            <a:spLocks noChangeArrowheads="1"/>
          </p:cNvSpPr>
          <p:nvPr/>
        </p:nvSpPr>
        <p:spPr bwMode="auto">
          <a:xfrm>
            <a:off x="27717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3470" name="Oval 30"/>
          <p:cNvSpPr>
            <a:spLocks noChangeArrowheads="1"/>
          </p:cNvSpPr>
          <p:nvPr/>
        </p:nvSpPr>
        <p:spPr bwMode="auto">
          <a:xfrm>
            <a:off x="32035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cxnSp>
        <p:nvCxnSpPr>
          <p:cNvPr id="573471" name="AutoShape 31"/>
          <p:cNvCxnSpPr>
            <a:cxnSpLocks noChangeShapeType="1"/>
            <a:stCxn id="573457" idx="4"/>
            <a:endCxn id="573468" idx="0"/>
          </p:cNvCxnSpPr>
          <p:nvPr/>
        </p:nvCxnSpPr>
        <p:spPr bwMode="auto">
          <a:xfrm flipH="1">
            <a:off x="2520950" y="1773238"/>
            <a:ext cx="4302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72" name="AutoShape 32"/>
          <p:cNvCxnSpPr>
            <a:cxnSpLocks noChangeShapeType="1"/>
            <a:stCxn id="573457" idx="4"/>
            <a:endCxn id="573469" idx="0"/>
          </p:cNvCxnSpPr>
          <p:nvPr/>
        </p:nvCxnSpPr>
        <p:spPr bwMode="auto">
          <a:xfrm>
            <a:off x="2951163" y="1773238"/>
            <a:ext cx="15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73" name="AutoShape 33"/>
          <p:cNvCxnSpPr>
            <a:cxnSpLocks noChangeShapeType="1"/>
            <a:stCxn id="573457" idx="4"/>
            <a:endCxn id="573470" idx="0"/>
          </p:cNvCxnSpPr>
          <p:nvPr/>
        </p:nvCxnSpPr>
        <p:spPr bwMode="auto">
          <a:xfrm>
            <a:off x="2951163" y="1773238"/>
            <a:ext cx="4333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3474" name="Oval 34"/>
          <p:cNvSpPr>
            <a:spLocks noChangeArrowheads="1"/>
          </p:cNvSpPr>
          <p:nvPr/>
        </p:nvSpPr>
        <p:spPr bwMode="auto">
          <a:xfrm>
            <a:off x="37798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3475" name="Oval 35"/>
          <p:cNvSpPr>
            <a:spLocks noChangeArrowheads="1"/>
          </p:cNvSpPr>
          <p:nvPr/>
        </p:nvSpPr>
        <p:spPr bwMode="auto">
          <a:xfrm>
            <a:off x="42116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3476" name="Oval 36"/>
          <p:cNvSpPr>
            <a:spLocks noChangeArrowheads="1"/>
          </p:cNvSpPr>
          <p:nvPr/>
        </p:nvSpPr>
        <p:spPr bwMode="auto">
          <a:xfrm>
            <a:off x="46434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cxnSp>
        <p:nvCxnSpPr>
          <p:cNvPr id="573477" name="AutoShape 37"/>
          <p:cNvCxnSpPr>
            <a:cxnSpLocks noChangeShapeType="1"/>
            <a:stCxn id="573458" idx="4"/>
            <a:endCxn id="573474" idx="0"/>
          </p:cNvCxnSpPr>
          <p:nvPr/>
        </p:nvCxnSpPr>
        <p:spPr bwMode="auto">
          <a:xfrm flipH="1">
            <a:off x="39608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78" name="AutoShape 38"/>
          <p:cNvCxnSpPr>
            <a:cxnSpLocks noChangeShapeType="1"/>
            <a:stCxn id="573458" idx="4"/>
            <a:endCxn id="573475" idx="0"/>
          </p:cNvCxnSpPr>
          <p:nvPr/>
        </p:nvCxnSpPr>
        <p:spPr bwMode="auto">
          <a:xfrm>
            <a:off x="4392613" y="1773238"/>
            <a:ext cx="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79" name="AutoShape 39"/>
          <p:cNvCxnSpPr>
            <a:cxnSpLocks noChangeShapeType="1"/>
            <a:stCxn id="573458" idx="4"/>
            <a:endCxn id="573476" idx="0"/>
          </p:cNvCxnSpPr>
          <p:nvPr/>
        </p:nvCxnSpPr>
        <p:spPr bwMode="auto">
          <a:xfrm>
            <a:off x="43926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3480" name="Oval 40"/>
          <p:cNvSpPr>
            <a:spLocks noChangeArrowheads="1"/>
          </p:cNvSpPr>
          <p:nvPr/>
        </p:nvSpPr>
        <p:spPr bwMode="auto">
          <a:xfrm>
            <a:off x="5032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α</a:t>
            </a:r>
          </a:p>
        </p:txBody>
      </p:sp>
      <p:sp>
        <p:nvSpPr>
          <p:cNvPr id="573481" name="Oval 41"/>
          <p:cNvSpPr>
            <a:spLocks noChangeArrowheads="1"/>
          </p:cNvSpPr>
          <p:nvPr/>
        </p:nvSpPr>
        <p:spPr bwMode="auto">
          <a:xfrm>
            <a:off x="9350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β</a:t>
            </a:r>
          </a:p>
        </p:txBody>
      </p:sp>
      <p:sp>
        <p:nvSpPr>
          <p:cNvPr id="573482" name="Oval 42"/>
          <p:cNvSpPr>
            <a:spLocks noChangeArrowheads="1"/>
          </p:cNvSpPr>
          <p:nvPr/>
        </p:nvSpPr>
        <p:spPr bwMode="auto">
          <a:xfrm>
            <a:off x="13668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γ</a:t>
            </a:r>
            <a:endParaRPr lang="es-PE" altLang="es-PE" sz="1800"/>
          </a:p>
        </p:txBody>
      </p:sp>
      <p:cxnSp>
        <p:nvCxnSpPr>
          <p:cNvPr id="573483" name="AutoShape 43"/>
          <p:cNvCxnSpPr>
            <a:cxnSpLocks noChangeShapeType="1"/>
            <a:stCxn id="573462" idx="4"/>
            <a:endCxn id="573480" idx="0"/>
          </p:cNvCxnSpPr>
          <p:nvPr/>
        </p:nvCxnSpPr>
        <p:spPr bwMode="auto">
          <a:xfrm flipH="1">
            <a:off x="684213" y="3141663"/>
            <a:ext cx="3952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84" name="AutoShape 44"/>
          <p:cNvCxnSpPr>
            <a:cxnSpLocks noChangeShapeType="1"/>
            <a:stCxn id="573462" idx="4"/>
            <a:endCxn id="573481" idx="0"/>
          </p:cNvCxnSpPr>
          <p:nvPr/>
        </p:nvCxnSpPr>
        <p:spPr bwMode="auto">
          <a:xfrm>
            <a:off x="1079500" y="3141663"/>
            <a:ext cx="365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3485" name="AutoShape 45"/>
          <p:cNvCxnSpPr>
            <a:cxnSpLocks noChangeShapeType="1"/>
            <a:stCxn id="573462" idx="4"/>
            <a:endCxn id="573482" idx="0"/>
          </p:cNvCxnSpPr>
          <p:nvPr/>
        </p:nvCxnSpPr>
        <p:spPr bwMode="auto">
          <a:xfrm>
            <a:off x="1079500" y="3141663"/>
            <a:ext cx="4683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3486" name="Rectangle 46"/>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3487" name="Line 47"/>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3488" name="Line 48"/>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3489" name="Rectangle 49"/>
          <p:cNvSpPr>
            <a:spLocks noChangeArrowheads="1"/>
          </p:cNvSpPr>
          <p:nvPr/>
        </p:nvSpPr>
        <p:spPr bwMode="auto">
          <a:xfrm>
            <a:off x="860425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3490" name="Rectangle 50"/>
          <p:cNvSpPr>
            <a:spLocks noChangeArrowheads="1"/>
          </p:cNvSpPr>
          <p:nvPr/>
        </p:nvSpPr>
        <p:spPr bwMode="auto">
          <a:xfrm>
            <a:off x="8424863" y="908050"/>
            <a:ext cx="179387"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3491" name="Rectangle 51"/>
          <p:cNvSpPr>
            <a:spLocks noChangeArrowheads="1"/>
          </p:cNvSpPr>
          <p:nvPr/>
        </p:nvSpPr>
        <p:spPr bwMode="auto">
          <a:xfrm>
            <a:off x="8243888" y="908050"/>
            <a:ext cx="179387"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
        <p:nvSpPr>
          <p:cNvPr id="573492" name="Rectangle 52"/>
          <p:cNvSpPr>
            <a:spLocks noChangeArrowheads="1"/>
          </p:cNvSpPr>
          <p:nvPr/>
        </p:nvSpPr>
        <p:spPr bwMode="auto">
          <a:xfrm>
            <a:off x="806450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Tree>
    <p:extLst>
      <p:ext uri="{BB962C8B-B14F-4D97-AF65-F5344CB8AC3E}">
        <p14:creationId xmlns:p14="http://schemas.microsoft.com/office/powerpoint/2010/main" xmlns="" val="194437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ChangeArrowheads="1"/>
          </p:cNvSpPr>
          <p:nvPr/>
        </p:nvSpPr>
        <p:spPr bwMode="auto">
          <a:xfrm>
            <a:off x="8785225"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4467" name="Rectangle 3"/>
          <p:cNvSpPr>
            <a:spLocks noChangeArrowheads="1"/>
          </p:cNvSpPr>
          <p:nvPr/>
        </p:nvSpPr>
        <p:spPr bwMode="auto">
          <a:xfrm>
            <a:off x="8604250" y="908050"/>
            <a:ext cx="179388"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4468" name="Rectangle 4"/>
          <p:cNvSpPr>
            <a:spLocks noChangeArrowheads="1"/>
          </p:cNvSpPr>
          <p:nvPr/>
        </p:nvSpPr>
        <p:spPr bwMode="auto">
          <a:xfrm>
            <a:off x="8424863" y="908050"/>
            <a:ext cx="179387"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4469" name="Rectangle 5"/>
          <p:cNvSpPr>
            <a:spLocks noChangeArrowheads="1"/>
          </p:cNvSpPr>
          <p:nvPr/>
        </p:nvSpPr>
        <p:spPr bwMode="auto">
          <a:xfrm>
            <a:off x="7920038" y="908050"/>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4470" name="Rectangle 6"/>
          <p:cNvSpPr>
            <a:spLocks noChangeArrowheads="1"/>
          </p:cNvSpPr>
          <p:nvPr/>
        </p:nvSpPr>
        <p:spPr bwMode="auto">
          <a:xfrm>
            <a:off x="8099425" y="908050"/>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4471" name="Rectangle 7"/>
          <p:cNvSpPr>
            <a:spLocks noChangeArrowheads="1"/>
          </p:cNvSpPr>
          <p:nvPr/>
        </p:nvSpPr>
        <p:spPr bwMode="auto">
          <a:xfrm>
            <a:off x="8278813" y="908050"/>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sp>
        <p:nvSpPr>
          <p:cNvPr id="574472" name="Rectangle 8"/>
          <p:cNvSpPr>
            <a:spLocks noChangeArrowheads="1"/>
          </p:cNvSpPr>
          <p:nvPr/>
        </p:nvSpPr>
        <p:spPr bwMode="auto">
          <a:xfrm>
            <a:off x="71675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γ</a:t>
            </a:r>
            <a:endParaRPr lang="es-PE" altLang="es-PE" sz="1800"/>
          </a:p>
        </p:txBody>
      </p:sp>
      <p:sp>
        <p:nvSpPr>
          <p:cNvPr id="574473" name="Rectangle 9"/>
          <p:cNvSpPr>
            <a:spLocks noChangeArrowheads="1"/>
          </p:cNvSpPr>
          <p:nvPr/>
        </p:nvSpPr>
        <p:spPr bwMode="auto">
          <a:xfrm>
            <a:off x="73469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β</a:t>
            </a:r>
            <a:endParaRPr lang="es-PE" altLang="es-PE" sz="1800"/>
          </a:p>
        </p:txBody>
      </p:sp>
      <p:sp>
        <p:nvSpPr>
          <p:cNvPr id="574474" name="Rectangle 10"/>
          <p:cNvSpPr>
            <a:spLocks noChangeArrowheads="1"/>
          </p:cNvSpPr>
          <p:nvPr/>
        </p:nvSpPr>
        <p:spPr bwMode="auto">
          <a:xfrm>
            <a:off x="75263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α</a:t>
            </a:r>
            <a:endParaRPr lang="es-PE" altLang="es-PE" sz="1800"/>
          </a:p>
        </p:txBody>
      </p:sp>
      <p:sp>
        <p:nvSpPr>
          <p:cNvPr id="574475" name="Rectangle 11"/>
          <p:cNvSpPr>
            <a:spLocks noChangeArrowheads="1"/>
          </p:cNvSpPr>
          <p:nvPr/>
        </p:nvSpPr>
        <p:spPr bwMode="auto">
          <a:xfrm>
            <a:off x="77057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sp>
        <p:nvSpPr>
          <p:cNvPr id="574476" name="Rectangle 12"/>
          <p:cNvSpPr>
            <a:spLocks noChangeArrowheads="1"/>
          </p:cNvSpPr>
          <p:nvPr/>
        </p:nvSpPr>
        <p:spPr bwMode="auto">
          <a:xfrm>
            <a:off x="788828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4477" name="Rectangle 13"/>
          <p:cNvSpPr>
            <a:spLocks noChangeArrowheads="1"/>
          </p:cNvSpPr>
          <p:nvPr/>
        </p:nvSpPr>
        <p:spPr bwMode="auto">
          <a:xfrm>
            <a:off x="806767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4478" name="Rectangle 14"/>
          <p:cNvSpPr>
            <a:spLocks noChangeArrowheads="1"/>
          </p:cNvSpPr>
          <p:nvPr/>
        </p:nvSpPr>
        <p:spPr bwMode="auto">
          <a:xfrm>
            <a:off x="824706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sp>
        <p:nvSpPr>
          <p:cNvPr id="574479" name="Rectangle 15"/>
          <p:cNvSpPr>
            <a:spLocks noChangeArrowheads="1"/>
          </p:cNvSpPr>
          <p:nvPr/>
        </p:nvSpPr>
        <p:spPr bwMode="auto">
          <a:xfrm>
            <a:off x="842645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4480" name="Rectangle 16"/>
          <p:cNvSpPr>
            <a:spLocks noChangeArrowheads="1"/>
          </p:cNvSpPr>
          <p:nvPr/>
        </p:nvSpPr>
        <p:spPr bwMode="auto">
          <a:xfrm>
            <a:off x="8605838"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4481" name="Rectangle 17"/>
          <p:cNvSpPr>
            <a:spLocks noChangeArrowheads="1"/>
          </p:cNvSpPr>
          <p:nvPr/>
        </p:nvSpPr>
        <p:spPr bwMode="auto">
          <a:xfrm>
            <a:off x="87852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sp>
        <p:nvSpPr>
          <p:cNvPr id="574482" name="Rectangle 18"/>
          <p:cNvSpPr>
            <a:spLocks noChangeArrowheads="1"/>
          </p:cNvSpPr>
          <p:nvPr/>
        </p:nvSpPr>
        <p:spPr bwMode="auto">
          <a:xfrm>
            <a:off x="6626225"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ζ</a:t>
            </a:r>
          </a:p>
        </p:txBody>
      </p:sp>
      <p:sp>
        <p:nvSpPr>
          <p:cNvPr id="574483" name="Rectangle 19"/>
          <p:cNvSpPr>
            <a:spLocks noChangeArrowheads="1"/>
          </p:cNvSpPr>
          <p:nvPr/>
        </p:nvSpPr>
        <p:spPr bwMode="auto">
          <a:xfrm>
            <a:off x="6805613" y="1412875"/>
            <a:ext cx="179387"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latin typeface=""/>
              </a:rPr>
              <a:t>ε</a:t>
            </a:r>
          </a:p>
        </p:txBody>
      </p:sp>
      <p:sp>
        <p:nvSpPr>
          <p:cNvPr id="574484" name="Rectangle 20"/>
          <p:cNvSpPr>
            <a:spLocks noChangeArrowheads="1"/>
          </p:cNvSpPr>
          <p:nvPr/>
        </p:nvSpPr>
        <p:spPr bwMode="auto">
          <a:xfrm>
            <a:off x="6985000" y="1412875"/>
            <a:ext cx="179388"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latin typeface=""/>
              </a:rPr>
              <a:t>δ</a:t>
            </a:r>
          </a:p>
        </p:txBody>
      </p:sp>
      <p:sp>
        <p:nvSpPr>
          <p:cNvPr id="574485" name="Line 21"/>
          <p:cNvSpPr>
            <a:spLocks noChangeShapeType="1"/>
          </p:cNvSpPr>
          <p:nvPr/>
        </p:nvSpPr>
        <p:spPr bwMode="auto">
          <a:xfrm flipH="1">
            <a:off x="6011863" y="1412875"/>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4486" name="Line 22"/>
          <p:cNvSpPr>
            <a:spLocks noChangeShapeType="1"/>
          </p:cNvSpPr>
          <p:nvPr/>
        </p:nvSpPr>
        <p:spPr bwMode="auto">
          <a:xfrm flipH="1">
            <a:off x="6011863" y="1773238"/>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4487" name="Oval 23"/>
          <p:cNvSpPr>
            <a:spLocks noChangeArrowheads="1"/>
          </p:cNvSpPr>
          <p:nvPr/>
        </p:nvSpPr>
        <p:spPr bwMode="auto">
          <a:xfrm>
            <a:off x="2771775" y="115888"/>
            <a:ext cx="360363" cy="3603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0</a:t>
            </a:r>
            <a:endParaRPr lang="es-PE" altLang="es-PE" sz="1800"/>
          </a:p>
        </p:txBody>
      </p:sp>
      <p:sp>
        <p:nvSpPr>
          <p:cNvPr id="574488" name="Oval 24"/>
          <p:cNvSpPr>
            <a:spLocks noChangeArrowheads="1"/>
          </p:cNvSpPr>
          <p:nvPr/>
        </p:nvSpPr>
        <p:spPr bwMode="auto">
          <a:xfrm>
            <a:off x="1331913"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1</a:t>
            </a:r>
            <a:endParaRPr lang="es-PE" altLang="es-PE" sz="1800"/>
          </a:p>
        </p:txBody>
      </p:sp>
      <p:sp>
        <p:nvSpPr>
          <p:cNvPr id="574489" name="Oval 25"/>
          <p:cNvSpPr>
            <a:spLocks noChangeArrowheads="1"/>
          </p:cNvSpPr>
          <p:nvPr/>
        </p:nvSpPr>
        <p:spPr bwMode="auto">
          <a:xfrm>
            <a:off x="2770188"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2</a:t>
            </a:r>
            <a:endParaRPr lang="es-PE" altLang="es-PE" sz="1800"/>
          </a:p>
        </p:txBody>
      </p:sp>
      <p:sp>
        <p:nvSpPr>
          <p:cNvPr id="574490" name="Oval 26"/>
          <p:cNvSpPr>
            <a:spLocks noChangeArrowheads="1"/>
          </p:cNvSpPr>
          <p:nvPr/>
        </p:nvSpPr>
        <p:spPr bwMode="auto">
          <a:xfrm>
            <a:off x="4211638" y="1412875"/>
            <a:ext cx="360362" cy="3603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3</a:t>
            </a:r>
            <a:endParaRPr lang="es-PE" altLang="es-PE" sz="1800"/>
          </a:p>
        </p:txBody>
      </p:sp>
      <p:cxnSp>
        <p:nvCxnSpPr>
          <p:cNvPr id="574491" name="AutoShape 27"/>
          <p:cNvCxnSpPr>
            <a:cxnSpLocks noChangeShapeType="1"/>
            <a:stCxn id="574487" idx="4"/>
            <a:endCxn id="574488" idx="0"/>
          </p:cNvCxnSpPr>
          <p:nvPr/>
        </p:nvCxnSpPr>
        <p:spPr bwMode="auto">
          <a:xfrm flipH="1">
            <a:off x="1512888" y="476250"/>
            <a:ext cx="1439862"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492" name="AutoShape 28"/>
          <p:cNvCxnSpPr>
            <a:cxnSpLocks noChangeShapeType="1"/>
            <a:stCxn id="574487" idx="4"/>
            <a:endCxn id="574489" idx="0"/>
          </p:cNvCxnSpPr>
          <p:nvPr/>
        </p:nvCxnSpPr>
        <p:spPr bwMode="auto">
          <a:xfrm flipH="1">
            <a:off x="2951163" y="476250"/>
            <a:ext cx="1587"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493" name="AutoShape 29"/>
          <p:cNvCxnSpPr>
            <a:cxnSpLocks noChangeShapeType="1"/>
            <a:stCxn id="574487" idx="4"/>
            <a:endCxn id="574490" idx="0"/>
          </p:cNvCxnSpPr>
          <p:nvPr/>
        </p:nvCxnSpPr>
        <p:spPr bwMode="auto">
          <a:xfrm>
            <a:off x="2952750" y="476250"/>
            <a:ext cx="1439863" cy="936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494" name="Oval 30"/>
          <p:cNvSpPr>
            <a:spLocks noChangeArrowheads="1"/>
          </p:cNvSpPr>
          <p:nvPr/>
        </p:nvSpPr>
        <p:spPr bwMode="auto">
          <a:xfrm>
            <a:off x="898525" y="2781300"/>
            <a:ext cx="360363" cy="360363"/>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a</a:t>
            </a:r>
            <a:endParaRPr lang="es-PE" altLang="es-PE" sz="1800"/>
          </a:p>
        </p:txBody>
      </p:sp>
      <p:sp>
        <p:nvSpPr>
          <p:cNvPr id="574495" name="Oval 31"/>
          <p:cNvSpPr>
            <a:spLocks noChangeArrowheads="1"/>
          </p:cNvSpPr>
          <p:nvPr/>
        </p:nvSpPr>
        <p:spPr bwMode="auto">
          <a:xfrm>
            <a:off x="1330325" y="2781300"/>
            <a:ext cx="360363" cy="360363"/>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b</a:t>
            </a:r>
            <a:endParaRPr lang="es-PE" altLang="es-PE" sz="1800"/>
          </a:p>
        </p:txBody>
      </p:sp>
      <p:sp>
        <p:nvSpPr>
          <p:cNvPr id="574496" name="Oval 32"/>
          <p:cNvSpPr>
            <a:spLocks noChangeArrowheads="1"/>
          </p:cNvSpPr>
          <p:nvPr/>
        </p:nvSpPr>
        <p:spPr bwMode="auto">
          <a:xfrm>
            <a:off x="176212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c</a:t>
            </a:r>
            <a:endParaRPr lang="es-PE" altLang="es-PE" sz="1800"/>
          </a:p>
        </p:txBody>
      </p:sp>
      <p:cxnSp>
        <p:nvCxnSpPr>
          <p:cNvPr id="574497" name="AutoShape 33"/>
          <p:cNvCxnSpPr>
            <a:cxnSpLocks noChangeShapeType="1"/>
            <a:stCxn id="574488" idx="4"/>
            <a:endCxn id="574494" idx="0"/>
          </p:cNvCxnSpPr>
          <p:nvPr/>
        </p:nvCxnSpPr>
        <p:spPr bwMode="auto">
          <a:xfrm flipH="1">
            <a:off x="1079500" y="1773238"/>
            <a:ext cx="4333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498" name="AutoShape 34"/>
          <p:cNvCxnSpPr>
            <a:cxnSpLocks noChangeShapeType="1"/>
            <a:stCxn id="574488" idx="4"/>
            <a:endCxn id="574495" idx="0"/>
          </p:cNvCxnSpPr>
          <p:nvPr/>
        </p:nvCxnSpPr>
        <p:spPr bwMode="auto">
          <a:xfrm flipH="1">
            <a:off x="1511300" y="1773238"/>
            <a:ext cx="1588"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499" name="AutoShape 35"/>
          <p:cNvCxnSpPr>
            <a:cxnSpLocks noChangeShapeType="1"/>
            <a:stCxn id="574488" idx="4"/>
            <a:endCxn id="574496" idx="0"/>
          </p:cNvCxnSpPr>
          <p:nvPr/>
        </p:nvCxnSpPr>
        <p:spPr bwMode="auto">
          <a:xfrm>
            <a:off x="1512888" y="1773238"/>
            <a:ext cx="430212"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500" name="Oval 36"/>
          <p:cNvSpPr>
            <a:spLocks noChangeArrowheads="1"/>
          </p:cNvSpPr>
          <p:nvPr/>
        </p:nvSpPr>
        <p:spPr bwMode="auto">
          <a:xfrm>
            <a:off x="23399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d</a:t>
            </a:r>
            <a:endParaRPr lang="es-PE" altLang="es-PE" sz="1800"/>
          </a:p>
        </p:txBody>
      </p:sp>
      <p:sp>
        <p:nvSpPr>
          <p:cNvPr id="574501" name="Oval 37"/>
          <p:cNvSpPr>
            <a:spLocks noChangeArrowheads="1"/>
          </p:cNvSpPr>
          <p:nvPr/>
        </p:nvSpPr>
        <p:spPr bwMode="auto">
          <a:xfrm>
            <a:off x="27717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e</a:t>
            </a:r>
            <a:endParaRPr lang="es-PE" altLang="es-PE" sz="1800"/>
          </a:p>
        </p:txBody>
      </p:sp>
      <p:sp>
        <p:nvSpPr>
          <p:cNvPr id="574502" name="Oval 38"/>
          <p:cNvSpPr>
            <a:spLocks noChangeArrowheads="1"/>
          </p:cNvSpPr>
          <p:nvPr/>
        </p:nvSpPr>
        <p:spPr bwMode="auto">
          <a:xfrm>
            <a:off x="3203575" y="27813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f</a:t>
            </a:r>
            <a:endParaRPr lang="es-PE" altLang="es-PE" sz="1800"/>
          </a:p>
        </p:txBody>
      </p:sp>
      <p:cxnSp>
        <p:nvCxnSpPr>
          <p:cNvPr id="574503" name="AutoShape 39"/>
          <p:cNvCxnSpPr>
            <a:cxnSpLocks noChangeShapeType="1"/>
            <a:stCxn id="574489" idx="4"/>
            <a:endCxn id="574500" idx="0"/>
          </p:cNvCxnSpPr>
          <p:nvPr/>
        </p:nvCxnSpPr>
        <p:spPr bwMode="auto">
          <a:xfrm flipH="1">
            <a:off x="2520950" y="1773238"/>
            <a:ext cx="4302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04" name="AutoShape 40"/>
          <p:cNvCxnSpPr>
            <a:cxnSpLocks noChangeShapeType="1"/>
            <a:stCxn id="574489" idx="4"/>
            <a:endCxn id="574501" idx="0"/>
          </p:cNvCxnSpPr>
          <p:nvPr/>
        </p:nvCxnSpPr>
        <p:spPr bwMode="auto">
          <a:xfrm>
            <a:off x="2951163" y="1773238"/>
            <a:ext cx="15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05" name="AutoShape 41"/>
          <p:cNvCxnSpPr>
            <a:cxnSpLocks noChangeShapeType="1"/>
            <a:stCxn id="574489" idx="4"/>
            <a:endCxn id="574502" idx="0"/>
          </p:cNvCxnSpPr>
          <p:nvPr/>
        </p:nvCxnSpPr>
        <p:spPr bwMode="auto">
          <a:xfrm>
            <a:off x="2951163" y="1773238"/>
            <a:ext cx="4333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506" name="Oval 42"/>
          <p:cNvSpPr>
            <a:spLocks noChangeArrowheads="1"/>
          </p:cNvSpPr>
          <p:nvPr/>
        </p:nvSpPr>
        <p:spPr bwMode="auto">
          <a:xfrm>
            <a:off x="37798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g</a:t>
            </a:r>
            <a:endParaRPr lang="es-PE" altLang="es-PE" sz="1800"/>
          </a:p>
        </p:txBody>
      </p:sp>
      <p:sp>
        <p:nvSpPr>
          <p:cNvPr id="574507" name="Oval 43"/>
          <p:cNvSpPr>
            <a:spLocks noChangeArrowheads="1"/>
          </p:cNvSpPr>
          <p:nvPr/>
        </p:nvSpPr>
        <p:spPr bwMode="auto">
          <a:xfrm>
            <a:off x="42116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h</a:t>
            </a:r>
            <a:endParaRPr lang="es-PE" altLang="es-PE" sz="1800"/>
          </a:p>
        </p:txBody>
      </p:sp>
      <p:sp>
        <p:nvSpPr>
          <p:cNvPr id="574508" name="Oval 44"/>
          <p:cNvSpPr>
            <a:spLocks noChangeArrowheads="1"/>
          </p:cNvSpPr>
          <p:nvPr/>
        </p:nvSpPr>
        <p:spPr bwMode="auto">
          <a:xfrm>
            <a:off x="4643438" y="27813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 altLang="es-PE" sz="1800"/>
              <a:t>i</a:t>
            </a:r>
            <a:endParaRPr lang="es-PE" altLang="es-PE" sz="1800"/>
          </a:p>
        </p:txBody>
      </p:sp>
      <p:cxnSp>
        <p:nvCxnSpPr>
          <p:cNvPr id="574509" name="AutoShape 45"/>
          <p:cNvCxnSpPr>
            <a:cxnSpLocks noChangeShapeType="1"/>
            <a:stCxn id="574490" idx="4"/>
            <a:endCxn id="574506" idx="0"/>
          </p:cNvCxnSpPr>
          <p:nvPr/>
        </p:nvCxnSpPr>
        <p:spPr bwMode="auto">
          <a:xfrm flipH="1">
            <a:off x="39608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10" name="AutoShape 46"/>
          <p:cNvCxnSpPr>
            <a:cxnSpLocks noChangeShapeType="1"/>
            <a:stCxn id="574490" idx="4"/>
            <a:endCxn id="574507" idx="0"/>
          </p:cNvCxnSpPr>
          <p:nvPr/>
        </p:nvCxnSpPr>
        <p:spPr bwMode="auto">
          <a:xfrm>
            <a:off x="4392613" y="1773238"/>
            <a:ext cx="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11" name="AutoShape 47"/>
          <p:cNvCxnSpPr>
            <a:cxnSpLocks noChangeShapeType="1"/>
            <a:stCxn id="574490" idx="4"/>
            <a:endCxn id="574508" idx="0"/>
          </p:cNvCxnSpPr>
          <p:nvPr/>
        </p:nvCxnSpPr>
        <p:spPr bwMode="auto">
          <a:xfrm>
            <a:off x="4392613" y="1773238"/>
            <a:ext cx="431800"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512" name="Oval 48"/>
          <p:cNvSpPr>
            <a:spLocks noChangeArrowheads="1"/>
          </p:cNvSpPr>
          <p:nvPr/>
        </p:nvSpPr>
        <p:spPr bwMode="auto">
          <a:xfrm>
            <a:off x="5032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α</a:t>
            </a:r>
          </a:p>
        </p:txBody>
      </p:sp>
      <p:sp>
        <p:nvSpPr>
          <p:cNvPr id="574513" name="Oval 49"/>
          <p:cNvSpPr>
            <a:spLocks noChangeArrowheads="1"/>
          </p:cNvSpPr>
          <p:nvPr/>
        </p:nvSpPr>
        <p:spPr bwMode="auto">
          <a:xfrm>
            <a:off x="9350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β</a:t>
            </a:r>
          </a:p>
        </p:txBody>
      </p:sp>
      <p:sp>
        <p:nvSpPr>
          <p:cNvPr id="574514" name="Oval 50"/>
          <p:cNvSpPr>
            <a:spLocks noChangeArrowheads="1"/>
          </p:cNvSpPr>
          <p:nvPr/>
        </p:nvSpPr>
        <p:spPr bwMode="auto">
          <a:xfrm>
            <a:off x="1366838" y="41497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t>γ</a:t>
            </a:r>
            <a:endParaRPr lang="es-PE" altLang="es-PE" sz="1800"/>
          </a:p>
        </p:txBody>
      </p:sp>
      <p:cxnSp>
        <p:nvCxnSpPr>
          <p:cNvPr id="574515" name="AutoShape 51"/>
          <p:cNvCxnSpPr>
            <a:cxnSpLocks noChangeShapeType="1"/>
            <a:stCxn id="574494" idx="4"/>
            <a:endCxn id="574512" idx="0"/>
          </p:cNvCxnSpPr>
          <p:nvPr/>
        </p:nvCxnSpPr>
        <p:spPr bwMode="auto">
          <a:xfrm flipH="1">
            <a:off x="684213" y="3141663"/>
            <a:ext cx="395287"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16" name="AutoShape 52"/>
          <p:cNvCxnSpPr>
            <a:cxnSpLocks noChangeShapeType="1"/>
            <a:stCxn id="574494" idx="4"/>
            <a:endCxn id="574513" idx="0"/>
          </p:cNvCxnSpPr>
          <p:nvPr/>
        </p:nvCxnSpPr>
        <p:spPr bwMode="auto">
          <a:xfrm>
            <a:off x="1079500" y="3141663"/>
            <a:ext cx="365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17" name="AutoShape 53"/>
          <p:cNvCxnSpPr>
            <a:cxnSpLocks noChangeShapeType="1"/>
            <a:stCxn id="574494" idx="4"/>
            <a:endCxn id="574514" idx="0"/>
          </p:cNvCxnSpPr>
          <p:nvPr/>
        </p:nvCxnSpPr>
        <p:spPr bwMode="auto">
          <a:xfrm>
            <a:off x="1079500" y="3141663"/>
            <a:ext cx="468313"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518" name="Oval 54"/>
          <p:cNvSpPr>
            <a:spLocks noChangeArrowheads="1"/>
          </p:cNvSpPr>
          <p:nvPr/>
        </p:nvSpPr>
        <p:spPr bwMode="auto">
          <a:xfrm>
            <a:off x="1835150" y="4149725"/>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δ</a:t>
            </a:r>
          </a:p>
        </p:txBody>
      </p:sp>
      <p:sp>
        <p:nvSpPr>
          <p:cNvPr id="574519" name="Oval 55"/>
          <p:cNvSpPr>
            <a:spLocks noChangeArrowheads="1"/>
          </p:cNvSpPr>
          <p:nvPr/>
        </p:nvSpPr>
        <p:spPr bwMode="auto">
          <a:xfrm>
            <a:off x="2266950" y="4149725"/>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ε</a:t>
            </a:r>
          </a:p>
        </p:txBody>
      </p:sp>
      <p:sp>
        <p:nvSpPr>
          <p:cNvPr id="574520" name="Oval 56"/>
          <p:cNvSpPr>
            <a:spLocks noChangeArrowheads="1"/>
          </p:cNvSpPr>
          <p:nvPr/>
        </p:nvSpPr>
        <p:spPr bwMode="auto">
          <a:xfrm>
            <a:off x="2698750" y="4149725"/>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l-GR" altLang="es-PE" sz="1800">
                <a:cs typeface="Arial" panose="020B0604020202020204" pitchFamily="34" charset="0"/>
              </a:rPr>
              <a:t>ζ</a:t>
            </a:r>
          </a:p>
        </p:txBody>
      </p:sp>
      <p:cxnSp>
        <p:nvCxnSpPr>
          <p:cNvPr id="574521" name="AutoShape 57"/>
          <p:cNvCxnSpPr>
            <a:cxnSpLocks noChangeShapeType="1"/>
            <a:stCxn id="574495" idx="4"/>
            <a:endCxn id="574518" idx="0"/>
          </p:cNvCxnSpPr>
          <p:nvPr/>
        </p:nvCxnSpPr>
        <p:spPr bwMode="auto">
          <a:xfrm>
            <a:off x="1511300" y="3141663"/>
            <a:ext cx="504825"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22" name="AutoShape 58"/>
          <p:cNvCxnSpPr>
            <a:cxnSpLocks noChangeShapeType="1"/>
            <a:stCxn id="574495" idx="4"/>
            <a:endCxn id="574519" idx="0"/>
          </p:cNvCxnSpPr>
          <p:nvPr/>
        </p:nvCxnSpPr>
        <p:spPr bwMode="auto">
          <a:xfrm>
            <a:off x="1511300" y="3141663"/>
            <a:ext cx="936625"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523" name="AutoShape 59"/>
          <p:cNvCxnSpPr>
            <a:cxnSpLocks noChangeShapeType="1"/>
            <a:stCxn id="574495" idx="4"/>
            <a:endCxn id="574520" idx="0"/>
          </p:cNvCxnSpPr>
          <p:nvPr/>
        </p:nvCxnSpPr>
        <p:spPr bwMode="auto">
          <a:xfrm>
            <a:off x="1511300" y="3141663"/>
            <a:ext cx="1368425" cy="10080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4524" name="Line 60"/>
          <p:cNvSpPr>
            <a:spLocks noChangeShapeType="1"/>
          </p:cNvSpPr>
          <p:nvPr/>
        </p:nvSpPr>
        <p:spPr bwMode="auto">
          <a:xfrm flipH="1">
            <a:off x="6011863" y="908050"/>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74525" name="Line 61"/>
          <p:cNvSpPr>
            <a:spLocks noChangeShapeType="1"/>
          </p:cNvSpPr>
          <p:nvPr/>
        </p:nvSpPr>
        <p:spPr bwMode="auto">
          <a:xfrm flipH="1">
            <a:off x="6011863" y="1268413"/>
            <a:ext cx="2952750" cy="0"/>
          </a:xfrm>
          <a:prstGeom prst="line">
            <a:avLst/>
          </a:prstGeom>
          <a:noFill/>
          <a:ln w="254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Tree>
    <p:extLst>
      <p:ext uri="{BB962C8B-B14F-4D97-AF65-F5344CB8AC3E}">
        <p14:creationId xmlns:p14="http://schemas.microsoft.com/office/powerpoint/2010/main" xmlns="" val="320605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p:txBody>
          <a:bodyPr/>
          <a:lstStyle/>
          <a:p>
            <a:pPr algn="just">
              <a:lnSpc>
                <a:spcPct val="90000"/>
              </a:lnSpc>
            </a:pPr>
            <a:r>
              <a:rPr lang="es-MX" altLang="es-PE" dirty="0"/>
              <a:t>Si hay solución, es seguro que se encontrará mediante la búsqueda preferente por amplitud.</a:t>
            </a:r>
          </a:p>
          <a:p>
            <a:pPr algn="just">
              <a:lnSpc>
                <a:spcPct val="90000"/>
              </a:lnSpc>
            </a:pPr>
            <a:endParaRPr lang="es-MX" altLang="es-PE" dirty="0"/>
          </a:p>
          <a:p>
            <a:pPr algn="just">
              <a:lnSpc>
                <a:spcPct val="90000"/>
              </a:lnSpc>
            </a:pPr>
            <a:r>
              <a:rPr lang="es-MX" altLang="es-PE" dirty="0"/>
              <a:t>Si son varias soluciones, siempre encontrará primero el estado de meta más próximo (menos profundidad, más a la izquierda).</a:t>
            </a:r>
          </a:p>
          <a:p>
            <a:pPr algn="just">
              <a:lnSpc>
                <a:spcPct val="90000"/>
              </a:lnSpc>
            </a:pPr>
            <a:endParaRPr lang="es-MX" altLang="es-PE" dirty="0"/>
          </a:p>
          <a:p>
            <a:pPr algn="just">
              <a:lnSpc>
                <a:spcPct val="90000"/>
              </a:lnSpc>
            </a:pPr>
            <a:r>
              <a:rPr lang="es-MX" altLang="es-PE" dirty="0"/>
              <a:t>La búsqueda preferente por amplitud es </a:t>
            </a:r>
            <a:r>
              <a:rPr lang="es-MX" altLang="es-PE" dirty="0">
                <a:solidFill>
                  <a:srgbClr val="FF3300"/>
                </a:solidFill>
              </a:rPr>
              <a:t>completa</a:t>
            </a:r>
            <a:r>
              <a:rPr lang="es-MX" altLang="es-PE" dirty="0"/>
              <a:t> y </a:t>
            </a:r>
            <a:r>
              <a:rPr lang="es-MX" altLang="es-PE" dirty="0">
                <a:solidFill>
                  <a:srgbClr val="FF3300"/>
                </a:solidFill>
              </a:rPr>
              <a:t>óptima</a:t>
            </a:r>
            <a:r>
              <a:rPr lang="es-MX" altLang="es-PE" dirty="0"/>
              <a:t> </a:t>
            </a:r>
            <a:r>
              <a:rPr lang="es-MX" altLang="es-PE" i="1" dirty="0"/>
              <a:t>siempre y cuando el costo de ruta sea una función que no disminuya al aumentar la profundidad del nodo</a:t>
            </a:r>
            <a:r>
              <a:rPr lang="es-MX" altLang="es-PE" dirty="0"/>
              <a:t>.</a:t>
            </a:r>
            <a:endParaRPr lang="es-ES" altLang="es-PE" dirty="0"/>
          </a:p>
        </p:txBody>
      </p:sp>
      <p:sp>
        <p:nvSpPr>
          <p:cNvPr id="537602" name="Rectangle 2"/>
          <p:cNvSpPr>
            <a:spLocks noGrp="1" noChangeArrowheads="1"/>
          </p:cNvSpPr>
          <p:nvPr>
            <p:ph type="title"/>
          </p:nvPr>
        </p:nvSpPr>
        <p:spPr/>
        <p:txBody>
          <a:bodyPr/>
          <a:lstStyle/>
          <a:p>
            <a:r>
              <a:rPr lang="es-MX" altLang="es-PE" sz="3200" dirty="0"/>
              <a:t>Búsqueda preferente por amplitud</a:t>
            </a:r>
            <a:endParaRPr lang="es-ES" altLang="es-PE" sz="3200" dirty="0"/>
          </a:p>
        </p:txBody>
      </p:sp>
      <p:sp>
        <p:nvSpPr>
          <p:cNvPr id="537604" name="Rectangle 4"/>
          <p:cNvSpPr>
            <a:spLocks noChangeArrowheads="1"/>
          </p:cNvSpPr>
          <p:nvPr/>
        </p:nvSpPr>
        <p:spPr bwMode="auto">
          <a:xfrm>
            <a:off x="395288" y="5846763"/>
            <a:ext cx="8353425" cy="406400"/>
          </a:xfrm>
          <a:prstGeom prst="rect">
            <a:avLst/>
          </a:prstGeom>
          <a:solidFill>
            <a:srgbClr val="FFEB95"/>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s-MX" altLang="es-PE" sz="2000">
                <a:solidFill>
                  <a:schemeClr val="accent2"/>
                </a:solidFill>
              </a:rPr>
              <a:t>Completez</a:t>
            </a:r>
            <a:r>
              <a:rPr lang="es-MX" altLang="es-PE" sz="2000"/>
              <a:t>, </a:t>
            </a:r>
            <a:r>
              <a:rPr lang="es-MX" altLang="es-PE" sz="2000">
                <a:solidFill>
                  <a:schemeClr val="accent2"/>
                </a:solidFill>
              </a:rPr>
              <a:t>Complejidad Temporal, Complejidad Espacial</a:t>
            </a:r>
            <a:r>
              <a:rPr lang="es-MX" altLang="es-PE" sz="2000"/>
              <a:t>,  </a:t>
            </a:r>
            <a:r>
              <a:rPr lang="es-MX" altLang="es-PE" sz="2000">
                <a:solidFill>
                  <a:schemeClr val="accent2"/>
                </a:solidFill>
              </a:rPr>
              <a:t>Optimalidad</a:t>
            </a:r>
            <a:r>
              <a:rPr lang="es-MX" altLang="es-PE" sz="2000"/>
              <a:t>. </a:t>
            </a:r>
            <a:endParaRPr lang="es-PE" altLang="es-PE" sz="2000"/>
          </a:p>
        </p:txBody>
      </p:sp>
    </p:spTree>
    <p:extLst>
      <p:ext uri="{BB962C8B-B14F-4D97-AF65-F5344CB8AC3E}">
        <p14:creationId xmlns:p14="http://schemas.microsoft.com/office/powerpoint/2010/main" xmlns="" val="130036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idx="1"/>
          </p:nvPr>
        </p:nvSpPr>
        <p:spPr/>
        <p:txBody>
          <a:bodyPr/>
          <a:lstStyle/>
          <a:p>
            <a:pPr algn="just"/>
            <a:r>
              <a:rPr lang="es-MX" altLang="es-PE"/>
              <a:t>Si </a:t>
            </a:r>
            <a:r>
              <a:rPr lang="es-MX" altLang="es-PE" i="1">
                <a:solidFill>
                  <a:srgbClr val="FF3300"/>
                </a:solidFill>
              </a:rPr>
              <a:t>b</a:t>
            </a:r>
            <a:r>
              <a:rPr lang="es-MX" altLang="es-PE"/>
              <a:t> es el </a:t>
            </a:r>
            <a:r>
              <a:rPr lang="es-MX" altLang="es-PE" b="1"/>
              <a:t>factor de ramificación </a:t>
            </a:r>
            <a:r>
              <a:rPr lang="es-MX" altLang="es-PE"/>
              <a:t>de los estados, y la solución está a una profundidad </a:t>
            </a:r>
            <a:r>
              <a:rPr lang="es-MX" altLang="es-PE" i="1">
                <a:solidFill>
                  <a:srgbClr val="FF3300"/>
                </a:solidFill>
              </a:rPr>
              <a:t>d</a:t>
            </a:r>
            <a:r>
              <a:rPr lang="es-MX" altLang="es-PE"/>
              <a:t>, entonces la cantidad máxima de nodos expandidos antes de encontrar la solución es:</a:t>
            </a:r>
          </a:p>
          <a:p>
            <a:pPr algn="just"/>
            <a:endParaRPr lang="es-MX" altLang="es-PE"/>
          </a:p>
          <a:p>
            <a:pPr lvl="1" algn="just">
              <a:buFontTx/>
              <a:buNone/>
            </a:pPr>
            <a:r>
              <a:rPr lang="es-MX" altLang="es-PE"/>
              <a:t>1+ </a:t>
            </a:r>
            <a:r>
              <a:rPr lang="es-MX" altLang="es-PE" i="1"/>
              <a:t>b </a:t>
            </a:r>
            <a:r>
              <a:rPr lang="es-MX" altLang="es-PE"/>
              <a:t>+ </a:t>
            </a:r>
            <a:r>
              <a:rPr lang="es-MX" altLang="es-PE" i="1"/>
              <a:t>b</a:t>
            </a:r>
            <a:r>
              <a:rPr lang="es-MX" altLang="es-PE" baseline="30000"/>
              <a:t>2</a:t>
            </a:r>
            <a:r>
              <a:rPr lang="es-MX" altLang="es-PE"/>
              <a:t> + </a:t>
            </a:r>
            <a:r>
              <a:rPr lang="es-MX" altLang="es-PE" i="1"/>
              <a:t>b</a:t>
            </a:r>
            <a:r>
              <a:rPr lang="es-MX" altLang="es-PE" baseline="30000"/>
              <a:t>3</a:t>
            </a:r>
            <a:r>
              <a:rPr lang="es-MX" altLang="es-PE"/>
              <a:t> + ... + </a:t>
            </a:r>
            <a:r>
              <a:rPr lang="es-MX" altLang="es-PE" i="1"/>
              <a:t>b</a:t>
            </a:r>
            <a:r>
              <a:rPr lang="es-MX" altLang="es-PE" i="1" baseline="30000"/>
              <a:t>d </a:t>
            </a:r>
            <a:r>
              <a:rPr lang="es-MX" altLang="es-PE"/>
              <a:t>+ (</a:t>
            </a:r>
            <a:r>
              <a:rPr lang="es-MX" altLang="es-PE" i="1"/>
              <a:t>b</a:t>
            </a:r>
            <a:r>
              <a:rPr lang="es-MX" altLang="es-PE" i="1" baseline="30000"/>
              <a:t>d+1</a:t>
            </a:r>
            <a:r>
              <a:rPr lang="es-MX" altLang="es-PE"/>
              <a:t> – </a:t>
            </a:r>
            <a:r>
              <a:rPr lang="es-MX" altLang="es-PE" i="1"/>
              <a:t>b)</a:t>
            </a:r>
          </a:p>
          <a:p>
            <a:pPr lvl="1" algn="just">
              <a:buFontTx/>
              <a:buNone/>
            </a:pPr>
            <a:endParaRPr lang="es-MX" altLang="es-PE" i="1" baseline="30000"/>
          </a:p>
          <a:p>
            <a:pPr algn="just"/>
            <a:r>
              <a:rPr lang="es-MX" altLang="es-PE"/>
              <a:t> La complejidad de este algoritmo es </a:t>
            </a:r>
            <a:r>
              <a:rPr lang="es-MX" altLang="es-PE" i="1"/>
              <a:t>O</a:t>
            </a:r>
            <a:r>
              <a:rPr lang="es-MX" altLang="es-PE"/>
              <a:t>(</a:t>
            </a:r>
            <a:r>
              <a:rPr lang="es-MX" altLang="es-PE" i="1"/>
              <a:t>b</a:t>
            </a:r>
            <a:r>
              <a:rPr lang="es-MX" altLang="es-PE" i="1" baseline="30000"/>
              <a:t>d+1</a:t>
            </a:r>
            <a:r>
              <a:rPr lang="es-MX" altLang="es-PE"/>
              <a:t>).</a:t>
            </a:r>
            <a:endParaRPr lang="es-ES" altLang="es-PE"/>
          </a:p>
        </p:txBody>
      </p:sp>
      <p:sp>
        <p:nvSpPr>
          <p:cNvPr id="538626" name="Rectangle 2"/>
          <p:cNvSpPr>
            <a:spLocks noGrp="1" noChangeArrowheads="1"/>
          </p:cNvSpPr>
          <p:nvPr>
            <p:ph type="title"/>
          </p:nvPr>
        </p:nvSpPr>
        <p:spPr/>
        <p:txBody>
          <a:bodyPr/>
          <a:lstStyle/>
          <a:p>
            <a:r>
              <a:rPr lang="es-MX" altLang="es-PE" sz="3200" dirty="0"/>
              <a:t>Complejidad Temporal</a:t>
            </a:r>
            <a:endParaRPr lang="es-ES" altLang="es-PE" sz="3200" dirty="0"/>
          </a:p>
        </p:txBody>
      </p:sp>
    </p:spTree>
    <p:extLst>
      <p:ext uri="{BB962C8B-B14F-4D97-AF65-F5344CB8AC3E}">
        <p14:creationId xmlns:p14="http://schemas.microsoft.com/office/powerpoint/2010/main" xmlns="" val="397728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0" indent="0">
              <a:buFontTx/>
              <a:buNone/>
            </a:pPr>
            <a:r>
              <a:rPr lang="es-MX" altLang="es-PE" dirty="0"/>
              <a:t>Si </a:t>
            </a:r>
            <a:r>
              <a:rPr lang="es-MX" altLang="es-PE" i="1" dirty="0"/>
              <a:t>b</a:t>
            </a:r>
            <a:r>
              <a:rPr lang="es-MX" altLang="es-PE" dirty="0"/>
              <a:t>=10, se analizan 10,000 nodos por segundo y cada nodo requiere 1,000 bytes de almacenamiento:</a:t>
            </a:r>
            <a:endParaRPr lang="es-ES" altLang="es-PE" dirty="0"/>
          </a:p>
        </p:txBody>
      </p:sp>
      <p:sp>
        <p:nvSpPr>
          <p:cNvPr id="539650" name="Rectangle 2"/>
          <p:cNvSpPr>
            <a:spLocks noGrp="1" noChangeArrowheads="1"/>
          </p:cNvSpPr>
          <p:nvPr>
            <p:ph type="title"/>
          </p:nvPr>
        </p:nvSpPr>
        <p:spPr/>
        <p:txBody>
          <a:bodyPr/>
          <a:lstStyle/>
          <a:p>
            <a:r>
              <a:rPr lang="es-MX" altLang="es-PE" sz="3200" dirty="0"/>
              <a:t>Complejidad Espacial y Temporal</a:t>
            </a:r>
            <a:endParaRPr lang="es-ES" altLang="es-PE" sz="3200" dirty="0"/>
          </a:p>
        </p:txBody>
      </p:sp>
      <p:graphicFrame>
        <p:nvGraphicFramePr>
          <p:cNvPr id="539704" name="Group 56"/>
          <p:cNvGraphicFramePr>
            <a:graphicFrameLocks noGrp="1"/>
          </p:cNvGraphicFramePr>
          <p:nvPr>
            <p:extLst>
              <p:ext uri="{D42A27DB-BD31-4B8C-83A1-F6EECF244321}">
                <p14:modId xmlns:p14="http://schemas.microsoft.com/office/powerpoint/2010/main" xmlns="" val="1763159493"/>
              </p:ext>
            </p:extLst>
          </p:nvPr>
        </p:nvGraphicFramePr>
        <p:xfrm>
          <a:off x="395537" y="2266277"/>
          <a:ext cx="8280152" cy="3683003"/>
        </p:xfrm>
        <a:graphic>
          <a:graphicData uri="http://schemas.openxmlformats.org/drawingml/2006/table">
            <a:tbl>
              <a:tblPr/>
              <a:tblGrid>
                <a:gridCol w="1888259">
                  <a:extLst>
                    <a:ext uri="{9D8B030D-6E8A-4147-A177-3AD203B41FA5}">
                      <a16:colId xmlns:a16="http://schemas.microsoft.com/office/drawing/2014/main" xmlns="" val="754195282"/>
                    </a:ext>
                  </a:extLst>
                </a:gridCol>
                <a:gridCol w="1742516">
                  <a:extLst>
                    <a:ext uri="{9D8B030D-6E8A-4147-A177-3AD203B41FA5}">
                      <a16:colId xmlns:a16="http://schemas.microsoft.com/office/drawing/2014/main" xmlns="" val="15554323"/>
                    </a:ext>
                  </a:extLst>
                </a:gridCol>
                <a:gridCol w="2325489">
                  <a:extLst>
                    <a:ext uri="{9D8B030D-6E8A-4147-A177-3AD203B41FA5}">
                      <a16:colId xmlns:a16="http://schemas.microsoft.com/office/drawing/2014/main" xmlns="" val="320940971"/>
                    </a:ext>
                  </a:extLst>
                </a:gridCol>
                <a:gridCol w="2323888">
                  <a:extLst>
                    <a:ext uri="{9D8B030D-6E8A-4147-A177-3AD203B41FA5}">
                      <a16:colId xmlns:a16="http://schemas.microsoft.com/office/drawing/2014/main" xmlns="" val="3943083795"/>
                    </a:ext>
                  </a:extLst>
                </a:gridCol>
              </a:tblGrid>
              <a:tr h="444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1" i="0" u="none" strike="noStrike" cap="none" normalizeH="0" baseline="0">
                          <a:ln>
                            <a:noFill/>
                          </a:ln>
                          <a:solidFill>
                            <a:schemeClr val="tx1"/>
                          </a:solidFill>
                          <a:effectLst/>
                          <a:latin typeface="Arial" panose="020B0604020202020204" pitchFamily="34" charset="0"/>
                        </a:rPr>
                        <a:t>Profundidad</a:t>
                      </a:r>
                      <a:endParaRPr kumimoji="0" lang="es-ES" altLang="es-PE" sz="18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1" i="0" u="none" strike="noStrike" cap="none" normalizeH="0" baseline="0">
                          <a:ln>
                            <a:noFill/>
                          </a:ln>
                          <a:solidFill>
                            <a:schemeClr val="tx1"/>
                          </a:solidFill>
                          <a:effectLst/>
                          <a:latin typeface="Arial" panose="020B0604020202020204" pitchFamily="34" charset="0"/>
                        </a:rPr>
                        <a:t>Nodos</a:t>
                      </a:r>
                      <a:endParaRPr kumimoji="0" lang="es-ES" altLang="es-PE" sz="1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1" i="0" u="none" strike="noStrike" cap="none" normalizeH="0" baseline="0">
                          <a:ln>
                            <a:noFill/>
                          </a:ln>
                          <a:solidFill>
                            <a:schemeClr val="tx1"/>
                          </a:solidFill>
                          <a:effectLst/>
                          <a:latin typeface="Arial" panose="020B0604020202020204" pitchFamily="34" charset="0"/>
                        </a:rPr>
                        <a:t>Tiempo</a:t>
                      </a:r>
                      <a:endParaRPr kumimoji="0" lang="es-ES" altLang="es-PE" sz="1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1" i="0" u="none" strike="noStrike" cap="none" normalizeH="0" baseline="0">
                          <a:ln>
                            <a:noFill/>
                          </a:ln>
                          <a:solidFill>
                            <a:schemeClr val="tx1"/>
                          </a:solidFill>
                          <a:effectLst/>
                          <a:latin typeface="Arial" panose="020B0604020202020204" pitchFamily="34" charset="0"/>
                        </a:rPr>
                        <a:t>Memoria</a:t>
                      </a:r>
                      <a:endParaRPr kumimoji="0" lang="es-ES" altLang="es-PE" sz="1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47537022"/>
                  </a:ext>
                </a:extLst>
              </a:tr>
              <a:tr h="46037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dirty="0">
                          <a:ln>
                            <a:noFill/>
                          </a:ln>
                          <a:solidFill>
                            <a:schemeClr val="tx1"/>
                          </a:solidFill>
                          <a:effectLst/>
                          <a:latin typeface="Arial" panose="020B0604020202020204" pitchFamily="34" charset="0"/>
                        </a:rPr>
                        <a:t>2</a:t>
                      </a:r>
                      <a:endParaRPr kumimoji="0" lang="es-ES" altLang="es-PE" sz="1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1100</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.11 segundos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 Megabyte</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56498511"/>
                  </a:ext>
                </a:extLst>
              </a:tr>
              <a:tr h="5159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4</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111,100</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11 segundos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106 Megabytes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22418278"/>
                  </a:ext>
                </a:extLst>
              </a:tr>
              <a:tr h="4524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6</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r>
                        <a:rPr kumimoji="0" lang="es-MX" altLang="es-PE" sz="1800" b="0" i="0" u="none" strike="noStrike" cap="none" normalizeH="0" baseline="30000">
                          <a:ln>
                            <a:noFill/>
                          </a:ln>
                          <a:solidFill>
                            <a:schemeClr val="tx1"/>
                          </a:solidFill>
                          <a:effectLst/>
                          <a:latin typeface="Arial" panose="020B0604020202020204" pitchFamily="34" charset="0"/>
                        </a:rPr>
                        <a:t>7</a:t>
                      </a:r>
                      <a:endParaRPr kumimoji="0" lang="es-ES" altLang="es-PE" sz="1800" b="0" i="0" u="none" strike="noStrike" cap="none" normalizeH="0" baseline="3000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19 minutos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 Gigabytes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19268628"/>
                  </a:ext>
                </a:extLst>
              </a:tr>
              <a:tr h="4524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8</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r>
                        <a:rPr kumimoji="0" lang="es-MX" altLang="es-PE" sz="1800" b="0" i="0" u="none" strike="noStrike" cap="none" normalizeH="0" baseline="30000">
                          <a:ln>
                            <a:noFill/>
                          </a:ln>
                          <a:solidFill>
                            <a:schemeClr val="tx1"/>
                          </a:solidFill>
                          <a:effectLst/>
                          <a:latin typeface="Arial" panose="020B0604020202020204" pitchFamily="34" charset="0"/>
                        </a:rPr>
                        <a:t>9</a:t>
                      </a:r>
                      <a:endParaRPr kumimoji="0" lang="es-ES" altLang="es-PE" sz="1800" b="0" i="0" u="none" strike="noStrike" cap="none" normalizeH="0" baseline="3000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31 horas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 Terabyte</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85833092"/>
                  </a:ext>
                </a:extLst>
              </a:tr>
              <a:tr h="4524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r>
                        <a:rPr kumimoji="0" lang="es-MX" altLang="es-PE" sz="1800" b="0" i="0" u="none" strike="noStrike" cap="none" normalizeH="0" baseline="30000">
                          <a:ln>
                            <a:noFill/>
                          </a:ln>
                          <a:solidFill>
                            <a:schemeClr val="tx1"/>
                          </a:solidFill>
                          <a:effectLst/>
                          <a:latin typeface="Arial" panose="020B0604020202020204" pitchFamily="34" charset="0"/>
                        </a:rPr>
                        <a:t>11</a:t>
                      </a:r>
                      <a:endParaRPr kumimoji="0" lang="es-ES" altLang="es-PE" sz="1800" b="0" i="0" u="none" strike="noStrike" cap="none" normalizeH="0" baseline="3000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129 días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101 Terabyte</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93920729"/>
                  </a:ext>
                </a:extLst>
              </a:tr>
              <a:tr h="4524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12</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r>
                        <a:rPr kumimoji="0" lang="es-MX" altLang="es-PE" sz="1800" b="0" i="0" u="none" strike="noStrike" cap="none" normalizeH="0" baseline="30000">
                          <a:ln>
                            <a:noFill/>
                          </a:ln>
                          <a:solidFill>
                            <a:schemeClr val="tx1"/>
                          </a:solidFill>
                          <a:effectLst/>
                          <a:latin typeface="Arial" panose="020B0604020202020204" pitchFamily="34" charset="0"/>
                        </a:rPr>
                        <a:t>13</a:t>
                      </a:r>
                      <a:endParaRPr kumimoji="0" lang="es-ES" altLang="es-PE" sz="1800" b="0" i="0" u="none" strike="noStrike" cap="none" normalizeH="0" baseline="3000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35 años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 Petabytes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81652343"/>
                  </a:ext>
                </a:extLst>
              </a:tr>
              <a:tr h="4524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dirty="0">
                          <a:ln>
                            <a:noFill/>
                          </a:ln>
                          <a:solidFill>
                            <a:schemeClr val="tx1"/>
                          </a:solidFill>
                          <a:effectLst/>
                          <a:latin typeface="Arial" panose="020B0604020202020204" pitchFamily="34" charset="0"/>
                        </a:rPr>
                        <a:t>14</a:t>
                      </a:r>
                      <a:endParaRPr kumimoji="0" lang="es-ES" altLang="es-PE" sz="1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10</a:t>
                      </a:r>
                      <a:r>
                        <a:rPr kumimoji="0" lang="es-MX" altLang="es-PE" sz="1800" b="0" i="0" u="none" strike="noStrike" cap="none" normalizeH="0" baseline="30000">
                          <a:ln>
                            <a:noFill/>
                          </a:ln>
                          <a:solidFill>
                            <a:schemeClr val="tx1"/>
                          </a:solidFill>
                          <a:effectLst/>
                          <a:latin typeface="Arial" panose="020B0604020202020204" pitchFamily="34" charset="0"/>
                        </a:rPr>
                        <a:t>15</a:t>
                      </a:r>
                      <a:endParaRPr kumimoji="0" lang="es-ES" altLang="es-PE" sz="1800" b="0" i="0" u="none" strike="noStrike" cap="none" normalizeH="0" baseline="3000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a:ln>
                            <a:noFill/>
                          </a:ln>
                          <a:solidFill>
                            <a:schemeClr val="tx1"/>
                          </a:solidFill>
                          <a:effectLst/>
                          <a:latin typeface="Arial" panose="020B0604020202020204" pitchFamily="34" charset="0"/>
                        </a:rPr>
                        <a:t>3523 años</a:t>
                      </a:r>
                      <a:endParaRPr kumimoji="0" lang="es-ES" altLang="es-PE"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altLang="es-PE" sz="1800" b="0" i="0" u="none" strike="noStrike" cap="none" normalizeH="0" baseline="0" dirty="0">
                          <a:ln>
                            <a:noFill/>
                          </a:ln>
                          <a:solidFill>
                            <a:schemeClr val="tx1"/>
                          </a:solidFill>
                          <a:effectLst/>
                          <a:latin typeface="Arial" panose="020B0604020202020204" pitchFamily="34" charset="0"/>
                        </a:rPr>
                        <a:t>1 Exabyte</a:t>
                      </a:r>
                      <a:endParaRPr kumimoji="0" lang="es-ES" altLang="es-PE"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57252401"/>
                  </a:ext>
                </a:extLst>
              </a:tr>
            </a:tbl>
          </a:graphicData>
        </a:graphic>
      </p:graphicFrame>
    </p:spTree>
    <p:extLst>
      <p:ext uri="{BB962C8B-B14F-4D97-AF65-F5344CB8AC3E}">
        <p14:creationId xmlns:p14="http://schemas.microsoft.com/office/powerpoint/2010/main" xmlns="" val="1679321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p:txBody>
          <a:bodyPr/>
          <a:lstStyle/>
          <a:p>
            <a:pPr algn="just"/>
            <a:r>
              <a:rPr lang="es-PE" altLang="es-PE" sz="2400" dirty="0"/>
              <a:t>Los nodos se visitan y generan por niveles</a:t>
            </a:r>
          </a:p>
          <a:p>
            <a:pPr algn="just"/>
            <a:endParaRPr lang="es-PE" altLang="es-PE" sz="2400" dirty="0"/>
          </a:p>
          <a:p>
            <a:pPr algn="just"/>
            <a:r>
              <a:rPr lang="es-PE" altLang="es-PE" sz="2400" dirty="0"/>
              <a:t>La estructura para los nodos abiertos es una cola (</a:t>
            </a:r>
            <a:r>
              <a:rPr lang="es-PE" altLang="es-PE" sz="2400" dirty="0" err="1"/>
              <a:t>FIFO</a:t>
            </a:r>
            <a:r>
              <a:rPr lang="es-PE" altLang="es-PE" sz="2400" dirty="0"/>
              <a:t>)</a:t>
            </a:r>
          </a:p>
          <a:p>
            <a:pPr algn="just"/>
            <a:endParaRPr lang="es-PE" altLang="es-PE" sz="2400" dirty="0"/>
          </a:p>
          <a:p>
            <a:pPr algn="just"/>
            <a:r>
              <a:rPr lang="es-PE" altLang="es-PE" sz="2400" dirty="0"/>
              <a:t>Un nodo es visitado cuando todos los nodos de los niveles superiores y sus hermanos precedentes han sido visitados</a:t>
            </a:r>
          </a:p>
          <a:p>
            <a:pPr algn="just"/>
            <a:endParaRPr lang="es-PE" altLang="es-PE" sz="2400" dirty="0"/>
          </a:p>
          <a:p>
            <a:pPr algn="just"/>
            <a:r>
              <a:rPr lang="es-PE" altLang="es-PE" sz="2400" dirty="0"/>
              <a:t>Características:</a:t>
            </a:r>
          </a:p>
          <a:p>
            <a:pPr lvl="1" algn="just"/>
            <a:r>
              <a:rPr lang="es-PE" altLang="es-PE" sz="1900" dirty="0" err="1"/>
              <a:t>Completidud</a:t>
            </a:r>
            <a:r>
              <a:rPr lang="es-PE" altLang="es-PE" sz="1900" dirty="0"/>
              <a:t>: El algoritmo siempre encuentra una solución</a:t>
            </a:r>
          </a:p>
          <a:p>
            <a:pPr lvl="1" algn="just"/>
            <a:r>
              <a:rPr lang="es-PE" altLang="es-PE" sz="1900" dirty="0"/>
              <a:t>Complejidad temporal: Exponencial respecto al factor de ramificación y la profundidad de la solución </a:t>
            </a:r>
            <a:r>
              <a:rPr lang="es-MX" altLang="es-PE" sz="2000" i="1" dirty="0"/>
              <a:t>O</a:t>
            </a:r>
            <a:r>
              <a:rPr lang="es-MX" altLang="es-PE" sz="2000" dirty="0"/>
              <a:t>(</a:t>
            </a:r>
            <a:r>
              <a:rPr lang="es-MX" altLang="es-PE" sz="2000" i="1" dirty="0" err="1"/>
              <a:t>b</a:t>
            </a:r>
            <a:r>
              <a:rPr lang="es-MX" altLang="es-PE" sz="2000" i="1" baseline="30000" dirty="0" err="1"/>
              <a:t>d+1</a:t>
            </a:r>
            <a:r>
              <a:rPr lang="es-MX" altLang="es-PE" sz="2000" dirty="0"/>
              <a:t>).</a:t>
            </a:r>
            <a:r>
              <a:rPr lang="es-PE" altLang="es-PE" sz="1900" dirty="0"/>
              <a:t> </a:t>
            </a:r>
          </a:p>
          <a:p>
            <a:pPr lvl="1" algn="just"/>
            <a:r>
              <a:rPr lang="es-PE" altLang="es-PE" sz="1900" dirty="0"/>
              <a:t>Complejidad espacial: Exponencial respecto al factor de ramificación y la profundidad de la solución </a:t>
            </a:r>
            <a:r>
              <a:rPr lang="es-MX" altLang="es-PE" sz="2000" i="1" dirty="0"/>
              <a:t>O</a:t>
            </a:r>
            <a:r>
              <a:rPr lang="es-MX" altLang="es-PE" sz="2000" dirty="0"/>
              <a:t>(</a:t>
            </a:r>
            <a:r>
              <a:rPr lang="es-MX" altLang="es-PE" sz="2000" i="1" dirty="0" err="1"/>
              <a:t>b</a:t>
            </a:r>
            <a:r>
              <a:rPr lang="es-MX" altLang="es-PE" sz="2000" i="1" baseline="30000" dirty="0" err="1"/>
              <a:t>d+1</a:t>
            </a:r>
            <a:r>
              <a:rPr lang="es-MX" altLang="es-PE" sz="2000" dirty="0"/>
              <a:t>)</a:t>
            </a:r>
            <a:r>
              <a:rPr lang="es-PE" altLang="es-PE" sz="1900" dirty="0"/>
              <a:t>.</a:t>
            </a:r>
          </a:p>
          <a:p>
            <a:pPr lvl="1" algn="just"/>
            <a:r>
              <a:rPr lang="es-PE" altLang="es-PE" sz="1900" dirty="0" err="1"/>
              <a:t>Optimalidad</a:t>
            </a:r>
            <a:r>
              <a:rPr lang="es-PE" altLang="es-PE" sz="1900" dirty="0"/>
              <a:t>: La solución que se encuentra es óptima en número de niveles desde la raíz</a:t>
            </a:r>
          </a:p>
        </p:txBody>
      </p:sp>
      <p:sp>
        <p:nvSpPr>
          <p:cNvPr id="579586" name="Rectangle 2"/>
          <p:cNvSpPr>
            <a:spLocks noGrp="1" noChangeArrowheads="1"/>
          </p:cNvSpPr>
          <p:nvPr>
            <p:ph type="title"/>
          </p:nvPr>
        </p:nvSpPr>
        <p:spPr/>
        <p:txBody>
          <a:bodyPr/>
          <a:lstStyle/>
          <a:p>
            <a:r>
              <a:rPr lang="es-ES" altLang="es-PE" dirty="0">
                <a:solidFill>
                  <a:srgbClr val="A50021"/>
                </a:solidFill>
              </a:rPr>
              <a:t>Resumen (</a:t>
            </a:r>
            <a:r>
              <a:rPr lang="es-ES" altLang="es-PE" dirty="0" err="1">
                <a:solidFill>
                  <a:srgbClr val="A50021"/>
                </a:solidFill>
              </a:rPr>
              <a:t>BFS</a:t>
            </a:r>
            <a:r>
              <a:rPr lang="es-ES" altLang="es-PE" dirty="0">
                <a:solidFill>
                  <a:srgbClr val="A50021"/>
                </a:solidFill>
              </a:rPr>
              <a:t>)</a:t>
            </a:r>
            <a:endParaRPr lang="es-PE" altLang="es-PE" dirty="0">
              <a:solidFill>
                <a:srgbClr val="A50021"/>
              </a:solidFill>
            </a:endParaRPr>
          </a:p>
        </p:txBody>
      </p:sp>
    </p:spTree>
    <p:extLst>
      <p:ext uri="{BB962C8B-B14F-4D97-AF65-F5344CB8AC3E}">
        <p14:creationId xmlns:p14="http://schemas.microsoft.com/office/powerpoint/2010/main" xmlns="" val="345195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s-ES" altLang="es-PE" dirty="0"/>
              <a:t>Ejercicio 1</a:t>
            </a:r>
          </a:p>
        </p:txBody>
      </p:sp>
      <p:sp>
        <p:nvSpPr>
          <p:cNvPr id="594947" name="Rectangle 3"/>
          <p:cNvSpPr>
            <a:spLocks noGrp="1" noChangeArrowheads="1"/>
          </p:cNvSpPr>
          <p:nvPr>
            <p:ph type="body" idx="1"/>
          </p:nvPr>
        </p:nvSpPr>
        <p:spPr>
          <a:xfrm>
            <a:off x="457200" y="1196975"/>
            <a:ext cx="5483225" cy="5040313"/>
          </a:xfrm>
        </p:spPr>
        <p:txBody>
          <a:bodyPr/>
          <a:lstStyle/>
          <a:p>
            <a:pPr marL="0" indent="0" algn="just">
              <a:buFontTx/>
              <a:buNone/>
            </a:pPr>
            <a:r>
              <a:rPr lang="es-ES" altLang="ko-KR" sz="2400" dirty="0">
                <a:ea typeface="Gulim" panose="020B0600000101010101" pitchFamily="34" charset="-127"/>
              </a:rPr>
              <a:t>Determine el orden en que se visitan y orden en que se </a:t>
            </a:r>
            <a:r>
              <a:rPr lang="es-ES" altLang="ko-KR" sz="2400" dirty="0" err="1">
                <a:ea typeface="Gulim" panose="020B0600000101010101" pitchFamily="34" charset="-127"/>
              </a:rPr>
              <a:t>aperturan</a:t>
            </a:r>
            <a:r>
              <a:rPr lang="es-ES" altLang="ko-KR" dirty="0">
                <a:ea typeface="Gulim" panose="020B0600000101010101" pitchFamily="34" charset="-127"/>
              </a:rPr>
              <a:t>, con una estrategia </a:t>
            </a:r>
            <a:r>
              <a:rPr lang="es-ES" altLang="ko-KR" dirty="0" err="1">
                <a:ea typeface="Gulim" panose="020B0600000101010101" pitchFamily="34" charset="-127"/>
              </a:rPr>
              <a:t>BFS</a:t>
            </a:r>
            <a:r>
              <a:rPr lang="es-ES" altLang="ko-KR" sz="2400" dirty="0">
                <a:ea typeface="Gulim" panose="020B0600000101010101" pitchFamily="34" charset="-127"/>
              </a:rPr>
              <a:t>:</a:t>
            </a:r>
          </a:p>
          <a:p>
            <a:pPr marL="0" indent="0" algn="just">
              <a:buFontTx/>
              <a:buNone/>
            </a:pPr>
            <a:endParaRPr lang="es-ES" altLang="ko-KR" sz="2400" dirty="0">
              <a:ea typeface="Gulim" panose="020B0600000101010101" pitchFamily="34" charset="-127"/>
            </a:endParaRPr>
          </a:p>
          <a:p>
            <a:pPr marL="450850" lvl="1" indent="-271463" algn="just"/>
            <a:r>
              <a:rPr lang="es-PE" altLang="es-PE" dirty="0"/>
              <a:t>VISITA (nodos cerrados)</a:t>
            </a:r>
          </a:p>
          <a:p>
            <a:pPr marL="450850" lvl="1" indent="-271463" algn="just"/>
            <a:endParaRPr lang="es-PE" altLang="es-PE" dirty="0"/>
          </a:p>
          <a:p>
            <a:pPr marL="450850" lvl="1" indent="-271463" algn="just"/>
            <a:endParaRPr lang="es-PE" altLang="es-PE" dirty="0"/>
          </a:p>
          <a:p>
            <a:pPr marL="450850" lvl="1" indent="-271463" algn="just"/>
            <a:endParaRPr lang="es-PE" altLang="es-PE" dirty="0"/>
          </a:p>
          <a:p>
            <a:pPr marL="450850" lvl="1" indent="-271463" algn="just"/>
            <a:r>
              <a:rPr lang="es-PE" altLang="es-PE" dirty="0"/>
              <a:t>APERTURA (nodos abiertos)</a:t>
            </a:r>
            <a:r>
              <a:rPr lang="es-ES" altLang="ko-KR" dirty="0">
                <a:ea typeface="Gulim" panose="020B0600000101010101" pitchFamily="34" charset="-127"/>
              </a:rPr>
              <a:t> </a:t>
            </a:r>
            <a:endParaRPr lang="es-ES" altLang="es-PE" dirty="0"/>
          </a:p>
        </p:txBody>
      </p:sp>
      <p:pic>
        <p:nvPicPr>
          <p:cNvPr id="59494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75388" y="1341438"/>
            <a:ext cx="2527300" cy="324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xmlns="" val="262807666"/>
              </p:ext>
            </p:extLst>
          </p:nvPr>
        </p:nvGraphicFramePr>
        <p:xfrm>
          <a:off x="683568" y="5445224"/>
          <a:ext cx="7776864" cy="955542"/>
        </p:xfrm>
        <a:graphic>
          <a:graphicData uri="http://schemas.openxmlformats.org/drawingml/2006/table">
            <a:tbl>
              <a:tblPr firstRow="1" firstCol="1" lastRow="1" lastCol="1" bandRow="1" bandCol="1">
                <a:tableStyleId>{5C22544A-7EE6-4342-B048-85BDC9FD1C3A}</a:tableStyleId>
              </a:tblPr>
              <a:tblGrid>
                <a:gridCol w="1296144">
                  <a:extLst>
                    <a:ext uri="{9D8B030D-6E8A-4147-A177-3AD203B41FA5}">
                      <a16:colId xmlns:a16="http://schemas.microsoft.com/office/drawing/2014/main" xmlns="" val="3749211720"/>
                    </a:ext>
                  </a:extLst>
                </a:gridCol>
                <a:gridCol w="1296144">
                  <a:extLst>
                    <a:ext uri="{9D8B030D-6E8A-4147-A177-3AD203B41FA5}">
                      <a16:colId xmlns:a16="http://schemas.microsoft.com/office/drawing/2014/main" xmlns="" val="1377868172"/>
                    </a:ext>
                  </a:extLst>
                </a:gridCol>
                <a:gridCol w="1296144">
                  <a:extLst>
                    <a:ext uri="{9D8B030D-6E8A-4147-A177-3AD203B41FA5}">
                      <a16:colId xmlns:a16="http://schemas.microsoft.com/office/drawing/2014/main" xmlns="" val="362225324"/>
                    </a:ext>
                  </a:extLst>
                </a:gridCol>
                <a:gridCol w="1296144">
                  <a:extLst>
                    <a:ext uri="{9D8B030D-6E8A-4147-A177-3AD203B41FA5}">
                      <a16:colId xmlns:a16="http://schemas.microsoft.com/office/drawing/2014/main" xmlns="" val="1155787773"/>
                    </a:ext>
                  </a:extLst>
                </a:gridCol>
                <a:gridCol w="1296144">
                  <a:extLst>
                    <a:ext uri="{9D8B030D-6E8A-4147-A177-3AD203B41FA5}">
                      <a16:colId xmlns:a16="http://schemas.microsoft.com/office/drawing/2014/main" xmlns="" val="1459543910"/>
                    </a:ext>
                  </a:extLst>
                </a:gridCol>
                <a:gridCol w="1296144">
                  <a:extLst>
                    <a:ext uri="{9D8B030D-6E8A-4147-A177-3AD203B41FA5}">
                      <a16:colId xmlns:a16="http://schemas.microsoft.com/office/drawing/2014/main" xmlns="" val="93626589"/>
                    </a:ext>
                  </a:extLst>
                </a:gridCol>
              </a:tblGrid>
              <a:tr h="411474">
                <a:tc>
                  <a:txBody>
                    <a:bodyPr/>
                    <a:lstStyle/>
                    <a:p>
                      <a:pPr algn="ctr">
                        <a:spcAft>
                          <a:spcPts val="0"/>
                        </a:spcAft>
                      </a:pPr>
                      <a:r>
                        <a:rPr lang="es-PE" sz="1100" dirty="0">
                          <a:solidFill>
                            <a:schemeClr val="tx1"/>
                          </a:solidFill>
                          <a:effectLst/>
                        </a:rPr>
                        <a:t>b (factor ramificación)</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b* (factor de ramificación efectivo)</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d (profundidad de solución)</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L (total de nodos abiertos)</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N (total de nodos visitados)</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C</a:t>
                      </a:r>
                    </a:p>
                    <a:p>
                      <a:pPr algn="ctr">
                        <a:spcAft>
                          <a:spcPts val="0"/>
                        </a:spcAft>
                      </a:pPr>
                      <a:r>
                        <a:rPr lang="es-PE" sz="1100">
                          <a:solidFill>
                            <a:schemeClr val="tx1"/>
                          </a:solidFill>
                          <a:effectLst/>
                        </a:rPr>
                        <a:t>(costo total)</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0431609"/>
                  </a:ext>
                </a:extLst>
              </a:tr>
              <a:tr h="452622">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p>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dirty="0">
                          <a:solidFill>
                            <a:schemeClr val="tx1"/>
                          </a:solidFill>
                          <a:effectLst/>
                        </a:rPr>
                        <a:t> </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8788323"/>
                  </a:ext>
                </a:extLst>
              </a:tr>
            </a:tbl>
          </a:graphicData>
        </a:graphic>
      </p:graphicFrame>
    </p:spTree>
    <p:extLst>
      <p:ext uri="{BB962C8B-B14F-4D97-AF65-F5344CB8AC3E}">
        <p14:creationId xmlns:p14="http://schemas.microsoft.com/office/powerpoint/2010/main" xmlns="" val="34808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s-ES" altLang="es-PE" dirty="0"/>
              <a:t>Ejercicio 2</a:t>
            </a:r>
          </a:p>
        </p:txBody>
      </p:sp>
      <p:sp>
        <p:nvSpPr>
          <p:cNvPr id="595971" name="Rectangle 3"/>
          <p:cNvSpPr>
            <a:spLocks noGrp="1" noChangeArrowheads="1"/>
          </p:cNvSpPr>
          <p:nvPr>
            <p:ph type="body" idx="1"/>
          </p:nvPr>
        </p:nvSpPr>
        <p:spPr>
          <a:xfrm>
            <a:off x="457200" y="1196975"/>
            <a:ext cx="4259263" cy="2016125"/>
          </a:xfrm>
        </p:spPr>
        <p:txBody>
          <a:bodyPr/>
          <a:lstStyle/>
          <a:p>
            <a:pPr marL="0" indent="0" algn="just">
              <a:buFontTx/>
              <a:buNone/>
            </a:pPr>
            <a:r>
              <a:rPr lang="es-ES" altLang="es-PE" sz="2400" dirty="0"/>
              <a:t>Diga para el siguiente árbol el orden en que se </a:t>
            </a:r>
            <a:r>
              <a:rPr lang="es-ES" altLang="es-PE" sz="2400" dirty="0" err="1"/>
              <a:t>aperturan</a:t>
            </a:r>
            <a:r>
              <a:rPr lang="es-ES" altLang="es-PE" sz="2400" dirty="0"/>
              <a:t> (nodos abiertos) y orden en que se visitan los nodos (nodos cerrados), la meta es el nodo J.</a:t>
            </a:r>
          </a:p>
        </p:txBody>
      </p:sp>
      <p:pic>
        <p:nvPicPr>
          <p:cNvPr id="59597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76825" y="908050"/>
            <a:ext cx="3695700" cy="321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5973" name="Rectangle 5"/>
          <p:cNvSpPr>
            <a:spLocks noChangeArrowheads="1"/>
          </p:cNvSpPr>
          <p:nvPr/>
        </p:nvSpPr>
        <p:spPr bwMode="auto">
          <a:xfrm>
            <a:off x="457200" y="5221284"/>
            <a:ext cx="8064500" cy="1172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s-ES" altLang="es-PE" sz="900" dirty="0"/>
              <a:t>Tenga en consideración lo siguiente:</a:t>
            </a:r>
          </a:p>
          <a:p>
            <a:pPr>
              <a:lnSpc>
                <a:spcPct val="80000"/>
              </a:lnSpc>
              <a:spcBef>
                <a:spcPct val="20000"/>
              </a:spcBef>
              <a:buFontTx/>
              <a:buAutoNum type="arabicPeriod"/>
            </a:pPr>
            <a:r>
              <a:rPr lang="es-ES" altLang="es-PE" sz="900" dirty="0"/>
              <a:t>Existe dos colas de nodos, nodos abiertos y nodos cerrados.</a:t>
            </a:r>
          </a:p>
          <a:p>
            <a:pPr>
              <a:lnSpc>
                <a:spcPct val="80000"/>
              </a:lnSpc>
              <a:spcBef>
                <a:spcPct val="20000"/>
              </a:spcBef>
              <a:buFontTx/>
              <a:buAutoNum type="arabicPeriod"/>
            </a:pPr>
            <a:r>
              <a:rPr lang="es-ES" altLang="es-PE" sz="900" dirty="0"/>
              <a:t>La cola de nodos abiertos siempre se inicializa con el primer nodo del árbol, la cola de nodos cerrados se inicializa vacío.</a:t>
            </a:r>
          </a:p>
          <a:p>
            <a:pPr>
              <a:lnSpc>
                <a:spcPct val="80000"/>
              </a:lnSpc>
              <a:spcBef>
                <a:spcPct val="20000"/>
              </a:spcBef>
              <a:buFontTx/>
              <a:buAutoNum type="arabicPeriod"/>
            </a:pPr>
            <a:r>
              <a:rPr lang="es-ES" altLang="es-PE" sz="900" dirty="0"/>
              <a:t>Para visitar un nodo este primero debe ser abierto.</a:t>
            </a:r>
          </a:p>
          <a:p>
            <a:pPr>
              <a:lnSpc>
                <a:spcPct val="80000"/>
              </a:lnSpc>
              <a:spcBef>
                <a:spcPct val="20000"/>
              </a:spcBef>
              <a:buFontTx/>
              <a:buAutoNum type="arabicPeriod"/>
            </a:pPr>
            <a:r>
              <a:rPr lang="es-ES" altLang="es-PE" sz="900" dirty="0"/>
              <a:t>La visita a un nodo, permite generar la lista de nodos abiertos (nodos hijos)</a:t>
            </a:r>
          </a:p>
          <a:p>
            <a:pPr>
              <a:lnSpc>
                <a:spcPct val="80000"/>
              </a:lnSpc>
              <a:spcBef>
                <a:spcPct val="20000"/>
              </a:spcBef>
              <a:buFontTx/>
              <a:buAutoNum type="arabicPeriod"/>
            </a:pPr>
            <a:r>
              <a:rPr lang="es-ES" altLang="es-PE" sz="900" dirty="0"/>
              <a:t>El primer nodo que se visita en un árbol siempre es el primer nodo del árbol.</a:t>
            </a:r>
          </a:p>
          <a:p>
            <a:pPr>
              <a:lnSpc>
                <a:spcPct val="80000"/>
              </a:lnSpc>
              <a:spcBef>
                <a:spcPct val="20000"/>
              </a:spcBef>
              <a:buFontTx/>
              <a:buAutoNum type="arabicPeriod"/>
            </a:pPr>
            <a:r>
              <a:rPr lang="es-ES" altLang="es-PE" sz="900" dirty="0"/>
              <a:t>La vista de un nodo permite que este pase a la lista de nodos cerrados.</a:t>
            </a:r>
          </a:p>
          <a:p>
            <a:pPr>
              <a:lnSpc>
                <a:spcPct val="80000"/>
              </a:lnSpc>
              <a:spcBef>
                <a:spcPct val="20000"/>
              </a:spcBef>
              <a:buFontTx/>
              <a:buAutoNum type="arabicPeriod"/>
            </a:pPr>
            <a:r>
              <a:rPr lang="es-ES" altLang="es-PE" sz="900" dirty="0"/>
              <a:t>La técnica de búsqueda no informada se diferencia por el orden en que se vistan los nodos, no por el orden en que se abren los nodos.</a:t>
            </a:r>
          </a:p>
        </p:txBody>
      </p:sp>
      <p:graphicFrame>
        <p:nvGraphicFramePr>
          <p:cNvPr id="6" name="Tabla 5"/>
          <p:cNvGraphicFramePr>
            <a:graphicFrameLocks noGrp="1"/>
          </p:cNvGraphicFramePr>
          <p:nvPr>
            <p:extLst>
              <p:ext uri="{D42A27DB-BD31-4B8C-83A1-F6EECF244321}">
                <p14:modId xmlns:p14="http://schemas.microsoft.com/office/powerpoint/2010/main" xmlns="" val="706875667"/>
              </p:ext>
            </p:extLst>
          </p:nvPr>
        </p:nvGraphicFramePr>
        <p:xfrm>
          <a:off x="601018" y="4170381"/>
          <a:ext cx="7776864" cy="955542"/>
        </p:xfrm>
        <a:graphic>
          <a:graphicData uri="http://schemas.openxmlformats.org/drawingml/2006/table">
            <a:tbl>
              <a:tblPr firstRow="1" firstCol="1" lastRow="1" lastCol="1" bandRow="1" bandCol="1">
                <a:tableStyleId>{5C22544A-7EE6-4342-B048-85BDC9FD1C3A}</a:tableStyleId>
              </a:tblPr>
              <a:tblGrid>
                <a:gridCol w="1296144">
                  <a:extLst>
                    <a:ext uri="{9D8B030D-6E8A-4147-A177-3AD203B41FA5}">
                      <a16:colId xmlns:a16="http://schemas.microsoft.com/office/drawing/2014/main" xmlns="" val="3749211720"/>
                    </a:ext>
                  </a:extLst>
                </a:gridCol>
                <a:gridCol w="1296144">
                  <a:extLst>
                    <a:ext uri="{9D8B030D-6E8A-4147-A177-3AD203B41FA5}">
                      <a16:colId xmlns:a16="http://schemas.microsoft.com/office/drawing/2014/main" xmlns="" val="1377868172"/>
                    </a:ext>
                  </a:extLst>
                </a:gridCol>
                <a:gridCol w="1296144">
                  <a:extLst>
                    <a:ext uri="{9D8B030D-6E8A-4147-A177-3AD203B41FA5}">
                      <a16:colId xmlns:a16="http://schemas.microsoft.com/office/drawing/2014/main" xmlns="" val="362225324"/>
                    </a:ext>
                  </a:extLst>
                </a:gridCol>
                <a:gridCol w="1296144">
                  <a:extLst>
                    <a:ext uri="{9D8B030D-6E8A-4147-A177-3AD203B41FA5}">
                      <a16:colId xmlns:a16="http://schemas.microsoft.com/office/drawing/2014/main" xmlns="" val="1155787773"/>
                    </a:ext>
                  </a:extLst>
                </a:gridCol>
                <a:gridCol w="1296144">
                  <a:extLst>
                    <a:ext uri="{9D8B030D-6E8A-4147-A177-3AD203B41FA5}">
                      <a16:colId xmlns:a16="http://schemas.microsoft.com/office/drawing/2014/main" xmlns="" val="1459543910"/>
                    </a:ext>
                  </a:extLst>
                </a:gridCol>
                <a:gridCol w="1296144">
                  <a:extLst>
                    <a:ext uri="{9D8B030D-6E8A-4147-A177-3AD203B41FA5}">
                      <a16:colId xmlns:a16="http://schemas.microsoft.com/office/drawing/2014/main" xmlns="" val="93626589"/>
                    </a:ext>
                  </a:extLst>
                </a:gridCol>
              </a:tblGrid>
              <a:tr h="411474">
                <a:tc>
                  <a:txBody>
                    <a:bodyPr/>
                    <a:lstStyle/>
                    <a:p>
                      <a:pPr algn="ctr">
                        <a:spcAft>
                          <a:spcPts val="0"/>
                        </a:spcAft>
                      </a:pPr>
                      <a:r>
                        <a:rPr lang="es-PE" sz="1100" dirty="0">
                          <a:solidFill>
                            <a:schemeClr val="tx1"/>
                          </a:solidFill>
                          <a:effectLst/>
                        </a:rPr>
                        <a:t>b (factor ramificación)</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b* (factor de ramificación efectivo)</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d (profundidad de solución)</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L (total de nodos abiertos)</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N (total de nodos visitados)</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C</a:t>
                      </a:r>
                    </a:p>
                    <a:p>
                      <a:pPr algn="ctr">
                        <a:spcAft>
                          <a:spcPts val="0"/>
                        </a:spcAft>
                      </a:pPr>
                      <a:r>
                        <a:rPr lang="es-PE" sz="1100">
                          <a:solidFill>
                            <a:schemeClr val="tx1"/>
                          </a:solidFill>
                          <a:effectLst/>
                        </a:rPr>
                        <a:t>(costo total)</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0431609"/>
                  </a:ext>
                </a:extLst>
              </a:tr>
              <a:tr h="452622">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dirty="0">
                          <a:solidFill>
                            <a:schemeClr val="tx1"/>
                          </a:solidFill>
                          <a:effectLst/>
                        </a:rPr>
                        <a:t> </a:t>
                      </a:r>
                    </a:p>
                    <a:p>
                      <a:pPr>
                        <a:spcAft>
                          <a:spcPts val="0"/>
                        </a:spcAft>
                      </a:pPr>
                      <a:r>
                        <a:rPr lang="es-PE" sz="1100" dirty="0">
                          <a:solidFill>
                            <a:schemeClr val="tx1"/>
                          </a:solidFill>
                          <a:effectLst/>
                        </a:rPr>
                        <a:t> </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dirty="0">
                          <a:solidFill>
                            <a:schemeClr val="tx1"/>
                          </a:solidFill>
                          <a:effectLst/>
                        </a:rPr>
                        <a:t> </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8788323"/>
                  </a:ext>
                </a:extLst>
              </a:tr>
            </a:tbl>
          </a:graphicData>
        </a:graphic>
      </p:graphicFrame>
    </p:spTree>
    <p:extLst>
      <p:ext uri="{BB962C8B-B14F-4D97-AF65-F5344CB8AC3E}">
        <p14:creationId xmlns:p14="http://schemas.microsoft.com/office/powerpoint/2010/main" xmlns="" val="90011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ctrTitle"/>
          </p:nvPr>
        </p:nvSpPr>
        <p:spPr/>
        <p:txBody>
          <a:bodyPr/>
          <a:lstStyle/>
          <a:p>
            <a:r>
              <a:rPr lang="es-MX" altLang="es-PE" sz="4400" dirty="0"/>
              <a:t>BÚSQUEDA POR COSTO UNIFORME</a:t>
            </a:r>
            <a:br>
              <a:rPr lang="es-MX" altLang="es-PE" sz="4400" dirty="0"/>
            </a:br>
            <a:r>
              <a:rPr lang="es-MX" altLang="es-PE" sz="4400" dirty="0" err="1"/>
              <a:t>Uniform-Cost</a:t>
            </a:r>
            <a:r>
              <a:rPr lang="es-MX" altLang="es-PE" sz="4400" dirty="0"/>
              <a:t> </a:t>
            </a:r>
            <a:r>
              <a:rPr lang="es-MX" altLang="es-PE" sz="4400" dirty="0" err="1"/>
              <a:t>Search</a:t>
            </a:r>
            <a:r>
              <a:rPr lang="es-MX" altLang="es-PE" sz="4400" dirty="0"/>
              <a:t> (</a:t>
            </a:r>
            <a:r>
              <a:rPr lang="es-MX" altLang="es-PE" sz="4400" dirty="0" err="1"/>
              <a:t>UCS</a:t>
            </a:r>
            <a:r>
              <a:rPr lang="es-MX" altLang="es-PE" sz="4400" dirty="0"/>
              <a:t>)</a:t>
            </a:r>
            <a:endParaRPr lang="es-ES" altLang="es-PE" sz="4400" dirty="0"/>
          </a:p>
        </p:txBody>
      </p:sp>
    </p:spTree>
    <p:extLst>
      <p:ext uri="{BB962C8B-B14F-4D97-AF65-F5344CB8AC3E}">
        <p14:creationId xmlns:p14="http://schemas.microsoft.com/office/powerpoint/2010/main" xmlns="" val="110389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contenido"/>
          <p:cNvSpPr>
            <a:spLocks noGrp="1"/>
          </p:cNvSpPr>
          <p:nvPr>
            <p:ph idx="1"/>
          </p:nvPr>
        </p:nvSpPr>
        <p:spPr bwMode="auto">
          <a:xfrm>
            <a:off x="323850" y="1214438"/>
            <a:ext cx="8567738" cy="5219700"/>
          </a:xfrm>
          <a:ln>
            <a:miter lim="800000"/>
            <a:headEnd/>
            <a:tailEnd/>
          </a:ln>
        </p:spPr>
        <p:txBody>
          <a:bodyPr vert="horz" wrap="square" lIns="91440" tIns="45720" rIns="91440" bIns="45720" numCol="1" anchor="t" anchorCtr="0" compatLnSpc="1">
            <a:prstTxWarp prst="textNoShape">
              <a:avLst/>
            </a:prstTxWarp>
          </a:bodyPr>
          <a:lstStyle/>
          <a:p>
            <a:pPr>
              <a:buFont typeface="+mj-lt"/>
              <a:buAutoNum type="arabicPeriod"/>
            </a:pPr>
            <a:r>
              <a:rPr lang="es-ES" altLang="es-PE" sz="1800" dirty="0">
                <a:solidFill>
                  <a:srgbClr val="00B050"/>
                </a:solidFill>
              </a:rPr>
              <a:t>ESTRATEGIAS DE BÚSQUEDA</a:t>
            </a:r>
            <a:endParaRPr lang="es-PE" altLang="es-PE" sz="1800" dirty="0">
              <a:solidFill>
                <a:srgbClr val="00B050"/>
              </a:solidFill>
            </a:endParaRPr>
          </a:p>
          <a:p>
            <a:pPr lvl="1">
              <a:buFont typeface="+mj-lt"/>
              <a:buAutoNum type="arabicPeriod"/>
            </a:pPr>
            <a:r>
              <a:rPr lang="es-ES" altLang="es-PE" sz="1400" dirty="0"/>
              <a:t>Búsqueda en el Espacio de Estados</a:t>
            </a:r>
            <a:endParaRPr lang="es-PE" altLang="es-PE" sz="1400" dirty="0"/>
          </a:p>
          <a:p>
            <a:pPr lvl="1">
              <a:buFont typeface="+mj-lt"/>
              <a:buAutoNum type="arabicPeriod"/>
            </a:pPr>
            <a:r>
              <a:rPr lang="es-PE" altLang="es-PE" sz="1400" dirty="0"/>
              <a:t>Algoritmo Básico</a:t>
            </a:r>
          </a:p>
          <a:p>
            <a:pPr lvl="1">
              <a:buFont typeface="+mj-lt"/>
              <a:buAutoNum type="arabicPeriod"/>
            </a:pPr>
            <a:r>
              <a:rPr lang="es-MX" altLang="es-PE" sz="1400" dirty="0"/>
              <a:t>Evaluación de las Estrategias</a:t>
            </a:r>
          </a:p>
          <a:p>
            <a:pPr>
              <a:buFont typeface="+mj-lt"/>
              <a:buAutoNum type="arabicPeriod"/>
            </a:pPr>
            <a:endParaRPr lang="es-ES" altLang="es-PE" sz="1800" dirty="0">
              <a:solidFill>
                <a:srgbClr val="FF3300"/>
              </a:solidFill>
            </a:endParaRPr>
          </a:p>
          <a:p>
            <a:pPr>
              <a:buFont typeface="+mj-lt"/>
              <a:buAutoNum type="arabicPeriod"/>
            </a:pPr>
            <a:r>
              <a:rPr lang="es-ES" altLang="es-PE" sz="1800" dirty="0">
                <a:solidFill>
                  <a:srgbClr val="00B050"/>
                </a:solidFill>
              </a:rPr>
              <a:t>BÚSQUEDA NO INFORMADA</a:t>
            </a:r>
            <a:endParaRPr lang="es-PE" altLang="es-PE" sz="1800" dirty="0">
              <a:solidFill>
                <a:srgbClr val="00B050"/>
              </a:solidFill>
            </a:endParaRPr>
          </a:p>
          <a:p>
            <a:pPr lvl="1">
              <a:buFont typeface="+mj-lt"/>
              <a:buAutoNum type="arabicPeriod"/>
            </a:pPr>
            <a:r>
              <a:rPr lang="es-MX" altLang="es-PE" sz="1400" dirty="0"/>
              <a:t>Estrategias de búsqueda no informada</a:t>
            </a:r>
          </a:p>
          <a:p>
            <a:pPr>
              <a:buFont typeface="+mj-lt"/>
              <a:buAutoNum type="arabicPeriod"/>
            </a:pPr>
            <a:endParaRPr lang="es-MX" altLang="es-PE" sz="1800" dirty="0"/>
          </a:p>
          <a:p>
            <a:pPr>
              <a:buFont typeface="+mj-lt"/>
              <a:buAutoNum type="arabicPeriod"/>
            </a:pPr>
            <a:r>
              <a:rPr lang="es-ES" altLang="es-PE" sz="1800" dirty="0">
                <a:solidFill>
                  <a:srgbClr val="00B050"/>
                </a:solidFill>
              </a:rPr>
              <a:t>BÚSQUEDA POR AMPLITUD (</a:t>
            </a:r>
            <a:r>
              <a:rPr lang="es-ES" altLang="es-PE" sz="1800" dirty="0" err="1">
                <a:solidFill>
                  <a:srgbClr val="00B050"/>
                </a:solidFill>
              </a:rPr>
              <a:t>BFS</a:t>
            </a:r>
            <a:r>
              <a:rPr lang="es-ES" altLang="es-PE" sz="1800" dirty="0">
                <a:solidFill>
                  <a:srgbClr val="00B050"/>
                </a:solidFill>
              </a:rPr>
              <a:t>)</a:t>
            </a:r>
            <a:endParaRPr lang="es-PE" altLang="es-PE" sz="1800" dirty="0">
              <a:solidFill>
                <a:srgbClr val="00B050"/>
              </a:solidFill>
            </a:endParaRPr>
          </a:p>
          <a:p>
            <a:pPr lvl="1">
              <a:buFont typeface="+mj-lt"/>
              <a:buAutoNum type="arabicPeriod"/>
            </a:pPr>
            <a:r>
              <a:rPr lang="es-MX" altLang="es-PE" sz="1400" dirty="0"/>
              <a:t>Búsqueda preferente por amplitud</a:t>
            </a:r>
          </a:p>
          <a:p>
            <a:pPr lvl="1">
              <a:buFont typeface="+mj-lt"/>
              <a:buAutoNum type="arabicPeriod"/>
            </a:pPr>
            <a:r>
              <a:rPr lang="es-MX" altLang="es-PE" sz="1400" dirty="0"/>
              <a:t>Complejidad Temporal</a:t>
            </a:r>
            <a:endParaRPr lang="es-ES" altLang="es-PE" sz="1400" dirty="0"/>
          </a:p>
          <a:p>
            <a:pPr>
              <a:buFont typeface="+mj-lt"/>
              <a:buAutoNum type="arabicPeriod"/>
            </a:pPr>
            <a:endParaRPr lang="es-PE" altLang="es-PE" sz="1800" dirty="0"/>
          </a:p>
          <a:p>
            <a:pPr>
              <a:buFont typeface="+mj-lt"/>
              <a:buAutoNum type="arabicPeriod"/>
            </a:pPr>
            <a:r>
              <a:rPr lang="es-MX" altLang="es-PE" sz="1800" dirty="0">
                <a:solidFill>
                  <a:srgbClr val="00B050"/>
                </a:solidFill>
              </a:rPr>
              <a:t>BÚSQUEDA POR COSTO UNIFORME </a:t>
            </a:r>
            <a:r>
              <a:rPr lang="es-MX" altLang="es-PE" sz="1800" dirty="0" err="1">
                <a:solidFill>
                  <a:srgbClr val="00B050"/>
                </a:solidFill>
              </a:rPr>
              <a:t>Uniform-Cost</a:t>
            </a:r>
            <a:r>
              <a:rPr lang="es-MX" altLang="es-PE" sz="1800" dirty="0">
                <a:solidFill>
                  <a:srgbClr val="00B050"/>
                </a:solidFill>
              </a:rPr>
              <a:t> </a:t>
            </a:r>
            <a:r>
              <a:rPr lang="es-MX" altLang="es-PE" sz="1800" dirty="0" err="1">
                <a:solidFill>
                  <a:srgbClr val="00B050"/>
                </a:solidFill>
              </a:rPr>
              <a:t>Search</a:t>
            </a:r>
            <a:r>
              <a:rPr lang="es-MX" altLang="es-PE" sz="1800" dirty="0">
                <a:solidFill>
                  <a:srgbClr val="00B050"/>
                </a:solidFill>
              </a:rPr>
              <a:t> (</a:t>
            </a:r>
            <a:r>
              <a:rPr lang="es-MX" altLang="es-PE" sz="1800" dirty="0" err="1">
                <a:solidFill>
                  <a:srgbClr val="00B050"/>
                </a:solidFill>
              </a:rPr>
              <a:t>UCS</a:t>
            </a:r>
            <a:r>
              <a:rPr lang="es-MX" altLang="es-PE" sz="1800" dirty="0">
                <a:solidFill>
                  <a:srgbClr val="00B050"/>
                </a:solidFill>
              </a:rPr>
              <a:t>)</a:t>
            </a:r>
            <a:endParaRPr lang="es-ES" altLang="es-PE" sz="1800" dirty="0">
              <a:solidFill>
                <a:srgbClr val="00B050"/>
              </a:solidFill>
            </a:endParaRPr>
          </a:p>
          <a:p>
            <a:pPr>
              <a:buFont typeface="+mj-lt"/>
              <a:buAutoNum type="arabicPeriod"/>
            </a:pPr>
            <a:endParaRPr lang="es-PE" sz="1800" dirty="0"/>
          </a:p>
          <a:p>
            <a:pPr>
              <a:buFont typeface="+mj-lt"/>
              <a:buAutoNum type="arabicPeriod"/>
            </a:pPr>
            <a:r>
              <a:rPr lang="es-ES_tradnl" altLang="es-PE" sz="1800" dirty="0">
                <a:solidFill>
                  <a:srgbClr val="00B050"/>
                </a:solidFill>
              </a:rPr>
              <a:t>BÚSQUEDA PREFERENTE POR PROFUNDIDAD (</a:t>
            </a:r>
            <a:r>
              <a:rPr lang="es-ES_tradnl" altLang="es-PE" sz="1800" dirty="0" err="1">
                <a:solidFill>
                  <a:srgbClr val="00B050"/>
                </a:solidFill>
              </a:rPr>
              <a:t>DFS</a:t>
            </a:r>
            <a:r>
              <a:rPr lang="es-ES_tradnl" altLang="es-PE" sz="1800" dirty="0">
                <a:solidFill>
                  <a:srgbClr val="00B050"/>
                </a:solidFill>
              </a:rPr>
              <a:t>)</a:t>
            </a:r>
            <a:endParaRPr lang="es-ES" altLang="es-PE" sz="1800" dirty="0">
              <a:solidFill>
                <a:srgbClr val="00B050"/>
              </a:solidFill>
            </a:endParaRPr>
          </a:p>
          <a:p>
            <a:pPr>
              <a:buFont typeface="+mj-lt"/>
              <a:buAutoNum type="arabicPeriod"/>
            </a:pPr>
            <a:endParaRPr lang="es-PE" altLang="es-PE" sz="1800" dirty="0"/>
          </a:p>
          <a:p>
            <a:pPr>
              <a:buFont typeface="+mj-lt"/>
              <a:buAutoNum type="arabicPeriod"/>
            </a:pPr>
            <a:r>
              <a:rPr lang="es-ES_tradnl" altLang="es-PE" sz="1800" dirty="0">
                <a:solidFill>
                  <a:srgbClr val="00B050"/>
                </a:solidFill>
              </a:rPr>
              <a:t>BÚSQUEDA LIMITADA POR PROFUNDIDAD (</a:t>
            </a:r>
            <a:r>
              <a:rPr lang="es-ES_tradnl" altLang="es-PE" sz="1800" dirty="0" err="1">
                <a:solidFill>
                  <a:srgbClr val="00B050"/>
                </a:solidFill>
              </a:rPr>
              <a:t>DLS</a:t>
            </a:r>
            <a:r>
              <a:rPr lang="es-ES_tradnl" altLang="es-PE" sz="1800" dirty="0">
                <a:solidFill>
                  <a:srgbClr val="00B050"/>
                </a:solidFill>
              </a:rPr>
              <a:t>)</a:t>
            </a:r>
            <a:endParaRPr lang="es-ES" altLang="es-PE" sz="1800" dirty="0">
              <a:solidFill>
                <a:srgbClr val="00B050"/>
              </a:solidFill>
            </a:endParaRPr>
          </a:p>
          <a:p>
            <a:pPr>
              <a:buFont typeface="+mj-lt"/>
              <a:buAutoNum type="arabicPeriod"/>
            </a:pPr>
            <a:endParaRPr lang="es-ES_tradnl" altLang="es-PE" sz="1800" dirty="0"/>
          </a:p>
          <a:p>
            <a:pPr>
              <a:buFont typeface="+mj-lt"/>
              <a:buAutoNum type="arabicPeriod"/>
            </a:pPr>
            <a:r>
              <a:rPr lang="es-ES_tradnl" altLang="es-PE" sz="1800" dirty="0">
                <a:solidFill>
                  <a:srgbClr val="00B050"/>
                </a:solidFill>
              </a:rPr>
              <a:t>BÚSQUEDA POR PROFUNDIZACIÓN ITERATIVA (</a:t>
            </a:r>
            <a:r>
              <a:rPr lang="es-ES_tradnl" altLang="es-PE" sz="1800" dirty="0" err="1">
                <a:solidFill>
                  <a:srgbClr val="00B050"/>
                </a:solidFill>
              </a:rPr>
              <a:t>IDS</a:t>
            </a:r>
            <a:r>
              <a:rPr lang="es-ES_tradnl" altLang="es-PE" sz="1800" dirty="0">
                <a:solidFill>
                  <a:srgbClr val="00B050"/>
                </a:solidFill>
              </a:rPr>
              <a:t>)</a:t>
            </a:r>
            <a:endParaRPr lang="es-ES" altLang="es-PE" sz="1800" dirty="0">
              <a:solidFill>
                <a:srgbClr val="00B050"/>
              </a:solidFill>
            </a:endParaRPr>
          </a:p>
        </p:txBody>
      </p:sp>
      <p:sp>
        <p:nvSpPr>
          <p:cNvPr id="8195" name="1 Título"/>
          <p:cNvSpPr>
            <a:spLocks noGrp="1"/>
          </p:cNvSpPr>
          <p:nvPr>
            <p:ph type="title"/>
          </p:nvPr>
        </p:nvSpPr>
        <p:spPr>
          <a:xfrm>
            <a:off x="323850" y="211138"/>
            <a:ext cx="8569325" cy="646112"/>
          </a:xfrm>
        </p:spPr>
        <p:txBody>
          <a:bodyPr/>
          <a:lstStyle/>
          <a:p>
            <a:r>
              <a:rPr lang="es-ES" dirty="0">
                <a:latin typeface="Arial" charset="0"/>
                <a:cs typeface="Arial" charset="0"/>
              </a:rPr>
              <a:t>Tabla de Contenido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p:txBody>
          <a:bodyPr/>
          <a:lstStyle/>
          <a:p>
            <a:pPr algn="just">
              <a:lnSpc>
                <a:spcPct val="90000"/>
              </a:lnSpc>
            </a:pPr>
            <a:r>
              <a:rPr lang="es-MX" altLang="es-PE" dirty="0"/>
              <a:t>Con la búsqueda anterior no siempre se encuentra la solución de costo de ruta mínimo.</a:t>
            </a:r>
          </a:p>
          <a:p>
            <a:pPr algn="just">
              <a:lnSpc>
                <a:spcPct val="90000"/>
              </a:lnSpc>
            </a:pPr>
            <a:endParaRPr lang="es-MX" altLang="es-PE" dirty="0"/>
          </a:p>
          <a:p>
            <a:pPr algn="just">
              <a:lnSpc>
                <a:spcPct val="90000"/>
              </a:lnSpc>
            </a:pPr>
            <a:r>
              <a:rPr lang="es-MX" altLang="es-PE" dirty="0"/>
              <a:t>La </a:t>
            </a:r>
            <a:r>
              <a:rPr lang="es-MX" altLang="es-PE" b="1" dirty="0"/>
              <a:t>búsqueda de costo uniforme</a:t>
            </a:r>
            <a:r>
              <a:rPr lang="es-MX" altLang="es-PE" dirty="0"/>
              <a:t> expande siempre el nodo de menor costo en el margen, medido por el costo de ruta </a:t>
            </a:r>
            <a:r>
              <a:rPr lang="es-MX" altLang="es-PE" i="1" dirty="0"/>
              <a:t>g</a:t>
            </a:r>
            <a:r>
              <a:rPr lang="es-MX" altLang="es-PE" dirty="0"/>
              <a:t>(</a:t>
            </a:r>
            <a:r>
              <a:rPr lang="es-MX" altLang="es-PE" i="1" dirty="0"/>
              <a:t>n</a:t>
            </a:r>
            <a:r>
              <a:rPr lang="es-MX" altLang="es-PE" dirty="0"/>
              <a:t>) en vez del nodo de menor profundidad.</a:t>
            </a:r>
          </a:p>
          <a:p>
            <a:pPr algn="just">
              <a:lnSpc>
                <a:spcPct val="90000"/>
              </a:lnSpc>
            </a:pPr>
            <a:endParaRPr lang="es-MX" altLang="es-PE" dirty="0"/>
          </a:p>
          <a:p>
            <a:pPr algn="just">
              <a:lnSpc>
                <a:spcPct val="90000"/>
              </a:lnSpc>
            </a:pPr>
            <a:r>
              <a:rPr lang="es-MX" altLang="es-PE" dirty="0"/>
              <a:t>Si se cumplen ciertas condiciones, es seguro que la primera solución encontrada será la más barata.</a:t>
            </a:r>
          </a:p>
          <a:p>
            <a:pPr algn="just">
              <a:lnSpc>
                <a:spcPct val="90000"/>
              </a:lnSpc>
            </a:pPr>
            <a:endParaRPr lang="es-MX" altLang="es-PE" dirty="0"/>
          </a:p>
          <a:p>
            <a:pPr algn="just">
              <a:lnSpc>
                <a:spcPct val="90000"/>
              </a:lnSpc>
            </a:pPr>
            <a:r>
              <a:rPr lang="es-MX" altLang="es-PE" dirty="0"/>
              <a:t>La </a:t>
            </a:r>
            <a:r>
              <a:rPr lang="es-MX" altLang="es-PE" b="1" dirty="0"/>
              <a:t>búsqueda en amplitud </a:t>
            </a:r>
            <a:r>
              <a:rPr lang="es-MX" altLang="es-PE" dirty="0"/>
              <a:t>es una búsqueda de costo uniforme donde g(n) = profundidad(n)</a:t>
            </a:r>
            <a:endParaRPr lang="es-ES" altLang="es-PE" dirty="0"/>
          </a:p>
        </p:txBody>
      </p:sp>
      <p:sp>
        <p:nvSpPr>
          <p:cNvPr id="565250" name="Rectangle 2"/>
          <p:cNvSpPr>
            <a:spLocks noGrp="1" noChangeArrowheads="1"/>
          </p:cNvSpPr>
          <p:nvPr>
            <p:ph type="title"/>
          </p:nvPr>
        </p:nvSpPr>
        <p:spPr/>
        <p:txBody>
          <a:bodyPr/>
          <a:lstStyle/>
          <a:p>
            <a:r>
              <a:rPr lang="es-MX" altLang="es-PE" dirty="0"/>
              <a:t>Búsqueda de costo uniforme</a:t>
            </a:r>
            <a:endParaRPr lang="es-ES" altLang="es-PE" dirty="0"/>
          </a:p>
        </p:txBody>
      </p:sp>
    </p:spTree>
    <p:extLst>
      <p:ext uri="{BB962C8B-B14F-4D97-AF65-F5344CB8AC3E}">
        <p14:creationId xmlns:p14="http://schemas.microsoft.com/office/powerpoint/2010/main" xmlns="" val="265707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dirty="0"/>
              <a:t>Si consideramos la siguiente función de costo:</a:t>
            </a:r>
          </a:p>
          <a:p>
            <a:endParaRPr lang="es-PE" dirty="0"/>
          </a:p>
          <a:p>
            <a:r>
              <a:rPr lang="es-PE" dirty="0"/>
              <a:t>f(n) = g(n) + h(n)</a:t>
            </a:r>
          </a:p>
          <a:p>
            <a:endParaRPr lang="es-PE" dirty="0"/>
          </a:p>
          <a:p>
            <a:pPr marL="0" indent="0">
              <a:buNone/>
            </a:pPr>
            <a:r>
              <a:rPr lang="es-PE" dirty="0"/>
              <a:t>Donde:</a:t>
            </a:r>
          </a:p>
          <a:p>
            <a:r>
              <a:rPr lang="es-PE" dirty="0"/>
              <a:t>g(n) es el costo de lo recorrido hasta el momento.</a:t>
            </a:r>
          </a:p>
          <a:p>
            <a:r>
              <a:rPr lang="es-PE" dirty="0"/>
              <a:t>h(n) es el costo estimado de la ruta que une </a:t>
            </a:r>
            <a:r>
              <a:rPr lang="es-PE" dirty="0">
                <a:solidFill>
                  <a:srgbClr val="C00000"/>
                </a:solidFill>
              </a:rPr>
              <a:t>n</a:t>
            </a:r>
            <a:r>
              <a:rPr lang="es-PE" dirty="0"/>
              <a:t> con la </a:t>
            </a:r>
            <a:r>
              <a:rPr lang="es-PE" dirty="0">
                <a:solidFill>
                  <a:srgbClr val="C00000"/>
                </a:solidFill>
              </a:rPr>
              <a:t>meta</a:t>
            </a:r>
            <a:r>
              <a:rPr lang="es-PE" dirty="0"/>
              <a:t>.</a:t>
            </a:r>
          </a:p>
          <a:p>
            <a:endParaRPr lang="es-PE" dirty="0"/>
          </a:p>
          <a:p>
            <a:r>
              <a:rPr lang="es-PE" dirty="0"/>
              <a:t>h(meta) = 0</a:t>
            </a:r>
          </a:p>
          <a:p>
            <a:r>
              <a:rPr lang="es-PE" dirty="0"/>
              <a:t>h(n) = ∞, si desde el nodo n no se puede llegar a la meta</a:t>
            </a:r>
          </a:p>
          <a:p>
            <a:endParaRPr lang="es-PE" dirty="0"/>
          </a:p>
        </p:txBody>
      </p:sp>
      <p:sp>
        <p:nvSpPr>
          <p:cNvPr id="3" name="Título 2"/>
          <p:cNvSpPr>
            <a:spLocks noGrp="1"/>
          </p:cNvSpPr>
          <p:nvPr>
            <p:ph type="title"/>
          </p:nvPr>
        </p:nvSpPr>
        <p:spPr/>
        <p:txBody>
          <a:bodyPr/>
          <a:lstStyle/>
          <a:p>
            <a:r>
              <a:rPr lang="es-PE" dirty="0"/>
              <a:t>Costo uniforme</a:t>
            </a:r>
          </a:p>
        </p:txBody>
      </p:sp>
    </p:spTree>
    <p:extLst>
      <p:ext uri="{BB962C8B-B14F-4D97-AF65-F5344CB8AC3E}">
        <p14:creationId xmlns:p14="http://schemas.microsoft.com/office/powerpoint/2010/main" xmlns="" val="3711013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s-MX" altLang="es-PE" dirty="0"/>
              <a:t>Búsqueda de costo uniforme</a:t>
            </a:r>
            <a:endParaRPr lang="es-ES" altLang="es-PE" dirty="0"/>
          </a:p>
        </p:txBody>
      </p:sp>
      <p:sp>
        <p:nvSpPr>
          <p:cNvPr id="541726" name="Text Box 30"/>
          <p:cNvSpPr txBox="1">
            <a:spLocks noChangeArrowheads="1"/>
          </p:cNvSpPr>
          <p:nvPr/>
        </p:nvSpPr>
        <p:spPr bwMode="auto">
          <a:xfrm>
            <a:off x="4932363" y="4076700"/>
            <a:ext cx="3598862"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r>
              <a:rPr lang="es-ES_tradnl" altLang="es-PE" sz="2000">
                <a:latin typeface="Tahoma" panose="020B0604030504040204" pitchFamily="34" charset="0"/>
              </a:rPr>
              <a:t>S es el único nodo en la frontera</a:t>
            </a:r>
          </a:p>
          <a:p>
            <a:r>
              <a:rPr lang="es-ES_tradnl" altLang="es-PE" sz="2000">
                <a:latin typeface="Tahoma" panose="020B0604030504040204" pitchFamily="34" charset="0"/>
              </a:rPr>
              <a:t>(nodos pendientes por expandir).</a:t>
            </a:r>
          </a:p>
          <a:p>
            <a:r>
              <a:rPr lang="es-ES_tradnl" altLang="es-PE" sz="2000">
                <a:latin typeface="Tahoma" panose="020B0604030504040204" pitchFamily="34" charset="0"/>
              </a:rPr>
              <a:t>Debido a que no es la meta, se</a:t>
            </a:r>
          </a:p>
          <a:p>
            <a:r>
              <a:rPr lang="es-ES_tradnl" altLang="es-PE" sz="2000">
                <a:latin typeface="Tahoma" panose="020B0604030504040204" pitchFamily="34" charset="0"/>
              </a:rPr>
              <a:t>procede a su expansión...</a:t>
            </a:r>
            <a:endParaRPr lang="es-ES" altLang="es-PE" sz="2000">
              <a:latin typeface="Tahoma" panose="020B0604030504040204" pitchFamily="34" charset="0"/>
            </a:endParaRPr>
          </a:p>
        </p:txBody>
      </p:sp>
      <p:sp>
        <p:nvSpPr>
          <p:cNvPr id="541727" name="Text Box 31"/>
          <p:cNvSpPr txBox="1">
            <a:spLocks noChangeArrowheads="1"/>
          </p:cNvSpPr>
          <p:nvPr/>
        </p:nvSpPr>
        <p:spPr bwMode="auto">
          <a:xfrm>
            <a:off x="468313" y="5157788"/>
            <a:ext cx="3598862"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s-ES_tradnl" altLang="es-PE" sz="2000">
                <a:solidFill>
                  <a:schemeClr val="accent2"/>
                </a:solidFill>
                <a:latin typeface="Tahoma" panose="020B0604030504040204" pitchFamily="34" charset="0"/>
              </a:rPr>
              <a:t>NOTA: NO SE GENERARÁN  NUEVAMENTE LOS ESTADOS ANALIZADOS PREVIAMENTE</a:t>
            </a:r>
            <a:endParaRPr lang="es-ES" altLang="es-PE" sz="2000">
              <a:solidFill>
                <a:schemeClr val="accent2"/>
              </a:solidFill>
              <a:latin typeface="Tahoma" panose="020B0604030504040204" pitchFamily="34" charset="0"/>
            </a:endParaRPr>
          </a:p>
        </p:txBody>
      </p:sp>
      <p:pic>
        <p:nvPicPr>
          <p:cNvPr id="541730" name="Picture 3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8313" y="1268413"/>
            <a:ext cx="3311525" cy="252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41732" name="Picture 3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2363" y="1700213"/>
            <a:ext cx="3455987"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41733" name="Text Box 37"/>
          <p:cNvSpPr txBox="1">
            <a:spLocks noChangeArrowheads="1"/>
          </p:cNvSpPr>
          <p:nvPr/>
        </p:nvSpPr>
        <p:spPr bwMode="auto">
          <a:xfrm>
            <a:off x="519113" y="3879850"/>
            <a:ext cx="354806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s-ES" altLang="es-PE" sz="2400" dirty="0"/>
              <a:t>Problema: Ir de S a G al menor costo posible</a:t>
            </a:r>
            <a:endParaRPr lang="es-PE" altLang="es-PE" sz="2400" dirty="0"/>
          </a:p>
        </p:txBody>
      </p:sp>
    </p:spTree>
    <p:extLst>
      <p:ext uri="{BB962C8B-B14F-4D97-AF65-F5344CB8AC3E}">
        <p14:creationId xmlns:p14="http://schemas.microsoft.com/office/powerpoint/2010/main" xmlns="" val="399983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s-MX" altLang="es-PE" dirty="0"/>
              <a:t>Búsqueda de costo uniforme</a:t>
            </a:r>
            <a:endParaRPr lang="es-ES" altLang="es-PE" dirty="0"/>
          </a:p>
        </p:txBody>
      </p:sp>
      <p:sp>
        <p:nvSpPr>
          <p:cNvPr id="542723" name="Oval 3"/>
          <p:cNvSpPr>
            <a:spLocks noChangeArrowheads="1"/>
          </p:cNvSpPr>
          <p:nvPr/>
        </p:nvSpPr>
        <p:spPr bwMode="auto">
          <a:xfrm>
            <a:off x="5486400" y="1844675"/>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24" name="Text Box 4"/>
          <p:cNvSpPr txBox="1">
            <a:spLocks noChangeArrowheads="1"/>
          </p:cNvSpPr>
          <p:nvPr/>
        </p:nvSpPr>
        <p:spPr bwMode="auto">
          <a:xfrm>
            <a:off x="5181600" y="1828800"/>
            <a:ext cx="268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2725" name="Text Box 5"/>
          <p:cNvSpPr txBox="1">
            <a:spLocks noChangeArrowheads="1"/>
          </p:cNvSpPr>
          <p:nvPr/>
        </p:nvSpPr>
        <p:spPr bwMode="auto">
          <a:xfrm>
            <a:off x="5715000" y="18288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0</a:t>
            </a:r>
            <a:endParaRPr lang="es-ES" altLang="es-PE" sz="1200">
              <a:latin typeface="Tahoma" panose="020B0604030504040204" pitchFamily="34" charset="0"/>
            </a:endParaRPr>
          </a:p>
        </p:txBody>
      </p:sp>
      <p:sp>
        <p:nvSpPr>
          <p:cNvPr id="542726" name="Oval 6"/>
          <p:cNvSpPr>
            <a:spLocks noChangeArrowheads="1"/>
          </p:cNvSpPr>
          <p:nvPr/>
        </p:nvSpPr>
        <p:spPr bwMode="auto">
          <a:xfrm>
            <a:off x="5486400"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27" name="Oval 7"/>
          <p:cNvSpPr>
            <a:spLocks noChangeArrowheads="1"/>
          </p:cNvSpPr>
          <p:nvPr/>
        </p:nvSpPr>
        <p:spPr bwMode="auto">
          <a:xfrm>
            <a:off x="4106863"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28" name="Oval 8"/>
          <p:cNvSpPr>
            <a:spLocks noChangeArrowheads="1"/>
          </p:cNvSpPr>
          <p:nvPr/>
        </p:nvSpPr>
        <p:spPr bwMode="auto">
          <a:xfrm>
            <a:off x="6705600"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29" name="Text Box 9"/>
          <p:cNvSpPr txBox="1">
            <a:spLocks noChangeArrowheads="1"/>
          </p:cNvSpPr>
          <p:nvPr/>
        </p:nvSpPr>
        <p:spPr bwMode="auto">
          <a:xfrm>
            <a:off x="3794125" y="292735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2730" name="Text Box 10"/>
          <p:cNvSpPr txBox="1">
            <a:spLocks noChangeArrowheads="1"/>
          </p:cNvSpPr>
          <p:nvPr/>
        </p:nvSpPr>
        <p:spPr bwMode="auto">
          <a:xfrm>
            <a:off x="6324600" y="297180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2731" name="Text Box 11"/>
          <p:cNvSpPr txBox="1">
            <a:spLocks noChangeArrowheads="1"/>
          </p:cNvSpPr>
          <p:nvPr/>
        </p:nvSpPr>
        <p:spPr bwMode="auto">
          <a:xfrm>
            <a:off x="5143500" y="29718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2732" name="Line 12"/>
          <p:cNvSpPr>
            <a:spLocks noChangeShapeType="1"/>
          </p:cNvSpPr>
          <p:nvPr/>
        </p:nvSpPr>
        <p:spPr bwMode="auto">
          <a:xfrm flipH="1">
            <a:off x="4267200" y="2025650"/>
            <a:ext cx="1230313" cy="946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33" name="Line 13"/>
          <p:cNvSpPr>
            <a:spLocks noChangeShapeType="1"/>
          </p:cNvSpPr>
          <p:nvPr/>
        </p:nvSpPr>
        <p:spPr bwMode="auto">
          <a:xfrm>
            <a:off x="5586413" y="2068513"/>
            <a:ext cx="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34" name="Line 14"/>
          <p:cNvSpPr>
            <a:spLocks noChangeShapeType="1"/>
          </p:cNvSpPr>
          <p:nvPr/>
        </p:nvSpPr>
        <p:spPr bwMode="auto">
          <a:xfrm>
            <a:off x="5672138" y="2036763"/>
            <a:ext cx="1109662" cy="9350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35" name="Text Box 15"/>
          <p:cNvSpPr txBox="1">
            <a:spLocks noChangeArrowheads="1"/>
          </p:cNvSpPr>
          <p:nvPr/>
        </p:nvSpPr>
        <p:spPr bwMode="auto">
          <a:xfrm>
            <a:off x="4251325" y="323215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a:t>
            </a:r>
            <a:endParaRPr lang="es-ES" altLang="es-PE" sz="1200">
              <a:latin typeface="Tahoma" panose="020B0604030504040204" pitchFamily="34" charset="0"/>
            </a:endParaRPr>
          </a:p>
        </p:txBody>
      </p:sp>
      <p:sp>
        <p:nvSpPr>
          <p:cNvPr id="542736" name="Text Box 16"/>
          <p:cNvSpPr txBox="1">
            <a:spLocks noChangeArrowheads="1"/>
          </p:cNvSpPr>
          <p:nvPr/>
        </p:nvSpPr>
        <p:spPr bwMode="auto">
          <a:xfrm>
            <a:off x="5622925" y="323215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2737" name="Text Box 17"/>
          <p:cNvSpPr txBox="1">
            <a:spLocks noChangeArrowheads="1"/>
          </p:cNvSpPr>
          <p:nvPr/>
        </p:nvSpPr>
        <p:spPr bwMode="auto">
          <a:xfrm>
            <a:off x="6934200" y="320040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2738" name="Rectangle 18"/>
          <p:cNvSpPr>
            <a:spLocks noChangeArrowheads="1"/>
          </p:cNvSpPr>
          <p:nvPr/>
        </p:nvSpPr>
        <p:spPr bwMode="auto">
          <a:xfrm>
            <a:off x="1046163"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39" name="Rectangle 19"/>
          <p:cNvSpPr>
            <a:spLocks noChangeArrowheads="1"/>
          </p:cNvSpPr>
          <p:nvPr/>
        </p:nvSpPr>
        <p:spPr bwMode="auto">
          <a:xfrm>
            <a:off x="1828800"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40" name="Rectangle 20"/>
          <p:cNvSpPr>
            <a:spLocks noChangeArrowheads="1"/>
          </p:cNvSpPr>
          <p:nvPr/>
        </p:nvSpPr>
        <p:spPr bwMode="auto">
          <a:xfrm>
            <a:off x="2676525"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41" name="Rectangle 21"/>
          <p:cNvSpPr>
            <a:spLocks noChangeArrowheads="1"/>
          </p:cNvSpPr>
          <p:nvPr/>
        </p:nvSpPr>
        <p:spPr bwMode="auto">
          <a:xfrm flipV="1">
            <a:off x="1828800" y="2011363"/>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42" name="Rectangle 22"/>
          <p:cNvSpPr>
            <a:spLocks noChangeArrowheads="1"/>
          </p:cNvSpPr>
          <p:nvPr/>
        </p:nvSpPr>
        <p:spPr bwMode="auto">
          <a:xfrm flipV="1">
            <a:off x="1828800" y="3208338"/>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43" name="Line 23"/>
          <p:cNvSpPr>
            <a:spLocks noChangeShapeType="1"/>
          </p:cNvSpPr>
          <p:nvPr/>
        </p:nvSpPr>
        <p:spPr bwMode="auto">
          <a:xfrm>
            <a:off x="1219200" y="2667000"/>
            <a:ext cx="60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4" name="Line 24"/>
          <p:cNvSpPr>
            <a:spLocks noChangeShapeType="1"/>
          </p:cNvSpPr>
          <p:nvPr/>
        </p:nvSpPr>
        <p:spPr bwMode="auto">
          <a:xfrm flipV="1">
            <a:off x="198120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5" name="Line 25"/>
          <p:cNvSpPr>
            <a:spLocks noChangeShapeType="1"/>
          </p:cNvSpPr>
          <p:nvPr/>
        </p:nvSpPr>
        <p:spPr bwMode="auto">
          <a:xfrm>
            <a:off x="1143000" y="2743200"/>
            <a:ext cx="685800" cy="465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6" name="Line 26"/>
          <p:cNvSpPr>
            <a:spLocks noChangeShapeType="1"/>
          </p:cNvSpPr>
          <p:nvPr/>
        </p:nvSpPr>
        <p:spPr bwMode="auto">
          <a:xfrm>
            <a:off x="1981200" y="2057400"/>
            <a:ext cx="744538" cy="552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7" name="Line 27"/>
          <p:cNvSpPr>
            <a:spLocks noChangeShapeType="1"/>
          </p:cNvSpPr>
          <p:nvPr/>
        </p:nvSpPr>
        <p:spPr bwMode="auto">
          <a:xfrm flipV="1">
            <a:off x="1143000" y="20574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8" name="Line 28"/>
          <p:cNvSpPr>
            <a:spLocks noChangeShapeType="1"/>
          </p:cNvSpPr>
          <p:nvPr/>
        </p:nvSpPr>
        <p:spPr bwMode="auto">
          <a:xfrm flipV="1">
            <a:off x="1978025" y="2743200"/>
            <a:ext cx="765175" cy="515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2749" name="Text Box 29"/>
          <p:cNvSpPr txBox="1">
            <a:spLocks noChangeArrowheads="1"/>
          </p:cNvSpPr>
          <p:nvPr/>
        </p:nvSpPr>
        <p:spPr bwMode="auto">
          <a:xfrm>
            <a:off x="746125" y="2546350"/>
            <a:ext cx="268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2750" name="Text Box 30"/>
          <p:cNvSpPr txBox="1">
            <a:spLocks noChangeArrowheads="1"/>
          </p:cNvSpPr>
          <p:nvPr/>
        </p:nvSpPr>
        <p:spPr bwMode="auto">
          <a:xfrm>
            <a:off x="1752600" y="335280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2751" name="Text Box 31"/>
          <p:cNvSpPr txBox="1">
            <a:spLocks noChangeArrowheads="1"/>
          </p:cNvSpPr>
          <p:nvPr/>
        </p:nvSpPr>
        <p:spPr bwMode="auto">
          <a:xfrm>
            <a:off x="2879725" y="2546350"/>
            <a:ext cx="2857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2752" name="Text Box 32"/>
          <p:cNvSpPr txBox="1">
            <a:spLocks noChangeArrowheads="1"/>
          </p:cNvSpPr>
          <p:nvPr/>
        </p:nvSpPr>
        <p:spPr bwMode="auto">
          <a:xfrm>
            <a:off x="1736725" y="178435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2753" name="Text Box 33"/>
          <p:cNvSpPr txBox="1">
            <a:spLocks noChangeArrowheads="1"/>
          </p:cNvSpPr>
          <p:nvPr/>
        </p:nvSpPr>
        <p:spPr bwMode="auto">
          <a:xfrm>
            <a:off x="1736725" y="2293938"/>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2754" name="Text Box 34"/>
          <p:cNvSpPr txBox="1">
            <a:spLocks noChangeArrowheads="1"/>
          </p:cNvSpPr>
          <p:nvPr/>
        </p:nvSpPr>
        <p:spPr bwMode="auto">
          <a:xfrm>
            <a:off x="1295400" y="20574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a:t>
            </a:r>
            <a:endParaRPr lang="es-ES" altLang="es-PE" sz="1200">
              <a:latin typeface="Tahoma" panose="020B0604030504040204" pitchFamily="34" charset="0"/>
            </a:endParaRPr>
          </a:p>
        </p:txBody>
      </p:sp>
      <p:sp>
        <p:nvSpPr>
          <p:cNvPr id="542755" name="Text Box 35"/>
          <p:cNvSpPr txBox="1">
            <a:spLocks noChangeArrowheads="1"/>
          </p:cNvSpPr>
          <p:nvPr/>
        </p:nvSpPr>
        <p:spPr bwMode="auto">
          <a:xfrm>
            <a:off x="2286000" y="213360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10</a:t>
            </a:r>
            <a:endParaRPr lang="es-ES" altLang="es-PE" sz="1200">
              <a:latin typeface="Tahoma" panose="020B0604030504040204" pitchFamily="34" charset="0"/>
            </a:endParaRPr>
          </a:p>
        </p:txBody>
      </p:sp>
      <p:sp>
        <p:nvSpPr>
          <p:cNvPr id="542756" name="Text Box 36"/>
          <p:cNvSpPr txBox="1">
            <a:spLocks noChangeArrowheads="1"/>
          </p:cNvSpPr>
          <p:nvPr/>
        </p:nvSpPr>
        <p:spPr bwMode="auto">
          <a:xfrm>
            <a:off x="1447800" y="24384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2757" name="Text Box 37"/>
          <p:cNvSpPr txBox="1">
            <a:spLocks noChangeArrowheads="1"/>
          </p:cNvSpPr>
          <p:nvPr/>
        </p:nvSpPr>
        <p:spPr bwMode="auto">
          <a:xfrm>
            <a:off x="2193925" y="2447925"/>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2758" name="Text Box 38"/>
          <p:cNvSpPr txBox="1">
            <a:spLocks noChangeArrowheads="1"/>
          </p:cNvSpPr>
          <p:nvPr/>
        </p:nvSpPr>
        <p:spPr bwMode="auto">
          <a:xfrm>
            <a:off x="1279525" y="292735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2759" name="Text Box 39"/>
          <p:cNvSpPr txBox="1">
            <a:spLocks noChangeArrowheads="1"/>
          </p:cNvSpPr>
          <p:nvPr/>
        </p:nvSpPr>
        <p:spPr bwMode="auto">
          <a:xfrm>
            <a:off x="2346325" y="292735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2760" name="Oval 40"/>
          <p:cNvSpPr>
            <a:spLocks noChangeArrowheads="1"/>
          </p:cNvSpPr>
          <p:nvPr/>
        </p:nvSpPr>
        <p:spPr bwMode="auto">
          <a:xfrm>
            <a:off x="3581400" y="2590800"/>
            <a:ext cx="3962400" cy="10668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2761" name="Text Box 41"/>
          <p:cNvSpPr txBox="1">
            <a:spLocks noChangeArrowheads="1"/>
          </p:cNvSpPr>
          <p:nvPr/>
        </p:nvSpPr>
        <p:spPr bwMode="auto">
          <a:xfrm>
            <a:off x="7467600" y="3352800"/>
            <a:ext cx="75406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200">
                <a:latin typeface="Tahoma" panose="020B0604030504040204" pitchFamily="34" charset="0"/>
              </a:rPr>
              <a:t>Frontera</a:t>
            </a:r>
            <a:endParaRPr lang="es-ES" altLang="es-PE" sz="1200">
              <a:latin typeface="Tahoma" panose="020B0604030504040204" pitchFamily="34" charset="0"/>
            </a:endParaRPr>
          </a:p>
        </p:txBody>
      </p:sp>
      <p:sp>
        <p:nvSpPr>
          <p:cNvPr id="542762" name="Text Box 42"/>
          <p:cNvSpPr txBox="1">
            <a:spLocks noChangeArrowheads="1"/>
          </p:cNvSpPr>
          <p:nvPr/>
        </p:nvSpPr>
        <p:spPr bwMode="auto">
          <a:xfrm>
            <a:off x="2987675" y="4313238"/>
            <a:ext cx="5688013"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s-ES_tradnl" altLang="es-PE" sz="2000">
                <a:latin typeface="Tahoma" panose="020B0604030504040204" pitchFamily="34" charset="0"/>
              </a:rPr>
              <a:t>Hay 3 nodos en la frontera (A, B y C), y se elige el de menor costo de ruta (A). Como no es una meta, se procede a su expansión...</a:t>
            </a:r>
            <a:endParaRPr lang="es-ES" altLang="es-PE" sz="2000">
              <a:latin typeface="Tahoma" panose="020B0604030504040204" pitchFamily="34" charset="0"/>
            </a:endParaRPr>
          </a:p>
        </p:txBody>
      </p:sp>
    </p:spTree>
    <p:extLst>
      <p:ext uri="{BB962C8B-B14F-4D97-AF65-F5344CB8AC3E}">
        <p14:creationId xmlns:p14="http://schemas.microsoft.com/office/powerpoint/2010/main" xmlns="" val="451754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s-MX" altLang="es-PE" dirty="0"/>
              <a:t>Búsqueda de costo uniforme</a:t>
            </a:r>
            <a:endParaRPr lang="es-ES" altLang="es-PE" dirty="0"/>
          </a:p>
        </p:txBody>
      </p:sp>
      <p:sp>
        <p:nvSpPr>
          <p:cNvPr id="543747" name="Oval 3"/>
          <p:cNvSpPr>
            <a:spLocks noChangeArrowheads="1"/>
          </p:cNvSpPr>
          <p:nvPr/>
        </p:nvSpPr>
        <p:spPr bwMode="auto">
          <a:xfrm>
            <a:off x="5486400" y="1844675"/>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48" name="Text Box 4"/>
          <p:cNvSpPr txBox="1">
            <a:spLocks noChangeArrowheads="1"/>
          </p:cNvSpPr>
          <p:nvPr/>
        </p:nvSpPr>
        <p:spPr bwMode="auto">
          <a:xfrm>
            <a:off x="5181600" y="1828800"/>
            <a:ext cx="268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3749" name="Text Box 5"/>
          <p:cNvSpPr txBox="1">
            <a:spLocks noChangeArrowheads="1"/>
          </p:cNvSpPr>
          <p:nvPr/>
        </p:nvSpPr>
        <p:spPr bwMode="auto">
          <a:xfrm>
            <a:off x="5715000" y="18288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0</a:t>
            </a:r>
            <a:endParaRPr lang="es-ES" altLang="es-PE" sz="1200">
              <a:latin typeface="Tahoma" panose="020B0604030504040204" pitchFamily="34" charset="0"/>
            </a:endParaRPr>
          </a:p>
        </p:txBody>
      </p:sp>
      <p:sp>
        <p:nvSpPr>
          <p:cNvPr id="543750" name="Oval 6"/>
          <p:cNvSpPr>
            <a:spLocks noChangeArrowheads="1"/>
          </p:cNvSpPr>
          <p:nvPr/>
        </p:nvSpPr>
        <p:spPr bwMode="auto">
          <a:xfrm>
            <a:off x="5486400"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51" name="Oval 7"/>
          <p:cNvSpPr>
            <a:spLocks noChangeArrowheads="1"/>
          </p:cNvSpPr>
          <p:nvPr/>
        </p:nvSpPr>
        <p:spPr bwMode="auto">
          <a:xfrm>
            <a:off x="4106863"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52" name="Oval 8"/>
          <p:cNvSpPr>
            <a:spLocks noChangeArrowheads="1"/>
          </p:cNvSpPr>
          <p:nvPr/>
        </p:nvSpPr>
        <p:spPr bwMode="auto">
          <a:xfrm>
            <a:off x="6705600" y="29718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53" name="Text Box 9"/>
          <p:cNvSpPr txBox="1">
            <a:spLocks noChangeArrowheads="1"/>
          </p:cNvSpPr>
          <p:nvPr/>
        </p:nvSpPr>
        <p:spPr bwMode="auto">
          <a:xfrm>
            <a:off x="3794125" y="292735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3754" name="Text Box 10"/>
          <p:cNvSpPr txBox="1">
            <a:spLocks noChangeArrowheads="1"/>
          </p:cNvSpPr>
          <p:nvPr/>
        </p:nvSpPr>
        <p:spPr bwMode="auto">
          <a:xfrm>
            <a:off x="6324600" y="297180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3755" name="Text Box 11"/>
          <p:cNvSpPr txBox="1">
            <a:spLocks noChangeArrowheads="1"/>
          </p:cNvSpPr>
          <p:nvPr/>
        </p:nvSpPr>
        <p:spPr bwMode="auto">
          <a:xfrm>
            <a:off x="5143500" y="29718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3756" name="Line 12"/>
          <p:cNvSpPr>
            <a:spLocks noChangeShapeType="1"/>
          </p:cNvSpPr>
          <p:nvPr/>
        </p:nvSpPr>
        <p:spPr bwMode="auto">
          <a:xfrm flipH="1">
            <a:off x="4267200" y="2025650"/>
            <a:ext cx="1230313" cy="946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57" name="Line 13"/>
          <p:cNvSpPr>
            <a:spLocks noChangeShapeType="1"/>
          </p:cNvSpPr>
          <p:nvPr/>
        </p:nvSpPr>
        <p:spPr bwMode="auto">
          <a:xfrm>
            <a:off x="5586413" y="2068513"/>
            <a:ext cx="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58" name="Line 14"/>
          <p:cNvSpPr>
            <a:spLocks noChangeShapeType="1"/>
          </p:cNvSpPr>
          <p:nvPr/>
        </p:nvSpPr>
        <p:spPr bwMode="auto">
          <a:xfrm>
            <a:off x="5672138" y="2036763"/>
            <a:ext cx="1109662" cy="9350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59" name="Text Box 15"/>
          <p:cNvSpPr txBox="1">
            <a:spLocks noChangeArrowheads="1"/>
          </p:cNvSpPr>
          <p:nvPr/>
        </p:nvSpPr>
        <p:spPr bwMode="auto">
          <a:xfrm>
            <a:off x="4343400" y="388620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11</a:t>
            </a:r>
            <a:endParaRPr lang="es-ES" altLang="es-PE" sz="1200">
              <a:latin typeface="Tahoma" panose="020B0604030504040204" pitchFamily="34" charset="0"/>
            </a:endParaRPr>
          </a:p>
        </p:txBody>
      </p:sp>
      <p:sp>
        <p:nvSpPr>
          <p:cNvPr id="543760" name="Text Box 16"/>
          <p:cNvSpPr txBox="1">
            <a:spLocks noChangeArrowheads="1"/>
          </p:cNvSpPr>
          <p:nvPr/>
        </p:nvSpPr>
        <p:spPr bwMode="auto">
          <a:xfrm>
            <a:off x="5622925" y="323215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3761" name="Text Box 17"/>
          <p:cNvSpPr txBox="1">
            <a:spLocks noChangeArrowheads="1"/>
          </p:cNvSpPr>
          <p:nvPr/>
        </p:nvSpPr>
        <p:spPr bwMode="auto">
          <a:xfrm>
            <a:off x="6934200" y="320040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3762" name="Rectangle 18"/>
          <p:cNvSpPr>
            <a:spLocks noChangeArrowheads="1"/>
          </p:cNvSpPr>
          <p:nvPr/>
        </p:nvSpPr>
        <p:spPr bwMode="auto">
          <a:xfrm>
            <a:off x="1046163"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63" name="Rectangle 19"/>
          <p:cNvSpPr>
            <a:spLocks noChangeArrowheads="1"/>
          </p:cNvSpPr>
          <p:nvPr/>
        </p:nvSpPr>
        <p:spPr bwMode="auto">
          <a:xfrm>
            <a:off x="1828800"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64" name="Rectangle 20"/>
          <p:cNvSpPr>
            <a:spLocks noChangeArrowheads="1"/>
          </p:cNvSpPr>
          <p:nvPr/>
        </p:nvSpPr>
        <p:spPr bwMode="auto">
          <a:xfrm>
            <a:off x="2676525" y="25908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65" name="Rectangle 21"/>
          <p:cNvSpPr>
            <a:spLocks noChangeArrowheads="1"/>
          </p:cNvSpPr>
          <p:nvPr/>
        </p:nvSpPr>
        <p:spPr bwMode="auto">
          <a:xfrm flipV="1">
            <a:off x="1828800" y="2011363"/>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66" name="Rectangle 22"/>
          <p:cNvSpPr>
            <a:spLocks noChangeArrowheads="1"/>
          </p:cNvSpPr>
          <p:nvPr/>
        </p:nvSpPr>
        <p:spPr bwMode="auto">
          <a:xfrm flipV="1">
            <a:off x="1828800" y="3208338"/>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67" name="Line 23"/>
          <p:cNvSpPr>
            <a:spLocks noChangeShapeType="1"/>
          </p:cNvSpPr>
          <p:nvPr/>
        </p:nvSpPr>
        <p:spPr bwMode="auto">
          <a:xfrm>
            <a:off x="1219200" y="2667000"/>
            <a:ext cx="60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68" name="Line 24"/>
          <p:cNvSpPr>
            <a:spLocks noChangeShapeType="1"/>
          </p:cNvSpPr>
          <p:nvPr/>
        </p:nvSpPr>
        <p:spPr bwMode="auto">
          <a:xfrm flipV="1">
            <a:off x="198120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69" name="Line 25"/>
          <p:cNvSpPr>
            <a:spLocks noChangeShapeType="1"/>
          </p:cNvSpPr>
          <p:nvPr/>
        </p:nvSpPr>
        <p:spPr bwMode="auto">
          <a:xfrm>
            <a:off x="1143000" y="2743200"/>
            <a:ext cx="685800" cy="465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70" name="Line 26"/>
          <p:cNvSpPr>
            <a:spLocks noChangeShapeType="1"/>
          </p:cNvSpPr>
          <p:nvPr/>
        </p:nvSpPr>
        <p:spPr bwMode="auto">
          <a:xfrm>
            <a:off x="1981200" y="2057400"/>
            <a:ext cx="744538" cy="552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71" name="Line 27"/>
          <p:cNvSpPr>
            <a:spLocks noChangeShapeType="1"/>
          </p:cNvSpPr>
          <p:nvPr/>
        </p:nvSpPr>
        <p:spPr bwMode="auto">
          <a:xfrm flipV="1">
            <a:off x="1143000" y="20574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72" name="Line 28"/>
          <p:cNvSpPr>
            <a:spLocks noChangeShapeType="1"/>
          </p:cNvSpPr>
          <p:nvPr/>
        </p:nvSpPr>
        <p:spPr bwMode="auto">
          <a:xfrm flipV="1">
            <a:off x="1978025" y="2743200"/>
            <a:ext cx="765175" cy="515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73" name="Text Box 29"/>
          <p:cNvSpPr txBox="1">
            <a:spLocks noChangeArrowheads="1"/>
          </p:cNvSpPr>
          <p:nvPr/>
        </p:nvSpPr>
        <p:spPr bwMode="auto">
          <a:xfrm>
            <a:off x="746125" y="2546350"/>
            <a:ext cx="268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3774" name="Text Box 30"/>
          <p:cNvSpPr txBox="1">
            <a:spLocks noChangeArrowheads="1"/>
          </p:cNvSpPr>
          <p:nvPr/>
        </p:nvSpPr>
        <p:spPr bwMode="auto">
          <a:xfrm>
            <a:off x="1752600" y="335280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3775" name="Text Box 31"/>
          <p:cNvSpPr txBox="1">
            <a:spLocks noChangeArrowheads="1"/>
          </p:cNvSpPr>
          <p:nvPr/>
        </p:nvSpPr>
        <p:spPr bwMode="auto">
          <a:xfrm>
            <a:off x="2879725" y="2546350"/>
            <a:ext cx="2857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3776" name="Text Box 32"/>
          <p:cNvSpPr txBox="1">
            <a:spLocks noChangeArrowheads="1"/>
          </p:cNvSpPr>
          <p:nvPr/>
        </p:nvSpPr>
        <p:spPr bwMode="auto">
          <a:xfrm>
            <a:off x="1736725" y="1784350"/>
            <a:ext cx="2762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3777" name="Text Box 33"/>
          <p:cNvSpPr txBox="1">
            <a:spLocks noChangeArrowheads="1"/>
          </p:cNvSpPr>
          <p:nvPr/>
        </p:nvSpPr>
        <p:spPr bwMode="auto">
          <a:xfrm>
            <a:off x="1736725" y="2293938"/>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3778" name="Text Box 34"/>
          <p:cNvSpPr txBox="1">
            <a:spLocks noChangeArrowheads="1"/>
          </p:cNvSpPr>
          <p:nvPr/>
        </p:nvSpPr>
        <p:spPr bwMode="auto">
          <a:xfrm>
            <a:off x="1295400" y="20574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a:t>
            </a:r>
            <a:endParaRPr lang="es-ES" altLang="es-PE" sz="1200">
              <a:latin typeface="Tahoma" panose="020B0604030504040204" pitchFamily="34" charset="0"/>
            </a:endParaRPr>
          </a:p>
        </p:txBody>
      </p:sp>
      <p:sp>
        <p:nvSpPr>
          <p:cNvPr id="543779" name="Text Box 35"/>
          <p:cNvSpPr txBox="1">
            <a:spLocks noChangeArrowheads="1"/>
          </p:cNvSpPr>
          <p:nvPr/>
        </p:nvSpPr>
        <p:spPr bwMode="auto">
          <a:xfrm>
            <a:off x="2286000" y="213360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10</a:t>
            </a:r>
            <a:endParaRPr lang="es-ES" altLang="es-PE" sz="1200">
              <a:latin typeface="Tahoma" panose="020B0604030504040204" pitchFamily="34" charset="0"/>
            </a:endParaRPr>
          </a:p>
        </p:txBody>
      </p:sp>
      <p:sp>
        <p:nvSpPr>
          <p:cNvPr id="543780" name="Text Box 36"/>
          <p:cNvSpPr txBox="1">
            <a:spLocks noChangeArrowheads="1"/>
          </p:cNvSpPr>
          <p:nvPr/>
        </p:nvSpPr>
        <p:spPr bwMode="auto">
          <a:xfrm>
            <a:off x="1447800" y="243840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3781" name="Text Box 37"/>
          <p:cNvSpPr txBox="1">
            <a:spLocks noChangeArrowheads="1"/>
          </p:cNvSpPr>
          <p:nvPr/>
        </p:nvSpPr>
        <p:spPr bwMode="auto">
          <a:xfrm>
            <a:off x="2193925" y="2447925"/>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3782" name="Text Box 38"/>
          <p:cNvSpPr txBox="1">
            <a:spLocks noChangeArrowheads="1"/>
          </p:cNvSpPr>
          <p:nvPr/>
        </p:nvSpPr>
        <p:spPr bwMode="auto">
          <a:xfrm>
            <a:off x="1279525" y="2927350"/>
            <a:ext cx="3492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3783" name="Text Box 39"/>
          <p:cNvSpPr txBox="1">
            <a:spLocks noChangeArrowheads="1"/>
          </p:cNvSpPr>
          <p:nvPr/>
        </p:nvSpPr>
        <p:spPr bwMode="auto">
          <a:xfrm>
            <a:off x="2346325" y="2927350"/>
            <a:ext cx="2667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3784" name="Text Box 40"/>
          <p:cNvSpPr txBox="1">
            <a:spLocks noChangeArrowheads="1"/>
          </p:cNvSpPr>
          <p:nvPr/>
        </p:nvSpPr>
        <p:spPr bwMode="auto">
          <a:xfrm>
            <a:off x="7467600" y="3352800"/>
            <a:ext cx="75406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200">
                <a:latin typeface="Tahoma" panose="020B0604030504040204" pitchFamily="34" charset="0"/>
              </a:rPr>
              <a:t>Frontera</a:t>
            </a:r>
            <a:endParaRPr lang="es-ES" altLang="es-PE" sz="1200">
              <a:latin typeface="Tahoma" panose="020B0604030504040204" pitchFamily="34" charset="0"/>
            </a:endParaRPr>
          </a:p>
        </p:txBody>
      </p:sp>
      <p:sp>
        <p:nvSpPr>
          <p:cNvPr id="543785" name="Text Box 41"/>
          <p:cNvSpPr txBox="1">
            <a:spLocks noChangeArrowheads="1"/>
          </p:cNvSpPr>
          <p:nvPr/>
        </p:nvSpPr>
        <p:spPr bwMode="auto">
          <a:xfrm>
            <a:off x="468313" y="4652963"/>
            <a:ext cx="8207375" cy="161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s-ES_tradnl" altLang="es-PE" sz="2000">
                <a:latin typeface="Tahoma" panose="020B0604030504040204" pitchFamily="34" charset="0"/>
              </a:rPr>
              <a:t>Hay 3 nodos en la frontera (G, B y C), de los cuales B es el que tiene el menor costo de ruta, por lo que se procede a expandirlo. Note que aunque ya hay una solución en la frontera (G), el algoritmo la ignora porque la rama S-B tiene posibilidades de encontrar una solución mejor que S-A-G.</a:t>
            </a:r>
            <a:endParaRPr lang="es-ES" altLang="es-PE" sz="2000">
              <a:latin typeface="Tahoma" panose="020B0604030504040204" pitchFamily="34" charset="0"/>
            </a:endParaRPr>
          </a:p>
        </p:txBody>
      </p:sp>
      <p:sp>
        <p:nvSpPr>
          <p:cNvPr id="543786" name="Oval 42"/>
          <p:cNvSpPr>
            <a:spLocks noChangeArrowheads="1"/>
          </p:cNvSpPr>
          <p:nvPr/>
        </p:nvSpPr>
        <p:spPr bwMode="auto">
          <a:xfrm>
            <a:off x="4114800" y="3886200"/>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3787" name="Line 43"/>
          <p:cNvSpPr>
            <a:spLocks noChangeShapeType="1"/>
          </p:cNvSpPr>
          <p:nvPr/>
        </p:nvSpPr>
        <p:spPr bwMode="auto">
          <a:xfrm>
            <a:off x="4227513" y="3189288"/>
            <a:ext cx="0" cy="679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3788" name="Text Box 44"/>
          <p:cNvSpPr txBox="1">
            <a:spLocks noChangeArrowheads="1"/>
          </p:cNvSpPr>
          <p:nvPr/>
        </p:nvSpPr>
        <p:spPr bwMode="auto">
          <a:xfrm>
            <a:off x="3794125" y="3841750"/>
            <a:ext cx="2857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3789" name="Freeform 45"/>
          <p:cNvSpPr>
            <a:spLocks/>
          </p:cNvSpPr>
          <p:nvPr/>
        </p:nvSpPr>
        <p:spPr bwMode="auto">
          <a:xfrm>
            <a:off x="3517900" y="2463800"/>
            <a:ext cx="4114800" cy="2044700"/>
          </a:xfrm>
          <a:custGeom>
            <a:avLst/>
            <a:gdLst>
              <a:gd name="T0" fmla="*/ 88 w 2592"/>
              <a:gd name="T1" fmla="*/ 752 h 1288"/>
              <a:gd name="T2" fmla="*/ 88 w 2592"/>
              <a:gd name="T3" fmla="*/ 1136 h 1288"/>
              <a:gd name="T4" fmla="*/ 472 w 2592"/>
              <a:gd name="T5" fmla="*/ 1280 h 1288"/>
              <a:gd name="T6" fmla="*/ 856 w 2592"/>
              <a:gd name="T7" fmla="*/ 1088 h 1288"/>
              <a:gd name="T8" fmla="*/ 856 w 2592"/>
              <a:gd name="T9" fmla="*/ 752 h 1288"/>
              <a:gd name="T10" fmla="*/ 2344 w 2592"/>
              <a:gd name="T11" fmla="*/ 704 h 1288"/>
              <a:gd name="T12" fmla="*/ 2344 w 2592"/>
              <a:gd name="T13" fmla="*/ 128 h 1288"/>
              <a:gd name="T14" fmla="*/ 1096 w 2592"/>
              <a:gd name="T15" fmla="*/ 80 h 1288"/>
              <a:gd name="T16" fmla="*/ 616 w 2592"/>
              <a:gd name="T17" fmla="*/ 608 h 1288"/>
              <a:gd name="T18" fmla="*/ 88 w 2592"/>
              <a:gd name="T19" fmla="*/ 7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2" h="1288">
                <a:moveTo>
                  <a:pt x="88" y="752"/>
                </a:moveTo>
                <a:cubicBezTo>
                  <a:pt x="0" y="840"/>
                  <a:pt x="24" y="1048"/>
                  <a:pt x="88" y="1136"/>
                </a:cubicBezTo>
                <a:cubicBezTo>
                  <a:pt x="152" y="1224"/>
                  <a:pt x="344" y="1288"/>
                  <a:pt x="472" y="1280"/>
                </a:cubicBezTo>
                <a:cubicBezTo>
                  <a:pt x="600" y="1272"/>
                  <a:pt x="792" y="1176"/>
                  <a:pt x="856" y="1088"/>
                </a:cubicBezTo>
                <a:cubicBezTo>
                  <a:pt x="920" y="1000"/>
                  <a:pt x="608" y="816"/>
                  <a:pt x="856" y="752"/>
                </a:cubicBezTo>
                <a:cubicBezTo>
                  <a:pt x="1104" y="688"/>
                  <a:pt x="2096" y="808"/>
                  <a:pt x="2344" y="704"/>
                </a:cubicBezTo>
                <a:cubicBezTo>
                  <a:pt x="2592" y="600"/>
                  <a:pt x="2552" y="232"/>
                  <a:pt x="2344" y="128"/>
                </a:cubicBezTo>
                <a:cubicBezTo>
                  <a:pt x="2136" y="24"/>
                  <a:pt x="1384" y="0"/>
                  <a:pt x="1096" y="80"/>
                </a:cubicBezTo>
                <a:cubicBezTo>
                  <a:pt x="808" y="160"/>
                  <a:pt x="784" y="496"/>
                  <a:pt x="616" y="608"/>
                </a:cubicBezTo>
                <a:cubicBezTo>
                  <a:pt x="448" y="720"/>
                  <a:pt x="176" y="664"/>
                  <a:pt x="88" y="752"/>
                </a:cubicBezTo>
                <a:close/>
              </a:path>
            </a:pathLst>
          </a:custGeom>
          <a:noFill/>
          <a:ln w="952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Tree>
    <p:extLst>
      <p:ext uri="{BB962C8B-B14F-4D97-AF65-F5344CB8AC3E}">
        <p14:creationId xmlns:p14="http://schemas.microsoft.com/office/powerpoint/2010/main" xmlns="" val="3341338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s-MX" altLang="es-PE" dirty="0"/>
              <a:t>Búsqueda de costo uniforme</a:t>
            </a:r>
            <a:endParaRPr lang="es-ES" altLang="es-PE" dirty="0"/>
          </a:p>
        </p:txBody>
      </p:sp>
      <p:sp>
        <p:nvSpPr>
          <p:cNvPr id="544771" name="Oval 3"/>
          <p:cNvSpPr>
            <a:spLocks noChangeArrowheads="1"/>
          </p:cNvSpPr>
          <p:nvPr/>
        </p:nvSpPr>
        <p:spPr bwMode="auto">
          <a:xfrm>
            <a:off x="5486400" y="1328738"/>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72" name="Text Box 4"/>
          <p:cNvSpPr txBox="1">
            <a:spLocks noChangeArrowheads="1"/>
          </p:cNvSpPr>
          <p:nvPr/>
        </p:nvSpPr>
        <p:spPr bwMode="auto">
          <a:xfrm>
            <a:off x="5181600" y="1312863"/>
            <a:ext cx="2682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4773" name="Text Box 5"/>
          <p:cNvSpPr txBox="1">
            <a:spLocks noChangeArrowheads="1"/>
          </p:cNvSpPr>
          <p:nvPr/>
        </p:nvSpPr>
        <p:spPr bwMode="auto">
          <a:xfrm>
            <a:off x="5715000" y="1312863"/>
            <a:ext cx="266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0</a:t>
            </a:r>
            <a:endParaRPr lang="es-ES" altLang="es-PE" sz="1200">
              <a:latin typeface="Tahoma" panose="020B0604030504040204" pitchFamily="34" charset="0"/>
            </a:endParaRPr>
          </a:p>
        </p:txBody>
      </p:sp>
      <p:sp>
        <p:nvSpPr>
          <p:cNvPr id="544774" name="Oval 6"/>
          <p:cNvSpPr>
            <a:spLocks noChangeArrowheads="1"/>
          </p:cNvSpPr>
          <p:nvPr/>
        </p:nvSpPr>
        <p:spPr bwMode="auto">
          <a:xfrm>
            <a:off x="5486400" y="2455863"/>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75" name="Oval 7"/>
          <p:cNvSpPr>
            <a:spLocks noChangeArrowheads="1"/>
          </p:cNvSpPr>
          <p:nvPr/>
        </p:nvSpPr>
        <p:spPr bwMode="auto">
          <a:xfrm>
            <a:off x="4106863" y="2455863"/>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76" name="Oval 8"/>
          <p:cNvSpPr>
            <a:spLocks noChangeArrowheads="1"/>
          </p:cNvSpPr>
          <p:nvPr/>
        </p:nvSpPr>
        <p:spPr bwMode="auto">
          <a:xfrm>
            <a:off x="6705600" y="2455863"/>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77" name="Text Box 9"/>
          <p:cNvSpPr txBox="1">
            <a:spLocks noChangeArrowheads="1"/>
          </p:cNvSpPr>
          <p:nvPr/>
        </p:nvSpPr>
        <p:spPr bwMode="auto">
          <a:xfrm>
            <a:off x="3794125" y="2411413"/>
            <a:ext cx="2762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4778" name="Text Box 10"/>
          <p:cNvSpPr txBox="1">
            <a:spLocks noChangeArrowheads="1"/>
          </p:cNvSpPr>
          <p:nvPr/>
        </p:nvSpPr>
        <p:spPr bwMode="auto">
          <a:xfrm>
            <a:off x="6324600" y="2455863"/>
            <a:ext cx="2762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4779" name="Text Box 11"/>
          <p:cNvSpPr txBox="1">
            <a:spLocks noChangeArrowheads="1"/>
          </p:cNvSpPr>
          <p:nvPr/>
        </p:nvSpPr>
        <p:spPr bwMode="auto">
          <a:xfrm>
            <a:off x="5143500" y="2455863"/>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4780" name="Line 12"/>
          <p:cNvSpPr>
            <a:spLocks noChangeShapeType="1"/>
          </p:cNvSpPr>
          <p:nvPr/>
        </p:nvSpPr>
        <p:spPr bwMode="auto">
          <a:xfrm flipH="1">
            <a:off x="4267200" y="1509713"/>
            <a:ext cx="1230313" cy="946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81" name="Line 13"/>
          <p:cNvSpPr>
            <a:spLocks noChangeShapeType="1"/>
          </p:cNvSpPr>
          <p:nvPr/>
        </p:nvSpPr>
        <p:spPr bwMode="auto">
          <a:xfrm>
            <a:off x="5586413" y="1552575"/>
            <a:ext cx="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82" name="Line 14"/>
          <p:cNvSpPr>
            <a:spLocks noChangeShapeType="1"/>
          </p:cNvSpPr>
          <p:nvPr/>
        </p:nvSpPr>
        <p:spPr bwMode="auto">
          <a:xfrm>
            <a:off x="5672138" y="1520825"/>
            <a:ext cx="1109662" cy="9350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83" name="Text Box 15"/>
          <p:cNvSpPr txBox="1">
            <a:spLocks noChangeArrowheads="1"/>
          </p:cNvSpPr>
          <p:nvPr/>
        </p:nvSpPr>
        <p:spPr bwMode="auto">
          <a:xfrm>
            <a:off x="4343400" y="3370263"/>
            <a:ext cx="3492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11</a:t>
            </a:r>
            <a:endParaRPr lang="es-ES" altLang="es-PE" sz="1200">
              <a:latin typeface="Tahoma" panose="020B0604030504040204" pitchFamily="34" charset="0"/>
            </a:endParaRPr>
          </a:p>
        </p:txBody>
      </p:sp>
      <p:sp>
        <p:nvSpPr>
          <p:cNvPr id="544784" name="Text Box 16"/>
          <p:cNvSpPr txBox="1">
            <a:spLocks noChangeArrowheads="1"/>
          </p:cNvSpPr>
          <p:nvPr/>
        </p:nvSpPr>
        <p:spPr bwMode="auto">
          <a:xfrm>
            <a:off x="6934200" y="2684463"/>
            <a:ext cx="3492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4785" name="Rectangle 17"/>
          <p:cNvSpPr>
            <a:spLocks noChangeArrowheads="1"/>
          </p:cNvSpPr>
          <p:nvPr/>
        </p:nvSpPr>
        <p:spPr bwMode="auto">
          <a:xfrm>
            <a:off x="1046163" y="2074863"/>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86" name="Rectangle 18"/>
          <p:cNvSpPr>
            <a:spLocks noChangeArrowheads="1"/>
          </p:cNvSpPr>
          <p:nvPr/>
        </p:nvSpPr>
        <p:spPr bwMode="auto">
          <a:xfrm>
            <a:off x="1828800" y="2074863"/>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87" name="Rectangle 19"/>
          <p:cNvSpPr>
            <a:spLocks noChangeArrowheads="1"/>
          </p:cNvSpPr>
          <p:nvPr/>
        </p:nvSpPr>
        <p:spPr bwMode="auto">
          <a:xfrm>
            <a:off x="2676525" y="2074863"/>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88" name="Rectangle 20"/>
          <p:cNvSpPr>
            <a:spLocks noChangeArrowheads="1"/>
          </p:cNvSpPr>
          <p:nvPr/>
        </p:nvSpPr>
        <p:spPr bwMode="auto">
          <a:xfrm flipV="1">
            <a:off x="1828800" y="1495425"/>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89" name="Rectangle 21"/>
          <p:cNvSpPr>
            <a:spLocks noChangeArrowheads="1"/>
          </p:cNvSpPr>
          <p:nvPr/>
        </p:nvSpPr>
        <p:spPr bwMode="auto">
          <a:xfrm flipV="1">
            <a:off x="1828800" y="2692400"/>
            <a:ext cx="152400" cy="152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790" name="Line 22"/>
          <p:cNvSpPr>
            <a:spLocks noChangeShapeType="1"/>
          </p:cNvSpPr>
          <p:nvPr/>
        </p:nvSpPr>
        <p:spPr bwMode="auto">
          <a:xfrm>
            <a:off x="1219200" y="2151063"/>
            <a:ext cx="60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1" name="Line 23"/>
          <p:cNvSpPr>
            <a:spLocks noChangeShapeType="1"/>
          </p:cNvSpPr>
          <p:nvPr/>
        </p:nvSpPr>
        <p:spPr bwMode="auto">
          <a:xfrm flipV="1">
            <a:off x="1981200" y="2151063"/>
            <a:ext cx="685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2" name="Line 24"/>
          <p:cNvSpPr>
            <a:spLocks noChangeShapeType="1"/>
          </p:cNvSpPr>
          <p:nvPr/>
        </p:nvSpPr>
        <p:spPr bwMode="auto">
          <a:xfrm>
            <a:off x="1143000" y="2227263"/>
            <a:ext cx="685800" cy="465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3" name="Line 25"/>
          <p:cNvSpPr>
            <a:spLocks noChangeShapeType="1"/>
          </p:cNvSpPr>
          <p:nvPr/>
        </p:nvSpPr>
        <p:spPr bwMode="auto">
          <a:xfrm>
            <a:off x="1981200" y="1541463"/>
            <a:ext cx="744538" cy="552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4" name="Line 26"/>
          <p:cNvSpPr>
            <a:spLocks noChangeShapeType="1"/>
          </p:cNvSpPr>
          <p:nvPr/>
        </p:nvSpPr>
        <p:spPr bwMode="auto">
          <a:xfrm flipV="1">
            <a:off x="1143000" y="1541463"/>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5" name="Line 27"/>
          <p:cNvSpPr>
            <a:spLocks noChangeShapeType="1"/>
          </p:cNvSpPr>
          <p:nvPr/>
        </p:nvSpPr>
        <p:spPr bwMode="auto">
          <a:xfrm flipV="1">
            <a:off x="1978025" y="2227263"/>
            <a:ext cx="765175" cy="5159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796" name="Text Box 28"/>
          <p:cNvSpPr txBox="1">
            <a:spLocks noChangeArrowheads="1"/>
          </p:cNvSpPr>
          <p:nvPr/>
        </p:nvSpPr>
        <p:spPr bwMode="auto">
          <a:xfrm>
            <a:off x="746125" y="2030413"/>
            <a:ext cx="2682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S</a:t>
            </a:r>
            <a:endParaRPr lang="es-ES" altLang="es-PE" sz="1200">
              <a:latin typeface="Tahoma" panose="020B0604030504040204" pitchFamily="34" charset="0"/>
            </a:endParaRPr>
          </a:p>
        </p:txBody>
      </p:sp>
      <p:sp>
        <p:nvSpPr>
          <p:cNvPr id="544797" name="Text Box 29"/>
          <p:cNvSpPr txBox="1">
            <a:spLocks noChangeArrowheads="1"/>
          </p:cNvSpPr>
          <p:nvPr/>
        </p:nvSpPr>
        <p:spPr bwMode="auto">
          <a:xfrm>
            <a:off x="1752600" y="2836863"/>
            <a:ext cx="2762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C</a:t>
            </a:r>
            <a:endParaRPr lang="es-ES" altLang="es-PE" sz="1200">
              <a:latin typeface="Tahoma" panose="020B0604030504040204" pitchFamily="34" charset="0"/>
            </a:endParaRPr>
          </a:p>
        </p:txBody>
      </p:sp>
      <p:sp>
        <p:nvSpPr>
          <p:cNvPr id="544798" name="Text Box 30"/>
          <p:cNvSpPr txBox="1">
            <a:spLocks noChangeArrowheads="1"/>
          </p:cNvSpPr>
          <p:nvPr/>
        </p:nvSpPr>
        <p:spPr bwMode="auto">
          <a:xfrm>
            <a:off x="2879725" y="2030413"/>
            <a:ext cx="285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4799" name="Text Box 31"/>
          <p:cNvSpPr txBox="1">
            <a:spLocks noChangeArrowheads="1"/>
          </p:cNvSpPr>
          <p:nvPr/>
        </p:nvSpPr>
        <p:spPr bwMode="auto">
          <a:xfrm>
            <a:off x="1736725" y="1268413"/>
            <a:ext cx="2762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A</a:t>
            </a:r>
            <a:endParaRPr lang="es-ES" altLang="es-PE" sz="1200">
              <a:latin typeface="Tahoma" panose="020B0604030504040204" pitchFamily="34" charset="0"/>
            </a:endParaRPr>
          </a:p>
        </p:txBody>
      </p:sp>
      <p:sp>
        <p:nvSpPr>
          <p:cNvPr id="544800" name="Text Box 32"/>
          <p:cNvSpPr txBox="1">
            <a:spLocks noChangeArrowheads="1"/>
          </p:cNvSpPr>
          <p:nvPr/>
        </p:nvSpPr>
        <p:spPr bwMode="auto">
          <a:xfrm>
            <a:off x="1736725" y="17780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B</a:t>
            </a:r>
            <a:endParaRPr lang="es-ES" altLang="es-PE" sz="1200">
              <a:latin typeface="Tahoma" panose="020B0604030504040204" pitchFamily="34" charset="0"/>
            </a:endParaRPr>
          </a:p>
        </p:txBody>
      </p:sp>
      <p:sp>
        <p:nvSpPr>
          <p:cNvPr id="544801" name="Text Box 33"/>
          <p:cNvSpPr txBox="1">
            <a:spLocks noChangeArrowheads="1"/>
          </p:cNvSpPr>
          <p:nvPr/>
        </p:nvSpPr>
        <p:spPr bwMode="auto">
          <a:xfrm>
            <a:off x="1295400" y="1541463"/>
            <a:ext cx="266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a:t>
            </a:r>
            <a:endParaRPr lang="es-ES" altLang="es-PE" sz="1200">
              <a:latin typeface="Tahoma" panose="020B0604030504040204" pitchFamily="34" charset="0"/>
            </a:endParaRPr>
          </a:p>
        </p:txBody>
      </p:sp>
      <p:sp>
        <p:nvSpPr>
          <p:cNvPr id="544802" name="Text Box 34"/>
          <p:cNvSpPr txBox="1">
            <a:spLocks noChangeArrowheads="1"/>
          </p:cNvSpPr>
          <p:nvPr/>
        </p:nvSpPr>
        <p:spPr bwMode="auto">
          <a:xfrm>
            <a:off x="2286000" y="1617663"/>
            <a:ext cx="3492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10</a:t>
            </a:r>
            <a:endParaRPr lang="es-ES" altLang="es-PE" sz="1200">
              <a:latin typeface="Tahoma" panose="020B0604030504040204" pitchFamily="34" charset="0"/>
            </a:endParaRPr>
          </a:p>
        </p:txBody>
      </p:sp>
      <p:sp>
        <p:nvSpPr>
          <p:cNvPr id="544803" name="Text Box 35"/>
          <p:cNvSpPr txBox="1">
            <a:spLocks noChangeArrowheads="1"/>
          </p:cNvSpPr>
          <p:nvPr/>
        </p:nvSpPr>
        <p:spPr bwMode="auto">
          <a:xfrm>
            <a:off x="1447800" y="1922463"/>
            <a:ext cx="266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4804" name="Text Box 36"/>
          <p:cNvSpPr txBox="1">
            <a:spLocks noChangeArrowheads="1"/>
          </p:cNvSpPr>
          <p:nvPr/>
        </p:nvSpPr>
        <p:spPr bwMode="auto">
          <a:xfrm>
            <a:off x="2193925" y="1931988"/>
            <a:ext cx="266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4805" name="Text Box 37"/>
          <p:cNvSpPr txBox="1">
            <a:spLocks noChangeArrowheads="1"/>
          </p:cNvSpPr>
          <p:nvPr/>
        </p:nvSpPr>
        <p:spPr bwMode="auto">
          <a:xfrm>
            <a:off x="1279525" y="2411413"/>
            <a:ext cx="3492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15</a:t>
            </a:r>
            <a:endParaRPr lang="es-ES" altLang="es-PE" sz="1200">
              <a:latin typeface="Tahoma" panose="020B0604030504040204" pitchFamily="34" charset="0"/>
            </a:endParaRPr>
          </a:p>
        </p:txBody>
      </p:sp>
      <p:sp>
        <p:nvSpPr>
          <p:cNvPr id="544806" name="Text Box 38"/>
          <p:cNvSpPr txBox="1">
            <a:spLocks noChangeArrowheads="1"/>
          </p:cNvSpPr>
          <p:nvPr/>
        </p:nvSpPr>
        <p:spPr bwMode="auto">
          <a:xfrm>
            <a:off x="2346325" y="2411413"/>
            <a:ext cx="2667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5</a:t>
            </a:r>
            <a:endParaRPr lang="es-ES" altLang="es-PE" sz="1200">
              <a:latin typeface="Tahoma" panose="020B0604030504040204" pitchFamily="34" charset="0"/>
            </a:endParaRPr>
          </a:p>
        </p:txBody>
      </p:sp>
      <p:sp>
        <p:nvSpPr>
          <p:cNvPr id="544807" name="Text Box 39"/>
          <p:cNvSpPr txBox="1">
            <a:spLocks noChangeArrowheads="1"/>
          </p:cNvSpPr>
          <p:nvPr/>
        </p:nvSpPr>
        <p:spPr bwMode="auto">
          <a:xfrm>
            <a:off x="7467600" y="2836863"/>
            <a:ext cx="75406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200">
                <a:latin typeface="Tahoma" panose="020B0604030504040204" pitchFamily="34" charset="0"/>
              </a:rPr>
              <a:t>Frontera</a:t>
            </a:r>
            <a:endParaRPr lang="es-ES" altLang="es-PE" sz="1200">
              <a:latin typeface="Tahoma" panose="020B0604030504040204" pitchFamily="34" charset="0"/>
            </a:endParaRPr>
          </a:p>
        </p:txBody>
      </p:sp>
      <p:sp>
        <p:nvSpPr>
          <p:cNvPr id="544808" name="Text Box 40"/>
          <p:cNvSpPr txBox="1">
            <a:spLocks noChangeArrowheads="1"/>
          </p:cNvSpPr>
          <p:nvPr/>
        </p:nvSpPr>
        <p:spPr bwMode="auto">
          <a:xfrm>
            <a:off x="468313" y="4292600"/>
            <a:ext cx="8135937" cy="164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s-ES_tradnl" altLang="es-PE" sz="1700">
                <a:latin typeface="Tahoma" panose="020B0604030504040204" pitchFamily="34" charset="0"/>
              </a:rPr>
              <a:t>Hay 3 nodos en la frontera (G, G y C), de los cuales el segundo G es el que tiene el menor costo de ruta, por lo que se procede a expandirlo. En ese momento se detecta que es una solución (sólo genera nodos ya analizados) y la búsqueda termina. Note que hay dos nodos (las dos G’s en la frontera) que representan a un mismo estado, y que el algoritmo ni siquiera intenta expandir C, que no tiene posibilidades de llevar a una mejor solución (S-C ya tiene un costo de 15).</a:t>
            </a:r>
            <a:endParaRPr lang="es-ES" altLang="es-PE" sz="1700">
              <a:latin typeface="Tahoma" panose="020B0604030504040204" pitchFamily="34" charset="0"/>
            </a:endParaRPr>
          </a:p>
        </p:txBody>
      </p:sp>
      <p:sp>
        <p:nvSpPr>
          <p:cNvPr id="544809" name="Oval 41"/>
          <p:cNvSpPr>
            <a:spLocks noChangeArrowheads="1"/>
          </p:cNvSpPr>
          <p:nvPr/>
        </p:nvSpPr>
        <p:spPr bwMode="auto">
          <a:xfrm>
            <a:off x="4114800" y="3370263"/>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810" name="Line 42"/>
          <p:cNvSpPr>
            <a:spLocks noChangeShapeType="1"/>
          </p:cNvSpPr>
          <p:nvPr/>
        </p:nvSpPr>
        <p:spPr bwMode="auto">
          <a:xfrm>
            <a:off x="4227513" y="2673350"/>
            <a:ext cx="0" cy="679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811" name="Text Box 43"/>
          <p:cNvSpPr txBox="1">
            <a:spLocks noChangeArrowheads="1"/>
          </p:cNvSpPr>
          <p:nvPr/>
        </p:nvSpPr>
        <p:spPr bwMode="auto">
          <a:xfrm>
            <a:off x="3794125" y="3325813"/>
            <a:ext cx="285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4812" name="Text Box 44"/>
          <p:cNvSpPr txBox="1">
            <a:spLocks noChangeArrowheads="1"/>
          </p:cNvSpPr>
          <p:nvPr/>
        </p:nvSpPr>
        <p:spPr bwMode="auto">
          <a:xfrm>
            <a:off x="5708650" y="3370263"/>
            <a:ext cx="3492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10</a:t>
            </a:r>
            <a:endParaRPr lang="es-ES" altLang="es-PE" sz="1200">
              <a:latin typeface="Tahoma" panose="020B0604030504040204" pitchFamily="34" charset="0"/>
            </a:endParaRPr>
          </a:p>
        </p:txBody>
      </p:sp>
      <p:sp>
        <p:nvSpPr>
          <p:cNvPr id="544813" name="Oval 45"/>
          <p:cNvSpPr>
            <a:spLocks noChangeArrowheads="1"/>
          </p:cNvSpPr>
          <p:nvPr/>
        </p:nvSpPr>
        <p:spPr bwMode="auto">
          <a:xfrm>
            <a:off x="5480050" y="3370263"/>
            <a:ext cx="215900" cy="2159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4814" name="Line 46"/>
          <p:cNvSpPr>
            <a:spLocks noChangeShapeType="1"/>
          </p:cNvSpPr>
          <p:nvPr/>
        </p:nvSpPr>
        <p:spPr bwMode="auto">
          <a:xfrm>
            <a:off x="5592763" y="2673350"/>
            <a:ext cx="0" cy="679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4815" name="Text Box 47"/>
          <p:cNvSpPr txBox="1">
            <a:spLocks noChangeArrowheads="1"/>
          </p:cNvSpPr>
          <p:nvPr/>
        </p:nvSpPr>
        <p:spPr bwMode="auto">
          <a:xfrm>
            <a:off x="5159375" y="3325813"/>
            <a:ext cx="285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MX" altLang="es-PE" sz="1200">
                <a:latin typeface="Tahoma" panose="020B0604030504040204" pitchFamily="34" charset="0"/>
              </a:rPr>
              <a:t>G</a:t>
            </a:r>
            <a:endParaRPr lang="es-ES" altLang="es-PE" sz="1200">
              <a:latin typeface="Tahoma" panose="020B0604030504040204" pitchFamily="34" charset="0"/>
            </a:endParaRPr>
          </a:p>
        </p:txBody>
      </p:sp>
      <p:sp>
        <p:nvSpPr>
          <p:cNvPr id="544816" name="Freeform 48"/>
          <p:cNvSpPr>
            <a:spLocks/>
          </p:cNvSpPr>
          <p:nvPr/>
        </p:nvSpPr>
        <p:spPr bwMode="auto">
          <a:xfrm>
            <a:off x="3111500" y="2011363"/>
            <a:ext cx="4457700" cy="1866900"/>
          </a:xfrm>
          <a:custGeom>
            <a:avLst/>
            <a:gdLst>
              <a:gd name="T0" fmla="*/ 296 w 2808"/>
              <a:gd name="T1" fmla="*/ 904 h 1176"/>
              <a:gd name="T2" fmla="*/ 296 w 2808"/>
              <a:gd name="T3" fmla="*/ 1144 h 1176"/>
              <a:gd name="T4" fmla="*/ 2072 w 2808"/>
              <a:gd name="T5" fmla="*/ 1096 h 1176"/>
              <a:gd name="T6" fmla="*/ 2072 w 2808"/>
              <a:gd name="T7" fmla="*/ 664 h 1176"/>
              <a:gd name="T8" fmla="*/ 2600 w 2808"/>
              <a:gd name="T9" fmla="*/ 712 h 1176"/>
              <a:gd name="T10" fmla="*/ 2696 w 2808"/>
              <a:gd name="T11" fmla="*/ 88 h 1176"/>
              <a:gd name="T12" fmla="*/ 1928 w 2808"/>
              <a:gd name="T13" fmla="*/ 184 h 1176"/>
              <a:gd name="T14" fmla="*/ 1784 w 2808"/>
              <a:gd name="T15" fmla="*/ 712 h 1176"/>
              <a:gd name="T16" fmla="*/ 1016 w 2808"/>
              <a:gd name="T17" fmla="*/ 664 h 1176"/>
              <a:gd name="T18" fmla="*/ 296 w 2808"/>
              <a:gd name="T19" fmla="*/ 904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8" h="1176">
                <a:moveTo>
                  <a:pt x="296" y="904"/>
                </a:moveTo>
                <a:cubicBezTo>
                  <a:pt x="176" y="984"/>
                  <a:pt x="0" y="1112"/>
                  <a:pt x="296" y="1144"/>
                </a:cubicBezTo>
                <a:cubicBezTo>
                  <a:pt x="592" y="1176"/>
                  <a:pt x="1776" y="1176"/>
                  <a:pt x="2072" y="1096"/>
                </a:cubicBezTo>
                <a:cubicBezTo>
                  <a:pt x="2368" y="1016"/>
                  <a:pt x="1984" y="728"/>
                  <a:pt x="2072" y="664"/>
                </a:cubicBezTo>
                <a:cubicBezTo>
                  <a:pt x="2160" y="600"/>
                  <a:pt x="2496" y="808"/>
                  <a:pt x="2600" y="712"/>
                </a:cubicBezTo>
                <a:cubicBezTo>
                  <a:pt x="2704" y="616"/>
                  <a:pt x="2808" y="176"/>
                  <a:pt x="2696" y="88"/>
                </a:cubicBezTo>
                <a:cubicBezTo>
                  <a:pt x="2584" y="0"/>
                  <a:pt x="2080" y="80"/>
                  <a:pt x="1928" y="184"/>
                </a:cubicBezTo>
                <a:cubicBezTo>
                  <a:pt x="1776" y="288"/>
                  <a:pt x="1936" y="632"/>
                  <a:pt x="1784" y="712"/>
                </a:cubicBezTo>
                <a:cubicBezTo>
                  <a:pt x="1632" y="792"/>
                  <a:pt x="1264" y="632"/>
                  <a:pt x="1016" y="664"/>
                </a:cubicBezTo>
                <a:cubicBezTo>
                  <a:pt x="768" y="696"/>
                  <a:pt x="416" y="824"/>
                  <a:pt x="296" y="904"/>
                </a:cubicBezTo>
                <a:close/>
              </a:path>
            </a:pathLst>
          </a:custGeom>
          <a:noFill/>
          <a:ln w="952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Tree>
    <p:extLst>
      <p:ext uri="{BB962C8B-B14F-4D97-AF65-F5344CB8AC3E}">
        <p14:creationId xmlns:p14="http://schemas.microsoft.com/office/powerpoint/2010/main" xmlns="" val="285061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s-MX" altLang="es-PE" dirty="0"/>
              <a:t>Búsqueda de costo uniforme</a:t>
            </a:r>
            <a:endParaRPr lang="es-ES" altLang="es-PE" dirty="0"/>
          </a:p>
        </p:txBody>
      </p:sp>
      <p:sp>
        <p:nvSpPr>
          <p:cNvPr id="545795" name="Rectangle 3"/>
          <p:cNvSpPr>
            <a:spLocks noGrp="1" noChangeArrowheads="1"/>
          </p:cNvSpPr>
          <p:nvPr>
            <p:ph type="body" idx="1"/>
          </p:nvPr>
        </p:nvSpPr>
        <p:spPr>
          <a:xfrm>
            <a:off x="468313" y="1196975"/>
            <a:ext cx="8229600" cy="5040313"/>
          </a:xfrm>
        </p:spPr>
        <p:txBody>
          <a:bodyPr/>
          <a:lstStyle/>
          <a:p>
            <a:pPr algn="just">
              <a:lnSpc>
                <a:spcPct val="90000"/>
              </a:lnSpc>
            </a:pPr>
            <a:r>
              <a:rPr lang="es-ES_tradnl" altLang="es-PE" sz="2400" dirty="0"/>
              <a:t>Este método puede encontrar la solución más barata siempre y cuando se satisfaga un requisito sencillo.</a:t>
            </a:r>
          </a:p>
          <a:p>
            <a:pPr algn="just">
              <a:lnSpc>
                <a:spcPct val="90000"/>
              </a:lnSpc>
            </a:pPr>
            <a:endParaRPr lang="es-ES_tradnl" altLang="es-PE" sz="2400" dirty="0"/>
          </a:p>
          <a:p>
            <a:pPr algn="just">
              <a:lnSpc>
                <a:spcPct val="90000"/>
              </a:lnSpc>
            </a:pPr>
            <a:r>
              <a:rPr lang="es-ES_tradnl" altLang="es-PE" sz="2400" dirty="0"/>
              <a:t>El costo de ruta </a:t>
            </a:r>
            <a:r>
              <a:rPr lang="es-ES_tradnl" altLang="es-PE" sz="2400" b="1" dirty="0"/>
              <a:t>nunca debe ir disminuyendo </a:t>
            </a:r>
            <a:r>
              <a:rPr lang="es-ES_tradnl" altLang="es-PE" sz="2400" dirty="0"/>
              <a:t>conforme avanzamos por la ruta, es decir, </a:t>
            </a:r>
            <a:r>
              <a:rPr lang="es-ES_tradnl" altLang="es-PE" sz="2400" i="1" dirty="0"/>
              <a:t>g</a:t>
            </a:r>
            <a:r>
              <a:rPr lang="es-ES_tradnl" altLang="es-PE" sz="2400" dirty="0"/>
              <a:t>(Sucesor(</a:t>
            </a:r>
            <a:r>
              <a:rPr lang="es-ES_tradnl" altLang="es-PE" sz="2400" i="1" dirty="0"/>
              <a:t>n</a:t>
            </a:r>
            <a:r>
              <a:rPr lang="es-ES_tradnl" altLang="es-PE" sz="2400" dirty="0"/>
              <a:t>)) </a:t>
            </a:r>
            <a:r>
              <a:rPr lang="es-ES_tradnl" altLang="es-PE" sz="2400" dirty="0">
                <a:sym typeface="Symbol" panose="05050102010706020507" pitchFamily="18" charset="2"/>
              </a:rPr>
              <a:t> g(</a:t>
            </a:r>
            <a:r>
              <a:rPr lang="es-ES_tradnl" altLang="es-PE" sz="2400" i="1" dirty="0">
                <a:sym typeface="Symbol" panose="05050102010706020507" pitchFamily="18" charset="2"/>
              </a:rPr>
              <a:t>n</a:t>
            </a:r>
            <a:r>
              <a:rPr lang="es-ES_tradnl" altLang="es-PE" sz="2400" dirty="0">
                <a:sym typeface="Symbol" panose="05050102010706020507" pitchFamily="18" charset="2"/>
              </a:rPr>
              <a:t>) para todos los nodos </a:t>
            </a:r>
            <a:r>
              <a:rPr lang="es-ES_tradnl" altLang="es-PE" sz="2400" i="1" dirty="0">
                <a:sym typeface="Symbol" panose="05050102010706020507" pitchFamily="18" charset="2"/>
              </a:rPr>
              <a:t>n</a:t>
            </a:r>
            <a:r>
              <a:rPr lang="es-ES_tradnl" altLang="es-PE" sz="2400" dirty="0">
                <a:sym typeface="Symbol" panose="05050102010706020507" pitchFamily="18" charset="2"/>
              </a:rPr>
              <a:t>.</a:t>
            </a:r>
          </a:p>
          <a:p>
            <a:pPr algn="just">
              <a:lnSpc>
                <a:spcPct val="90000"/>
              </a:lnSpc>
            </a:pPr>
            <a:endParaRPr lang="es-ES" altLang="es-PE" sz="2400" dirty="0"/>
          </a:p>
          <a:p>
            <a:pPr algn="just">
              <a:lnSpc>
                <a:spcPct val="90000"/>
              </a:lnSpc>
            </a:pPr>
            <a:r>
              <a:rPr lang="es-ES" altLang="es-PE" sz="2400" dirty="0"/>
              <a:t>Para que el costo de la ruta </a:t>
            </a:r>
            <a:r>
              <a:rPr lang="es-ES" altLang="es-PE" sz="2400" b="1" dirty="0"/>
              <a:t>no disminuya </a:t>
            </a:r>
            <a:r>
              <a:rPr lang="es-ES" altLang="es-PE" sz="2400" dirty="0"/>
              <a:t>el costo de aplicar un operador debe ser </a:t>
            </a:r>
            <a:r>
              <a:rPr lang="es-ES" altLang="es-PE" b="1" dirty="0"/>
              <a:t>no </a:t>
            </a:r>
            <a:r>
              <a:rPr lang="es-ES" altLang="es-PE" sz="2400" b="1" dirty="0"/>
              <a:t>negativo</a:t>
            </a:r>
            <a:r>
              <a:rPr lang="es-ES" altLang="es-PE" sz="2400" dirty="0"/>
              <a:t>.</a:t>
            </a:r>
          </a:p>
          <a:p>
            <a:pPr algn="just">
              <a:lnSpc>
                <a:spcPct val="90000"/>
              </a:lnSpc>
            </a:pPr>
            <a:endParaRPr lang="es-ES" altLang="es-PE" sz="2400" dirty="0"/>
          </a:p>
          <a:p>
            <a:pPr algn="just">
              <a:lnSpc>
                <a:spcPct val="90000"/>
              </a:lnSpc>
            </a:pPr>
            <a:r>
              <a:rPr lang="es-ES" altLang="es-PE" sz="2400" dirty="0">
                <a:solidFill>
                  <a:schemeClr val="accent2"/>
                </a:solidFill>
              </a:rPr>
              <a:t>¿Qué pasa si el costo de un operador de negativo?</a:t>
            </a:r>
          </a:p>
        </p:txBody>
      </p:sp>
    </p:spTree>
    <p:extLst>
      <p:ext uri="{BB962C8B-B14F-4D97-AF65-F5344CB8AC3E}">
        <p14:creationId xmlns:p14="http://schemas.microsoft.com/office/powerpoint/2010/main" xmlns="" val="874252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s-PE" altLang="es-PE" dirty="0">
                <a:solidFill>
                  <a:srgbClr val="A50021"/>
                </a:solidFill>
              </a:rPr>
              <a:t>Resumen (</a:t>
            </a:r>
            <a:r>
              <a:rPr lang="es-PE" altLang="es-PE" dirty="0" err="1">
                <a:solidFill>
                  <a:srgbClr val="A50021"/>
                </a:solidFill>
              </a:rPr>
              <a:t>UCS</a:t>
            </a:r>
            <a:r>
              <a:rPr lang="es-PE" altLang="es-PE" dirty="0">
                <a:solidFill>
                  <a:srgbClr val="A50021"/>
                </a:solidFill>
              </a:rPr>
              <a:t>)</a:t>
            </a:r>
          </a:p>
        </p:txBody>
      </p:sp>
      <p:sp>
        <p:nvSpPr>
          <p:cNvPr id="580611" name="Rectangle 3"/>
          <p:cNvSpPr>
            <a:spLocks noGrp="1" noChangeArrowheads="1"/>
          </p:cNvSpPr>
          <p:nvPr>
            <p:ph type="body" idx="1"/>
          </p:nvPr>
        </p:nvSpPr>
        <p:spPr>
          <a:xfrm>
            <a:off x="457200" y="1196975"/>
            <a:ext cx="8218488" cy="5040313"/>
          </a:xfrm>
        </p:spPr>
        <p:txBody>
          <a:bodyPr/>
          <a:lstStyle/>
          <a:p>
            <a:pPr algn="just"/>
            <a:r>
              <a:rPr lang="es-PE" altLang="es-PE" sz="2400"/>
              <a:t>Se visitan y expanden los nodos del borde con menor costo.</a:t>
            </a:r>
          </a:p>
          <a:p>
            <a:pPr algn="just"/>
            <a:r>
              <a:rPr lang="es-PE" altLang="es-PE" sz="2400"/>
              <a:t>La estructura para los nodos abiertos es una cola (FIFO)</a:t>
            </a:r>
          </a:p>
          <a:p>
            <a:pPr algn="just"/>
            <a:r>
              <a:rPr lang="es-PE" altLang="es-PE" sz="2400"/>
              <a:t>Un nodo es visitado si su costo de ruta es el menor de todos.</a:t>
            </a:r>
          </a:p>
          <a:p>
            <a:pPr algn="just"/>
            <a:r>
              <a:rPr lang="es-PE" altLang="es-PE" sz="2400"/>
              <a:t>Características:</a:t>
            </a:r>
          </a:p>
          <a:p>
            <a:pPr lvl="1" algn="just"/>
            <a:r>
              <a:rPr lang="es-PE" altLang="es-PE" sz="1900"/>
              <a:t>Completitud: Se encuentra la ruta siempre y cuando el costo no disminuya conforme se avanza g(sucesor(n)) </a:t>
            </a:r>
            <a:r>
              <a:rPr lang="es-PE" altLang="es-PE" sz="1900">
                <a:cs typeface="Arial" panose="020B0604020202020204" pitchFamily="34" charset="0"/>
              </a:rPr>
              <a:t>≥ g(n)</a:t>
            </a:r>
          </a:p>
          <a:p>
            <a:pPr lvl="1" algn="just"/>
            <a:r>
              <a:rPr lang="es-PE" altLang="es-PE" sz="1900"/>
              <a:t>Complejidad temporal: Exponencial respecto al factor de ramificación y la profundidad de la solución </a:t>
            </a:r>
            <a:r>
              <a:rPr lang="es-PE" altLang="es-PE" sz="2000" i="1"/>
              <a:t>O</a:t>
            </a:r>
            <a:r>
              <a:rPr lang="es-PE" altLang="es-PE" sz="2000"/>
              <a:t>(</a:t>
            </a:r>
            <a:r>
              <a:rPr lang="es-PE" altLang="es-PE" sz="2000" i="1"/>
              <a:t>b</a:t>
            </a:r>
            <a:r>
              <a:rPr lang="es-PE" altLang="es-PE" sz="2000" i="1" baseline="30000"/>
              <a:t>d+1</a:t>
            </a:r>
            <a:r>
              <a:rPr lang="es-PE" altLang="es-PE" sz="2000"/>
              <a:t>).</a:t>
            </a:r>
            <a:r>
              <a:rPr lang="es-PE" altLang="es-PE" sz="1900"/>
              <a:t> </a:t>
            </a:r>
          </a:p>
          <a:p>
            <a:pPr lvl="1" algn="just"/>
            <a:r>
              <a:rPr lang="es-PE" altLang="es-PE" sz="1900"/>
              <a:t>Complejidad espacial: Exponencial respecto al factor de ramificación y la profundidad de la solución </a:t>
            </a:r>
            <a:r>
              <a:rPr lang="es-PE" altLang="es-PE" sz="2000" i="1"/>
              <a:t>O</a:t>
            </a:r>
            <a:r>
              <a:rPr lang="es-PE" altLang="es-PE" sz="2000"/>
              <a:t>(</a:t>
            </a:r>
            <a:r>
              <a:rPr lang="es-PE" altLang="es-PE" sz="2000" i="1"/>
              <a:t>b</a:t>
            </a:r>
            <a:r>
              <a:rPr lang="es-PE" altLang="es-PE" sz="2000" i="1" baseline="30000"/>
              <a:t>d+1</a:t>
            </a:r>
            <a:r>
              <a:rPr lang="es-PE" altLang="es-PE" sz="2000"/>
              <a:t>)</a:t>
            </a:r>
            <a:r>
              <a:rPr lang="es-PE" altLang="es-PE" sz="1900"/>
              <a:t>.</a:t>
            </a:r>
          </a:p>
          <a:p>
            <a:pPr lvl="1" algn="just"/>
            <a:r>
              <a:rPr lang="es-PE" altLang="es-PE" sz="1900"/>
              <a:t>Optimalidad: La solución es óptima si el costo de un operador &gt; 0, en caso contrario hay que buscar exhaustivamente</a:t>
            </a:r>
          </a:p>
        </p:txBody>
      </p:sp>
    </p:spTree>
    <p:extLst>
      <p:ext uri="{BB962C8B-B14F-4D97-AF65-F5344CB8AC3E}">
        <p14:creationId xmlns:p14="http://schemas.microsoft.com/office/powerpoint/2010/main" xmlns="" val="338875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s-ES" altLang="es-PE" dirty="0"/>
              <a:t>Ejercicio 3</a:t>
            </a:r>
          </a:p>
        </p:txBody>
      </p:sp>
      <p:sp>
        <p:nvSpPr>
          <p:cNvPr id="596995" name="Rectangle 3"/>
          <p:cNvSpPr>
            <a:spLocks noGrp="1" noChangeArrowheads="1"/>
          </p:cNvSpPr>
          <p:nvPr>
            <p:ph type="body" idx="1"/>
          </p:nvPr>
        </p:nvSpPr>
        <p:spPr>
          <a:xfrm>
            <a:off x="457200" y="1196975"/>
            <a:ext cx="4835525" cy="5040313"/>
          </a:xfrm>
        </p:spPr>
        <p:txBody>
          <a:bodyPr/>
          <a:lstStyle/>
          <a:p>
            <a:pPr algn="just">
              <a:lnSpc>
                <a:spcPct val="90000"/>
              </a:lnSpc>
            </a:pPr>
            <a:r>
              <a:rPr lang="es-ES" altLang="es-PE" sz="2000" dirty="0"/>
              <a:t>Use la </a:t>
            </a:r>
            <a:r>
              <a:rPr lang="es-ES" altLang="es-PE" sz="2000" b="1" dirty="0"/>
              <a:t>estrategia de costo uniforme</a:t>
            </a:r>
            <a:r>
              <a:rPr lang="es-ES" altLang="es-PE" sz="2000" dirty="0"/>
              <a:t> para encontrar la ruta de menor costo para ir de:</a:t>
            </a:r>
            <a:endParaRPr lang="es-ES" altLang="es-PE" sz="2000" b="1" dirty="0"/>
          </a:p>
          <a:p>
            <a:pPr algn="ctr">
              <a:lnSpc>
                <a:spcPct val="90000"/>
              </a:lnSpc>
              <a:buFontTx/>
              <a:buNone/>
            </a:pPr>
            <a:r>
              <a:rPr lang="es-ES" altLang="es-PE" sz="2000" b="1" dirty="0"/>
              <a:t> </a:t>
            </a:r>
            <a:r>
              <a:rPr lang="es-ES" altLang="es-PE" sz="2000" b="1" dirty="0">
                <a:solidFill>
                  <a:srgbClr val="FF3300"/>
                </a:solidFill>
              </a:rPr>
              <a:t>A </a:t>
            </a:r>
            <a:r>
              <a:rPr lang="es-ES" altLang="es-PE" sz="2000" b="1" dirty="0">
                <a:solidFill>
                  <a:srgbClr val="FF3300"/>
                </a:solidFill>
                <a:sym typeface="Wingdings" panose="05000000000000000000" pitchFamily="2" charset="2"/>
              </a:rPr>
              <a:t></a:t>
            </a:r>
            <a:r>
              <a:rPr lang="es-ES" altLang="es-PE" sz="2000" b="1" dirty="0">
                <a:solidFill>
                  <a:srgbClr val="FF3300"/>
                </a:solidFill>
              </a:rPr>
              <a:t> D.</a:t>
            </a:r>
            <a:endParaRPr lang="es-ES" altLang="es-PE" sz="2000" dirty="0">
              <a:solidFill>
                <a:srgbClr val="FF3300"/>
              </a:solidFill>
            </a:endParaRPr>
          </a:p>
          <a:p>
            <a:pPr algn="just">
              <a:lnSpc>
                <a:spcPct val="90000"/>
              </a:lnSpc>
            </a:pPr>
            <a:endParaRPr lang="es-ES" altLang="es-PE" sz="2000" dirty="0"/>
          </a:p>
          <a:p>
            <a:pPr algn="just">
              <a:lnSpc>
                <a:spcPct val="90000"/>
              </a:lnSpc>
            </a:pPr>
            <a:r>
              <a:rPr lang="es-ES" altLang="es-PE" sz="2000" dirty="0"/>
              <a:t>Recuerde que para la estrategia de costo uniforme se usa la función:</a:t>
            </a:r>
          </a:p>
          <a:p>
            <a:pPr algn="just">
              <a:lnSpc>
                <a:spcPct val="90000"/>
              </a:lnSpc>
            </a:pPr>
            <a:endParaRPr lang="es-ES" altLang="es-PE" sz="2000" b="1" dirty="0"/>
          </a:p>
          <a:p>
            <a:pPr algn="just">
              <a:lnSpc>
                <a:spcPct val="90000"/>
              </a:lnSpc>
            </a:pPr>
            <a:r>
              <a:rPr lang="es-ES" altLang="es-PE" sz="2000" b="1" dirty="0"/>
              <a:t>f = g + h</a:t>
            </a:r>
            <a:r>
              <a:rPr lang="es-ES" altLang="es-PE" sz="2000" dirty="0"/>
              <a:t> :   donde </a:t>
            </a:r>
            <a:r>
              <a:rPr lang="es-ES" altLang="es-PE" sz="2000" b="1" dirty="0"/>
              <a:t>h = 0</a:t>
            </a:r>
            <a:r>
              <a:rPr lang="es-ES" altLang="es-PE" sz="2000" dirty="0"/>
              <a:t>.</a:t>
            </a:r>
          </a:p>
          <a:p>
            <a:pPr algn="just">
              <a:lnSpc>
                <a:spcPct val="90000"/>
              </a:lnSpc>
            </a:pPr>
            <a:endParaRPr lang="es-ES" altLang="es-PE" sz="2000" dirty="0"/>
          </a:p>
          <a:p>
            <a:pPr algn="just">
              <a:lnSpc>
                <a:spcPct val="90000"/>
              </a:lnSpc>
            </a:pPr>
            <a:r>
              <a:rPr lang="es-ES" altLang="es-PE" sz="2000" dirty="0"/>
              <a:t>Donde </a:t>
            </a:r>
            <a:r>
              <a:rPr lang="es-ES" altLang="es-PE" sz="2000" b="1" dirty="0"/>
              <a:t>g</a:t>
            </a:r>
            <a:r>
              <a:rPr lang="es-ES" altLang="es-PE" sz="2000" dirty="0"/>
              <a:t> es el costo de la ruta avanzada</a:t>
            </a:r>
            <a:endParaRPr lang="es-ES" altLang="es-PE" sz="2000" b="1" dirty="0"/>
          </a:p>
          <a:p>
            <a:pPr algn="just">
              <a:lnSpc>
                <a:spcPct val="90000"/>
              </a:lnSpc>
            </a:pPr>
            <a:endParaRPr lang="es-ES" altLang="es-PE" sz="2000" b="1" dirty="0"/>
          </a:p>
          <a:p>
            <a:pPr algn="just">
              <a:lnSpc>
                <a:spcPct val="90000"/>
              </a:lnSpc>
              <a:buFontTx/>
              <a:buNone/>
            </a:pPr>
            <a:r>
              <a:rPr lang="es-ES" altLang="es-PE" sz="2000" b="1" dirty="0"/>
              <a:t>	Recomendaciones:</a:t>
            </a:r>
            <a:endParaRPr lang="es-ES" altLang="es-PE" sz="2000" dirty="0"/>
          </a:p>
          <a:p>
            <a:pPr algn="just">
              <a:lnSpc>
                <a:spcPct val="90000"/>
              </a:lnSpc>
            </a:pPr>
            <a:r>
              <a:rPr lang="es-ES" altLang="es-PE" sz="2000" dirty="0"/>
              <a:t>Sustente su respuesta presentando el árbol de búsqueda generado</a:t>
            </a:r>
          </a:p>
          <a:p>
            <a:pPr algn="just">
              <a:lnSpc>
                <a:spcPct val="90000"/>
              </a:lnSpc>
            </a:pPr>
            <a:r>
              <a:rPr lang="es-ES" altLang="es-PE" sz="2000" dirty="0"/>
              <a:t>No </a:t>
            </a:r>
            <a:r>
              <a:rPr lang="es-ES" altLang="es-PE" sz="2000" dirty="0" err="1"/>
              <a:t>aperturar</a:t>
            </a:r>
            <a:r>
              <a:rPr lang="es-ES" altLang="es-PE" sz="2000" dirty="0"/>
              <a:t> nodos ya visitados en la misma ruta. </a:t>
            </a:r>
          </a:p>
        </p:txBody>
      </p:sp>
      <p:pic>
        <p:nvPicPr>
          <p:cNvPr id="59699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75313" y="1196975"/>
            <a:ext cx="3046412" cy="316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6453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s-ES" altLang="es-PE" dirty="0"/>
              <a:t>Ejercicio 3</a:t>
            </a:r>
          </a:p>
        </p:txBody>
      </p:sp>
      <p:pic>
        <p:nvPicPr>
          <p:cNvPr id="59802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0" y="1125538"/>
            <a:ext cx="8064500"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3662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ctrTitle"/>
          </p:nvPr>
        </p:nvSpPr>
        <p:spPr/>
        <p:txBody>
          <a:bodyPr/>
          <a:lstStyle/>
          <a:p>
            <a:r>
              <a:rPr lang="es-ES" altLang="es-PE" sz="4400" dirty="0"/>
              <a:t>ESTRATEGIAS DE BÚSQUEDA</a:t>
            </a:r>
            <a:endParaRPr lang="es-PE" altLang="es-PE" sz="4400" dirty="0"/>
          </a:p>
        </p:txBody>
      </p:sp>
      <p:sp>
        <p:nvSpPr>
          <p:cNvPr id="2" name="Subtítulo 1"/>
          <p:cNvSpPr>
            <a:spLocks noGrp="1"/>
          </p:cNvSpPr>
          <p:nvPr>
            <p:ph type="subTitle" idx="1"/>
          </p:nvPr>
        </p:nvSpPr>
        <p:spPr/>
        <p:txBody>
          <a:bodyPr/>
          <a:lstStyle/>
          <a:p>
            <a:endParaRPr lang="es-PE"/>
          </a:p>
        </p:txBody>
      </p:sp>
      <p:pic>
        <p:nvPicPr>
          <p:cNvPr id="561155" name="Picture 3" descr="36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3563" y="3905250"/>
            <a:ext cx="314483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1156" name="Picture 4" descr="36_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87975" y="3905250"/>
            <a:ext cx="314483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1157" name="Picture 5" descr="Rugh_cut_white_sugar_cubes_small"/>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79875" y="4868863"/>
            <a:ext cx="936625" cy="936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1060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PE" dirty="0"/>
              <a:t>Ejercicio 3</a:t>
            </a:r>
          </a:p>
        </p:txBody>
      </p:sp>
      <p:graphicFrame>
        <p:nvGraphicFramePr>
          <p:cNvPr id="4" name="Tabla 3"/>
          <p:cNvGraphicFramePr>
            <a:graphicFrameLocks noGrp="1"/>
          </p:cNvGraphicFramePr>
          <p:nvPr>
            <p:extLst>
              <p:ext uri="{D42A27DB-BD31-4B8C-83A1-F6EECF244321}">
                <p14:modId xmlns:p14="http://schemas.microsoft.com/office/powerpoint/2010/main" xmlns="" val="2511682689"/>
              </p:ext>
            </p:extLst>
          </p:nvPr>
        </p:nvGraphicFramePr>
        <p:xfrm>
          <a:off x="720080" y="1916832"/>
          <a:ext cx="7776864" cy="955542"/>
        </p:xfrm>
        <a:graphic>
          <a:graphicData uri="http://schemas.openxmlformats.org/drawingml/2006/table">
            <a:tbl>
              <a:tblPr firstRow="1" firstCol="1" lastRow="1" lastCol="1" bandRow="1" bandCol="1">
                <a:tableStyleId>{5C22544A-7EE6-4342-B048-85BDC9FD1C3A}</a:tableStyleId>
              </a:tblPr>
              <a:tblGrid>
                <a:gridCol w="1296144">
                  <a:extLst>
                    <a:ext uri="{9D8B030D-6E8A-4147-A177-3AD203B41FA5}">
                      <a16:colId xmlns:a16="http://schemas.microsoft.com/office/drawing/2014/main" xmlns="" val="3749211720"/>
                    </a:ext>
                  </a:extLst>
                </a:gridCol>
                <a:gridCol w="1296144">
                  <a:extLst>
                    <a:ext uri="{9D8B030D-6E8A-4147-A177-3AD203B41FA5}">
                      <a16:colId xmlns:a16="http://schemas.microsoft.com/office/drawing/2014/main" xmlns="" val="1377868172"/>
                    </a:ext>
                  </a:extLst>
                </a:gridCol>
                <a:gridCol w="1296144">
                  <a:extLst>
                    <a:ext uri="{9D8B030D-6E8A-4147-A177-3AD203B41FA5}">
                      <a16:colId xmlns:a16="http://schemas.microsoft.com/office/drawing/2014/main" xmlns="" val="362225324"/>
                    </a:ext>
                  </a:extLst>
                </a:gridCol>
                <a:gridCol w="1296144">
                  <a:extLst>
                    <a:ext uri="{9D8B030D-6E8A-4147-A177-3AD203B41FA5}">
                      <a16:colId xmlns:a16="http://schemas.microsoft.com/office/drawing/2014/main" xmlns="" val="1155787773"/>
                    </a:ext>
                  </a:extLst>
                </a:gridCol>
                <a:gridCol w="1296144">
                  <a:extLst>
                    <a:ext uri="{9D8B030D-6E8A-4147-A177-3AD203B41FA5}">
                      <a16:colId xmlns:a16="http://schemas.microsoft.com/office/drawing/2014/main" xmlns="" val="1459543910"/>
                    </a:ext>
                  </a:extLst>
                </a:gridCol>
                <a:gridCol w="1296144">
                  <a:extLst>
                    <a:ext uri="{9D8B030D-6E8A-4147-A177-3AD203B41FA5}">
                      <a16:colId xmlns:a16="http://schemas.microsoft.com/office/drawing/2014/main" xmlns="" val="93626589"/>
                    </a:ext>
                  </a:extLst>
                </a:gridCol>
              </a:tblGrid>
              <a:tr h="411474">
                <a:tc>
                  <a:txBody>
                    <a:bodyPr/>
                    <a:lstStyle/>
                    <a:p>
                      <a:pPr algn="ctr">
                        <a:spcAft>
                          <a:spcPts val="0"/>
                        </a:spcAft>
                      </a:pPr>
                      <a:r>
                        <a:rPr lang="es-PE" sz="1100" dirty="0">
                          <a:solidFill>
                            <a:schemeClr val="tx1"/>
                          </a:solidFill>
                          <a:effectLst/>
                        </a:rPr>
                        <a:t>b (factor ramificación)</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b* (factor de ramificación efectivo)</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d (profundidad de solución)</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dirty="0">
                          <a:solidFill>
                            <a:schemeClr val="tx1"/>
                          </a:solidFill>
                          <a:effectLst/>
                        </a:rPr>
                        <a:t>L (total de nodos abiertos)</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N (total de nodos visitados)</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PE" sz="1100">
                          <a:solidFill>
                            <a:schemeClr val="tx1"/>
                          </a:solidFill>
                          <a:effectLst/>
                        </a:rPr>
                        <a:t>C</a:t>
                      </a:r>
                    </a:p>
                    <a:p>
                      <a:pPr algn="ctr">
                        <a:spcAft>
                          <a:spcPts val="0"/>
                        </a:spcAft>
                      </a:pPr>
                      <a:r>
                        <a:rPr lang="es-PE" sz="1100">
                          <a:solidFill>
                            <a:schemeClr val="tx1"/>
                          </a:solidFill>
                          <a:effectLst/>
                        </a:rPr>
                        <a:t>(costo total)</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0431609"/>
                  </a:ext>
                </a:extLst>
              </a:tr>
              <a:tr h="452622">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dirty="0">
                          <a:solidFill>
                            <a:schemeClr val="tx1"/>
                          </a:solidFill>
                          <a:effectLst/>
                        </a:rPr>
                        <a:t> </a:t>
                      </a:r>
                    </a:p>
                    <a:p>
                      <a:pPr>
                        <a:spcAft>
                          <a:spcPts val="0"/>
                        </a:spcAft>
                      </a:pPr>
                      <a:r>
                        <a:rPr lang="es-PE" sz="1100" dirty="0">
                          <a:solidFill>
                            <a:schemeClr val="tx1"/>
                          </a:solidFill>
                          <a:effectLst/>
                        </a:rPr>
                        <a:t> </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a:solidFill>
                            <a:schemeClr val="tx1"/>
                          </a:solidFill>
                          <a:effectLst/>
                        </a:rPr>
                        <a:t> </a:t>
                      </a:r>
                      <a:endParaRPr lang="es-PE"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PE" sz="1100" dirty="0">
                          <a:solidFill>
                            <a:schemeClr val="tx1"/>
                          </a:solidFill>
                          <a:effectLst/>
                        </a:rPr>
                        <a:t> </a:t>
                      </a:r>
                      <a:endParaRPr lang="es-PE"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8788323"/>
                  </a:ext>
                </a:extLst>
              </a:tr>
            </a:tbl>
          </a:graphicData>
        </a:graphic>
      </p:graphicFrame>
    </p:spTree>
    <p:extLst>
      <p:ext uri="{BB962C8B-B14F-4D97-AF65-F5344CB8AC3E}">
        <p14:creationId xmlns:p14="http://schemas.microsoft.com/office/powerpoint/2010/main" xmlns="" val="1066918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ctrTitle"/>
          </p:nvPr>
        </p:nvSpPr>
        <p:spPr/>
        <p:txBody>
          <a:bodyPr/>
          <a:lstStyle/>
          <a:p>
            <a:r>
              <a:rPr lang="es-ES_tradnl" altLang="es-PE" sz="4400" dirty="0"/>
              <a:t>BÚSQUEDA PREFERENTE POR PROFUNDIDAD (</a:t>
            </a:r>
            <a:r>
              <a:rPr lang="es-ES_tradnl" altLang="es-PE" sz="4400" dirty="0" err="1"/>
              <a:t>DFS</a:t>
            </a:r>
            <a:r>
              <a:rPr lang="es-ES_tradnl" altLang="es-PE" sz="4400" dirty="0"/>
              <a:t>)</a:t>
            </a:r>
            <a:endParaRPr lang="es-ES" altLang="es-PE" sz="4400" dirty="0"/>
          </a:p>
        </p:txBody>
      </p:sp>
      <p:pic>
        <p:nvPicPr>
          <p:cNvPr id="4" name="Imagen 3"/>
          <p:cNvPicPr>
            <a:picLocks noChangeAspect="1"/>
          </p:cNvPicPr>
          <p:nvPr/>
        </p:nvPicPr>
        <p:blipFill>
          <a:blip r:embed="rId2" cstate="print"/>
          <a:stretch>
            <a:fillRect/>
          </a:stretch>
        </p:blipFill>
        <p:spPr>
          <a:xfrm>
            <a:off x="3260866" y="3429000"/>
            <a:ext cx="2622267" cy="3131787"/>
          </a:xfrm>
          <a:prstGeom prst="rect">
            <a:avLst/>
          </a:prstGeom>
        </p:spPr>
      </p:pic>
    </p:spTree>
    <p:extLst>
      <p:ext uri="{BB962C8B-B14F-4D97-AF65-F5344CB8AC3E}">
        <p14:creationId xmlns:p14="http://schemas.microsoft.com/office/powerpoint/2010/main" xmlns="" val="121583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s-ES_tradnl" altLang="es-PE" dirty="0"/>
              <a:t>Búsqueda preferente por profundidad</a:t>
            </a:r>
            <a:endParaRPr lang="es-ES" altLang="es-PE" dirty="0"/>
          </a:p>
        </p:txBody>
      </p:sp>
      <p:sp>
        <p:nvSpPr>
          <p:cNvPr id="567299" name="Rectangle 3"/>
          <p:cNvSpPr>
            <a:spLocks noGrp="1" noChangeArrowheads="1"/>
          </p:cNvSpPr>
          <p:nvPr>
            <p:ph type="body" idx="1"/>
          </p:nvPr>
        </p:nvSpPr>
        <p:spPr>
          <a:xfrm>
            <a:off x="468313" y="1196975"/>
            <a:ext cx="8229600" cy="5040313"/>
          </a:xfrm>
        </p:spPr>
        <p:txBody>
          <a:bodyPr/>
          <a:lstStyle/>
          <a:p>
            <a:pPr algn="just">
              <a:lnSpc>
                <a:spcPct val="90000"/>
              </a:lnSpc>
            </a:pPr>
            <a:r>
              <a:rPr lang="es-ES_tradnl" altLang="es-PE" dirty="0"/>
              <a:t>En esta búsqueda siempre se expande uno de los nodos que se encuentre en lo más profundo del árbol.</a:t>
            </a:r>
          </a:p>
          <a:p>
            <a:pPr algn="just">
              <a:lnSpc>
                <a:spcPct val="90000"/>
              </a:lnSpc>
            </a:pPr>
            <a:endParaRPr lang="es-ES_tradnl" altLang="es-PE" dirty="0"/>
          </a:p>
          <a:p>
            <a:pPr algn="just">
              <a:lnSpc>
                <a:spcPct val="90000"/>
              </a:lnSpc>
            </a:pPr>
            <a:r>
              <a:rPr lang="es-ES_tradnl" altLang="es-PE" dirty="0"/>
              <a:t>Sólo si la búsqueda conduce a un callejón sin salida (un nodo que no es meta y que no tiene expansión), se revierte la búsqueda y se expanden los nodos de niveles menos profundos.</a:t>
            </a:r>
          </a:p>
          <a:p>
            <a:pPr algn="just">
              <a:lnSpc>
                <a:spcPct val="90000"/>
              </a:lnSpc>
            </a:pPr>
            <a:endParaRPr lang="es-ES_tradnl" altLang="es-PE" dirty="0"/>
          </a:p>
          <a:p>
            <a:pPr algn="just">
              <a:lnSpc>
                <a:spcPct val="90000"/>
              </a:lnSpc>
            </a:pPr>
            <a:r>
              <a:rPr lang="es-ES_tradnl" altLang="es-PE" dirty="0"/>
              <a:t>Lo anterior se logra mediante el algoritmo de Búsqueda-General, con una función de lista de espera que ponga los estados recién generados al principio de la lista.</a:t>
            </a:r>
            <a:endParaRPr lang="es-ES" altLang="es-PE" dirty="0"/>
          </a:p>
        </p:txBody>
      </p:sp>
    </p:spTree>
    <p:extLst>
      <p:ext uri="{BB962C8B-B14F-4D97-AF65-F5344CB8AC3E}">
        <p14:creationId xmlns:p14="http://schemas.microsoft.com/office/powerpoint/2010/main" xmlns="" val="1642517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s-ES_tradnl" altLang="es-PE" dirty="0"/>
              <a:t>Búsqueda preferente por profundidad</a:t>
            </a:r>
            <a:endParaRPr lang="es-ES" altLang="es-PE" dirty="0"/>
          </a:p>
        </p:txBody>
      </p:sp>
      <p:grpSp>
        <p:nvGrpSpPr>
          <p:cNvPr id="548952" name="Group 88"/>
          <p:cNvGrpSpPr>
            <a:grpSpLocks/>
          </p:cNvGrpSpPr>
          <p:nvPr/>
        </p:nvGrpSpPr>
        <p:grpSpPr bwMode="auto">
          <a:xfrm>
            <a:off x="1892300" y="1557338"/>
            <a:ext cx="7072313" cy="4600575"/>
            <a:chOff x="1192" y="981"/>
            <a:chExt cx="4455" cy="2898"/>
          </a:xfrm>
        </p:grpSpPr>
        <p:sp>
          <p:nvSpPr>
            <p:cNvPr id="548867" name="Oval 3"/>
            <p:cNvSpPr>
              <a:spLocks noChangeArrowheads="1"/>
            </p:cNvSpPr>
            <p:nvPr/>
          </p:nvSpPr>
          <p:spPr bwMode="auto">
            <a:xfrm>
              <a:off x="1472" y="981"/>
              <a:ext cx="75" cy="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68" name="Oval 4"/>
            <p:cNvSpPr>
              <a:spLocks noChangeArrowheads="1"/>
            </p:cNvSpPr>
            <p:nvPr/>
          </p:nvSpPr>
          <p:spPr bwMode="auto">
            <a:xfrm>
              <a:off x="2348" y="981"/>
              <a:ext cx="76" cy="75"/>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69" name="Oval 5"/>
            <p:cNvSpPr>
              <a:spLocks noChangeArrowheads="1"/>
            </p:cNvSpPr>
            <p:nvPr/>
          </p:nvSpPr>
          <p:spPr bwMode="auto">
            <a:xfrm>
              <a:off x="2169" y="141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0" name="Oval 6"/>
            <p:cNvSpPr>
              <a:spLocks noChangeArrowheads="1"/>
            </p:cNvSpPr>
            <p:nvPr/>
          </p:nvSpPr>
          <p:spPr bwMode="auto">
            <a:xfrm>
              <a:off x="2537" y="141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1" name="Line 7"/>
            <p:cNvSpPr>
              <a:spLocks noChangeShapeType="1"/>
            </p:cNvSpPr>
            <p:nvPr/>
          </p:nvSpPr>
          <p:spPr bwMode="auto">
            <a:xfrm flipH="1">
              <a:off x="2207" y="1056"/>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72" name="Line 8"/>
            <p:cNvSpPr>
              <a:spLocks noChangeShapeType="1"/>
            </p:cNvSpPr>
            <p:nvPr/>
          </p:nvSpPr>
          <p:spPr bwMode="auto">
            <a:xfrm>
              <a:off x="2402" y="1063"/>
              <a:ext cx="169"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73" name="Oval 9"/>
            <p:cNvSpPr>
              <a:spLocks noChangeArrowheads="1"/>
            </p:cNvSpPr>
            <p:nvPr/>
          </p:nvSpPr>
          <p:spPr bwMode="auto">
            <a:xfrm>
              <a:off x="3353" y="981"/>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4" name="Oval 10"/>
            <p:cNvSpPr>
              <a:spLocks noChangeArrowheads="1"/>
            </p:cNvSpPr>
            <p:nvPr/>
          </p:nvSpPr>
          <p:spPr bwMode="auto">
            <a:xfrm>
              <a:off x="3174" y="1415"/>
              <a:ext cx="75" cy="75"/>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5" name="Oval 11"/>
            <p:cNvSpPr>
              <a:spLocks noChangeArrowheads="1"/>
            </p:cNvSpPr>
            <p:nvPr/>
          </p:nvSpPr>
          <p:spPr bwMode="auto">
            <a:xfrm>
              <a:off x="3542" y="141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6" name="Line 12"/>
            <p:cNvSpPr>
              <a:spLocks noChangeShapeType="1"/>
            </p:cNvSpPr>
            <p:nvPr/>
          </p:nvSpPr>
          <p:spPr bwMode="auto">
            <a:xfrm flipH="1">
              <a:off x="3212" y="1056"/>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77" name="Line 13"/>
            <p:cNvSpPr>
              <a:spLocks noChangeShapeType="1"/>
            </p:cNvSpPr>
            <p:nvPr/>
          </p:nvSpPr>
          <p:spPr bwMode="auto">
            <a:xfrm>
              <a:off x="3406" y="1063"/>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78" name="Oval 14"/>
            <p:cNvSpPr>
              <a:spLocks noChangeArrowheads="1"/>
            </p:cNvSpPr>
            <p:nvPr/>
          </p:nvSpPr>
          <p:spPr bwMode="auto">
            <a:xfrm>
              <a:off x="2988" y="1845"/>
              <a:ext cx="76"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79" name="Line 15"/>
            <p:cNvSpPr>
              <a:spLocks noChangeShapeType="1"/>
            </p:cNvSpPr>
            <p:nvPr/>
          </p:nvSpPr>
          <p:spPr bwMode="auto">
            <a:xfrm flipH="1">
              <a:off x="3026" y="1487"/>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80" name="Oval 16"/>
            <p:cNvSpPr>
              <a:spLocks noChangeArrowheads="1"/>
            </p:cNvSpPr>
            <p:nvPr/>
          </p:nvSpPr>
          <p:spPr bwMode="auto">
            <a:xfrm>
              <a:off x="4365" y="981"/>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81" name="Oval 17"/>
            <p:cNvSpPr>
              <a:spLocks noChangeArrowheads="1"/>
            </p:cNvSpPr>
            <p:nvPr/>
          </p:nvSpPr>
          <p:spPr bwMode="auto">
            <a:xfrm>
              <a:off x="4186" y="141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82" name="Oval 18"/>
            <p:cNvSpPr>
              <a:spLocks noChangeArrowheads="1"/>
            </p:cNvSpPr>
            <p:nvPr/>
          </p:nvSpPr>
          <p:spPr bwMode="auto">
            <a:xfrm>
              <a:off x="4554" y="141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83" name="Line 19"/>
            <p:cNvSpPr>
              <a:spLocks noChangeShapeType="1"/>
            </p:cNvSpPr>
            <p:nvPr/>
          </p:nvSpPr>
          <p:spPr bwMode="auto">
            <a:xfrm flipH="1">
              <a:off x="4224" y="1056"/>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84" name="Line 20"/>
            <p:cNvSpPr>
              <a:spLocks noChangeShapeType="1"/>
            </p:cNvSpPr>
            <p:nvPr/>
          </p:nvSpPr>
          <p:spPr bwMode="auto">
            <a:xfrm>
              <a:off x="4418" y="1063"/>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85" name="Oval 21"/>
            <p:cNvSpPr>
              <a:spLocks noChangeArrowheads="1"/>
            </p:cNvSpPr>
            <p:nvPr/>
          </p:nvSpPr>
          <p:spPr bwMode="auto">
            <a:xfrm>
              <a:off x="4000" y="1845"/>
              <a:ext cx="76" cy="7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86" name="Oval 22"/>
            <p:cNvSpPr>
              <a:spLocks noChangeArrowheads="1"/>
            </p:cNvSpPr>
            <p:nvPr/>
          </p:nvSpPr>
          <p:spPr bwMode="auto">
            <a:xfrm>
              <a:off x="4278" y="1845"/>
              <a:ext cx="75"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87" name="Line 23"/>
            <p:cNvSpPr>
              <a:spLocks noChangeShapeType="1"/>
            </p:cNvSpPr>
            <p:nvPr/>
          </p:nvSpPr>
          <p:spPr bwMode="auto">
            <a:xfrm flipH="1">
              <a:off x="4038" y="1487"/>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88" name="Line 24"/>
            <p:cNvSpPr>
              <a:spLocks noChangeShapeType="1"/>
            </p:cNvSpPr>
            <p:nvPr/>
          </p:nvSpPr>
          <p:spPr bwMode="auto">
            <a:xfrm>
              <a:off x="4233" y="1493"/>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89" name="Oval 25"/>
            <p:cNvSpPr>
              <a:spLocks noChangeArrowheads="1"/>
            </p:cNvSpPr>
            <p:nvPr/>
          </p:nvSpPr>
          <p:spPr bwMode="auto">
            <a:xfrm>
              <a:off x="3274" y="1845"/>
              <a:ext cx="75"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0" name="Line 26"/>
            <p:cNvSpPr>
              <a:spLocks noChangeShapeType="1"/>
            </p:cNvSpPr>
            <p:nvPr/>
          </p:nvSpPr>
          <p:spPr bwMode="auto">
            <a:xfrm>
              <a:off x="3229" y="1493"/>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91" name="AutoShape 27"/>
            <p:cNvSpPr>
              <a:spLocks noChangeArrowheads="1"/>
            </p:cNvSpPr>
            <p:nvPr/>
          </p:nvSpPr>
          <p:spPr bwMode="auto">
            <a:xfrm>
              <a:off x="1706" y="1286"/>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2" name="AutoShape 28"/>
            <p:cNvSpPr>
              <a:spLocks noChangeArrowheads="1"/>
            </p:cNvSpPr>
            <p:nvPr/>
          </p:nvSpPr>
          <p:spPr bwMode="auto">
            <a:xfrm>
              <a:off x="2762" y="1286"/>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3" name="AutoShape 29"/>
            <p:cNvSpPr>
              <a:spLocks noChangeArrowheads="1"/>
            </p:cNvSpPr>
            <p:nvPr/>
          </p:nvSpPr>
          <p:spPr bwMode="auto">
            <a:xfrm>
              <a:off x="3781" y="1286"/>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4" name="Oval 30"/>
            <p:cNvSpPr>
              <a:spLocks noChangeArrowheads="1"/>
            </p:cNvSpPr>
            <p:nvPr/>
          </p:nvSpPr>
          <p:spPr bwMode="auto">
            <a:xfrm>
              <a:off x="3783" y="2280"/>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5" name="Oval 31"/>
            <p:cNvSpPr>
              <a:spLocks noChangeArrowheads="1"/>
            </p:cNvSpPr>
            <p:nvPr/>
          </p:nvSpPr>
          <p:spPr bwMode="auto">
            <a:xfrm>
              <a:off x="4060" y="2280"/>
              <a:ext cx="76"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6" name="Line 32"/>
            <p:cNvSpPr>
              <a:spLocks noChangeShapeType="1"/>
            </p:cNvSpPr>
            <p:nvPr/>
          </p:nvSpPr>
          <p:spPr bwMode="auto">
            <a:xfrm flipH="1">
              <a:off x="3821" y="1921"/>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97" name="Line 33"/>
            <p:cNvSpPr>
              <a:spLocks noChangeShapeType="1"/>
            </p:cNvSpPr>
            <p:nvPr/>
          </p:nvSpPr>
          <p:spPr bwMode="auto">
            <a:xfrm>
              <a:off x="4015" y="1928"/>
              <a:ext cx="75"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898" name="AutoShape 34"/>
            <p:cNvSpPr>
              <a:spLocks noChangeArrowheads="1"/>
            </p:cNvSpPr>
            <p:nvPr/>
          </p:nvSpPr>
          <p:spPr bwMode="auto">
            <a:xfrm>
              <a:off x="4762" y="1286"/>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899" name="Oval 35"/>
            <p:cNvSpPr>
              <a:spLocks noChangeArrowheads="1"/>
            </p:cNvSpPr>
            <p:nvPr/>
          </p:nvSpPr>
          <p:spPr bwMode="auto">
            <a:xfrm>
              <a:off x="1776" y="2503"/>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0" name="Oval 36"/>
            <p:cNvSpPr>
              <a:spLocks noChangeArrowheads="1"/>
            </p:cNvSpPr>
            <p:nvPr/>
          </p:nvSpPr>
          <p:spPr bwMode="auto">
            <a:xfrm>
              <a:off x="1597" y="2937"/>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1" name="Oval 37"/>
            <p:cNvSpPr>
              <a:spLocks noChangeArrowheads="1"/>
            </p:cNvSpPr>
            <p:nvPr/>
          </p:nvSpPr>
          <p:spPr bwMode="auto">
            <a:xfrm>
              <a:off x="1965" y="2937"/>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2" name="Line 38"/>
            <p:cNvSpPr>
              <a:spLocks noChangeShapeType="1"/>
            </p:cNvSpPr>
            <p:nvPr/>
          </p:nvSpPr>
          <p:spPr bwMode="auto">
            <a:xfrm flipH="1">
              <a:off x="1635" y="2578"/>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03" name="Line 39"/>
            <p:cNvSpPr>
              <a:spLocks noChangeShapeType="1"/>
            </p:cNvSpPr>
            <p:nvPr/>
          </p:nvSpPr>
          <p:spPr bwMode="auto">
            <a:xfrm>
              <a:off x="1829" y="2585"/>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04" name="Oval 40"/>
            <p:cNvSpPr>
              <a:spLocks noChangeArrowheads="1"/>
            </p:cNvSpPr>
            <p:nvPr/>
          </p:nvSpPr>
          <p:spPr bwMode="auto">
            <a:xfrm>
              <a:off x="1411" y="3367"/>
              <a:ext cx="76"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5" name="Oval 41"/>
            <p:cNvSpPr>
              <a:spLocks noChangeArrowheads="1"/>
            </p:cNvSpPr>
            <p:nvPr/>
          </p:nvSpPr>
          <p:spPr bwMode="auto">
            <a:xfrm>
              <a:off x="1689" y="3367"/>
              <a:ext cx="75" cy="7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6" name="Line 42"/>
            <p:cNvSpPr>
              <a:spLocks noChangeShapeType="1"/>
            </p:cNvSpPr>
            <p:nvPr/>
          </p:nvSpPr>
          <p:spPr bwMode="auto">
            <a:xfrm flipH="1">
              <a:off x="1449" y="3009"/>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07" name="Line 43"/>
            <p:cNvSpPr>
              <a:spLocks noChangeShapeType="1"/>
            </p:cNvSpPr>
            <p:nvPr/>
          </p:nvSpPr>
          <p:spPr bwMode="auto">
            <a:xfrm>
              <a:off x="1644" y="3015"/>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08" name="AutoShape 44"/>
            <p:cNvSpPr>
              <a:spLocks noChangeArrowheads="1"/>
            </p:cNvSpPr>
            <p:nvPr/>
          </p:nvSpPr>
          <p:spPr bwMode="auto">
            <a:xfrm>
              <a:off x="1192" y="2808"/>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09" name="Oval 45"/>
            <p:cNvSpPr>
              <a:spLocks noChangeArrowheads="1"/>
            </p:cNvSpPr>
            <p:nvPr/>
          </p:nvSpPr>
          <p:spPr bwMode="auto">
            <a:xfrm>
              <a:off x="1482" y="3788"/>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0" name="Oval 46"/>
            <p:cNvSpPr>
              <a:spLocks noChangeArrowheads="1"/>
            </p:cNvSpPr>
            <p:nvPr/>
          </p:nvSpPr>
          <p:spPr bwMode="auto">
            <a:xfrm>
              <a:off x="1759" y="3788"/>
              <a:ext cx="76"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1" name="Line 47"/>
            <p:cNvSpPr>
              <a:spLocks noChangeShapeType="1"/>
            </p:cNvSpPr>
            <p:nvPr/>
          </p:nvSpPr>
          <p:spPr bwMode="auto">
            <a:xfrm flipH="1">
              <a:off x="1520" y="3429"/>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12" name="Line 48"/>
            <p:cNvSpPr>
              <a:spLocks noChangeShapeType="1"/>
            </p:cNvSpPr>
            <p:nvPr/>
          </p:nvSpPr>
          <p:spPr bwMode="auto">
            <a:xfrm>
              <a:off x="1714" y="3436"/>
              <a:ext cx="75"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13" name="AutoShape 49"/>
            <p:cNvSpPr>
              <a:spLocks noChangeArrowheads="1"/>
            </p:cNvSpPr>
            <p:nvPr/>
          </p:nvSpPr>
          <p:spPr bwMode="auto">
            <a:xfrm>
              <a:off x="4522" y="2808"/>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4" name="Oval 50"/>
            <p:cNvSpPr>
              <a:spLocks noChangeArrowheads="1"/>
            </p:cNvSpPr>
            <p:nvPr/>
          </p:nvSpPr>
          <p:spPr bwMode="auto">
            <a:xfrm>
              <a:off x="5217" y="2503"/>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5" name="Oval 51"/>
            <p:cNvSpPr>
              <a:spLocks noChangeArrowheads="1"/>
            </p:cNvSpPr>
            <p:nvPr/>
          </p:nvSpPr>
          <p:spPr bwMode="auto">
            <a:xfrm>
              <a:off x="5038" y="2937"/>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6" name="Oval 52"/>
            <p:cNvSpPr>
              <a:spLocks noChangeArrowheads="1"/>
            </p:cNvSpPr>
            <p:nvPr/>
          </p:nvSpPr>
          <p:spPr bwMode="auto">
            <a:xfrm>
              <a:off x="5406" y="2937"/>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17" name="Line 53"/>
            <p:cNvSpPr>
              <a:spLocks noChangeShapeType="1"/>
            </p:cNvSpPr>
            <p:nvPr/>
          </p:nvSpPr>
          <p:spPr bwMode="auto">
            <a:xfrm flipH="1">
              <a:off x="5076" y="2578"/>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18" name="Line 54"/>
            <p:cNvSpPr>
              <a:spLocks noChangeShapeType="1"/>
            </p:cNvSpPr>
            <p:nvPr/>
          </p:nvSpPr>
          <p:spPr bwMode="auto">
            <a:xfrm>
              <a:off x="5270" y="2585"/>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19" name="Oval 55"/>
            <p:cNvSpPr>
              <a:spLocks noChangeArrowheads="1"/>
            </p:cNvSpPr>
            <p:nvPr/>
          </p:nvSpPr>
          <p:spPr bwMode="auto">
            <a:xfrm>
              <a:off x="5223" y="3355"/>
              <a:ext cx="76"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0" name="Oval 56"/>
            <p:cNvSpPr>
              <a:spLocks noChangeArrowheads="1"/>
            </p:cNvSpPr>
            <p:nvPr/>
          </p:nvSpPr>
          <p:spPr bwMode="auto">
            <a:xfrm>
              <a:off x="5501" y="3355"/>
              <a:ext cx="75" cy="7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1" name="Line 57"/>
            <p:cNvSpPr>
              <a:spLocks noChangeShapeType="1"/>
            </p:cNvSpPr>
            <p:nvPr/>
          </p:nvSpPr>
          <p:spPr bwMode="auto">
            <a:xfrm flipH="1">
              <a:off x="5261" y="2997"/>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22" name="Line 58"/>
            <p:cNvSpPr>
              <a:spLocks noChangeShapeType="1"/>
            </p:cNvSpPr>
            <p:nvPr/>
          </p:nvSpPr>
          <p:spPr bwMode="auto">
            <a:xfrm>
              <a:off x="5456" y="3003"/>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23" name="Oval 59"/>
            <p:cNvSpPr>
              <a:spLocks noChangeArrowheads="1"/>
            </p:cNvSpPr>
            <p:nvPr/>
          </p:nvSpPr>
          <p:spPr bwMode="auto">
            <a:xfrm>
              <a:off x="5294" y="3776"/>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4" name="Oval 60"/>
            <p:cNvSpPr>
              <a:spLocks noChangeArrowheads="1"/>
            </p:cNvSpPr>
            <p:nvPr/>
          </p:nvSpPr>
          <p:spPr bwMode="auto">
            <a:xfrm>
              <a:off x="5571" y="3776"/>
              <a:ext cx="76"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5" name="Line 61"/>
            <p:cNvSpPr>
              <a:spLocks noChangeShapeType="1"/>
            </p:cNvSpPr>
            <p:nvPr/>
          </p:nvSpPr>
          <p:spPr bwMode="auto">
            <a:xfrm flipH="1">
              <a:off x="5332" y="3417"/>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26" name="Line 62"/>
            <p:cNvSpPr>
              <a:spLocks noChangeShapeType="1"/>
            </p:cNvSpPr>
            <p:nvPr/>
          </p:nvSpPr>
          <p:spPr bwMode="auto">
            <a:xfrm>
              <a:off x="5526" y="3424"/>
              <a:ext cx="75"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27" name="AutoShape 63"/>
            <p:cNvSpPr>
              <a:spLocks noChangeArrowheads="1"/>
            </p:cNvSpPr>
            <p:nvPr/>
          </p:nvSpPr>
          <p:spPr bwMode="auto">
            <a:xfrm>
              <a:off x="3265" y="2808"/>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8" name="Oval 64"/>
            <p:cNvSpPr>
              <a:spLocks noChangeArrowheads="1"/>
            </p:cNvSpPr>
            <p:nvPr/>
          </p:nvSpPr>
          <p:spPr bwMode="auto">
            <a:xfrm>
              <a:off x="4011" y="2531"/>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29" name="Oval 65"/>
            <p:cNvSpPr>
              <a:spLocks noChangeArrowheads="1"/>
            </p:cNvSpPr>
            <p:nvPr/>
          </p:nvSpPr>
          <p:spPr bwMode="auto">
            <a:xfrm>
              <a:off x="3832" y="296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0" name="Oval 66"/>
            <p:cNvSpPr>
              <a:spLocks noChangeArrowheads="1"/>
            </p:cNvSpPr>
            <p:nvPr/>
          </p:nvSpPr>
          <p:spPr bwMode="auto">
            <a:xfrm>
              <a:off x="4200" y="296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1" name="Line 67"/>
            <p:cNvSpPr>
              <a:spLocks noChangeShapeType="1"/>
            </p:cNvSpPr>
            <p:nvPr/>
          </p:nvSpPr>
          <p:spPr bwMode="auto">
            <a:xfrm flipH="1">
              <a:off x="3870" y="2606"/>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32" name="Line 68"/>
            <p:cNvSpPr>
              <a:spLocks noChangeShapeType="1"/>
            </p:cNvSpPr>
            <p:nvPr/>
          </p:nvSpPr>
          <p:spPr bwMode="auto">
            <a:xfrm>
              <a:off x="4064" y="2613"/>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33" name="Oval 69"/>
            <p:cNvSpPr>
              <a:spLocks noChangeArrowheads="1"/>
            </p:cNvSpPr>
            <p:nvPr/>
          </p:nvSpPr>
          <p:spPr bwMode="auto">
            <a:xfrm>
              <a:off x="4017" y="3383"/>
              <a:ext cx="76" cy="7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4" name="Oval 70"/>
            <p:cNvSpPr>
              <a:spLocks noChangeArrowheads="1"/>
            </p:cNvSpPr>
            <p:nvPr/>
          </p:nvSpPr>
          <p:spPr bwMode="auto">
            <a:xfrm>
              <a:off x="4295" y="3383"/>
              <a:ext cx="75"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5" name="Line 71"/>
            <p:cNvSpPr>
              <a:spLocks noChangeShapeType="1"/>
            </p:cNvSpPr>
            <p:nvPr/>
          </p:nvSpPr>
          <p:spPr bwMode="auto">
            <a:xfrm flipH="1">
              <a:off x="4055" y="3025"/>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36" name="Line 72"/>
            <p:cNvSpPr>
              <a:spLocks noChangeShapeType="1"/>
            </p:cNvSpPr>
            <p:nvPr/>
          </p:nvSpPr>
          <p:spPr bwMode="auto">
            <a:xfrm>
              <a:off x="4250" y="3031"/>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37" name="Oval 73"/>
            <p:cNvSpPr>
              <a:spLocks noChangeArrowheads="1"/>
            </p:cNvSpPr>
            <p:nvPr/>
          </p:nvSpPr>
          <p:spPr bwMode="auto">
            <a:xfrm>
              <a:off x="3824" y="3804"/>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8" name="Oval 74"/>
            <p:cNvSpPr>
              <a:spLocks noChangeArrowheads="1"/>
            </p:cNvSpPr>
            <p:nvPr/>
          </p:nvSpPr>
          <p:spPr bwMode="auto">
            <a:xfrm>
              <a:off x="4101" y="3804"/>
              <a:ext cx="76"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39" name="Line 75"/>
            <p:cNvSpPr>
              <a:spLocks noChangeShapeType="1"/>
            </p:cNvSpPr>
            <p:nvPr/>
          </p:nvSpPr>
          <p:spPr bwMode="auto">
            <a:xfrm flipH="1">
              <a:off x="3862" y="3445"/>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40" name="Line 76"/>
            <p:cNvSpPr>
              <a:spLocks noChangeShapeType="1"/>
            </p:cNvSpPr>
            <p:nvPr/>
          </p:nvSpPr>
          <p:spPr bwMode="auto">
            <a:xfrm>
              <a:off x="4056" y="3452"/>
              <a:ext cx="75"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41" name="Oval 77"/>
            <p:cNvSpPr>
              <a:spLocks noChangeArrowheads="1"/>
            </p:cNvSpPr>
            <p:nvPr/>
          </p:nvSpPr>
          <p:spPr bwMode="auto">
            <a:xfrm>
              <a:off x="2866" y="2531"/>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42" name="Oval 78"/>
            <p:cNvSpPr>
              <a:spLocks noChangeArrowheads="1"/>
            </p:cNvSpPr>
            <p:nvPr/>
          </p:nvSpPr>
          <p:spPr bwMode="auto">
            <a:xfrm>
              <a:off x="2687" y="2965"/>
              <a:ext cx="75" cy="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43" name="Oval 79"/>
            <p:cNvSpPr>
              <a:spLocks noChangeArrowheads="1"/>
            </p:cNvSpPr>
            <p:nvPr/>
          </p:nvSpPr>
          <p:spPr bwMode="auto">
            <a:xfrm>
              <a:off x="3055" y="2965"/>
              <a:ext cx="75" cy="75"/>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44" name="Line 80"/>
            <p:cNvSpPr>
              <a:spLocks noChangeShapeType="1"/>
            </p:cNvSpPr>
            <p:nvPr/>
          </p:nvSpPr>
          <p:spPr bwMode="auto">
            <a:xfrm flipH="1">
              <a:off x="2725" y="2606"/>
              <a:ext cx="179" cy="3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45" name="Line 81"/>
            <p:cNvSpPr>
              <a:spLocks noChangeShapeType="1"/>
            </p:cNvSpPr>
            <p:nvPr/>
          </p:nvSpPr>
          <p:spPr bwMode="auto">
            <a:xfrm>
              <a:off x="2919" y="2613"/>
              <a:ext cx="170"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46" name="Oval 82"/>
            <p:cNvSpPr>
              <a:spLocks noChangeArrowheads="1"/>
            </p:cNvSpPr>
            <p:nvPr/>
          </p:nvSpPr>
          <p:spPr bwMode="auto">
            <a:xfrm>
              <a:off x="2872" y="3383"/>
              <a:ext cx="76"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47" name="Oval 83"/>
            <p:cNvSpPr>
              <a:spLocks noChangeArrowheads="1"/>
            </p:cNvSpPr>
            <p:nvPr/>
          </p:nvSpPr>
          <p:spPr bwMode="auto">
            <a:xfrm>
              <a:off x="3150" y="3383"/>
              <a:ext cx="75" cy="7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48948" name="Line 84"/>
            <p:cNvSpPr>
              <a:spLocks noChangeShapeType="1"/>
            </p:cNvSpPr>
            <p:nvPr/>
          </p:nvSpPr>
          <p:spPr bwMode="auto">
            <a:xfrm flipH="1">
              <a:off x="2910" y="3025"/>
              <a:ext cx="179" cy="35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49" name="Line 85"/>
            <p:cNvSpPr>
              <a:spLocks noChangeShapeType="1"/>
            </p:cNvSpPr>
            <p:nvPr/>
          </p:nvSpPr>
          <p:spPr bwMode="auto">
            <a:xfrm>
              <a:off x="3105" y="3031"/>
              <a:ext cx="75" cy="3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48950" name="AutoShape 86"/>
            <p:cNvSpPr>
              <a:spLocks noChangeArrowheads="1"/>
            </p:cNvSpPr>
            <p:nvPr/>
          </p:nvSpPr>
          <p:spPr bwMode="auto">
            <a:xfrm>
              <a:off x="2270" y="2808"/>
              <a:ext cx="264" cy="188"/>
            </a:xfrm>
            <a:prstGeom prst="rightArrow">
              <a:avLst>
                <a:gd name="adj1" fmla="val 50000"/>
                <a:gd name="adj2" fmla="val 35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grpSp>
      <p:sp>
        <p:nvSpPr>
          <p:cNvPr id="548951" name="Text Box 87"/>
          <p:cNvSpPr txBox="1">
            <a:spLocks noChangeArrowheads="1"/>
          </p:cNvSpPr>
          <p:nvPr/>
        </p:nvSpPr>
        <p:spPr bwMode="auto">
          <a:xfrm>
            <a:off x="179388" y="1412875"/>
            <a:ext cx="2276475"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s-ES_tradnl" altLang="es-PE" sz="1800" dirty="0">
                <a:latin typeface="Tahoma" panose="020B0604030504040204" pitchFamily="34" charset="0"/>
              </a:rPr>
              <a:t>NOTA:</a:t>
            </a:r>
          </a:p>
          <a:p>
            <a:r>
              <a:rPr lang="es-ES_tradnl" altLang="es-PE" sz="1800" dirty="0">
                <a:latin typeface="Tahoma" panose="020B0604030504040204" pitchFamily="34" charset="0"/>
              </a:rPr>
              <a:t>Se supone que el factor de ramificación es b = 2 y que los nodos de nivel m = 3 no tienen sucesores.</a:t>
            </a:r>
            <a:endParaRPr lang="es-ES" altLang="es-PE" sz="1800" dirty="0">
              <a:latin typeface="Tahoma" panose="020B0604030504040204" pitchFamily="34" charset="0"/>
            </a:endParaRPr>
          </a:p>
        </p:txBody>
      </p:sp>
    </p:spTree>
    <p:extLst>
      <p:ext uri="{BB962C8B-B14F-4D97-AF65-F5344CB8AC3E}">
        <p14:creationId xmlns:p14="http://schemas.microsoft.com/office/powerpoint/2010/main" xmlns="" val="3140540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s-ES_tradnl" altLang="es-PE" dirty="0"/>
              <a:t>Búsqueda preferente por profundidad</a:t>
            </a:r>
            <a:endParaRPr lang="es-ES" altLang="es-PE" dirty="0"/>
          </a:p>
        </p:txBody>
      </p:sp>
      <p:sp>
        <p:nvSpPr>
          <p:cNvPr id="549891" name="Rectangle 3"/>
          <p:cNvSpPr>
            <a:spLocks noGrp="1" noChangeArrowheads="1"/>
          </p:cNvSpPr>
          <p:nvPr>
            <p:ph type="body" idx="1"/>
          </p:nvPr>
        </p:nvSpPr>
        <p:spPr>
          <a:xfrm>
            <a:off x="468313" y="1196975"/>
            <a:ext cx="8229600" cy="5040313"/>
          </a:xfrm>
        </p:spPr>
        <p:txBody>
          <a:bodyPr/>
          <a:lstStyle/>
          <a:p>
            <a:pPr>
              <a:lnSpc>
                <a:spcPct val="90000"/>
              </a:lnSpc>
            </a:pPr>
            <a:r>
              <a:rPr lang="es-ES_tradnl" altLang="es-PE" dirty="0"/>
              <a:t>Sólo es necesario guardar la ruta que va del nodo raíz al nodo hoja, junto con los nodos restantes no expandidos, por cada nodo de la ruta.</a:t>
            </a:r>
          </a:p>
          <a:p>
            <a:pPr>
              <a:lnSpc>
                <a:spcPct val="90000"/>
              </a:lnSpc>
            </a:pPr>
            <a:endParaRPr lang="es-ES_tradnl" altLang="es-PE" dirty="0"/>
          </a:p>
          <a:p>
            <a:pPr algn="just">
              <a:lnSpc>
                <a:spcPct val="90000"/>
              </a:lnSpc>
            </a:pPr>
            <a:r>
              <a:rPr lang="es-ES_tradnl" altLang="es-PE" dirty="0"/>
              <a:t>Si un espacio de estados tiene factor de ramificación </a:t>
            </a:r>
            <a:r>
              <a:rPr lang="es-ES_tradnl" altLang="es-PE" i="1" dirty="0">
                <a:solidFill>
                  <a:srgbClr val="FF3300"/>
                </a:solidFill>
              </a:rPr>
              <a:t>b</a:t>
            </a:r>
            <a:r>
              <a:rPr lang="es-ES_tradnl" altLang="es-PE" dirty="0">
                <a:solidFill>
                  <a:srgbClr val="FF3300"/>
                </a:solidFill>
              </a:rPr>
              <a:t> </a:t>
            </a:r>
            <a:r>
              <a:rPr lang="es-ES_tradnl" altLang="es-PE" dirty="0"/>
              <a:t>y profundidad máxima </a:t>
            </a:r>
            <a:r>
              <a:rPr lang="es-ES_tradnl" altLang="es-PE" i="1" dirty="0">
                <a:solidFill>
                  <a:srgbClr val="FF3300"/>
                </a:solidFill>
              </a:rPr>
              <a:t>m</a:t>
            </a:r>
            <a:r>
              <a:rPr lang="es-ES_tradnl" altLang="es-PE" dirty="0"/>
              <a:t>, se requieren almacenar </a:t>
            </a:r>
            <a:r>
              <a:rPr lang="es-ES_tradnl" altLang="es-PE" i="1" dirty="0" err="1">
                <a:solidFill>
                  <a:srgbClr val="FF3300"/>
                </a:solidFill>
              </a:rPr>
              <a:t>bm</a:t>
            </a:r>
            <a:r>
              <a:rPr lang="es-ES_tradnl" altLang="es-PE" dirty="0"/>
              <a:t> nodos.</a:t>
            </a:r>
          </a:p>
          <a:p>
            <a:pPr>
              <a:lnSpc>
                <a:spcPct val="90000"/>
              </a:lnSpc>
            </a:pPr>
            <a:endParaRPr lang="es-ES_tradnl" altLang="es-PE" dirty="0"/>
          </a:p>
          <a:p>
            <a:pPr>
              <a:lnSpc>
                <a:spcPct val="90000"/>
              </a:lnSpc>
            </a:pPr>
            <a:r>
              <a:rPr lang="es-ES_tradnl" altLang="es-PE" dirty="0"/>
              <a:t>La complejidad temporal es de </a:t>
            </a:r>
            <a:r>
              <a:rPr lang="es-ES_tradnl" altLang="es-PE" i="1" dirty="0"/>
              <a:t>O(</a:t>
            </a:r>
            <a:r>
              <a:rPr lang="es-ES_tradnl" altLang="es-PE" i="1" dirty="0" err="1"/>
              <a:t>b</a:t>
            </a:r>
            <a:r>
              <a:rPr lang="es-ES_tradnl" altLang="es-PE" i="1" baseline="30000" dirty="0" err="1"/>
              <a:t>m</a:t>
            </a:r>
            <a:r>
              <a:rPr lang="es-ES_tradnl" altLang="es-PE" i="1" dirty="0"/>
              <a:t>).</a:t>
            </a:r>
            <a:endParaRPr lang="es-ES" altLang="es-PE" i="1" dirty="0"/>
          </a:p>
        </p:txBody>
      </p:sp>
    </p:spTree>
    <p:extLst>
      <p:ext uri="{BB962C8B-B14F-4D97-AF65-F5344CB8AC3E}">
        <p14:creationId xmlns:p14="http://schemas.microsoft.com/office/powerpoint/2010/main" xmlns="" val="945193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s-ES_tradnl" altLang="es-PE" dirty="0"/>
              <a:t>Búsqueda preferente por profundidad</a:t>
            </a:r>
            <a:endParaRPr lang="es-ES" altLang="es-PE" dirty="0"/>
          </a:p>
        </p:txBody>
      </p:sp>
      <p:sp>
        <p:nvSpPr>
          <p:cNvPr id="550915" name="Rectangle 3"/>
          <p:cNvSpPr>
            <a:spLocks noGrp="1" noChangeArrowheads="1"/>
          </p:cNvSpPr>
          <p:nvPr>
            <p:ph type="body" idx="1"/>
          </p:nvPr>
        </p:nvSpPr>
        <p:spPr>
          <a:xfrm>
            <a:off x="468313" y="1196975"/>
            <a:ext cx="8229600" cy="5040313"/>
          </a:xfrm>
        </p:spPr>
        <p:txBody>
          <a:bodyPr/>
          <a:lstStyle/>
          <a:p>
            <a:pPr algn="just">
              <a:lnSpc>
                <a:spcPct val="90000"/>
              </a:lnSpc>
            </a:pPr>
            <a:r>
              <a:rPr lang="es-ES_tradnl" altLang="es-PE" dirty="0"/>
              <a:t>Si la cantidad de soluciones en un problema es grande, se recomienda esta búsqueda (</a:t>
            </a:r>
            <a:r>
              <a:rPr lang="es-ES_tradnl" altLang="es-PE" dirty="0" err="1"/>
              <a:t>BFS</a:t>
            </a:r>
            <a:r>
              <a:rPr lang="es-ES_tradnl" altLang="es-PE" dirty="0"/>
              <a:t>) sobre la búsqueda preferente por amplitud (</a:t>
            </a:r>
            <a:r>
              <a:rPr lang="es-ES_tradnl" altLang="es-PE" dirty="0" err="1"/>
              <a:t>DFS</a:t>
            </a:r>
            <a:r>
              <a:rPr lang="es-ES_tradnl" altLang="es-PE" dirty="0"/>
              <a:t>).</a:t>
            </a:r>
          </a:p>
          <a:p>
            <a:pPr algn="just">
              <a:lnSpc>
                <a:spcPct val="90000"/>
              </a:lnSpc>
            </a:pPr>
            <a:endParaRPr lang="es-ES_tradnl" altLang="es-PE" dirty="0"/>
          </a:p>
          <a:p>
            <a:pPr algn="just">
              <a:lnSpc>
                <a:spcPct val="90000"/>
              </a:lnSpc>
            </a:pPr>
            <a:r>
              <a:rPr lang="es-ES_tradnl" altLang="es-PE" dirty="0"/>
              <a:t>La desventaja de esta búsqueda es que se puede quedar estancada al avanzar por una ruta equivocada, ya que muchos árboles de búsqueda pueden ser muy profundos o infinitos.</a:t>
            </a:r>
          </a:p>
          <a:p>
            <a:pPr algn="just">
              <a:lnSpc>
                <a:spcPct val="90000"/>
              </a:lnSpc>
            </a:pPr>
            <a:endParaRPr lang="es-ES_tradnl" altLang="es-PE" dirty="0"/>
          </a:p>
          <a:p>
            <a:pPr algn="just">
              <a:lnSpc>
                <a:spcPct val="90000"/>
              </a:lnSpc>
            </a:pPr>
            <a:r>
              <a:rPr lang="es-ES_tradnl" altLang="es-PE" dirty="0"/>
              <a:t>Por lo tanto, la </a:t>
            </a:r>
            <a:r>
              <a:rPr lang="es-ES_tradnl" altLang="es-PE" dirty="0" err="1"/>
              <a:t>DFS</a:t>
            </a:r>
            <a:r>
              <a:rPr lang="es-ES_tradnl" altLang="es-PE" dirty="0"/>
              <a:t> no es ni completa ni óptima.</a:t>
            </a:r>
          </a:p>
        </p:txBody>
      </p:sp>
    </p:spTree>
    <p:extLst>
      <p:ext uri="{BB962C8B-B14F-4D97-AF65-F5344CB8AC3E}">
        <p14:creationId xmlns:p14="http://schemas.microsoft.com/office/powerpoint/2010/main" xmlns="" val="2026349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s-ES" altLang="es-PE" dirty="0">
                <a:solidFill>
                  <a:srgbClr val="A50021"/>
                </a:solidFill>
              </a:rPr>
              <a:t>Resumen (</a:t>
            </a:r>
            <a:r>
              <a:rPr lang="es-ES" altLang="es-PE" dirty="0" err="1">
                <a:solidFill>
                  <a:srgbClr val="A50021"/>
                </a:solidFill>
              </a:rPr>
              <a:t>DFS</a:t>
            </a:r>
            <a:r>
              <a:rPr lang="es-ES" altLang="es-PE" dirty="0">
                <a:solidFill>
                  <a:srgbClr val="A50021"/>
                </a:solidFill>
              </a:rPr>
              <a:t>)</a:t>
            </a:r>
            <a:endParaRPr lang="es-PE" altLang="es-PE" dirty="0">
              <a:solidFill>
                <a:srgbClr val="A50021"/>
              </a:solidFill>
            </a:endParaRPr>
          </a:p>
        </p:txBody>
      </p:sp>
      <p:sp>
        <p:nvSpPr>
          <p:cNvPr id="582659" name="Rectangle 3"/>
          <p:cNvSpPr>
            <a:spLocks noGrp="1" noChangeArrowheads="1"/>
          </p:cNvSpPr>
          <p:nvPr>
            <p:ph type="body" idx="1"/>
          </p:nvPr>
        </p:nvSpPr>
        <p:spPr>
          <a:xfrm>
            <a:off x="457200" y="1196975"/>
            <a:ext cx="8435975" cy="5040313"/>
          </a:xfrm>
        </p:spPr>
        <p:txBody>
          <a:bodyPr/>
          <a:lstStyle/>
          <a:p>
            <a:pPr algn="just">
              <a:lnSpc>
                <a:spcPct val="90000"/>
              </a:lnSpc>
            </a:pPr>
            <a:r>
              <a:rPr lang="es-PE" altLang="es-PE" sz="2400" dirty="0"/>
              <a:t>Los nodos se visitan y generan buscando los nodos a mayor profundidad y retrocediendo cuando no se encuentran nodos sucesores</a:t>
            </a:r>
          </a:p>
          <a:p>
            <a:pPr algn="just">
              <a:lnSpc>
                <a:spcPct val="90000"/>
              </a:lnSpc>
            </a:pPr>
            <a:endParaRPr lang="es-PE" altLang="es-PE" sz="2400" dirty="0"/>
          </a:p>
          <a:p>
            <a:pPr algn="just">
              <a:lnSpc>
                <a:spcPct val="90000"/>
              </a:lnSpc>
            </a:pPr>
            <a:r>
              <a:rPr lang="es-PE" altLang="es-PE" sz="2400" dirty="0"/>
              <a:t>La estructura para los nodos abiertos es una pila (</a:t>
            </a:r>
            <a:r>
              <a:rPr lang="es-PE" altLang="es-PE" sz="2400" dirty="0" err="1"/>
              <a:t>LIFO</a:t>
            </a:r>
            <a:r>
              <a:rPr lang="es-PE" altLang="es-PE" sz="2400" dirty="0"/>
              <a:t>)</a:t>
            </a:r>
          </a:p>
          <a:p>
            <a:pPr algn="just">
              <a:lnSpc>
                <a:spcPct val="90000"/>
              </a:lnSpc>
            </a:pPr>
            <a:endParaRPr lang="es-PE" altLang="es-PE" sz="2400" dirty="0"/>
          </a:p>
          <a:p>
            <a:pPr algn="just">
              <a:lnSpc>
                <a:spcPct val="90000"/>
              </a:lnSpc>
            </a:pPr>
            <a:r>
              <a:rPr lang="es-PE" altLang="es-PE" sz="2400" dirty="0"/>
              <a:t>Para garantizar que el algoritmo acaba debe imponerse un límite en la profundidad de exploración</a:t>
            </a:r>
          </a:p>
          <a:p>
            <a:pPr algn="just">
              <a:lnSpc>
                <a:spcPct val="90000"/>
              </a:lnSpc>
            </a:pPr>
            <a:endParaRPr lang="es-PE" altLang="es-PE" sz="2400" dirty="0"/>
          </a:p>
          <a:p>
            <a:pPr algn="just">
              <a:lnSpc>
                <a:spcPct val="90000"/>
              </a:lnSpc>
            </a:pPr>
            <a:r>
              <a:rPr lang="es-PE" altLang="es-PE" sz="2400" dirty="0"/>
              <a:t>Características</a:t>
            </a:r>
          </a:p>
          <a:p>
            <a:pPr lvl="1" algn="just">
              <a:lnSpc>
                <a:spcPct val="90000"/>
              </a:lnSpc>
            </a:pPr>
            <a:r>
              <a:rPr lang="es-PE" altLang="es-PE" sz="1400" dirty="0" err="1"/>
              <a:t>Completidud</a:t>
            </a:r>
            <a:r>
              <a:rPr lang="es-PE" altLang="es-PE" sz="1400" dirty="0"/>
              <a:t>: El algoritmo encuentra una solución si se impone un límite de profundidad y existe una solución dentro de ese límite</a:t>
            </a:r>
          </a:p>
          <a:p>
            <a:pPr lvl="1" algn="just">
              <a:lnSpc>
                <a:spcPct val="90000"/>
              </a:lnSpc>
            </a:pPr>
            <a:r>
              <a:rPr lang="es-PE" altLang="es-PE" sz="1400" dirty="0"/>
              <a:t>Complejidad temporal: Exponencial respecto al factor de ramificación y la profundidad del límite de exploración O(</a:t>
            </a:r>
            <a:r>
              <a:rPr lang="es-PE" altLang="es-PE" sz="1400" dirty="0" err="1"/>
              <a:t>b</a:t>
            </a:r>
            <a:r>
              <a:rPr lang="es-PE" altLang="es-PE" sz="1400" baseline="30000" dirty="0" err="1"/>
              <a:t>m</a:t>
            </a:r>
            <a:r>
              <a:rPr lang="es-PE" altLang="es-PE" sz="1400" dirty="0"/>
              <a:t>).</a:t>
            </a:r>
          </a:p>
          <a:p>
            <a:pPr lvl="1" algn="just">
              <a:lnSpc>
                <a:spcPct val="90000"/>
              </a:lnSpc>
            </a:pPr>
            <a:r>
              <a:rPr lang="es-PE" altLang="es-PE" sz="1400" dirty="0"/>
              <a:t>Complejidad espacial: Si no se controlan los nodos repetidos el coste es lineal respecto al factor de ramificación y el límite de profundidad O(</a:t>
            </a:r>
            <a:r>
              <a:rPr lang="es-PE" altLang="es-PE" sz="1400" dirty="0" err="1"/>
              <a:t>bm</a:t>
            </a:r>
            <a:r>
              <a:rPr lang="es-PE" altLang="es-PE" sz="1400" dirty="0"/>
              <a:t>). Si tratamos repetidos el coste es igual que en anchura. Si la implementación es recursiva el coste es O(m).</a:t>
            </a:r>
          </a:p>
          <a:p>
            <a:pPr lvl="1" algn="just">
              <a:lnSpc>
                <a:spcPct val="90000"/>
              </a:lnSpc>
            </a:pPr>
            <a:r>
              <a:rPr lang="es-PE" altLang="es-PE" sz="1400" dirty="0" err="1"/>
              <a:t>Optimalidad</a:t>
            </a:r>
            <a:r>
              <a:rPr lang="es-PE" altLang="es-PE" sz="1400" dirty="0"/>
              <a:t>: No se garantiza que la solución sea óptima</a:t>
            </a:r>
          </a:p>
        </p:txBody>
      </p:sp>
    </p:spTree>
    <p:extLst>
      <p:ext uri="{BB962C8B-B14F-4D97-AF65-F5344CB8AC3E}">
        <p14:creationId xmlns:p14="http://schemas.microsoft.com/office/powerpoint/2010/main" xmlns="" val="1216590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1" name="Rectangle 3"/>
          <p:cNvSpPr>
            <a:spLocks noGrp="1" noChangeArrowheads="1"/>
          </p:cNvSpPr>
          <p:nvPr>
            <p:ph idx="1"/>
          </p:nvPr>
        </p:nvSpPr>
        <p:spPr>
          <a:xfrm>
            <a:off x="323850" y="1214420"/>
            <a:ext cx="4176142" cy="5220000"/>
          </a:xfrm>
        </p:spPr>
        <p:txBody>
          <a:bodyPr/>
          <a:lstStyle/>
          <a:p>
            <a:pPr algn="just">
              <a:lnSpc>
                <a:spcPct val="80000"/>
              </a:lnSpc>
            </a:pPr>
            <a:r>
              <a:rPr lang="es-PE" altLang="es-PE" sz="2000" dirty="0"/>
              <a:t>Considere el siguiente grafo. Los nodos sombreados ya fueron visitados y se han extendido.   </a:t>
            </a:r>
          </a:p>
          <a:p>
            <a:pPr algn="just">
              <a:lnSpc>
                <a:spcPct val="80000"/>
              </a:lnSpc>
            </a:pPr>
            <a:endParaRPr lang="es-PE" altLang="es-PE" sz="2000" dirty="0"/>
          </a:p>
          <a:p>
            <a:pPr algn="just">
              <a:lnSpc>
                <a:spcPct val="80000"/>
              </a:lnSpc>
            </a:pPr>
            <a:r>
              <a:rPr lang="es-PE" altLang="es-PE" sz="2000" dirty="0"/>
              <a:t>Dibuje el árbol de la búsqueda que corresponde a este grafo, dónde la búsqueda se inició en A y se expandió hasta R, y puede visitar un nodo en el gráfico más de una vez.   </a:t>
            </a:r>
          </a:p>
        </p:txBody>
      </p:sp>
      <p:sp>
        <p:nvSpPr>
          <p:cNvPr id="585730" name="Rectangle 2"/>
          <p:cNvSpPr>
            <a:spLocks noGrp="1" noChangeArrowheads="1"/>
          </p:cNvSpPr>
          <p:nvPr>
            <p:ph type="title"/>
          </p:nvPr>
        </p:nvSpPr>
        <p:spPr/>
        <p:txBody>
          <a:bodyPr/>
          <a:lstStyle/>
          <a:p>
            <a:r>
              <a:rPr lang="es-ES" altLang="es-PE" dirty="0"/>
              <a:t>Ejercicio 4</a:t>
            </a:r>
            <a:endParaRPr lang="es-PE" altLang="es-PE" dirty="0"/>
          </a:p>
        </p:txBody>
      </p:sp>
      <p:pic>
        <p:nvPicPr>
          <p:cNvPr id="585733" name="Picture 5" descr="hw2-graph"/>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7900" y="1196975"/>
            <a:ext cx="4119563" cy="2846388"/>
          </a:xfrm>
          <a:prstGeom prst="rect">
            <a:avLst/>
          </a:prstGeom>
          <a:noFill/>
          <a:extLst>
            <a:ext uri="{909E8E84-426E-40DD-AFC4-6F175D3DCCD1}">
              <a14:hiddenFill xmlns:a14="http://schemas.microsoft.com/office/drawing/2010/main" xmlns="">
                <a:solidFill>
                  <a:srgbClr val="FFFFFF"/>
                </a:solidFill>
              </a14:hiddenFill>
            </a:ext>
          </a:extLst>
        </p:spPr>
      </p:pic>
      <p:sp>
        <p:nvSpPr>
          <p:cNvPr id="585735" name="Rectangle 7"/>
          <p:cNvSpPr>
            <a:spLocks noChangeArrowheads="1"/>
          </p:cNvSpPr>
          <p:nvPr/>
        </p:nvSpPr>
        <p:spPr bwMode="auto">
          <a:xfrm>
            <a:off x="468313" y="4391025"/>
            <a:ext cx="6408737" cy="163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s-PE" altLang="es-PE" sz="2000"/>
              <a:t>Indicar el borde en el árbol de búsqueda.   </a:t>
            </a:r>
          </a:p>
          <a:p>
            <a:pPr>
              <a:buFontTx/>
              <a:buAutoNum type="arabicPeriod"/>
            </a:pPr>
            <a:r>
              <a:rPr lang="es-PE" altLang="es-PE" sz="2000"/>
              <a:t>¿En BFS, qué nodo se extendería?   </a:t>
            </a:r>
          </a:p>
          <a:p>
            <a:pPr>
              <a:buFontTx/>
              <a:buAutoNum type="arabicPeriod"/>
            </a:pPr>
            <a:r>
              <a:rPr lang="es-PE" altLang="es-PE" sz="2000"/>
              <a:t>¿En UCS, qué nodo se extendería?   </a:t>
            </a:r>
          </a:p>
          <a:p>
            <a:pPr>
              <a:buFontTx/>
              <a:buAutoNum type="arabicPeriod"/>
            </a:pPr>
            <a:r>
              <a:rPr lang="es-PE" altLang="es-PE" sz="2000"/>
              <a:t>¿En DFS, qué nodo se extendería?</a:t>
            </a:r>
            <a:endParaRPr lang="es-PE" altLang="es-PE"/>
          </a:p>
        </p:txBody>
      </p:sp>
    </p:spTree>
    <p:extLst>
      <p:ext uri="{BB962C8B-B14F-4D97-AF65-F5344CB8AC3E}">
        <p14:creationId xmlns:p14="http://schemas.microsoft.com/office/powerpoint/2010/main" xmlns="" val="98684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685800" y="1590248"/>
            <a:ext cx="7772400" cy="2123658"/>
          </a:xfrm>
        </p:spPr>
        <p:txBody>
          <a:bodyPr/>
          <a:lstStyle/>
          <a:p>
            <a:r>
              <a:rPr lang="es-ES_tradnl" altLang="es-PE" sz="4400" dirty="0"/>
              <a:t>BÚSQUEDA LIMITADA POR PROFUNDIDAD</a:t>
            </a:r>
            <a:br>
              <a:rPr lang="es-ES_tradnl" altLang="es-PE" sz="4400" dirty="0"/>
            </a:br>
            <a:r>
              <a:rPr lang="es-ES_tradnl" altLang="es-PE" sz="4400" dirty="0"/>
              <a:t>(</a:t>
            </a:r>
            <a:r>
              <a:rPr lang="es-ES_tradnl" altLang="es-PE" sz="4400" dirty="0" err="1"/>
              <a:t>DLS</a:t>
            </a:r>
            <a:r>
              <a:rPr lang="es-ES_tradnl" altLang="es-PE" sz="4400" dirty="0"/>
              <a:t>)</a:t>
            </a:r>
            <a:endParaRPr lang="es-ES" altLang="es-PE" sz="4400" dirty="0"/>
          </a:p>
        </p:txBody>
      </p:sp>
    </p:spTree>
    <p:extLst>
      <p:ext uri="{BB962C8B-B14F-4D97-AF65-F5344CB8AC3E}">
        <p14:creationId xmlns:p14="http://schemas.microsoft.com/office/powerpoint/2010/main" xmlns="" val="4099198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s-ES_tradnl" altLang="es-PE" dirty="0"/>
              <a:t>Búsqueda limitada por profundidad</a:t>
            </a:r>
            <a:endParaRPr lang="es-ES" altLang="es-PE" dirty="0"/>
          </a:p>
        </p:txBody>
      </p:sp>
      <p:sp>
        <p:nvSpPr>
          <p:cNvPr id="583683" name="Rectangle 3"/>
          <p:cNvSpPr>
            <a:spLocks noGrp="1" noChangeArrowheads="1"/>
          </p:cNvSpPr>
          <p:nvPr>
            <p:ph type="body" idx="1"/>
          </p:nvPr>
        </p:nvSpPr>
        <p:spPr>
          <a:xfrm>
            <a:off x="468313" y="1196975"/>
            <a:ext cx="8229600" cy="5040313"/>
          </a:xfrm>
        </p:spPr>
        <p:txBody>
          <a:bodyPr/>
          <a:lstStyle/>
          <a:p>
            <a:pPr algn="just">
              <a:lnSpc>
                <a:spcPct val="90000"/>
              </a:lnSpc>
            </a:pPr>
            <a:r>
              <a:rPr lang="es-ES_tradnl" altLang="es-PE" sz="2400" dirty="0"/>
              <a:t>Con esta búsqueda se eliminan las dificultades de la búsqueda preferente por profundidad, al imponer un límite a la profundidad máxima de una ruta.</a:t>
            </a:r>
          </a:p>
          <a:p>
            <a:pPr algn="just">
              <a:lnSpc>
                <a:spcPct val="90000"/>
              </a:lnSpc>
            </a:pPr>
            <a:r>
              <a:rPr lang="es-ES_tradnl" altLang="es-PE" sz="2400" dirty="0"/>
              <a:t>El establecer este límite es difícil, ya que no conocemos mucho sobre el espacio de estados.</a:t>
            </a:r>
          </a:p>
          <a:p>
            <a:pPr algn="just">
              <a:lnSpc>
                <a:spcPct val="90000"/>
              </a:lnSpc>
            </a:pPr>
            <a:r>
              <a:rPr lang="es-ES_tradnl" altLang="es-PE" sz="2400" dirty="0"/>
              <a:t>La búsqueda limitada puede no ser completa ni óptima: un límite de profundidad muy pequeño puede que no contenga la solución, y uno muy grande puede que contenga soluciones no óptimas que son encontradas primero.</a:t>
            </a:r>
          </a:p>
          <a:p>
            <a:pPr algn="just">
              <a:lnSpc>
                <a:spcPct val="90000"/>
              </a:lnSpc>
            </a:pPr>
            <a:r>
              <a:rPr lang="es-ES_tradnl" altLang="es-PE" sz="2400" dirty="0"/>
              <a:t>La complejidad espacio-temporal de la búsqueda limitada por profundidad es similar a la de la búsqueda preferente por profundidad: requiere un tiempo de </a:t>
            </a:r>
            <a:r>
              <a:rPr lang="es-ES_tradnl" altLang="es-PE" sz="2400" i="1" dirty="0"/>
              <a:t>O(</a:t>
            </a:r>
            <a:r>
              <a:rPr lang="es-ES_tradnl" altLang="es-PE" sz="2400" i="1" dirty="0" err="1"/>
              <a:t>b</a:t>
            </a:r>
            <a:r>
              <a:rPr lang="es-ES_tradnl" altLang="es-PE" sz="2400" i="1" baseline="30000" dirty="0" err="1"/>
              <a:t>l</a:t>
            </a:r>
            <a:r>
              <a:rPr lang="es-ES_tradnl" altLang="es-PE" sz="2400" i="1" dirty="0"/>
              <a:t>) </a:t>
            </a:r>
            <a:r>
              <a:rPr lang="es-ES_tradnl" altLang="es-PE" sz="2400" dirty="0"/>
              <a:t>y un espacio </a:t>
            </a:r>
            <a:r>
              <a:rPr lang="es-ES_tradnl" altLang="es-PE" sz="2400" i="1" dirty="0"/>
              <a:t>O(</a:t>
            </a:r>
            <a:r>
              <a:rPr lang="es-ES_tradnl" altLang="es-PE" sz="2400" i="1" dirty="0" err="1"/>
              <a:t>bl</a:t>
            </a:r>
            <a:r>
              <a:rPr lang="es-ES_tradnl" altLang="es-PE" sz="2400" i="1" dirty="0"/>
              <a:t>)</a:t>
            </a:r>
            <a:r>
              <a:rPr lang="es-ES_tradnl" altLang="es-PE" sz="2400" dirty="0"/>
              <a:t>, donde </a:t>
            </a:r>
            <a:r>
              <a:rPr lang="es-ES_tradnl" altLang="es-PE" sz="2400" i="1" dirty="0"/>
              <a:t>l </a:t>
            </a:r>
            <a:r>
              <a:rPr lang="es-ES_tradnl" altLang="es-PE" sz="2400" dirty="0"/>
              <a:t> es el límite de profundidad.</a:t>
            </a:r>
            <a:endParaRPr lang="es-ES" altLang="es-PE" sz="2400" i="1" dirty="0"/>
          </a:p>
        </p:txBody>
      </p:sp>
    </p:spTree>
    <p:extLst>
      <p:ext uri="{BB962C8B-B14F-4D97-AF65-F5344CB8AC3E}">
        <p14:creationId xmlns:p14="http://schemas.microsoft.com/office/powerpoint/2010/main" xmlns="" val="231654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idx="1"/>
          </p:nvPr>
        </p:nvSpPr>
        <p:spPr/>
        <p:txBody>
          <a:bodyPr/>
          <a:lstStyle/>
          <a:p>
            <a:pPr algn="just">
              <a:lnSpc>
                <a:spcPct val="90000"/>
              </a:lnSpc>
            </a:pPr>
            <a:r>
              <a:rPr lang="es-PE" altLang="es-PE" dirty="0"/>
              <a:t>La resolución de un problema con esta representación pasa por explorar el espacio de estados</a:t>
            </a:r>
          </a:p>
          <a:p>
            <a:pPr algn="just">
              <a:lnSpc>
                <a:spcPct val="90000"/>
              </a:lnSpc>
            </a:pPr>
            <a:endParaRPr lang="es-PE" altLang="es-PE" dirty="0"/>
          </a:p>
          <a:p>
            <a:pPr algn="just">
              <a:lnSpc>
                <a:spcPct val="90000"/>
              </a:lnSpc>
            </a:pPr>
            <a:r>
              <a:rPr lang="es-PE" altLang="es-PE" dirty="0"/>
              <a:t>Partimos del estado inicial evaluando cada paso hasta encontrar un </a:t>
            </a:r>
            <a:r>
              <a:rPr lang="es-PE" altLang="es-PE" b="1" dirty="0"/>
              <a:t>estado final</a:t>
            </a:r>
            <a:r>
              <a:rPr lang="es-PE" altLang="es-PE" dirty="0"/>
              <a:t>. </a:t>
            </a:r>
          </a:p>
          <a:p>
            <a:pPr algn="just">
              <a:lnSpc>
                <a:spcPct val="90000"/>
              </a:lnSpc>
            </a:pPr>
            <a:endParaRPr lang="es-PE" altLang="es-PE" dirty="0"/>
          </a:p>
          <a:p>
            <a:pPr algn="just">
              <a:lnSpc>
                <a:spcPct val="90000"/>
              </a:lnSpc>
            </a:pPr>
            <a:r>
              <a:rPr lang="es-PE" altLang="es-PE" dirty="0"/>
              <a:t>En el caso peor exploraremos todos los posibles caminos entre el </a:t>
            </a:r>
            <a:r>
              <a:rPr lang="es-PE" altLang="es-PE" b="1" dirty="0"/>
              <a:t>estado inicial </a:t>
            </a:r>
            <a:r>
              <a:rPr lang="es-PE" altLang="es-PE" dirty="0"/>
              <a:t>del problema hasta llegar al </a:t>
            </a:r>
            <a:r>
              <a:rPr lang="es-PE" altLang="es-PE" b="1" dirty="0"/>
              <a:t>estado final</a:t>
            </a:r>
            <a:r>
              <a:rPr lang="es-PE" altLang="es-PE" dirty="0"/>
              <a:t>.</a:t>
            </a:r>
          </a:p>
          <a:p>
            <a:pPr algn="just">
              <a:lnSpc>
                <a:spcPct val="90000"/>
              </a:lnSpc>
            </a:pPr>
            <a:endParaRPr lang="es-PE" altLang="es-PE" dirty="0"/>
          </a:p>
          <a:p>
            <a:pPr algn="just">
              <a:lnSpc>
                <a:spcPct val="90000"/>
              </a:lnSpc>
            </a:pPr>
            <a:r>
              <a:rPr lang="es-PE" altLang="es-PE" dirty="0"/>
              <a:t>Definiremos una representación del espacio de estados para poder implementar algoritmos que busquen soluciones</a:t>
            </a:r>
          </a:p>
          <a:p>
            <a:pPr>
              <a:lnSpc>
                <a:spcPct val="90000"/>
              </a:lnSpc>
            </a:pPr>
            <a:endParaRPr lang="es-PE" altLang="es-PE" dirty="0"/>
          </a:p>
        </p:txBody>
      </p:sp>
      <p:sp>
        <p:nvSpPr>
          <p:cNvPr id="575490" name="Rectangle 2"/>
          <p:cNvSpPr>
            <a:spLocks noGrp="1" noChangeArrowheads="1"/>
          </p:cNvSpPr>
          <p:nvPr>
            <p:ph type="title"/>
          </p:nvPr>
        </p:nvSpPr>
        <p:spPr/>
        <p:txBody>
          <a:bodyPr/>
          <a:lstStyle/>
          <a:p>
            <a:r>
              <a:rPr lang="es-ES" altLang="es-PE" dirty="0"/>
              <a:t>Búsqueda en el Espacio de Estados</a:t>
            </a:r>
            <a:endParaRPr lang="es-PE" altLang="es-PE" dirty="0"/>
          </a:p>
        </p:txBody>
      </p:sp>
    </p:spTree>
    <p:extLst>
      <p:ext uri="{BB962C8B-B14F-4D97-AF65-F5344CB8AC3E}">
        <p14:creationId xmlns:p14="http://schemas.microsoft.com/office/powerpoint/2010/main" xmlns="" val="1907998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ctrTitle"/>
          </p:nvPr>
        </p:nvSpPr>
        <p:spPr/>
        <p:txBody>
          <a:bodyPr/>
          <a:lstStyle/>
          <a:p>
            <a:r>
              <a:rPr lang="es-ES_tradnl" altLang="es-PE" sz="4400" dirty="0"/>
              <a:t>BÚSQUEDA POR PROFUNDIZACIÓN ITERATIVA</a:t>
            </a:r>
            <a:br>
              <a:rPr lang="es-ES_tradnl" altLang="es-PE" sz="4400" dirty="0"/>
            </a:br>
            <a:r>
              <a:rPr lang="es-ES_tradnl" altLang="es-PE" sz="4400" dirty="0"/>
              <a:t>(</a:t>
            </a:r>
            <a:r>
              <a:rPr lang="es-ES_tradnl" altLang="es-PE" sz="4400" dirty="0" err="1"/>
              <a:t>IDS</a:t>
            </a:r>
            <a:r>
              <a:rPr lang="es-ES_tradnl" altLang="es-PE" sz="4400" dirty="0"/>
              <a:t>)</a:t>
            </a:r>
            <a:endParaRPr lang="es-ES" altLang="es-PE" sz="4400" dirty="0"/>
          </a:p>
        </p:txBody>
      </p:sp>
    </p:spTree>
    <p:extLst>
      <p:ext uri="{BB962C8B-B14F-4D97-AF65-F5344CB8AC3E}">
        <p14:creationId xmlns:p14="http://schemas.microsoft.com/office/powerpoint/2010/main" xmlns="" val="3994283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idx="1"/>
          </p:nvPr>
        </p:nvSpPr>
        <p:spPr/>
        <p:txBody>
          <a:bodyPr/>
          <a:lstStyle/>
          <a:p>
            <a:pPr>
              <a:lnSpc>
                <a:spcPct val="90000"/>
              </a:lnSpc>
            </a:pPr>
            <a:r>
              <a:rPr lang="es-ES_tradnl" altLang="es-PE" dirty="0"/>
              <a:t>Elimina la dificultad de elegir un límite adecuado de profundidad en la búsqueda limitada por profundidad.</a:t>
            </a:r>
          </a:p>
          <a:p>
            <a:pPr>
              <a:lnSpc>
                <a:spcPct val="90000"/>
              </a:lnSpc>
            </a:pPr>
            <a:endParaRPr lang="es-ES_tradnl" altLang="es-PE" dirty="0"/>
          </a:p>
          <a:p>
            <a:pPr>
              <a:lnSpc>
                <a:spcPct val="90000"/>
              </a:lnSpc>
            </a:pPr>
            <a:r>
              <a:rPr lang="es-ES_tradnl" altLang="es-PE" dirty="0"/>
              <a:t>Lo anterior lo hace probando todos los límites de profundidad posibles, primero la profundidad 0, luego la 1, luego la 2, etc.</a:t>
            </a:r>
          </a:p>
          <a:p>
            <a:pPr>
              <a:lnSpc>
                <a:spcPct val="90000"/>
              </a:lnSpc>
            </a:pPr>
            <a:endParaRPr lang="es-ES_tradnl" altLang="es-PE" dirty="0"/>
          </a:p>
          <a:p>
            <a:pPr>
              <a:lnSpc>
                <a:spcPct val="90000"/>
              </a:lnSpc>
            </a:pPr>
            <a:r>
              <a:rPr lang="es-ES_tradnl" altLang="es-PE" dirty="0"/>
              <a:t>En la profundización iterativa se combinan las ventajas de las búsquedas preferente por profundidad y preferente por amplitud.</a:t>
            </a:r>
          </a:p>
          <a:p>
            <a:pPr>
              <a:lnSpc>
                <a:spcPct val="90000"/>
              </a:lnSpc>
            </a:pPr>
            <a:endParaRPr lang="es-ES_tradnl" altLang="es-PE" dirty="0"/>
          </a:p>
          <a:p>
            <a:pPr>
              <a:lnSpc>
                <a:spcPct val="90000"/>
              </a:lnSpc>
            </a:pPr>
            <a:r>
              <a:rPr lang="es-ES_tradnl" altLang="es-PE" dirty="0"/>
              <a:t>Es óptima y completa, como la búsqueda preferente por amplitud, pero la memoria que necesita es la de la búsqueda preferente por profundidad.</a:t>
            </a:r>
            <a:endParaRPr lang="es-ES" altLang="es-PE" dirty="0"/>
          </a:p>
        </p:txBody>
      </p:sp>
      <p:sp>
        <p:nvSpPr>
          <p:cNvPr id="586754" name="Rectangle 2"/>
          <p:cNvSpPr>
            <a:spLocks noGrp="1" noChangeArrowheads="1"/>
          </p:cNvSpPr>
          <p:nvPr>
            <p:ph type="title"/>
          </p:nvPr>
        </p:nvSpPr>
        <p:spPr/>
        <p:txBody>
          <a:bodyPr/>
          <a:lstStyle/>
          <a:p>
            <a:r>
              <a:rPr lang="es-ES_tradnl" altLang="es-PE" dirty="0"/>
              <a:t>Búsqueda por profundización iterativa</a:t>
            </a:r>
            <a:endParaRPr lang="es-ES" altLang="es-PE" dirty="0"/>
          </a:p>
        </p:txBody>
      </p:sp>
    </p:spTree>
    <p:extLst>
      <p:ext uri="{BB962C8B-B14F-4D97-AF65-F5344CB8AC3E}">
        <p14:creationId xmlns:p14="http://schemas.microsoft.com/office/powerpoint/2010/main" xmlns="" val="102652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s-ES_tradnl" altLang="es-PE" dirty="0"/>
              <a:t>Búsqueda por profundización iterativa</a:t>
            </a:r>
            <a:endParaRPr lang="es-ES" altLang="es-PE" dirty="0"/>
          </a:p>
        </p:txBody>
      </p:sp>
      <p:sp>
        <p:nvSpPr>
          <p:cNvPr id="553987" name="Rectangle 3" descr="Rectangle: Click to edit Master text styles&#10;Second level&#10;Third level&#10;Fourth level&#10;Fifth level"/>
          <p:cNvSpPr>
            <a:spLocks noGrp="1" noChangeArrowheads="1"/>
          </p:cNvSpPr>
          <p:nvPr>
            <p:ph type="body" idx="1"/>
          </p:nvPr>
        </p:nvSpPr>
        <p:spPr>
          <a:xfrm>
            <a:off x="468313" y="1196975"/>
            <a:ext cx="8229600" cy="504031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a:buFontTx/>
              <a:buNone/>
            </a:pPr>
            <a:r>
              <a:rPr lang="es-MX" altLang="es-PE" sz="2000" b="1"/>
              <a:t>Función </a:t>
            </a:r>
            <a:r>
              <a:rPr lang="es-MX" altLang="es-PE" sz="2000"/>
              <a:t>Búsqueda-por-profundización-iterativa(</a:t>
            </a:r>
            <a:r>
              <a:rPr lang="es-MX" altLang="es-PE" sz="2000" i="1"/>
              <a:t>problema</a:t>
            </a:r>
            <a:r>
              <a:rPr lang="es-MX" altLang="es-PE" sz="2000"/>
              <a:t>) </a:t>
            </a:r>
            <a:r>
              <a:rPr lang="es-MX" altLang="es-PE" sz="2000" b="1"/>
              <a:t>responde </a:t>
            </a:r>
            <a:r>
              <a:rPr lang="es-MX" altLang="es-PE" sz="2000"/>
              <a:t>con una secuencia de solución.</a:t>
            </a:r>
          </a:p>
          <a:p>
            <a:pPr>
              <a:buFontTx/>
              <a:buNone/>
            </a:pPr>
            <a:endParaRPr lang="es-MX" altLang="es-PE" sz="2000"/>
          </a:p>
          <a:p>
            <a:pPr>
              <a:buFontTx/>
              <a:buNone/>
            </a:pPr>
            <a:r>
              <a:rPr lang="es-MX" altLang="es-PE" sz="2000"/>
              <a:t>	</a:t>
            </a:r>
            <a:r>
              <a:rPr lang="es-MX" altLang="es-PE" sz="2000" b="1"/>
              <a:t>entradas: </a:t>
            </a:r>
            <a:r>
              <a:rPr lang="es-MX" altLang="es-PE" sz="2000" i="1"/>
              <a:t>problema, </a:t>
            </a:r>
            <a:r>
              <a:rPr lang="es-MX" altLang="es-PE" sz="2000"/>
              <a:t>un problema.</a:t>
            </a:r>
          </a:p>
          <a:p>
            <a:pPr>
              <a:buFontTx/>
              <a:buNone/>
            </a:pPr>
            <a:r>
              <a:rPr lang="es-MX" altLang="es-PE" sz="2000"/>
              <a:t>	</a:t>
            </a:r>
          </a:p>
          <a:p>
            <a:pPr>
              <a:buFontTx/>
              <a:buNone/>
            </a:pPr>
            <a:r>
              <a:rPr lang="es-MX" altLang="es-PE" sz="2000"/>
              <a:t>	</a:t>
            </a:r>
            <a:r>
              <a:rPr lang="es-MX" altLang="es-PE" sz="2000" b="1"/>
              <a:t>para </a:t>
            </a:r>
            <a:r>
              <a:rPr lang="es-MX" altLang="es-PE" sz="2000" i="1"/>
              <a:t>profundidad</a:t>
            </a:r>
            <a:r>
              <a:rPr lang="es-MX" altLang="es-PE" sz="2000"/>
              <a:t> </a:t>
            </a:r>
            <a:r>
              <a:rPr lang="es-MX" altLang="es-PE" sz="2000">
                <a:sym typeface="Wingdings" panose="05000000000000000000" pitchFamily="2" charset="2"/>
              </a:rPr>
              <a:t> 0 </a:t>
            </a:r>
            <a:r>
              <a:rPr lang="es-MX" altLang="es-PE" sz="2000" b="1">
                <a:sym typeface="Wingdings" panose="05000000000000000000" pitchFamily="2" charset="2"/>
              </a:rPr>
              <a:t>a</a:t>
            </a:r>
            <a:r>
              <a:rPr lang="es-MX" altLang="es-PE" sz="2000">
                <a:sym typeface="Wingdings" panose="05000000000000000000" pitchFamily="2" charset="2"/>
              </a:rPr>
              <a:t> </a:t>
            </a:r>
            <a:r>
              <a:rPr lang="es-MX" altLang="es-PE" sz="2000">
                <a:sym typeface="Symbol" panose="05050102010706020507" pitchFamily="18" charset="2"/>
              </a:rPr>
              <a:t> </a:t>
            </a:r>
            <a:r>
              <a:rPr lang="es-MX" altLang="es-PE" sz="2000" b="1">
                <a:sym typeface="Symbol" panose="05050102010706020507" pitchFamily="18" charset="2"/>
              </a:rPr>
              <a:t>hacer</a:t>
            </a:r>
            <a:endParaRPr lang="es-MX" altLang="es-PE" sz="2000"/>
          </a:p>
          <a:p>
            <a:pPr>
              <a:buFontTx/>
              <a:buNone/>
            </a:pPr>
            <a:r>
              <a:rPr lang="es-MX" altLang="es-PE" sz="2000"/>
              <a:t>		</a:t>
            </a:r>
            <a:r>
              <a:rPr lang="es-MX" altLang="es-PE" sz="2000" b="1"/>
              <a:t>si </a:t>
            </a:r>
            <a:r>
              <a:rPr lang="es-MX" altLang="es-PE" sz="2000"/>
              <a:t>Búsqueda-limitada-por-profundidad(</a:t>
            </a:r>
            <a:r>
              <a:rPr lang="es-MX" altLang="es-PE" sz="2000" i="1"/>
              <a:t>problema,</a:t>
            </a:r>
          </a:p>
          <a:p>
            <a:pPr>
              <a:buFontTx/>
              <a:buNone/>
            </a:pPr>
            <a:r>
              <a:rPr lang="es-MX" altLang="es-PE" sz="2000"/>
              <a:t>			</a:t>
            </a:r>
            <a:r>
              <a:rPr lang="es-MX" altLang="es-PE" sz="2000" i="1"/>
              <a:t>profundidad</a:t>
            </a:r>
            <a:r>
              <a:rPr lang="es-MX" altLang="es-PE" sz="2000"/>
              <a:t>) tiene éxito, </a:t>
            </a:r>
            <a:r>
              <a:rPr lang="es-MX" altLang="es-PE" sz="2000" b="1"/>
              <a:t>entregue </a:t>
            </a:r>
            <a:r>
              <a:rPr lang="es-MX" altLang="es-PE" sz="2000"/>
              <a:t>el</a:t>
            </a:r>
          </a:p>
          <a:p>
            <a:pPr>
              <a:buFontTx/>
              <a:buNone/>
            </a:pPr>
            <a:r>
              <a:rPr lang="es-MX" altLang="es-PE" sz="2000"/>
              <a:t>			resultado obtenido</a:t>
            </a:r>
          </a:p>
          <a:p>
            <a:pPr>
              <a:buFontTx/>
              <a:buNone/>
            </a:pPr>
            <a:r>
              <a:rPr lang="es-MX" altLang="es-PE" sz="2000"/>
              <a:t>	</a:t>
            </a:r>
            <a:r>
              <a:rPr lang="es-MX" altLang="es-PE" sz="2000" b="1"/>
              <a:t>fin-para</a:t>
            </a:r>
          </a:p>
          <a:p>
            <a:pPr>
              <a:buFontTx/>
              <a:buNone/>
            </a:pPr>
            <a:r>
              <a:rPr lang="es-MX" altLang="es-PE" sz="2000"/>
              <a:t>	</a:t>
            </a:r>
            <a:r>
              <a:rPr lang="es-MX" altLang="es-PE" sz="2000" b="1"/>
              <a:t>responda </a:t>
            </a:r>
            <a:r>
              <a:rPr lang="es-MX" altLang="es-PE" sz="2000"/>
              <a:t>con falla</a:t>
            </a:r>
            <a:endParaRPr lang="es-ES" altLang="es-PE" sz="2000" b="1"/>
          </a:p>
        </p:txBody>
      </p:sp>
    </p:spTree>
    <p:extLst>
      <p:ext uri="{BB962C8B-B14F-4D97-AF65-F5344CB8AC3E}">
        <p14:creationId xmlns:p14="http://schemas.microsoft.com/office/powerpoint/2010/main" xmlns="" val="679257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s-ES_tradnl" altLang="es-PE" dirty="0"/>
              <a:t>Búsqueda por profundización iterativa</a:t>
            </a:r>
            <a:endParaRPr lang="es-ES" altLang="es-PE" dirty="0"/>
          </a:p>
        </p:txBody>
      </p:sp>
      <p:sp>
        <p:nvSpPr>
          <p:cNvPr id="555011" name="Oval 3"/>
          <p:cNvSpPr>
            <a:spLocks noChangeArrowheads="1"/>
          </p:cNvSpPr>
          <p:nvPr/>
        </p:nvSpPr>
        <p:spPr bwMode="auto">
          <a:xfrm>
            <a:off x="1731963" y="1739900"/>
            <a:ext cx="103187"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12" name="Text Box 4"/>
          <p:cNvSpPr txBox="1">
            <a:spLocks noChangeArrowheads="1"/>
          </p:cNvSpPr>
          <p:nvPr/>
        </p:nvSpPr>
        <p:spPr bwMode="auto">
          <a:xfrm>
            <a:off x="669925" y="1606550"/>
            <a:ext cx="9937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400">
                <a:latin typeface="Tahoma" panose="020B0604030504040204" pitchFamily="34" charset="0"/>
              </a:rPr>
              <a:t>Límite = 0</a:t>
            </a:r>
            <a:endParaRPr lang="es-ES" altLang="es-PE" sz="1400">
              <a:latin typeface="Tahoma" panose="020B0604030504040204" pitchFamily="34" charset="0"/>
            </a:endParaRPr>
          </a:p>
        </p:txBody>
      </p:sp>
      <p:sp>
        <p:nvSpPr>
          <p:cNvPr id="555013" name="Oval 5"/>
          <p:cNvSpPr>
            <a:spLocks noChangeArrowheads="1"/>
          </p:cNvSpPr>
          <p:nvPr/>
        </p:nvSpPr>
        <p:spPr bwMode="auto">
          <a:xfrm>
            <a:off x="1731963" y="2328863"/>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14" name="Oval 6"/>
          <p:cNvSpPr>
            <a:spLocks noChangeArrowheads="1"/>
          </p:cNvSpPr>
          <p:nvPr/>
        </p:nvSpPr>
        <p:spPr bwMode="auto">
          <a:xfrm>
            <a:off x="2928938" y="2328863"/>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15" name="Oval 7"/>
          <p:cNvSpPr>
            <a:spLocks noChangeArrowheads="1"/>
          </p:cNvSpPr>
          <p:nvPr/>
        </p:nvSpPr>
        <p:spPr bwMode="auto">
          <a:xfrm>
            <a:off x="2684463" y="2921000"/>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16" name="Oval 8"/>
          <p:cNvSpPr>
            <a:spLocks noChangeArrowheads="1"/>
          </p:cNvSpPr>
          <p:nvPr/>
        </p:nvSpPr>
        <p:spPr bwMode="auto">
          <a:xfrm>
            <a:off x="3186113" y="2921000"/>
            <a:ext cx="103187"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17" name="Line 9"/>
          <p:cNvSpPr>
            <a:spLocks noChangeShapeType="1"/>
          </p:cNvSpPr>
          <p:nvPr/>
        </p:nvSpPr>
        <p:spPr bwMode="auto">
          <a:xfrm flipH="1">
            <a:off x="2735263" y="2432050"/>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18" name="Line 10"/>
          <p:cNvSpPr>
            <a:spLocks noChangeShapeType="1"/>
          </p:cNvSpPr>
          <p:nvPr/>
        </p:nvSpPr>
        <p:spPr bwMode="auto">
          <a:xfrm>
            <a:off x="3001963" y="2441575"/>
            <a:ext cx="231775"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19" name="AutoShape 11"/>
          <p:cNvSpPr>
            <a:spLocks noChangeArrowheads="1"/>
          </p:cNvSpPr>
          <p:nvPr/>
        </p:nvSpPr>
        <p:spPr bwMode="auto">
          <a:xfrm>
            <a:off x="2041525" y="2460625"/>
            <a:ext cx="360363" cy="255588"/>
          </a:xfrm>
          <a:prstGeom prst="rightArrow">
            <a:avLst>
              <a:gd name="adj1" fmla="val 50000"/>
              <a:gd name="adj2" fmla="val 3524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0" name="Text Box 12"/>
          <p:cNvSpPr txBox="1">
            <a:spLocks noChangeArrowheads="1"/>
          </p:cNvSpPr>
          <p:nvPr/>
        </p:nvSpPr>
        <p:spPr bwMode="auto">
          <a:xfrm>
            <a:off x="669925" y="2187575"/>
            <a:ext cx="9937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400">
                <a:latin typeface="Tahoma" panose="020B0604030504040204" pitchFamily="34" charset="0"/>
              </a:rPr>
              <a:t>Límite = 1</a:t>
            </a:r>
            <a:endParaRPr lang="es-ES" altLang="es-PE" sz="1400">
              <a:latin typeface="Tahoma" panose="020B0604030504040204" pitchFamily="34" charset="0"/>
            </a:endParaRPr>
          </a:p>
        </p:txBody>
      </p:sp>
      <p:sp>
        <p:nvSpPr>
          <p:cNvPr id="555021" name="Oval 13"/>
          <p:cNvSpPr>
            <a:spLocks noChangeArrowheads="1"/>
          </p:cNvSpPr>
          <p:nvPr/>
        </p:nvSpPr>
        <p:spPr bwMode="auto">
          <a:xfrm>
            <a:off x="1731963" y="3246438"/>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2" name="Oval 14"/>
          <p:cNvSpPr>
            <a:spLocks noChangeArrowheads="1"/>
          </p:cNvSpPr>
          <p:nvPr/>
        </p:nvSpPr>
        <p:spPr bwMode="auto">
          <a:xfrm>
            <a:off x="2928938" y="3246438"/>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3" name="Oval 15"/>
          <p:cNvSpPr>
            <a:spLocks noChangeArrowheads="1"/>
          </p:cNvSpPr>
          <p:nvPr/>
        </p:nvSpPr>
        <p:spPr bwMode="auto">
          <a:xfrm>
            <a:off x="2684463" y="3838575"/>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4" name="Oval 16"/>
          <p:cNvSpPr>
            <a:spLocks noChangeArrowheads="1"/>
          </p:cNvSpPr>
          <p:nvPr/>
        </p:nvSpPr>
        <p:spPr bwMode="auto">
          <a:xfrm>
            <a:off x="3186113" y="3838575"/>
            <a:ext cx="103187"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5" name="Line 17"/>
          <p:cNvSpPr>
            <a:spLocks noChangeShapeType="1"/>
          </p:cNvSpPr>
          <p:nvPr/>
        </p:nvSpPr>
        <p:spPr bwMode="auto">
          <a:xfrm flipH="1">
            <a:off x="2735263" y="334962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26" name="Line 18"/>
          <p:cNvSpPr>
            <a:spLocks noChangeShapeType="1"/>
          </p:cNvSpPr>
          <p:nvPr/>
        </p:nvSpPr>
        <p:spPr bwMode="auto">
          <a:xfrm>
            <a:off x="3001963" y="3359150"/>
            <a:ext cx="231775"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27" name="Oval 19"/>
          <p:cNvSpPr>
            <a:spLocks noChangeArrowheads="1"/>
          </p:cNvSpPr>
          <p:nvPr/>
        </p:nvSpPr>
        <p:spPr bwMode="auto">
          <a:xfrm>
            <a:off x="4300538" y="3246438"/>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8" name="Oval 20"/>
          <p:cNvSpPr>
            <a:spLocks noChangeArrowheads="1"/>
          </p:cNvSpPr>
          <p:nvPr/>
        </p:nvSpPr>
        <p:spPr bwMode="auto">
          <a:xfrm>
            <a:off x="4056063" y="3838575"/>
            <a:ext cx="103187"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29" name="Oval 21"/>
          <p:cNvSpPr>
            <a:spLocks noChangeArrowheads="1"/>
          </p:cNvSpPr>
          <p:nvPr/>
        </p:nvSpPr>
        <p:spPr bwMode="auto">
          <a:xfrm>
            <a:off x="4559300" y="3838575"/>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30" name="Line 22"/>
          <p:cNvSpPr>
            <a:spLocks noChangeShapeType="1"/>
          </p:cNvSpPr>
          <p:nvPr/>
        </p:nvSpPr>
        <p:spPr bwMode="auto">
          <a:xfrm flipH="1">
            <a:off x="4108450" y="334962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31" name="Line 23"/>
          <p:cNvSpPr>
            <a:spLocks noChangeShapeType="1"/>
          </p:cNvSpPr>
          <p:nvPr/>
        </p:nvSpPr>
        <p:spPr bwMode="auto">
          <a:xfrm>
            <a:off x="4373563" y="3359150"/>
            <a:ext cx="231775"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32" name="Oval 24"/>
          <p:cNvSpPr>
            <a:spLocks noChangeArrowheads="1"/>
          </p:cNvSpPr>
          <p:nvPr/>
        </p:nvSpPr>
        <p:spPr bwMode="auto">
          <a:xfrm>
            <a:off x="3802063" y="4425950"/>
            <a:ext cx="104775"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33" name="Line 25"/>
          <p:cNvSpPr>
            <a:spLocks noChangeShapeType="1"/>
          </p:cNvSpPr>
          <p:nvPr/>
        </p:nvSpPr>
        <p:spPr bwMode="auto">
          <a:xfrm flipH="1">
            <a:off x="3854450" y="3937000"/>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34" name="Oval 26"/>
          <p:cNvSpPr>
            <a:spLocks noChangeArrowheads="1"/>
          </p:cNvSpPr>
          <p:nvPr/>
        </p:nvSpPr>
        <p:spPr bwMode="auto">
          <a:xfrm>
            <a:off x="4192588" y="4425950"/>
            <a:ext cx="103187"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35" name="Line 27"/>
          <p:cNvSpPr>
            <a:spLocks noChangeShapeType="1"/>
          </p:cNvSpPr>
          <p:nvPr/>
        </p:nvSpPr>
        <p:spPr bwMode="auto">
          <a:xfrm>
            <a:off x="4132263" y="3944938"/>
            <a:ext cx="101600" cy="4968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36" name="AutoShape 28"/>
          <p:cNvSpPr>
            <a:spLocks noChangeArrowheads="1"/>
          </p:cNvSpPr>
          <p:nvPr/>
        </p:nvSpPr>
        <p:spPr bwMode="auto">
          <a:xfrm>
            <a:off x="2041525" y="3659188"/>
            <a:ext cx="360363"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37" name="AutoShape 29"/>
          <p:cNvSpPr>
            <a:spLocks noChangeArrowheads="1"/>
          </p:cNvSpPr>
          <p:nvPr/>
        </p:nvSpPr>
        <p:spPr bwMode="auto">
          <a:xfrm>
            <a:off x="3482975" y="3659188"/>
            <a:ext cx="360363"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38" name="Text Box 30"/>
          <p:cNvSpPr txBox="1">
            <a:spLocks noChangeArrowheads="1"/>
          </p:cNvSpPr>
          <p:nvPr/>
        </p:nvSpPr>
        <p:spPr bwMode="auto">
          <a:xfrm>
            <a:off x="669925" y="3117850"/>
            <a:ext cx="9937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400">
                <a:latin typeface="Tahoma" panose="020B0604030504040204" pitchFamily="34" charset="0"/>
              </a:rPr>
              <a:t>Límite = 2</a:t>
            </a:r>
            <a:endParaRPr lang="es-ES" altLang="es-PE" sz="1400">
              <a:latin typeface="Tahoma" panose="020B0604030504040204" pitchFamily="34" charset="0"/>
            </a:endParaRPr>
          </a:p>
        </p:txBody>
      </p:sp>
      <p:sp>
        <p:nvSpPr>
          <p:cNvPr id="555039" name="Oval 31"/>
          <p:cNvSpPr>
            <a:spLocks noChangeArrowheads="1"/>
          </p:cNvSpPr>
          <p:nvPr/>
        </p:nvSpPr>
        <p:spPr bwMode="auto">
          <a:xfrm>
            <a:off x="5702300" y="3246438"/>
            <a:ext cx="101600"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0" name="Oval 32"/>
          <p:cNvSpPr>
            <a:spLocks noChangeArrowheads="1"/>
          </p:cNvSpPr>
          <p:nvPr/>
        </p:nvSpPr>
        <p:spPr bwMode="auto">
          <a:xfrm>
            <a:off x="5457825" y="3838575"/>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1" name="Oval 33"/>
          <p:cNvSpPr>
            <a:spLocks noChangeArrowheads="1"/>
          </p:cNvSpPr>
          <p:nvPr/>
        </p:nvSpPr>
        <p:spPr bwMode="auto">
          <a:xfrm>
            <a:off x="5959475" y="3838575"/>
            <a:ext cx="103188"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2" name="Line 34"/>
          <p:cNvSpPr>
            <a:spLocks noChangeShapeType="1"/>
          </p:cNvSpPr>
          <p:nvPr/>
        </p:nvSpPr>
        <p:spPr bwMode="auto">
          <a:xfrm flipH="1">
            <a:off x="5508625" y="334962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43" name="Line 35"/>
          <p:cNvSpPr>
            <a:spLocks noChangeShapeType="1"/>
          </p:cNvSpPr>
          <p:nvPr/>
        </p:nvSpPr>
        <p:spPr bwMode="auto">
          <a:xfrm>
            <a:off x="5773738" y="3359150"/>
            <a:ext cx="233362"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44" name="Oval 36"/>
          <p:cNvSpPr>
            <a:spLocks noChangeArrowheads="1"/>
          </p:cNvSpPr>
          <p:nvPr/>
        </p:nvSpPr>
        <p:spPr bwMode="auto">
          <a:xfrm>
            <a:off x="5699125" y="4425950"/>
            <a:ext cx="103188"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5" name="Line 37"/>
          <p:cNvSpPr>
            <a:spLocks noChangeShapeType="1"/>
          </p:cNvSpPr>
          <p:nvPr/>
        </p:nvSpPr>
        <p:spPr bwMode="auto">
          <a:xfrm flipH="1">
            <a:off x="5751513" y="3937000"/>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46" name="Oval 38"/>
          <p:cNvSpPr>
            <a:spLocks noChangeArrowheads="1"/>
          </p:cNvSpPr>
          <p:nvPr/>
        </p:nvSpPr>
        <p:spPr bwMode="auto">
          <a:xfrm>
            <a:off x="6089650" y="4425950"/>
            <a:ext cx="103188"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7" name="Line 39"/>
          <p:cNvSpPr>
            <a:spLocks noChangeShapeType="1"/>
          </p:cNvSpPr>
          <p:nvPr/>
        </p:nvSpPr>
        <p:spPr bwMode="auto">
          <a:xfrm>
            <a:off x="6027738" y="3944938"/>
            <a:ext cx="103187" cy="4968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48" name="AutoShape 40"/>
          <p:cNvSpPr>
            <a:spLocks noChangeArrowheads="1"/>
          </p:cNvSpPr>
          <p:nvPr/>
        </p:nvSpPr>
        <p:spPr bwMode="auto">
          <a:xfrm>
            <a:off x="4884738" y="3659188"/>
            <a:ext cx="360362"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49" name="Oval 41"/>
          <p:cNvSpPr>
            <a:spLocks noChangeArrowheads="1"/>
          </p:cNvSpPr>
          <p:nvPr/>
        </p:nvSpPr>
        <p:spPr bwMode="auto">
          <a:xfrm>
            <a:off x="1863725" y="4687888"/>
            <a:ext cx="101600"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0" name="Oval 42"/>
          <p:cNvSpPr>
            <a:spLocks noChangeArrowheads="1"/>
          </p:cNvSpPr>
          <p:nvPr/>
        </p:nvSpPr>
        <p:spPr bwMode="auto">
          <a:xfrm>
            <a:off x="3059113" y="4687888"/>
            <a:ext cx="104775"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1" name="Oval 43"/>
          <p:cNvSpPr>
            <a:spLocks noChangeArrowheads="1"/>
          </p:cNvSpPr>
          <p:nvPr/>
        </p:nvSpPr>
        <p:spPr bwMode="auto">
          <a:xfrm>
            <a:off x="2814638" y="5281613"/>
            <a:ext cx="103187"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2" name="Oval 44"/>
          <p:cNvSpPr>
            <a:spLocks noChangeArrowheads="1"/>
          </p:cNvSpPr>
          <p:nvPr/>
        </p:nvSpPr>
        <p:spPr bwMode="auto">
          <a:xfrm>
            <a:off x="3317875" y="5281613"/>
            <a:ext cx="101600"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3" name="Line 45"/>
          <p:cNvSpPr>
            <a:spLocks noChangeShapeType="1"/>
          </p:cNvSpPr>
          <p:nvPr/>
        </p:nvSpPr>
        <p:spPr bwMode="auto">
          <a:xfrm flipH="1">
            <a:off x="2867025" y="479107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54" name="Line 46"/>
          <p:cNvSpPr>
            <a:spLocks noChangeShapeType="1"/>
          </p:cNvSpPr>
          <p:nvPr/>
        </p:nvSpPr>
        <p:spPr bwMode="auto">
          <a:xfrm>
            <a:off x="3133725" y="4800600"/>
            <a:ext cx="230188"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55" name="Oval 47"/>
          <p:cNvSpPr>
            <a:spLocks noChangeArrowheads="1"/>
          </p:cNvSpPr>
          <p:nvPr/>
        </p:nvSpPr>
        <p:spPr bwMode="auto">
          <a:xfrm>
            <a:off x="4432300" y="4687888"/>
            <a:ext cx="101600"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6" name="Oval 48"/>
          <p:cNvSpPr>
            <a:spLocks noChangeArrowheads="1"/>
          </p:cNvSpPr>
          <p:nvPr/>
        </p:nvSpPr>
        <p:spPr bwMode="auto">
          <a:xfrm>
            <a:off x="4187825" y="5281613"/>
            <a:ext cx="101600"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7" name="Oval 49"/>
          <p:cNvSpPr>
            <a:spLocks noChangeArrowheads="1"/>
          </p:cNvSpPr>
          <p:nvPr/>
        </p:nvSpPr>
        <p:spPr bwMode="auto">
          <a:xfrm>
            <a:off x="4689475" y="5281613"/>
            <a:ext cx="103188"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58" name="Line 50"/>
          <p:cNvSpPr>
            <a:spLocks noChangeShapeType="1"/>
          </p:cNvSpPr>
          <p:nvPr/>
        </p:nvSpPr>
        <p:spPr bwMode="auto">
          <a:xfrm flipH="1">
            <a:off x="4240213" y="4791075"/>
            <a:ext cx="242887"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59" name="Line 51"/>
          <p:cNvSpPr>
            <a:spLocks noChangeShapeType="1"/>
          </p:cNvSpPr>
          <p:nvPr/>
        </p:nvSpPr>
        <p:spPr bwMode="auto">
          <a:xfrm>
            <a:off x="4503738" y="4800600"/>
            <a:ext cx="233362"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60" name="Oval 52"/>
          <p:cNvSpPr>
            <a:spLocks noChangeArrowheads="1"/>
          </p:cNvSpPr>
          <p:nvPr/>
        </p:nvSpPr>
        <p:spPr bwMode="auto">
          <a:xfrm>
            <a:off x="3933825" y="5867400"/>
            <a:ext cx="103188"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1" name="Line 53"/>
          <p:cNvSpPr>
            <a:spLocks noChangeShapeType="1"/>
          </p:cNvSpPr>
          <p:nvPr/>
        </p:nvSpPr>
        <p:spPr bwMode="auto">
          <a:xfrm flipH="1">
            <a:off x="3986213" y="5378450"/>
            <a:ext cx="242887"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62" name="Oval 54"/>
          <p:cNvSpPr>
            <a:spLocks noChangeArrowheads="1"/>
          </p:cNvSpPr>
          <p:nvPr/>
        </p:nvSpPr>
        <p:spPr bwMode="auto">
          <a:xfrm>
            <a:off x="5813425" y="4687888"/>
            <a:ext cx="103188"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3" name="Oval 55"/>
          <p:cNvSpPr>
            <a:spLocks noChangeArrowheads="1"/>
          </p:cNvSpPr>
          <p:nvPr/>
        </p:nvSpPr>
        <p:spPr bwMode="auto">
          <a:xfrm>
            <a:off x="5568950" y="5281613"/>
            <a:ext cx="103188"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4" name="Oval 56"/>
          <p:cNvSpPr>
            <a:spLocks noChangeArrowheads="1"/>
          </p:cNvSpPr>
          <p:nvPr/>
        </p:nvSpPr>
        <p:spPr bwMode="auto">
          <a:xfrm>
            <a:off x="6072188" y="5281613"/>
            <a:ext cx="101600"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5" name="Line 57"/>
          <p:cNvSpPr>
            <a:spLocks noChangeShapeType="1"/>
          </p:cNvSpPr>
          <p:nvPr/>
        </p:nvSpPr>
        <p:spPr bwMode="auto">
          <a:xfrm flipH="1">
            <a:off x="5621338" y="479107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66" name="Line 58"/>
          <p:cNvSpPr>
            <a:spLocks noChangeShapeType="1"/>
          </p:cNvSpPr>
          <p:nvPr/>
        </p:nvSpPr>
        <p:spPr bwMode="auto">
          <a:xfrm>
            <a:off x="5886450" y="4800600"/>
            <a:ext cx="231775"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67" name="Oval 59"/>
          <p:cNvSpPr>
            <a:spLocks noChangeArrowheads="1"/>
          </p:cNvSpPr>
          <p:nvPr/>
        </p:nvSpPr>
        <p:spPr bwMode="auto">
          <a:xfrm>
            <a:off x="5314950" y="5867400"/>
            <a:ext cx="104775"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8" name="Oval 60"/>
          <p:cNvSpPr>
            <a:spLocks noChangeArrowheads="1"/>
          </p:cNvSpPr>
          <p:nvPr/>
        </p:nvSpPr>
        <p:spPr bwMode="auto">
          <a:xfrm>
            <a:off x="5694363" y="5867400"/>
            <a:ext cx="103187"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69" name="Line 61"/>
          <p:cNvSpPr>
            <a:spLocks noChangeShapeType="1"/>
          </p:cNvSpPr>
          <p:nvPr/>
        </p:nvSpPr>
        <p:spPr bwMode="auto">
          <a:xfrm flipH="1">
            <a:off x="5367338" y="5378450"/>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70" name="Line 62"/>
          <p:cNvSpPr>
            <a:spLocks noChangeShapeType="1"/>
          </p:cNvSpPr>
          <p:nvPr/>
        </p:nvSpPr>
        <p:spPr bwMode="auto">
          <a:xfrm>
            <a:off x="5634038" y="5387975"/>
            <a:ext cx="101600"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71" name="Oval 63"/>
          <p:cNvSpPr>
            <a:spLocks noChangeArrowheads="1"/>
          </p:cNvSpPr>
          <p:nvPr/>
        </p:nvSpPr>
        <p:spPr bwMode="auto">
          <a:xfrm>
            <a:off x="4324350" y="5867400"/>
            <a:ext cx="101600"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2" name="Line 64"/>
          <p:cNvSpPr>
            <a:spLocks noChangeShapeType="1"/>
          </p:cNvSpPr>
          <p:nvPr/>
        </p:nvSpPr>
        <p:spPr bwMode="auto">
          <a:xfrm>
            <a:off x="4262438" y="5387975"/>
            <a:ext cx="103187"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73" name="AutoShape 65"/>
          <p:cNvSpPr>
            <a:spLocks noChangeArrowheads="1"/>
          </p:cNvSpPr>
          <p:nvPr/>
        </p:nvSpPr>
        <p:spPr bwMode="auto">
          <a:xfrm>
            <a:off x="2171700" y="5100638"/>
            <a:ext cx="360363"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4" name="AutoShape 66"/>
          <p:cNvSpPr>
            <a:spLocks noChangeArrowheads="1"/>
          </p:cNvSpPr>
          <p:nvPr/>
        </p:nvSpPr>
        <p:spPr bwMode="auto">
          <a:xfrm>
            <a:off x="3614738" y="5100638"/>
            <a:ext cx="360362"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5" name="AutoShape 67"/>
          <p:cNvSpPr>
            <a:spLocks noChangeArrowheads="1"/>
          </p:cNvSpPr>
          <p:nvPr/>
        </p:nvSpPr>
        <p:spPr bwMode="auto">
          <a:xfrm>
            <a:off x="5005388" y="5100638"/>
            <a:ext cx="360362"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6" name="Oval 68"/>
          <p:cNvSpPr>
            <a:spLocks noChangeArrowheads="1"/>
          </p:cNvSpPr>
          <p:nvPr/>
        </p:nvSpPr>
        <p:spPr bwMode="auto">
          <a:xfrm>
            <a:off x="5019675" y="6461125"/>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7" name="Oval 69"/>
          <p:cNvSpPr>
            <a:spLocks noChangeArrowheads="1"/>
          </p:cNvSpPr>
          <p:nvPr/>
        </p:nvSpPr>
        <p:spPr bwMode="auto">
          <a:xfrm>
            <a:off x="5397500" y="6461125"/>
            <a:ext cx="103188"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78" name="Line 70"/>
          <p:cNvSpPr>
            <a:spLocks noChangeShapeType="1"/>
          </p:cNvSpPr>
          <p:nvPr/>
        </p:nvSpPr>
        <p:spPr bwMode="auto">
          <a:xfrm flipH="1">
            <a:off x="5070475" y="5972175"/>
            <a:ext cx="244475" cy="484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79" name="Line 71"/>
          <p:cNvSpPr>
            <a:spLocks noChangeShapeType="1"/>
          </p:cNvSpPr>
          <p:nvPr/>
        </p:nvSpPr>
        <p:spPr bwMode="auto">
          <a:xfrm>
            <a:off x="5335588" y="5981700"/>
            <a:ext cx="103187" cy="495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80" name="AutoShape 72"/>
          <p:cNvSpPr>
            <a:spLocks noChangeArrowheads="1"/>
          </p:cNvSpPr>
          <p:nvPr/>
        </p:nvSpPr>
        <p:spPr bwMode="auto">
          <a:xfrm>
            <a:off x="6345238" y="5100638"/>
            <a:ext cx="360362"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81" name="Text Box 73"/>
          <p:cNvSpPr txBox="1">
            <a:spLocks noChangeArrowheads="1"/>
          </p:cNvSpPr>
          <p:nvPr/>
        </p:nvSpPr>
        <p:spPr bwMode="auto">
          <a:xfrm>
            <a:off x="749300" y="4572000"/>
            <a:ext cx="9937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1400">
                <a:latin typeface="Tahoma" panose="020B0604030504040204" pitchFamily="34" charset="0"/>
              </a:rPr>
              <a:t>Límite = 3</a:t>
            </a:r>
            <a:endParaRPr lang="es-ES" altLang="es-PE" sz="1400">
              <a:latin typeface="Tahoma" panose="020B0604030504040204" pitchFamily="34" charset="0"/>
            </a:endParaRPr>
          </a:p>
        </p:txBody>
      </p:sp>
      <p:sp>
        <p:nvSpPr>
          <p:cNvPr id="555082" name="Text Box 74"/>
          <p:cNvSpPr txBox="1">
            <a:spLocks noChangeArrowheads="1"/>
          </p:cNvSpPr>
          <p:nvPr/>
        </p:nvSpPr>
        <p:spPr bwMode="auto">
          <a:xfrm>
            <a:off x="6689725" y="5035550"/>
            <a:ext cx="4222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ltLang="es-PE" sz="2000" b="1">
                <a:latin typeface="Tahoma" panose="020B0604030504040204" pitchFamily="34" charset="0"/>
              </a:rPr>
              <a:t>...</a:t>
            </a:r>
            <a:endParaRPr lang="es-ES" altLang="es-PE" sz="2000" b="1">
              <a:latin typeface="Tahoma" panose="020B0604030504040204" pitchFamily="34" charset="0"/>
            </a:endParaRPr>
          </a:p>
        </p:txBody>
      </p:sp>
      <p:sp>
        <p:nvSpPr>
          <p:cNvPr id="555083" name="Oval 75"/>
          <p:cNvSpPr>
            <a:spLocks noChangeArrowheads="1"/>
          </p:cNvSpPr>
          <p:nvPr/>
        </p:nvSpPr>
        <p:spPr bwMode="auto">
          <a:xfrm>
            <a:off x="7942263" y="4687888"/>
            <a:ext cx="103187" cy="10318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84" name="Oval 76"/>
          <p:cNvSpPr>
            <a:spLocks noChangeArrowheads="1"/>
          </p:cNvSpPr>
          <p:nvPr/>
        </p:nvSpPr>
        <p:spPr bwMode="auto">
          <a:xfrm>
            <a:off x="7697788" y="5281613"/>
            <a:ext cx="103187"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85" name="Oval 77"/>
          <p:cNvSpPr>
            <a:spLocks noChangeArrowheads="1"/>
          </p:cNvSpPr>
          <p:nvPr/>
        </p:nvSpPr>
        <p:spPr bwMode="auto">
          <a:xfrm>
            <a:off x="8201025" y="5281613"/>
            <a:ext cx="101600"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86" name="Line 78"/>
          <p:cNvSpPr>
            <a:spLocks noChangeShapeType="1"/>
          </p:cNvSpPr>
          <p:nvPr/>
        </p:nvSpPr>
        <p:spPr bwMode="auto">
          <a:xfrm flipH="1">
            <a:off x="7750175" y="4791075"/>
            <a:ext cx="244475" cy="485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87" name="Line 79"/>
          <p:cNvSpPr>
            <a:spLocks noChangeShapeType="1"/>
          </p:cNvSpPr>
          <p:nvPr/>
        </p:nvSpPr>
        <p:spPr bwMode="auto">
          <a:xfrm>
            <a:off x="8015288" y="4800600"/>
            <a:ext cx="231775" cy="4968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88" name="Oval 80"/>
          <p:cNvSpPr>
            <a:spLocks noChangeArrowheads="1"/>
          </p:cNvSpPr>
          <p:nvPr/>
        </p:nvSpPr>
        <p:spPr bwMode="auto">
          <a:xfrm>
            <a:off x="7945438" y="5867400"/>
            <a:ext cx="104775"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89" name="Oval 81"/>
          <p:cNvSpPr>
            <a:spLocks noChangeArrowheads="1"/>
          </p:cNvSpPr>
          <p:nvPr/>
        </p:nvSpPr>
        <p:spPr bwMode="auto">
          <a:xfrm>
            <a:off x="8324850" y="5867400"/>
            <a:ext cx="103188" cy="1047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90" name="Line 82"/>
          <p:cNvSpPr>
            <a:spLocks noChangeShapeType="1"/>
          </p:cNvSpPr>
          <p:nvPr/>
        </p:nvSpPr>
        <p:spPr bwMode="auto">
          <a:xfrm flipH="1">
            <a:off x="8037513" y="5378450"/>
            <a:ext cx="204787" cy="484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91" name="Line 83"/>
          <p:cNvSpPr>
            <a:spLocks noChangeShapeType="1"/>
          </p:cNvSpPr>
          <p:nvPr/>
        </p:nvSpPr>
        <p:spPr bwMode="auto">
          <a:xfrm>
            <a:off x="8264525" y="5387975"/>
            <a:ext cx="95250" cy="454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92" name="AutoShape 84"/>
          <p:cNvSpPr>
            <a:spLocks noChangeArrowheads="1"/>
          </p:cNvSpPr>
          <p:nvPr/>
        </p:nvSpPr>
        <p:spPr bwMode="auto">
          <a:xfrm>
            <a:off x="7134225" y="5100638"/>
            <a:ext cx="360363" cy="257175"/>
          </a:xfrm>
          <a:prstGeom prst="rightArrow">
            <a:avLst>
              <a:gd name="adj1" fmla="val 50000"/>
              <a:gd name="adj2" fmla="val 350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93" name="Oval 85"/>
          <p:cNvSpPr>
            <a:spLocks noChangeArrowheads="1"/>
          </p:cNvSpPr>
          <p:nvPr/>
        </p:nvSpPr>
        <p:spPr bwMode="auto">
          <a:xfrm>
            <a:off x="8075613" y="6461125"/>
            <a:ext cx="101600"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94" name="Oval 86"/>
          <p:cNvSpPr>
            <a:spLocks noChangeArrowheads="1"/>
          </p:cNvSpPr>
          <p:nvPr/>
        </p:nvSpPr>
        <p:spPr bwMode="auto">
          <a:xfrm>
            <a:off x="8453438" y="6461125"/>
            <a:ext cx="103187"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
        <p:nvSpPr>
          <p:cNvPr id="555095" name="Line 87"/>
          <p:cNvSpPr>
            <a:spLocks noChangeShapeType="1"/>
          </p:cNvSpPr>
          <p:nvPr/>
        </p:nvSpPr>
        <p:spPr bwMode="auto">
          <a:xfrm flipH="1">
            <a:off x="8151813" y="5972175"/>
            <a:ext cx="193675" cy="508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
        <p:nvSpPr>
          <p:cNvPr id="555096" name="Line 88"/>
          <p:cNvSpPr>
            <a:spLocks noChangeShapeType="1"/>
          </p:cNvSpPr>
          <p:nvPr/>
        </p:nvSpPr>
        <p:spPr bwMode="auto">
          <a:xfrm>
            <a:off x="8391525" y="5981700"/>
            <a:ext cx="103188" cy="495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s-PE"/>
          </a:p>
        </p:txBody>
      </p:sp>
    </p:spTree>
    <p:extLst>
      <p:ext uri="{BB962C8B-B14F-4D97-AF65-F5344CB8AC3E}">
        <p14:creationId xmlns:p14="http://schemas.microsoft.com/office/powerpoint/2010/main" xmlns="" val="4032808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algn="just">
              <a:lnSpc>
                <a:spcPct val="90000"/>
              </a:lnSpc>
            </a:pPr>
            <a:r>
              <a:rPr lang="es-ES_tradnl" altLang="es-PE" dirty="0"/>
              <a:t>La búsqueda por profundización iterativa puede parecer un desperdicio, por repetir expansiones de estados, pero en la mayoría de los problemas esta expansión múltiple es realmente pequeña.</a:t>
            </a:r>
          </a:p>
          <a:p>
            <a:pPr algn="just">
              <a:lnSpc>
                <a:spcPct val="90000"/>
              </a:lnSpc>
            </a:pPr>
            <a:endParaRPr lang="es-ES_tradnl" altLang="es-PE" dirty="0"/>
          </a:p>
          <a:p>
            <a:pPr algn="just">
              <a:lnSpc>
                <a:spcPct val="90000"/>
              </a:lnSpc>
            </a:pPr>
            <a:r>
              <a:rPr lang="es-ES_tradnl" altLang="es-PE" dirty="0"/>
              <a:t>La complejidad temporal sigue siendo </a:t>
            </a:r>
            <a:r>
              <a:rPr lang="es-ES_tradnl" altLang="es-PE" i="1" dirty="0"/>
              <a:t>O</a:t>
            </a:r>
            <a:r>
              <a:rPr lang="es-ES_tradnl" altLang="es-PE" dirty="0"/>
              <a:t>(</a:t>
            </a:r>
            <a:r>
              <a:rPr lang="es-ES_tradnl" altLang="es-PE" i="1" dirty="0" err="1"/>
              <a:t>b</a:t>
            </a:r>
            <a:r>
              <a:rPr lang="es-ES_tradnl" altLang="es-PE" i="1" baseline="30000" dirty="0" err="1"/>
              <a:t>d</a:t>
            </a:r>
            <a:r>
              <a:rPr lang="es-ES_tradnl" altLang="es-PE" dirty="0"/>
              <a:t>) y la complejidad espacial es </a:t>
            </a:r>
            <a:r>
              <a:rPr lang="es-ES_tradnl" altLang="es-PE" i="1" dirty="0"/>
              <a:t>O</a:t>
            </a:r>
            <a:r>
              <a:rPr lang="es-ES_tradnl" altLang="es-PE" dirty="0"/>
              <a:t>(</a:t>
            </a:r>
            <a:r>
              <a:rPr lang="es-ES_tradnl" altLang="es-PE" i="1" dirty="0" err="1"/>
              <a:t>bd</a:t>
            </a:r>
            <a:r>
              <a:rPr lang="es-ES_tradnl" altLang="es-PE" dirty="0"/>
              <a:t>).</a:t>
            </a:r>
          </a:p>
          <a:p>
            <a:pPr algn="just">
              <a:lnSpc>
                <a:spcPct val="90000"/>
              </a:lnSpc>
            </a:pPr>
            <a:endParaRPr lang="es-ES_tradnl" altLang="es-PE" i="1" dirty="0"/>
          </a:p>
          <a:p>
            <a:pPr algn="just">
              <a:lnSpc>
                <a:spcPct val="90000"/>
              </a:lnSpc>
            </a:pPr>
            <a:r>
              <a:rPr lang="es-ES_tradnl" altLang="es-PE" i="1" dirty="0"/>
              <a:t>La profundización iterativa es el </a:t>
            </a:r>
            <a:r>
              <a:rPr lang="es-ES_tradnl" altLang="es-PE" b="1" i="1" dirty="0"/>
              <a:t>método idóneo </a:t>
            </a:r>
            <a:r>
              <a:rPr lang="es-ES_tradnl" altLang="es-PE" i="1" dirty="0"/>
              <a:t>para aquellos casos donde el espacio de búsqueda es grande y se ignora la profundidad de la solución.</a:t>
            </a:r>
            <a:endParaRPr lang="es-ES" altLang="es-PE" i="1" dirty="0"/>
          </a:p>
        </p:txBody>
      </p:sp>
      <p:sp>
        <p:nvSpPr>
          <p:cNvPr id="556034" name="Rectangle 2"/>
          <p:cNvSpPr>
            <a:spLocks noGrp="1" noChangeArrowheads="1"/>
          </p:cNvSpPr>
          <p:nvPr>
            <p:ph type="title"/>
          </p:nvPr>
        </p:nvSpPr>
        <p:spPr/>
        <p:txBody>
          <a:bodyPr/>
          <a:lstStyle/>
          <a:p>
            <a:r>
              <a:rPr lang="es-ES_tradnl" altLang="es-PE" dirty="0"/>
              <a:t>Búsqueda por profundización iterativa</a:t>
            </a:r>
            <a:endParaRPr lang="es-ES" altLang="es-PE" dirty="0"/>
          </a:p>
        </p:txBody>
      </p:sp>
    </p:spTree>
    <p:extLst>
      <p:ext uri="{BB962C8B-B14F-4D97-AF65-F5344CB8AC3E}">
        <p14:creationId xmlns:p14="http://schemas.microsoft.com/office/powerpoint/2010/main" xmlns="" val="646828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sz="2000" dirty="0"/>
              <a:t>El siguiente árbol de búsqueda contiene todos los nodos que se pueden abrir y visitar desde el nodo A.</a:t>
            </a:r>
          </a:p>
          <a:p>
            <a:r>
              <a:rPr lang="es-PE" sz="2000" dirty="0"/>
              <a:t>Considere que la aplicación de determinada estrategia de búsqueda implica:</a:t>
            </a:r>
          </a:p>
          <a:p>
            <a:r>
              <a:rPr lang="es-PE" sz="2000" dirty="0"/>
              <a:t>- cambio en el orden de apertura y/o visita de nodos.</a:t>
            </a:r>
          </a:p>
          <a:p>
            <a:r>
              <a:rPr lang="es-PE" sz="2000" dirty="0"/>
              <a:t>- diferentes números de nodos que abrir y/o visitar para llegar a la meta</a:t>
            </a:r>
          </a:p>
          <a:p>
            <a:endParaRPr lang="es-PE" sz="2000" dirty="0"/>
          </a:p>
        </p:txBody>
      </p:sp>
      <p:sp>
        <p:nvSpPr>
          <p:cNvPr id="3" name="Título 2"/>
          <p:cNvSpPr>
            <a:spLocks noGrp="1"/>
          </p:cNvSpPr>
          <p:nvPr>
            <p:ph type="title"/>
          </p:nvPr>
        </p:nvSpPr>
        <p:spPr/>
        <p:txBody>
          <a:bodyPr/>
          <a:lstStyle/>
          <a:p>
            <a:r>
              <a:rPr lang="es-PE" dirty="0"/>
              <a:t>Ejercicio 5</a:t>
            </a:r>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217252"/>
            <a:ext cx="5009340" cy="3217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49639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dirty="0"/>
              <a:t>Determine lo siguiente: </a:t>
            </a:r>
          </a:p>
          <a:p>
            <a:r>
              <a:rPr lang="es-PE" b="1" dirty="0"/>
              <a:t>Estrategia </a:t>
            </a:r>
            <a:r>
              <a:rPr lang="es-PE" b="1" dirty="0" err="1"/>
              <a:t>BFS</a:t>
            </a:r>
            <a:r>
              <a:rPr lang="es-PE" b="1" dirty="0"/>
              <a:t>. Estado Inicial A, Estado Meta T</a:t>
            </a:r>
            <a:endParaRPr lang="es-PE" dirty="0"/>
          </a:p>
          <a:p>
            <a:endParaRPr lang="es-PE" dirty="0"/>
          </a:p>
        </p:txBody>
      </p:sp>
      <p:sp>
        <p:nvSpPr>
          <p:cNvPr id="3" name="Título 2"/>
          <p:cNvSpPr>
            <a:spLocks noGrp="1"/>
          </p:cNvSpPr>
          <p:nvPr>
            <p:ph type="title"/>
          </p:nvPr>
        </p:nvSpPr>
        <p:spPr/>
        <p:txBody>
          <a:bodyPr/>
          <a:lstStyle/>
          <a:p>
            <a:r>
              <a:rPr lang="es-PE" dirty="0"/>
              <a:t>Ejercicio 5</a:t>
            </a:r>
          </a:p>
        </p:txBody>
      </p:sp>
      <p:graphicFrame>
        <p:nvGraphicFramePr>
          <p:cNvPr id="4" name="Tabla 3"/>
          <p:cNvGraphicFramePr>
            <a:graphicFrameLocks noGrp="1"/>
          </p:cNvGraphicFramePr>
          <p:nvPr/>
        </p:nvGraphicFramePr>
        <p:xfrm>
          <a:off x="755576" y="2276872"/>
          <a:ext cx="7704855" cy="1783080"/>
        </p:xfrm>
        <a:graphic>
          <a:graphicData uri="http://schemas.openxmlformats.org/drawingml/2006/table">
            <a:tbl>
              <a:tblPr firstRow="1" firstCol="1" lastRow="1" lastCol="1" bandRow="1" bandCol="1">
                <a:tableStyleId>{5C22544A-7EE6-4342-B048-85BDC9FD1C3A}</a:tableStyleId>
              </a:tblPr>
              <a:tblGrid>
                <a:gridCol w="513657">
                  <a:extLst>
                    <a:ext uri="{9D8B030D-6E8A-4147-A177-3AD203B41FA5}">
                      <a16:colId xmlns:a16="http://schemas.microsoft.com/office/drawing/2014/main" xmlns="" val="2091632774"/>
                    </a:ext>
                  </a:extLst>
                </a:gridCol>
                <a:gridCol w="513657">
                  <a:extLst>
                    <a:ext uri="{9D8B030D-6E8A-4147-A177-3AD203B41FA5}">
                      <a16:colId xmlns:a16="http://schemas.microsoft.com/office/drawing/2014/main" xmlns="" val="482907648"/>
                    </a:ext>
                  </a:extLst>
                </a:gridCol>
                <a:gridCol w="513657">
                  <a:extLst>
                    <a:ext uri="{9D8B030D-6E8A-4147-A177-3AD203B41FA5}">
                      <a16:colId xmlns:a16="http://schemas.microsoft.com/office/drawing/2014/main" xmlns="" val="3786496789"/>
                    </a:ext>
                  </a:extLst>
                </a:gridCol>
                <a:gridCol w="513657">
                  <a:extLst>
                    <a:ext uri="{9D8B030D-6E8A-4147-A177-3AD203B41FA5}">
                      <a16:colId xmlns:a16="http://schemas.microsoft.com/office/drawing/2014/main" xmlns="" val="781351138"/>
                    </a:ext>
                  </a:extLst>
                </a:gridCol>
                <a:gridCol w="513657">
                  <a:extLst>
                    <a:ext uri="{9D8B030D-6E8A-4147-A177-3AD203B41FA5}">
                      <a16:colId xmlns:a16="http://schemas.microsoft.com/office/drawing/2014/main" xmlns="" val="3981379187"/>
                    </a:ext>
                  </a:extLst>
                </a:gridCol>
                <a:gridCol w="513657">
                  <a:extLst>
                    <a:ext uri="{9D8B030D-6E8A-4147-A177-3AD203B41FA5}">
                      <a16:colId xmlns:a16="http://schemas.microsoft.com/office/drawing/2014/main" xmlns="" val="1458789188"/>
                    </a:ext>
                  </a:extLst>
                </a:gridCol>
                <a:gridCol w="513657">
                  <a:extLst>
                    <a:ext uri="{9D8B030D-6E8A-4147-A177-3AD203B41FA5}">
                      <a16:colId xmlns:a16="http://schemas.microsoft.com/office/drawing/2014/main" xmlns="" val="3628154239"/>
                    </a:ext>
                  </a:extLst>
                </a:gridCol>
                <a:gridCol w="513657">
                  <a:extLst>
                    <a:ext uri="{9D8B030D-6E8A-4147-A177-3AD203B41FA5}">
                      <a16:colId xmlns:a16="http://schemas.microsoft.com/office/drawing/2014/main" xmlns="" val="2815571641"/>
                    </a:ext>
                  </a:extLst>
                </a:gridCol>
                <a:gridCol w="513657">
                  <a:extLst>
                    <a:ext uri="{9D8B030D-6E8A-4147-A177-3AD203B41FA5}">
                      <a16:colId xmlns:a16="http://schemas.microsoft.com/office/drawing/2014/main" xmlns="" val="732736276"/>
                    </a:ext>
                  </a:extLst>
                </a:gridCol>
                <a:gridCol w="513657">
                  <a:extLst>
                    <a:ext uri="{9D8B030D-6E8A-4147-A177-3AD203B41FA5}">
                      <a16:colId xmlns:a16="http://schemas.microsoft.com/office/drawing/2014/main" xmlns="" val="3697701585"/>
                    </a:ext>
                  </a:extLst>
                </a:gridCol>
                <a:gridCol w="513657">
                  <a:extLst>
                    <a:ext uri="{9D8B030D-6E8A-4147-A177-3AD203B41FA5}">
                      <a16:colId xmlns:a16="http://schemas.microsoft.com/office/drawing/2014/main" xmlns="" val="662974370"/>
                    </a:ext>
                  </a:extLst>
                </a:gridCol>
                <a:gridCol w="513657">
                  <a:extLst>
                    <a:ext uri="{9D8B030D-6E8A-4147-A177-3AD203B41FA5}">
                      <a16:colId xmlns:a16="http://schemas.microsoft.com/office/drawing/2014/main" xmlns="" val="533528461"/>
                    </a:ext>
                  </a:extLst>
                </a:gridCol>
                <a:gridCol w="513657">
                  <a:extLst>
                    <a:ext uri="{9D8B030D-6E8A-4147-A177-3AD203B41FA5}">
                      <a16:colId xmlns:a16="http://schemas.microsoft.com/office/drawing/2014/main" xmlns="" val="797745344"/>
                    </a:ext>
                  </a:extLst>
                </a:gridCol>
                <a:gridCol w="513657">
                  <a:extLst>
                    <a:ext uri="{9D8B030D-6E8A-4147-A177-3AD203B41FA5}">
                      <a16:colId xmlns:a16="http://schemas.microsoft.com/office/drawing/2014/main" xmlns="" val="1276942587"/>
                    </a:ext>
                  </a:extLst>
                </a:gridCol>
                <a:gridCol w="513657">
                  <a:extLst>
                    <a:ext uri="{9D8B030D-6E8A-4147-A177-3AD203B41FA5}">
                      <a16:colId xmlns:a16="http://schemas.microsoft.com/office/drawing/2014/main" xmlns="" val="372723170"/>
                    </a:ext>
                  </a:extLst>
                </a:gridCol>
              </a:tblGrid>
              <a:tr h="0">
                <a:tc gridSpan="15">
                  <a:txBody>
                    <a:bodyPr/>
                    <a:lstStyle/>
                    <a:p>
                      <a:pPr indent="228600" algn="just">
                        <a:spcAft>
                          <a:spcPts val="0"/>
                        </a:spcAft>
                      </a:pPr>
                      <a:r>
                        <a:rPr lang="es-PE" sz="1100">
                          <a:solidFill>
                            <a:schemeClr val="tx1"/>
                          </a:solidFill>
                          <a:effectLst/>
                        </a:rPr>
                        <a:t>Orden de nodos abiertos</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4163682968"/>
                  </a:ext>
                </a:extLst>
              </a:tr>
              <a:tr h="241300">
                <a:tc>
                  <a:txBody>
                    <a:bodyPr/>
                    <a:lstStyle/>
                    <a:p>
                      <a:pPr indent="228600" algn="just">
                        <a:spcAft>
                          <a:spcPts val="0"/>
                        </a:spcAft>
                      </a:pPr>
                      <a:r>
                        <a:rPr lang="es-PE" sz="1100" dirty="0">
                          <a:solidFill>
                            <a:schemeClr val="tx1"/>
                          </a:solidFill>
                          <a:effectLst/>
                        </a:rPr>
                        <a:t>A</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77835180"/>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35603572"/>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30359077"/>
                  </a:ext>
                </a:extLst>
              </a:tr>
              <a:tr h="0">
                <a:tc gridSpan="15">
                  <a:txBody>
                    <a:bodyPr/>
                    <a:lstStyle/>
                    <a:p>
                      <a:pPr indent="228600" algn="just">
                        <a:spcAft>
                          <a:spcPts val="0"/>
                        </a:spcAft>
                      </a:pPr>
                      <a:r>
                        <a:rPr lang="es-PE" sz="1100" dirty="0">
                          <a:solidFill>
                            <a:schemeClr val="tx1"/>
                          </a:solidFill>
                          <a:effectLst/>
                        </a:rPr>
                        <a:t>Orden de nodos cerrados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1957180001"/>
                  </a:ext>
                </a:extLst>
              </a:tr>
              <a:tr h="241300">
                <a:tc>
                  <a:txBody>
                    <a:bodyPr/>
                    <a:lstStyle/>
                    <a:p>
                      <a:pPr indent="228600" algn="just">
                        <a:spcAft>
                          <a:spcPts val="0"/>
                        </a:spcAft>
                      </a:pPr>
                      <a:r>
                        <a:rPr lang="es-PE" sz="1100">
                          <a:solidFill>
                            <a:schemeClr val="tx1"/>
                          </a:solidFill>
                          <a:effectLst/>
                        </a:rPr>
                        <a:t>A</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4065567"/>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13294944"/>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60142683"/>
                  </a:ext>
                </a:extLst>
              </a:tr>
            </a:tbl>
          </a:graphicData>
        </a:graphic>
      </p:graphicFrame>
      <p:graphicFrame>
        <p:nvGraphicFramePr>
          <p:cNvPr id="5" name="Tabla 4"/>
          <p:cNvGraphicFramePr>
            <a:graphicFrameLocks noGrp="1"/>
          </p:cNvGraphicFramePr>
          <p:nvPr/>
        </p:nvGraphicFramePr>
        <p:xfrm>
          <a:off x="755576" y="4221088"/>
          <a:ext cx="7704860" cy="792480"/>
        </p:xfrm>
        <a:graphic>
          <a:graphicData uri="http://schemas.openxmlformats.org/drawingml/2006/table">
            <a:tbl>
              <a:tblPr firstRow="1" firstCol="1" lastRow="1" lastCol="1" bandRow="1" bandCol="1">
                <a:tableStyleId>{5C22544A-7EE6-4342-B048-85BDC9FD1C3A}</a:tableStyleId>
              </a:tblPr>
              <a:tblGrid>
                <a:gridCol w="385243">
                  <a:extLst>
                    <a:ext uri="{9D8B030D-6E8A-4147-A177-3AD203B41FA5}">
                      <a16:colId xmlns:a16="http://schemas.microsoft.com/office/drawing/2014/main" xmlns="" val="945596619"/>
                    </a:ext>
                  </a:extLst>
                </a:gridCol>
                <a:gridCol w="385243">
                  <a:extLst>
                    <a:ext uri="{9D8B030D-6E8A-4147-A177-3AD203B41FA5}">
                      <a16:colId xmlns:a16="http://schemas.microsoft.com/office/drawing/2014/main" xmlns="" val="127597722"/>
                    </a:ext>
                  </a:extLst>
                </a:gridCol>
                <a:gridCol w="385243">
                  <a:extLst>
                    <a:ext uri="{9D8B030D-6E8A-4147-A177-3AD203B41FA5}">
                      <a16:colId xmlns:a16="http://schemas.microsoft.com/office/drawing/2014/main" xmlns="" val="1754354736"/>
                    </a:ext>
                  </a:extLst>
                </a:gridCol>
                <a:gridCol w="385243">
                  <a:extLst>
                    <a:ext uri="{9D8B030D-6E8A-4147-A177-3AD203B41FA5}">
                      <a16:colId xmlns:a16="http://schemas.microsoft.com/office/drawing/2014/main" xmlns="" val="1777346964"/>
                    </a:ext>
                  </a:extLst>
                </a:gridCol>
                <a:gridCol w="385243">
                  <a:extLst>
                    <a:ext uri="{9D8B030D-6E8A-4147-A177-3AD203B41FA5}">
                      <a16:colId xmlns:a16="http://schemas.microsoft.com/office/drawing/2014/main" xmlns="" val="816326966"/>
                    </a:ext>
                  </a:extLst>
                </a:gridCol>
                <a:gridCol w="385243">
                  <a:extLst>
                    <a:ext uri="{9D8B030D-6E8A-4147-A177-3AD203B41FA5}">
                      <a16:colId xmlns:a16="http://schemas.microsoft.com/office/drawing/2014/main" xmlns="" val="1034287950"/>
                    </a:ext>
                  </a:extLst>
                </a:gridCol>
                <a:gridCol w="385243">
                  <a:extLst>
                    <a:ext uri="{9D8B030D-6E8A-4147-A177-3AD203B41FA5}">
                      <a16:colId xmlns:a16="http://schemas.microsoft.com/office/drawing/2014/main" xmlns="" val="31762721"/>
                    </a:ext>
                  </a:extLst>
                </a:gridCol>
                <a:gridCol w="385243">
                  <a:extLst>
                    <a:ext uri="{9D8B030D-6E8A-4147-A177-3AD203B41FA5}">
                      <a16:colId xmlns:a16="http://schemas.microsoft.com/office/drawing/2014/main" xmlns="" val="3836619740"/>
                    </a:ext>
                  </a:extLst>
                </a:gridCol>
                <a:gridCol w="385243">
                  <a:extLst>
                    <a:ext uri="{9D8B030D-6E8A-4147-A177-3AD203B41FA5}">
                      <a16:colId xmlns:a16="http://schemas.microsoft.com/office/drawing/2014/main" xmlns="" val="1595515286"/>
                    </a:ext>
                  </a:extLst>
                </a:gridCol>
                <a:gridCol w="385243">
                  <a:extLst>
                    <a:ext uri="{9D8B030D-6E8A-4147-A177-3AD203B41FA5}">
                      <a16:colId xmlns:a16="http://schemas.microsoft.com/office/drawing/2014/main" xmlns="" val="3576928176"/>
                    </a:ext>
                  </a:extLst>
                </a:gridCol>
                <a:gridCol w="385243">
                  <a:extLst>
                    <a:ext uri="{9D8B030D-6E8A-4147-A177-3AD203B41FA5}">
                      <a16:colId xmlns:a16="http://schemas.microsoft.com/office/drawing/2014/main" xmlns="" val="3571263182"/>
                    </a:ext>
                  </a:extLst>
                </a:gridCol>
                <a:gridCol w="385243">
                  <a:extLst>
                    <a:ext uri="{9D8B030D-6E8A-4147-A177-3AD203B41FA5}">
                      <a16:colId xmlns:a16="http://schemas.microsoft.com/office/drawing/2014/main" xmlns="" val="3969023413"/>
                    </a:ext>
                  </a:extLst>
                </a:gridCol>
                <a:gridCol w="385243">
                  <a:extLst>
                    <a:ext uri="{9D8B030D-6E8A-4147-A177-3AD203B41FA5}">
                      <a16:colId xmlns:a16="http://schemas.microsoft.com/office/drawing/2014/main" xmlns="" val="3347058291"/>
                    </a:ext>
                  </a:extLst>
                </a:gridCol>
                <a:gridCol w="385243">
                  <a:extLst>
                    <a:ext uri="{9D8B030D-6E8A-4147-A177-3AD203B41FA5}">
                      <a16:colId xmlns:a16="http://schemas.microsoft.com/office/drawing/2014/main" xmlns="" val="1252531937"/>
                    </a:ext>
                  </a:extLst>
                </a:gridCol>
                <a:gridCol w="385243">
                  <a:extLst>
                    <a:ext uri="{9D8B030D-6E8A-4147-A177-3AD203B41FA5}">
                      <a16:colId xmlns:a16="http://schemas.microsoft.com/office/drawing/2014/main" xmlns="" val="4243601567"/>
                    </a:ext>
                  </a:extLst>
                </a:gridCol>
                <a:gridCol w="385243">
                  <a:extLst>
                    <a:ext uri="{9D8B030D-6E8A-4147-A177-3AD203B41FA5}">
                      <a16:colId xmlns:a16="http://schemas.microsoft.com/office/drawing/2014/main" xmlns="" val="3846929176"/>
                    </a:ext>
                  </a:extLst>
                </a:gridCol>
                <a:gridCol w="385243">
                  <a:extLst>
                    <a:ext uri="{9D8B030D-6E8A-4147-A177-3AD203B41FA5}">
                      <a16:colId xmlns:a16="http://schemas.microsoft.com/office/drawing/2014/main" xmlns="" val="512717170"/>
                    </a:ext>
                  </a:extLst>
                </a:gridCol>
                <a:gridCol w="385243">
                  <a:extLst>
                    <a:ext uri="{9D8B030D-6E8A-4147-A177-3AD203B41FA5}">
                      <a16:colId xmlns:a16="http://schemas.microsoft.com/office/drawing/2014/main" xmlns="" val="3480355531"/>
                    </a:ext>
                  </a:extLst>
                </a:gridCol>
                <a:gridCol w="385243">
                  <a:extLst>
                    <a:ext uri="{9D8B030D-6E8A-4147-A177-3AD203B41FA5}">
                      <a16:colId xmlns:a16="http://schemas.microsoft.com/office/drawing/2014/main" xmlns="" val="2770115343"/>
                    </a:ext>
                  </a:extLst>
                </a:gridCol>
                <a:gridCol w="385243">
                  <a:extLst>
                    <a:ext uri="{9D8B030D-6E8A-4147-A177-3AD203B41FA5}">
                      <a16:colId xmlns:a16="http://schemas.microsoft.com/office/drawing/2014/main" xmlns="" val="2465693448"/>
                    </a:ext>
                  </a:extLst>
                </a:gridCol>
              </a:tblGrid>
              <a:tr h="0">
                <a:tc gridSpan="3">
                  <a:txBody>
                    <a:bodyPr/>
                    <a:lstStyle/>
                    <a:p>
                      <a:pPr algn="ctr">
                        <a:spcAft>
                          <a:spcPts val="0"/>
                        </a:spcAft>
                      </a:pPr>
                      <a:r>
                        <a:rPr lang="es-PE" sz="1000" dirty="0">
                          <a:solidFill>
                            <a:schemeClr val="tx1"/>
                          </a:solidFill>
                          <a:effectLst/>
                        </a:rPr>
                        <a:t>b (factor ramificación)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b* (factor de ramificación efectivo)</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lgn="ctr">
                        <a:spcAft>
                          <a:spcPts val="0"/>
                        </a:spcAft>
                      </a:pPr>
                      <a:r>
                        <a:rPr lang="es-PE" sz="1000" dirty="0">
                          <a:solidFill>
                            <a:schemeClr val="tx1"/>
                          </a:solidFill>
                          <a:effectLst/>
                        </a:rPr>
                        <a:t>d (profundidad de solución)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L (total de nodos abiertos)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N (total de nodos visitados)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lgn="ctr">
                        <a:spcAft>
                          <a:spcPts val="0"/>
                        </a:spcAft>
                      </a:pPr>
                      <a:r>
                        <a:rPr lang="es-PE" sz="1000">
                          <a:solidFill>
                            <a:schemeClr val="tx1"/>
                          </a:solidFill>
                          <a:effectLst/>
                        </a:rPr>
                        <a:t>C</a:t>
                      </a:r>
                      <a:endParaRPr lang="es-PE" sz="1200">
                        <a:solidFill>
                          <a:schemeClr val="tx1"/>
                        </a:solidFill>
                        <a:effectLst/>
                      </a:endParaRPr>
                    </a:p>
                    <a:p>
                      <a:pPr algn="ctr">
                        <a:spcAft>
                          <a:spcPts val="0"/>
                        </a:spcAft>
                      </a:pPr>
                      <a:r>
                        <a:rPr lang="es-PE" sz="1000">
                          <a:solidFill>
                            <a:schemeClr val="tx1"/>
                          </a:solidFill>
                          <a:effectLst/>
                        </a:rPr>
                        <a:t>(costo total)</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1339739289"/>
                  </a:ext>
                </a:extLst>
              </a:tr>
              <a:tr h="0">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endParaRPr>
                    </a:p>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4247918811"/>
                  </a:ext>
                </a:extLst>
              </a:tr>
            </a:tbl>
          </a:graphicData>
        </a:graphic>
      </p:graphicFrame>
    </p:spTree>
    <p:extLst>
      <p:ext uri="{BB962C8B-B14F-4D97-AF65-F5344CB8AC3E}">
        <p14:creationId xmlns:p14="http://schemas.microsoft.com/office/powerpoint/2010/main" xmlns="" val="352721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dirty="0"/>
              <a:t>Determine lo siguiente: </a:t>
            </a:r>
          </a:p>
          <a:p>
            <a:r>
              <a:rPr lang="es-PE" b="1" dirty="0"/>
              <a:t>Estrategia </a:t>
            </a:r>
            <a:r>
              <a:rPr lang="es-PE" b="1" dirty="0" err="1"/>
              <a:t>DFS</a:t>
            </a:r>
            <a:r>
              <a:rPr lang="es-PE" b="1" dirty="0"/>
              <a:t>. Estado Inicial A, Estado Meta I</a:t>
            </a:r>
            <a:endParaRPr lang="es-PE" dirty="0"/>
          </a:p>
          <a:p>
            <a:endParaRPr lang="es-PE" dirty="0"/>
          </a:p>
        </p:txBody>
      </p:sp>
      <p:sp>
        <p:nvSpPr>
          <p:cNvPr id="3" name="Título 2"/>
          <p:cNvSpPr>
            <a:spLocks noGrp="1"/>
          </p:cNvSpPr>
          <p:nvPr>
            <p:ph type="title"/>
          </p:nvPr>
        </p:nvSpPr>
        <p:spPr/>
        <p:txBody>
          <a:bodyPr/>
          <a:lstStyle/>
          <a:p>
            <a:r>
              <a:rPr lang="es-PE" dirty="0"/>
              <a:t>Ejercicio 5</a:t>
            </a:r>
          </a:p>
        </p:txBody>
      </p:sp>
      <p:graphicFrame>
        <p:nvGraphicFramePr>
          <p:cNvPr id="4" name="Tabla 3"/>
          <p:cNvGraphicFramePr>
            <a:graphicFrameLocks noGrp="1"/>
          </p:cNvGraphicFramePr>
          <p:nvPr/>
        </p:nvGraphicFramePr>
        <p:xfrm>
          <a:off x="755576" y="2276872"/>
          <a:ext cx="7704855" cy="1783080"/>
        </p:xfrm>
        <a:graphic>
          <a:graphicData uri="http://schemas.openxmlformats.org/drawingml/2006/table">
            <a:tbl>
              <a:tblPr firstRow="1" firstCol="1" lastRow="1" lastCol="1" bandRow="1" bandCol="1">
                <a:tableStyleId>{5C22544A-7EE6-4342-B048-85BDC9FD1C3A}</a:tableStyleId>
              </a:tblPr>
              <a:tblGrid>
                <a:gridCol w="513657">
                  <a:extLst>
                    <a:ext uri="{9D8B030D-6E8A-4147-A177-3AD203B41FA5}">
                      <a16:colId xmlns:a16="http://schemas.microsoft.com/office/drawing/2014/main" xmlns="" val="2091632774"/>
                    </a:ext>
                  </a:extLst>
                </a:gridCol>
                <a:gridCol w="513657">
                  <a:extLst>
                    <a:ext uri="{9D8B030D-6E8A-4147-A177-3AD203B41FA5}">
                      <a16:colId xmlns:a16="http://schemas.microsoft.com/office/drawing/2014/main" xmlns="" val="482907648"/>
                    </a:ext>
                  </a:extLst>
                </a:gridCol>
                <a:gridCol w="513657">
                  <a:extLst>
                    <a:ext uri="{9D8B030D-6E8A-4147-A177-3AD203B41FA5}">
                      <a16:colId xmlns:a16="http://schemas.microsoft.com/office/drawing/2014/main" xmlns="" val="3786496789"/>
                    </a:ext>
                  </a:extLst>
                </a:gridCol>
                <a:gridCol w="513657">
                  <a:extLst>
                    <a:ext uri="{9D8B030D-6E8A-4147-A177-3AD203B41FA5}">
                      <a16:colId xmlns:a16="http://schemas.microsoft.com/office/drawing/2014/main" xmlns="" val="781351138"/>
                    </a:ext>
                  </a:extLst>
                </a:gridCol>
                <a:gridCol w="513657">
                  <a:extLst>
                    <a:ext uri="{9D8B030D-6E8A-4147-A177-3AD203B41FA5}">
                      <a16:colId xmlns:a16="http://schemas.microsoft.com/office/drawing/2014/main" xmlns="" val="3981379187"/>
                    </a:ext>
                  </a:extLst>
                </a:gridCol>
                <a:gridCol w="513657">
                  <a:extLst>
                    <a:ext uri="{9D8B030D-6E8A-4147-A177-3AD203B41FA5}">
                      <a16:colId xmlns:a16="http://schemas.microsoft.com/office/drawing/2014/main" xmlns="" val="1458789188"/>
                    </a:ext>
                  </a:extLst>
                </a:gridCol>
                <a:gridCol w="513657">
                  <a:extLst>
                    <a:ext uri="{9D8B030D-6E8A-4147-A177-3AD203B41FA5}">
                      <a16:colId xmlns:a16="http://schemas.microsoft.com/office/drawing/2014/main" xmlns="" val="3628154239"/>
                    </a:ext>
                  </a:extLst>
                </a:gridCol>
                <a:gridCol w="513657">
                  <a:extLst>
                    <a:ext uri="{9D8B030D-6E8A-4147-A177-3AD203B41FA5}">
                      <a16:colId xmlns:a16="http://schemas.microsoft.com/office/drawing/2014/main" xmlns="" val="2815571641"/>
                    </a:ext>
                  </a:extLst>
                </a:gridCol>
                <a:gridCol w="513657">
                  <a:extLst>
                    <a:ext uri="{9D8B030D-6E8A-4147-A177-3AD203B41FA5}">
                      <a16:colId xmlns:a16="http://schemas.microsoft.com/office/drawing/2014/main" xmlns="" val="732736276"/>
                    </a:ext>
                  </a:extLst>
                </a:gridCol>
                <a:gridCol w="513657">
                  <a:extLst>
                    <a:ext uri="{9D8B030D-6E8A-4147-A177-3AD203B41FA5}">
                      <a16:colId xmlns:a16="http://schemas.microsoft.com/office/drawing/2014/main" xmlns="" val="3697701585"/>
                    </a:ext>
                  </a:extLst>
                </a:gridCol>
                <a:gridCol w="513657">
                  <a:extLst>
                    <a:ext uri="{9D8B030D-6E8A-4147-A177-3AD203B41FA5}">
                      <a16:colId xmlns:a16="http://schemas.microsoft.com/office/drawing/2014/main" xmlns="" val="662974370"/>
                    </a:ext>
                  </a:extLst>
                </a:gridCol>
                <a:gridCol w="513657">
                  <a:extLst>
                    <a:ext uri="{9D8B030D-6E8A-4147-A177-3AD203B41FA5}">
                      <a16:colId xmlns:a16="http://schemas.microsoft.com/office/drawing/2014/main" xmlns="" val="533528461"/>
                    </a:ext>
                  </a:extLst>
                </a:gridCol>
                <a:gridCol w="513657">
                  <a:extLst>
                    <a:ext uri="{9D8B030D-6E8A-4147-A177-3AD203B41FA5}">
                      <a16:colId xmlns:a16="http://schemas.microsoft.com/office/drawing/2014/main" xmlns="" val="797745344"/>
                    </a:ext>
                  </a:extLst>
                </a:gridCol>
                <a:gridCol w="513657">
                  <a:extLst>
                    <a:ext uri="{9D8B030D-6E8A-4147-A177-3AD203B41FA5}">
                      <a16:colId xmlns:a16="http://schemas.microsoft.com/office/drawing/2014/main" xmlns="" val="1276942587"/>
                    </a:ext>
                  </a:extLst>
                </a:gridCol>
                <a:gridCol w="513657">
                  <a:extLst>
                    <a:ext uri="{9D8B030D-6E8A-4147-A177-3AD203B41FA5}">
                      <a16:colId xmlns:a16="http://schemas.microsoft.com/office/drawing/2014/main" xmlns="" val="372723170"/>
                    </a:ext>
                  </a:extLst>
                </a:gridCol>
              </a:tblGrid>
              <a:tr h="0">
                <a:tc gridSpan="15">
                  <a:txBody>
                    <a:bodyPr/>
                    <a:lstStyle/>
                    <a:p>
                      <a:pPr indent="228600" algn="just">
                        <a:spcAft>
                          <a:spcPts val="0"/>
                        </a:spcAft>
                      </a:pPr>
                      <a:r>
                        <a:rPr lang="es-PE" sz="1100">
                          <a:solidFill>
                            <a:schemeClr val="tx1"/>
                          </a:solidFill>
                          <a:effectLst/>
                        </a:rPr>
                        <a:t>Orden de nodos abiertos</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4163682968"/>
                  </a:ext>
                </a:extLst>
              </a:tr>
              <a:tr h="241300">
                <a:tc>
                  <a:txBody>
                    <a:bodyPr/>
                    <a:lstStyle/>
                    <a:p>
                      <a:pPr indent="228600" algn="just">
                        <a:spcAft>
                          <a:spcPts val="0"/>
                        </a:spcAft>
                      </a:pPr>
                      <a:r>
                        <a:rPr lang="es-PE" sz="1100" dirty="0">
                          <a:solidFill>
                            <a:schemeClr val="tx1"/>
                          </a:solidFill>
                          <a:effectLst/>
                        </a:rPr>
                        <a:t>A</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77835180"/>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35603572"/>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30359077"/>
                  </a:ext>
                </a:extLst>
              </a:tr>
              <a:tr h="0">
                <a:tc gridSpan="15">
                  <a:txBody>
                    <a:bodyPr/>
                    <a:lstStyle/>
                    <a:p>
                      <a:pPr indent="228600" algn="just">
                        <a:spcAft>
                          <a:spcPts val="0"/>
                        </a:spcAft>
                      </a:pPr>
                      <a:r>
                        <a:rPr lang="es-PE" sz="1100" dirty="0">
                          <a:solidFill>
                            <a:schemeClr val="tx1"/>
                          </a:solidFill>
                          <a:effectLst/>
                        </a:rPr>
                        <a:t>Orden de nodos cerrados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1957180001"/>
                  </a:ext>
                </a:extLst>
              </a:tr>
              <a:tr h="241300">
                <a:tc>
                  <a:txBody>
                    <a:bodyPr/>
                    <a:lstStyle/>
                    <a:p>
                      <a:pPr indent="228600" algn="just">
                        <a:spcAft>
                          <a:spcPts val="0"/>
                        </a:spcAft>
                      </a:pPr>
                      <a:r>
                        <a:rPr lang="es-PE" sz="1100">
                          <a:solidFill>
                            <a:schemeClr val="tx1"/>
                          </a:solidFill>
                          <a:effectLst/>
                        </a:rPr>
                        <a:t>A</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4065567"/>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13294944"/>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60142683"/>
                  </a:ext>
                </a:extLst>
              </a:tr>
            </a:tbl>
          </a:graphicData>
        </a:graphic>
      </p:graphicFrame>
      <p:graphicFrame>
        <p:nvGraphicFramePr>
          <p:cNvPr id="5" name="Tabla 4"/>
          <p:cNvGraphicFramePr>
            <a:graphicFrameLocks noGrp="1"/>
          </p:cNvGraphicFramePr>
          <p:nvPr/>
        </p:nvGraphicFramePr>
        <p:xfrm>
          <a:off x="755576" y="4221088"/>
          <a:ext cx="7704860" cy="792480"/>
        </p:xfrm>
        <a:graphic>
          <a:graphicData uri="http://schemas.openxmlformats.org/drawingml/2006/table">
            <a:tbl>
              <a:tblPr firstRow="1" firstCol="1" lastRow="1" lastCol="1" bandRow="1" bandCol="1">
                <a:tableStyleId>{5C22544A-7EE6-4342-B048-85BDC9FD1C3A}</a:tableStyleId>
              </a:tblPr>
              <a:tblGrid>
                <a:gridCol w="385243">
                  <a:extLst>
                    <a:ext uri="{9D8B030D-6E8A-4147-A177-3AD203B41FA5}">
                      <a16:colId xmlns:a16="http://schemas.microsoft.com/office/drawing/2014/main" xmlns="" val="945596619"/>
                    </a:ext>
                  </a:extLst>
                </a:gridCol>
                <a:gridCol w="385243">
                  <a:extLst>
                    <a:ext uri="{9D8B030D-6E8A-4147-A177-3AD203B41FA5}">
                      <a16:colId xmlns:a16="http://schemas.microsoft.com/office/drawing/2014/main" xmlns="" val="127597722"/>
                    </a:ext>
                  </a:extLst>
                </a:gridCol>
                <a:gridCol w="385243">
                  <a:extLst>
                    <a:ext uri="{9D8B030D-6E8A-4147-A177-3AD203B41FA5}">
                      <a16:colId xmlns:a16="http://schemas.microsoft.com/office/drawing/2014/main" xmlns="" val="1754354736"/>
                    </a:ext>
                  </a:extLst>
                </a:gridCol>
                <a:gridCol w="385243">
                  <a:extLst>
                    <a:ext uri="{9D8B030D-6E8A-4147-A177-3AD203B41FA5}">
                      <a16:colId xmlns:a16="http://schemas.microsoft.com/office/drawing/2014/main" xmlns="" val="1777346964"/>
                    </a:ext>
                  </a:extLst>
                </a:gridCol>
                <a:gridCol w="385243">
                  <a:extLst>
                    <a:ext uri="{9D8B030D-6E8A-4147-A177-3AD203B41FA5}">
                      <a16:colId xmlns:a16="http://schemas.microsoft.com/office/drawing/2014/main" xmlns="" val="816326966"/>
                    </a:ext>
                  </a:extLst>
                </a:gridCol>
                <a:gridCol w="385243">
                  <a:extLst>
                    <a:ext uri="{9D8B030D-6E8A-4147-A177-3AD203B41FA5}">
                      <a16:colId xmlns:a16="http://schemas.microsoft.com/office/drawing/2014/main" xmlns="" val="1034287950"/>
                    </a:ext>
                  </a:extLst>
                </a:gridCol>
                <a:gridCol w="385243">
                  <a:extLst>
                    <a:ext uri="{9D8B030D-6E8A-4147-A177-3AD203B41FA5}">
                      <a16:colId xmlns:a16="http://schemas.microsoft.com/office/drawing/2014/main" xmlns="" val="31762721"/>
                    </a:ext>
                  </a:extLst>
                </a:gridCol>
                <a:gridCol w="385243">
                  <a:extLst>
                    <a:ext uri="{9D8B030D-6E8A-4147-A177-3AD203B41FA5}">
                      <a16:colId xmlns:a16="http://schemas.microsoft.com/office/drawing/2014/main" xmlns="" val="3836619740"/>
                    </a:ext>
                  </a:extLst>
                </a:gridCol>
                <a:gridCol w="385243">
                  <a:extLst>
                    <a:ext uri="{9D8B030D-6E8A-4147-A177-3AD203B41FA5}">
                      <a16:colId xmlns:a16="http://schemas.microsoft.com/office/drawing/2014/main" xmlns="" val="1595515286"/>
                    </a:ext>
                  </a:extLst>
                </a:gridCol>
                <a:gridCol w="385243">
                  <a:extLst>
                    <a:ext uri="{9D8B030D-6E8A-4147-A177-3AD203B41FA5}">
                      <a16:colId xmlns:a16="http://schemas.microsoft.com/office/drawing/2014/main" xmlns="" val="3576928176"/>
                    </a:ext>
                  </a:extLst>
                </a:gridCol>
                <a:gridCol w="385243">
                  <a:extLst>
                    <a:ext uri="{9D8B030D-6E8A-4147-A177-3AD203B41FA5}">
                      <a16:colId xmlns:a16="http://schemas.microsoft.com/office/drawing/2014/main" xmlns="" val="3571263182"/>
                    </a:ext>
                  </a:extLst>
                </a:gridCol>
                <a:gridCol w="385243">
                  <a:extLst>
                    <a:ext uri="{9D8B030D-6E8A-4147-A177-3AD203B41FA5}">
                      <a16:colId xmlns:a16="http://schemas.microsoft.com/office/drawing/2014/main" xmlns="" val="3969023413"/>
                    </a:ext>
                  </a:extLst>
                </a:gridCol>
                <a:gridCol w="385243">
                  <a:extLst>
                    <a:ext uri="{9D8B030D-6E8A-4147-A177-3AD203B41FA5}">
                      <a16:colId xmlns:a16="http://schemas.microsoft.com/office/drawing/2014/main" xmlns="" val="3347058291"/>
                    </a:ext>
                  </a:extLst>
                </a:gridCol>
                <a:gridCol w="385243">
                  <a:extLst>
                    <a:ext uri="{9D8B030D-6E8A-4147-A177-3AD203B41FA5}">
                      <a16:colId xmlns:a16="http://schemas.microsoft.com/office/drawing/2014/main" xmlns="" val="1252531937"/>
                    </a:ext>
                  </a:extLst>
                </a:gridCol>
                <a:gridCol w="385243">
                  <a:extLst>
                    <a:ext uri="{9D8B030D-6E8A-4147-A177-3AD203B41FA5}">
                      <a16:colId xmlns:a16="http://schemas.microsoft.com/office/drawing/2014/main" xmlns="" val="4243601567"/>
                    </a:ext>
                  </a:extLst>
                </a:gridCol>
                <a:gridCol w="385243">
                  <a:extLst>
                    <a:ext uri="{9D8B030D-6E8A-4147-A177-3AD203B41FA5}">
                      <a16:colId xmlns:a16="http://schemas.microsoft.com/office/drawing/2014/main" xmlns="" val="3846929176"/>
                    </a:ext>
                  </a:extLst>
                </a:gridCol>
                <a:gridCol w="385243">
                  <a:extLst>
                    <a:ext uri="{9D8B030D-6E8A-4147-A177-3AD203B41FA5}">
                      <a16:colId xmlns:a16="http://schemas.microsoft.com/office/drawing/2014/main" xmlns="" val="512717170"/>
                    </a:ext>
                  </a:extLst>
                </a:gridCol>
                <a:gridCol w="385243">
                  <a:extLst>
                    <a:ext uri="{9D8B030D-6E8A-4147-A177-3AD203B41FA5}">
                      <a16:colId xmlns:a16="http://schemas.microsoft.com/office/drawing/2014/main" xmlns="" val="3480355531"/>
                    </a:ext>
                  </a:extLst>
                </a:gridCol>
                <a:gridCol w="385243">
                  <a:extLst>
                    <a:ext uri="{9D8B030D-6E8A-4147-A177-3AD203B41FA5}">
                      <a16:colId xmlns:a16="http://schemas.microsoft.com/office/drawing/2014/main" xmlns="" val="2770115343"/>
                    </a:ext>
                  </a:extLst>
                </a:gridCol>
                <a:gridCol w="385243">
                  <a:extLst>
                    <a:ext uri="{9D8B030D-6E8A-4147-A177-3AD203B41FA5}">
                      <a16:colId xmlns:a16="http://schemas.microsoft.com/office/drawing/2014/main" xmlns="" val="2465693448"/>
                    </a:ext>
                  </a:extLst>
                </a:gridCol>
              </a:tblGrid>
              <a:tr h="0">
                <a:tc gridSpan="3">
                  <a:txBody>
                    <a:bodyPr/>
                    <a:lstStyle/>
                    <a:p>
                      <a:pPr algn="ctr">
                        <a:spcAft>
                          <a:spcPts val="0"/>
                        </a:spcAft>
                      </a:pPr>
                      <a:r>
                        <a:rPr lang="es-PE" sz="1000" dirty="0">
                          <a:solidFill>
                            <a:schemeClr val="tx1"/>
                          </a:solidFill>
                          <a:effectLst/>
                        </a:rPr>
                        <a:t>b (factor ramificación)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b* (factor de ramificación efectivo)</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lgn="ctr">
                        <a:spcAft>
                          <a:spcPts val="0"/>
                        </a:spcAft>
                      </a:pPr>
                      <a:r>
                        <a:rPr lang="es-PE" sz="1000" dirty="0">
                          <a:solidFill>
                            <a:schemeClr val="tx1"/>
                          </a:solidFill>
                          <a:effectLst/>
                        </a:rPr>
                        <a:t>d (profundidad de solución)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L (total de nodos abiertos)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N (total de nodos visitados)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lgn="ctr">
                        <a:spcAft>
                          <a:spcPts val="0"/>
                        </a:spcAft>
                      </a:pPr>
                      <a:r>
                        <a:rPr lang="es-PE" sz="1000">
                          <a:solidFill>
                            <a:schemeClr val="tx1"/>
                          </a:solidFill>
                          <a:effectLst/>
                        </a:rPr>
                        <a:t>C</a:t>
                      </a:r>
                      <a:endParaRPr lang="es-PE" sz="1200">
                        <a:solidFill>
                          <a:schemeClr val="tx1"/>
                        </a:solidFill>
                        <a:effectLst/>
                      </a:endParaRPr>
                    </a:p>
                    <a:p>
                      <a:pPr algn="ctr">
                        <a:spcAft>
                          <a:spcPts val="0"/>
                        </a:spcAft>
                      </a:pPr>
                      <a:r>
                        <a:rPr lang="es-PE" sz="1000">
                          <a:solidFill>
                            <a:schemeClr val="tx1"/>
                          </a:solidFill>
                          <a:effectLst/>
                        </a:rPr>
                        <a:t>(costo total)</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1339739289"/>
                  </a:ext>
                </a:extLst>
              </a:tr>
              <a:tr h="0">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endParaRPr>
                    </a:p>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4247918811"/>
                  </a:ext>
                </a:extLst>
              </a:tr>
            </a:tbl>
          </a:graphicData>
        </a:graphic>
      </p:graphicFrame>
    </p:spTree>
    <p:extLst>
      <p:ext uri="{BB962C8B-B14F-4D97-AF65-F5344CB8AC3E}">
        <p14:creationId xmlns:p14="http://schemas.microsoft.com/office/powerpoint/2010/main" xmlns="" val="2577486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PE" dirty="0"/>
              <a:t>Determine lo siguiente: </a:t>
            </a:r>
          </a:p>
          <a:p>
            <a:r>
              <a:rPr lang="es-PE" b="1" dirty="0"/>
              <a:t>Estrategia DLS. Estado Inicial A, Estado Meta I (profundidad = 3) </a:t>
            </a:r>
            <a:endParaRPr lang="es-PE" dirty="0"/>
          </a:p>
          <a:p>
            <a:r>
              <a:rPr lang="es-PE" dirty="0"/>
              <a:t>&lt;Búsqueda limitada en profundidad&gt;</a:t>
            </a:r>
          </a:p>
          <a:p>
            <a:endParaRPr lang="es-PE" dirty="0"/>
          </a:p>
        </p:txBody>
      </p:sp>
      <p:sp>
        <p:nvSpPr>
          <p:cNvPr id="3" name="Título 2"/>
          <p:cNvSpPr>
            <a:spLocks noGrp="1"/>
          </p:cNvSpPr>
          <p:nvPr>
            <p:ph type="title"/>
          </p:nvPr>
        </p:nvSpPr>
        <p:spPr/>
        <p:txBody>
          <a:bodyPr/>
          <a:lstStyle/>
          <a:p>
            <a:r>
              <a:rPr lang="es-PE" dirty="0"/>
              <a:t>Ejercicio 5</a:t>
            </a:r>
          </a:p>
        </p:txBody>
      </p:sp>
      <p:graphicFrame>
        <p:nvGraphicFramePr>
          <p:cNvPr id="4" name="Tabla 3"/>
          <p:cNvGraphicFramePr>
            <a:graphicFrameLocks noGrp="1"/>
          </p:cNvGraphicFramePr>
          <p:nvPr/>
        </p:nvGraphicFramePr>
        <p:xfrm>
          <a:off x="755576" y="2780536"/>
          <a:ext cx="7704855" cy="1783080"/>
        </p:xfrm>
        <a:graphic>
          <a:graphicData uri="http://schemas.openxmlformats.org/drawingml/2006/table">
            <a:tbl>
              <a:tblPr firstRow="1" firstCol="1" lastRow="1" lastCol="1" bandRow="1" bandCol="1">
                <a:tableStyleId>{5C22544A-7EE6-4342-B048-85BDC9FD1C3A}</a:tableStyleId>
              </a:tblPr>
              <a:tblGrid>
                <a:gridCol w="513657">
                  <a:extLst>
                    <a:ext uri="{9D8B030D-6E8A-4147-A177-3AD203B41FA5}">
                      <a16:colId xmlns:a16="http://schemas.microsoft.com/office/drawing/2014/main" xmlns="" val="2091632774"/>
                    </a:ext>
                  </a:extLst>
                </a:gridCol>
                <a:gridCol w="513657">
                  <a:extLst>
                    <a:ext uri="{9D8B030D-6E8A-4147-A177-3AD203B41FA5}">
                      <a16:colId xmlns:a16="http://schemas.microsoft.com/office/drawing/2014/main" xmlns="" val="482907648"/>
                    </a:ext>
                  </a:extLst>
                </a:gridCol>
                <a:gridCol w="513657">
                  <a:extLst>
                    <a:ext uri="{9D8B030D-6E8A-4147-A177-3AD203B41FA5}">
                      <a16:colId xmlns:a16="http://schemas.microsoft.com/office/drawing/2014/main" xmlns="" val="3786496789"/>
                    </a:ext>
                  </a:extLst>
                </a:gridCol>
                <a:gridCol w="513657">
                  <a:extLst>
                    <a:ext uri="{9D8B030D-6E8A-4147-A177-3AD203B41FA5}">
                      <a16:colId xmlns:a16="http://schemas.microsoft.com/office/drawing/2014/main" xmlns="" val="781351138"/>
                    </a:ext>
                  </a:extLst>
                </a:gridCol>
                <a:gridCol w="513657">
                  <a:extLst>
                    <a:ext uri="{9D8B030D-6E8A-4147-A177-3AD203B41FA5}">
                      <a16:colId xmlns:a16="http://schemas.microsoft.com/office/drawing/2014/main" xmlns="" val="3981379187"/>
                    </a:ext>
                  </a:extLst>
                </a:gridCol>
                <a:gridCol w="513657">
                  <a:extLst>
                    <a:ext uri="{9D8B030D-6E8A-4147-A177-3AD203B41FA5}">
                      <a16:colId xmlns:a16="http://schemas.microsoft.com/office/drawing/2014/main" xmlns="" val="1458789188"/>
                    </a:ext>
                  </a:extLst>
                </a:gridCol>
                <a:gridCol w="513657">
                  <a:extLst>
                    <a:ext uri="{9D8B030D-6E8A-4147-A177-3AD203B41FA5}">
                      <a16:colId xmlns:a16="http://schemas.microsoft.com/office/drawing/2014/main" xmlns="" val="3628154239"/>
                    </a:ext>
                  </a:extLst>
                </a:gridCol>
                <a:gridCol w="513657">
                  <a:extLst>
                    <a:ext uri="{9D8B030D-6E8A-4147-A177-3AD203B41FA5}">
                      <a16:colId xmlns:a16="http://schemas.microsoft.com/office/drawing/2014/main" xmlns="" val="2815571641"/>
                    </a:ext>
                  </a:extLst>
                </a:gridCol>
                <a:gridCol w="513657">
                  <a:extLst>
                    <a:ext uri="{9D8B030D-6E8A-4147-A177-3AD203B41FA5}">
                      <a16:colId xmlns:a16="http://schemas.microsoft.com/office/drawing/2014/main" xmlns="" val="732736276"/>
                    </a:ext>
                  </a:extLst>
                </a:gridCol>
                <a:gridCol w="513657">
                  <a:extLst>
                    <a:ext uri="{9D8B030D-6E8A-4147-A177-3AD203B41FA5}">
                      <a16:colId xmlns:a16="http://schemas.microsoft.com/office/drawing/2014/main" xmlns="" val="3697701585"/>
                    </a:ext>
                  </a:extLst>
                </a:gridCol>
                <a:gridCol w="513657">
                  <a:extLst>
                    <a:ext uri="{9D8B030D-6E8A-4147-A177-3AD203B41FA5}">
                      <a16:colId xmlns:a16="http://schemas.microsoft.com/office/drawing/2014/main" xmlns="" val="662974370"/>
                    </a:ext>
                  </a:extLst>
                </a:gridCol>
                <a:gridCol w="513657">
                  <a:extLst>
                    <a:ext uri="{9D8B030D-6E8A-4147-A177-3AD203B41FA5}">
                      <a16:colId xmlns:a16="http://schemas.microsoft.com/office/drawing/2014/main" xmlns="" val="533528461"/>
                    </a:ext>
                  </a:extLst>
                </a:gridCol>
                <a:gridCol w="513657">
                  <a:extLst>
                    <a:ext uri="{9D8B030D-6E8A-4147-A177-3AD203B41FA5}">
                      <a16:colId xmlns:a16="http://schemas.microsoft.com/office/drawing/2014/main" xmlns="" val="797745344"/>
                    </a:ext>
                  </a:extLst>
                </a:gridCol>
                <a:gridCol w="513657">
                  <a:extLst>
                    <a:ext uri="{9D8B030D-6E8A-4147-A177-3AD203B41FA5}">
                      <a16:colId xmlns:a16="http://schemas.microsoft.com/office/drawing/2014/main" xmlns="" val="1276942587"/>
                    </a:ext>
                  </a:extLst>
                </a:gridCol>
                <a:gridCol w="513657">
                  <a:extLst>
                    <a:ext uri="{9D8B030D-6E8A-4147-A177-3AD203B41FA5}">
                      <a16:colId xmlns:a16="http://schemas.microsoft.com/office/drawing/2014/main" xmlns="" val="372723170"/>
                    </a:ext>
                  </a:extLst>
                </a:gridCol>
              </a:tblGrid>
              <a:tr h="0">
                <a:tc gridSpan="15">
                  <a:txBody>
                    <a:bodyPr/>
                    <a:lstStyle/>
                    <a:p>
                      <a:pPr indent="228600" algn="just">
                        <a:spcAft>
                          <a:spcPts val="0"/>
                        </a:spcAft>
                      </a:pPr>
                      <a:r>
                        <a:rPr lang="es-PE" sz="1100">
                          <a:solidFill>
                            <a:schemeClr val="tx1"/>
                          </a:solidFill>
                          <a:effectLst/>
                        </a:rPr>
                        <a:t>Orden de nodos abiertos</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4163682968"/>
                  </a:ext>
                </a:extLst>
              </a:tr>
              <a:tr h="241300">
                <a:tc>
                  <a:txBody>
                    <a:bodyPr/>
                    <a:lstStyle/>
                    <a:p>
                      <a:pPr indent="228600" algn="just">
                        <a:spcAft>
                          <a:spcPts val="0"/>
                        </a:spcAft>
                      </a:pPr>
                      <a:r>
                        <a:rPr lang="es-PE" sz="1100" dirty="0">
                          <a:solidFill>
                            <a:schemeClr val="tx1"/>
                          </a:solidFill>
                          <a:effectLst/>
                        </a:rPr>
                        <a:t>A</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77835180"/>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35603572"/>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30359077"/>
                  </a:ext>
                </a:extLst>
              </a:tr>
              <a:tr h="0">
                <a:tc gridSpan="15">
                  <a:txBody>
                    <a:bodyPr/>
                    <a:lstStyle/>
                    <a:p>
                      <a:pPr indent="228600" algn="just">
                        <a:spcAft>
                          <a:spcPts val="0"/>
                        </a:spcAft>
                      </a:pPr>
                      <a:r>
                        <a:rPr lang="es-PE" sz="1100" dirty="0">
                          <a:solidFill>
                            <a:schemeClr val="tx1"/>
                          </a:solidFill>
                          <a:effectLst/>
                        </a:rPr>
                        <a:t>Orden de nodos cerrados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xmlns="" val="1957180001"/>
                  </a:ext>
                </a:extLst>
              </a:tr>
              <a:tr h="241300">
                <a:tc>
                  <a:txBody>
                    <a:bodyPr/>
                    <a:lstStyle/>
                    <a:p>
                      <a:pPr indent="228600" algn="just">
                        <a:spcAft>
                          <a:spcPts val="0"/>
                        </a:spcAft>
                      </a:pPr>
                      <a:r>
                        <a:rPr lang="es-PE" sz="1100">
                          <a:solidFill>
                            <a:schemeClr val="tx1"/>
                          </a:solidFill>
                          <a:effectLst/>
                        </a:rPr>
                        <a:t>A</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4065567"/>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13294944"/>
                  </a:ext>
                </a:extLst>
              </a:tr>
              <a:tr h="241300">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28600" algn="just">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60142683"/>
                  </a:ext>
                </a:extLst>
              </a:tr>
            </a:tbl>
          </a:graphicData>
        </a:graphic>
      </p:graphicFrame>
      <p:graphicFrame>
        <p:nvGraphicFramePr>
          <p:cNvPr id="5" name="Tabla 4"/>
          <p:cNvGraphicFramePr>
            <a:graphicFrameLocks noGrp="1"/>
          </p:cNvGraphicFramePr>
          <p:nvPr/>
        </p:nvGraphicFramePr>
        <p:xfrm>
          <a:off x="755576" y="4724752"/>
          <a:ext cx="7704860" cy="792480"/>
        </p:xfrm>
        <a:graphic>
          <a:graphicData uri="http://schemas.openxmlformats.org/drawingml/2006/table">
            <a:tbl>
              <a:tblPr firstRow="1" firstCol="1" lastRow="1" lastCol="1" bandRow="1" bandCol="1">
                <a:tableStyleId>{5C22544A-7EE6-4342-B048-85BDC9FD1C3A}</a:tableStyleId>
              </a:tblPr>
              <a:tblGrid>
                <a:gridCol w="385243">
                  <a:extLst>
                    <a:ext uri="{9D8B030D-6E8A-4147-A177-3AD203B41FA5}">
                      <a16:colId xmlns:a16="http://schemas.microsoft.com/office/drawing/2014/main" xmlns="" val="945596619"/>
                    </a:ext>
                  </a:extLst>
                </a:gridCol>
                <a:gridCol w="385243">
                  <a:extLst>
                    <a:ext uri="{9D8B030D-6E8A-4147-A177-3AD203B41FA5}">
                      <a16:colId xmlns:a16="http://schemas.microsoft.com/office/drawing/2014/main" xmlns="" val="127597722"/>
                    </a:ext>
                  </a:extLst>
                </a:gridCol>
                <a:gridCol w="385243">
                  <a:extLst>
                    <a:ext uri="{9D8B030D-6E8A-4147-A177-3AD203B41FA5}">
                      <a16:colId xmlns:a16="http://schemas.microsoft.com/office/drawing/2014/main" xmlns="" val="1754354736"/>
                    </a:ext>
                  </a:extLst>
                </a:gridCol>
                <a:gridCol w="385243">
                  <a:extLst>
                    <a:ext uri="{9D8B030D-6E8A-4147-A177-3AD203B41FA5}">
                      <a16:colId xmlns:a16="http://schemas.microsoft.com/office/drawing/2014/main" xmlns="" val="1777346964"/>
                    </a:ext>
                  </a:extLst>
                </a:gridCol>
                <a:gridCol w="385243">
                  <a:extLst>
                    <a:ext uri="{9D8B030D-6E8A-4147-A177-3AD203B41FA5}">
                      <a16:colId xmlns:a16="http://schemas.microsoft.com/office/drawing/2014/main" xmlns="" val="816326966"/>
                    </a:ext>
                  </a:extLst>
                </a:gridCol>
                <a:gridCol w="385243">
                  <a:extLst>
                    <a:ext uri="{9D8B030D-6E8A-4147-A177-3AD203B41FA5}">
                      <a16:colId xmlns:a16="http://schemas.microsoft.com/office/drawing/2014/main" xmlns="" val="1034287950"/>
                    </a:ext>
                  </a:extLst>
                </a:gridCol>
                <a:gridCol w="385243">
                  <a:extLst>
                    <a:ext uri="{9D8B030D-6E8A-4147-A177-3AD203B41FA5}">
                      <a16:colId xmlns:a16="http://schemas.microsoft.com/office/drawing/2014/main" xmlns="" val="31762721"/>
                    </a:ext>
                  </a:extLst>
                </a:gridCol>
                <a:gridCol w="385243">
                  <a:extLst>
                    <a:ext uri="{9D8B030D-6E8A-4147-A177-3AD203B41FA5}">
                      <a16:colId xmlns:a16="http://schemas.microsoft.com/office/drawing/2014/main" xmlns="" val="3836619740"/>
                    </a:ext>
                  </a:extLst>
                </a:gridCol>
                <a:gridCol w="385243">
                  <a:extLst>
                    <a:ext uri="{9D8B030D-6E8A-4147-A177-3AD203B41FA5}">
                      <a16:colId xmlns:a16="http://schemas.microsoft.com/office/drawing/2014/main" xmlns="" val="1595515286"/>
                    </a:ext>
                  </a:extLst>
                </a:gridCol>
                <a:gridCol w="385243">
                  <a:extLst>
                    <a:ext uri="{9D8B030D-6E8A-4147-A177-3AD203B41FA5}">
                      <a16:colId xmlns:a16="http://schemas.microsoft.com/office/drawing/2014/main" xmlns="" val="3576928176"/>
                    </a:ext>
                  </a:extLst>
                </a:gridCol>
                <a:gridCol w="385243">
                  <a:extLst>
                    <a:ext uri="{9D8B030D-6E8A-4147-A177-3AD203B41FA5}">
                      <a16:colId xmlns:a16="http://schemas.microsoft.com/office/drawing/2014/main" xmlns="" val="3571263182"/>
                    </a:ext>
                  </a:extLst>
                </a:gridCol>
                <a:gridCol w="385243">
                  <a:extLst>
                    <a:ext uri="{9D8B030D-6E8A-4147-A177-3AD203B41FA5}">
                      <a16:colId xmlns:a16="http://schemas.microsoft.com/office/drawing/2014/main" xmlns="" val="3969023413"/>
                    </a:ext>
                  </a:extLst>
                </a:gridCol>
                <a:gridCol w="385243">
                  <a:extLst>
                    <a:ext uri="{9D8B030D-6E8A-4147-A177-3AD203B41FA5}">
                      <a16:colId xmlns:a16="http://schemas.microsoft.com/office/drawing/2014/main" xmlns="" val="3347058291"/>
                    </a:ext>
                  </a:extLst>
                </a:gridCol>
                <a:gridCol w="385243">
                  <a:extLst>
                    <a:ext uri="{9D8B030D-6E8A-4147-A177-3AD203B41FA5}">
                      <a16:colId xmlns:a16="http://schemas.microsoft.com/office/drawing/2014/main" xmlns="" val="1252531937"/>
                    </a:ext>
                  </a:extLst>
                </a:gridCol>
                <a:gridCol w="385243">
                  <a:extLst>
                    <a:ext uri="{9D8B030D-6E8A-4147-A177-3AD203B41FA5}">
                      <a16:colId xmlns:a16="http://schemas.microsoft.com/office/drawing/2014/main" xmlns="" val="4243601567"/>
                    </a:ext>
                  </a:extLst>
                </a:gridCol>
                <a:gridCol w="385243">
                  <a:extLst>
                    <a:ext uri="{9D8B030D-6E8A-4147-A177-3AD203B41FA5}">
                      <a16:colId xmlns:a16="http://schemas.microsoft.com/office/drawing/2014/main" xmlns="" val="3846929176"/>
                    </a:ext>
                  </a:extLst>
                </a:gridCol>
                <a:gridCol w="385243">
                  <a:extLst>
                    <a:ext uri="{9D8B030D-6E8A-4147-A177-3AD203B41FA5}">
                      <a16:colId xmlns:a16="http://schemas.microsoft.com/office/drawing/2014/main" xmlns="" val="512717170"/>
                    </a:ext>
                  </a:extLst>
                </a:gridCol>
                <a:gridCol w="385243">
                  <a:extLst>
                    <a:ext uri="{9D8B030D-6E8A-4147-A177-3AD203B41FA5}">
                      <a16:colId xmlns:a16="http://schemas.microsoft.com/office/drawing/2014/main" xmlns="" val="3480355531"/>
                    </a:ext>
                  </a:extLst>
                </a:gridCol>
                <a:gridCol w="385243">
                  <a:extLst>
                    <a:ext uri="{9D8B030D-6E8A-4147-A177-3AD203B41FA5}">
                      <a16:colId xmlns:a16="http://schemas.microsoft.com/office/drawing/2014/main" xmlns="" val="2770115343"/>
                    </a:ext>
                  </a:extLst>
                </a:gridCol>
                <a:gridCol w="385243">
                  <a:extLst>
                    <a:ext uri="{9D8B030D-6E8A-4147-A177-3AD203B41FA5}">
                      <a16:colId xmlns:a16="http://schemas.microsoft.com/office/drawing/2014/main" xmlns="" val="2465693448"/>
                    </a:ext>
                  </a:extLst>
                </a:gridCol>
              </a:tblGrid>
              <a:tr h="0">
                <a:tc gridSpan="3">
                  <a:txBody>
                    <a:bodyPr/>
                    <a:lstStyle/>
                    <a:p>
                      <a:pPr algn="ctr">
                        <a:spcAft>
                          <a:spcPts val="0"/>
                        </a:spcAft>
                      </a:pPr>
                      <a:r>
                        <a:rPr lang="es-PE" sz="1000" dirty="0">
                          <a:solidFill>
                            <a:schemeClr val="tx1"/>
                          </a:solidFill>
                          <a:effectLst/>
                        </a:rPr>
                        <a:t>b (factor ramificación)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b* (factor de ramificación efectivo)</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lgn="ctr">
                        <a:spcAft>
                          <a:spcPts val="0"/>
                        </a:spcAft>
                      </a:pPr>
                      <a:r>
                        <a:rPr lang="es-PE" sz="1000" dirty="0">
                          <a:solidFill>
                            <a:schemeClr val="tx1"/>
                          </a:solidFill>
                          <a:effectLst/>
                        </a:rPr>
                        <a:t>d (profundidad de solución)</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L (total de nodos abiertos)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spcAft>
                          <a:spcPts val="0"/>
                        </a:spcAft>
                      </a:pPr>
                      <a:r>
                        <a:rPr lang="es-PE" sz="1000" dirty="0">
                          <a:solidFill>
                            <a:schemeClr val="tx1"/>
                          </a:solidFill>
                          <a:effectLst/>
                        </a:rPr>
                        <a:t>N (total de nodos visitados)</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lgn="ctr">
                        <a:spcAft>
                          <a:spcPts val="0"/>
                        </a:spcAft>
                      </a:pPr>
                      <a:r>
                        <a:rPr lang="es-PE" sz="1000">
                          <a:solidFill>
                            <a:schemeClr val="tx1"/>
                          </a:solidFill>
                          <a:effectLst/>
                        </a:rPr>
                        <a:t>C</a:t>
                      </a:r>
                      <a:endParaRPr lang="es-PE" sz="1200">
                        <a:solidFill>
                          <a:schemeClr val="tx1"/>
                        </a:solidFill>
                        <a:effectLst/>
                      </a:endParaRPr>
                    </a:p>
                    <a:p>
                      <a:pPr algn="ctr">
                        <a:spcAft>
                          <a:spcPts val="0"/>
                        </a:spcAft>
                      </a:pPr>
                      <a:r>
                        <a:rPr lang="es-PE" sz="1000">
                          <a:solidFill>
                            <a:schemeClr val="tx1"/>
                          </a:solidFill>
                          <a:effectLst/>
                        </a:rPr>
                        <a:t>(costo total)</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1339739289"/>
                  </a:ext>
                </a:extLst>
              </a:tr>
              <a:tr h="0">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endParaRPr>
                    </a:p>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3">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spcAft>
                          <a:spcPts val="0"/>
                        </a:spcAft>
                      </a:pPr>
                      <a:r>
                        <a:rPr lang="es-PE" sz="1100">
                          <a:solidFill>
                            <a:schemeClr val="tx1"/>
                          </a:solidFill>
                          <a:effectLst/>
                        </a:rPr>
                        <a:t> </a:t>
                      </a:r>
                      <a:endParaRPr lang="es-PE"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tc hMerge="1">
                  <a:txBody>
                    <a:bodyPr/>
                    <a:lstStyle/>
                    <a:p>
                      <a:endParaRPr lang="es-PE"/>
                    </a:p>
                  </a:txBody>
                  <a:tcPr/>
                </a:tc>
                <a:tc hMerge="1">
                  <a:txBody>
                    <a:bodyPr/>
                    <a:lstStyle/>
                    <a:p>
                      <a:endParaRPr lang="es-PE"/>
                    </a:p>
                  </a:txBody>
                  <a:tcPr/>
                </a:tc>
                <a:tc gridSpan="2">
                  <a:txBody>
                    <a:bodyPr/>
                    <a:lstStyle/>
                    <a:p>
                      <a:pPr>
                        <a:spcAft>
                          <a:spcPts val="0"/>
                        </a:spcAft>
                      </a:pPr>
                      <a:r>
                        <a:rPr lang="es-PE" sz="1100" dirty="0">
                          <a:solidFill>
                            <a:schemeClr val="tx1"/>
                          </a:solidFill>
                          <a:effectLst/>
                        </a:rPr>
                        <a:t> </a:t>
                      </a:r>
                      <a:endParaRPr lang="es-PE"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PE"/>
                    </a:p>
                  </a:txBody>
                  <a:tcPr/>
                </a:tc>
                <a:extLst>
                  <a:ext uri="{0D108BD9-81ED-4DB2-BD59-A6C34878D82A}">
                    <a16:rowId xmlns:a16="http://schemas.microsoft.com/office/drawing/2014/main" xmlns="" val="4247918811"/>
                  </a:ext>
                </a:extLst>
              </a:tr>
            </a:tbl>
          </a:graphicData>
        </a:graphic>
      </p:graphicFrame>
    </p:spTree>
    <p:extLst>
      <p:ext uri="{BB962C8B-B14F-4D97-AF65-F5344CB8AC3E}">
        <p14:creationId xmlns:p14="http://schemas.microsoft.com/office/powerpoint/2010/main" xmlns="" val="1249980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s-ES" altLang="es-PE" dirty="0"/>
              <a:t>Ejercicio 6</a:t>
            </a:r>
            <a:endParaRPr lang="es-PE" altLang="es-PE" dirty="0"/>
          </a:p>
        </p:txBody>
      </p:sp>
      <p:sp>
        <p:nvSpPr>
          <p:cNvPr id="588803" name="Rectangle 3"/>
          <p:cNvSpPr>
            <a:spLocks noGrp="1" noChangeArrowheads="1"/>
          </p:cNvSpPr>
          <p:nvPr>
            <p:ph type="body" idx="1"/>
          </p:nvPr>
        </p:nvSpPr>
        <p:spPr>
          <a:xfrm>
            <a:off x="457200" y="1196975"/>
            <a:ext cx="3970338" cy="2736850"/>
          </a:xfrm>
          <a:noFill/>
        </p:spPr>
        <p:txBody>
          <a:bodyPr/>
          <a:lstStyle/>
          <a:p>
            <a:pPr marL="0" indent="0" algn="just">
              <a:lnSpc>
                <a:spcPct val="80000"/>
              </a:lnSpc>
              <a:buFontTx/>
              <a:buNone/>
            </a:pPr>
            <a:r>
              <a:rPr lang="es-PE" altLang="es-PE" sz="1800" dirty="0"/>
              <a:t>Imagine un escenario con un robot que intenta navegar en el siguiente laberinto desde (S) hasta la meta (G). A cada paso, el robot puede seguir una de las cuatro direcciones del compas. El robot contempla las alternativas en el orden siguiente:  </a:t>
            </a:r>
          </a:p>
          <a:p>
            <a:pPr marL="0" indent="0" algn="just">
              <a:lnSpc>
                <a:spcPct val="80000"/>
              </a:lnSpc>
              <a:buFontTx/>
              <a:buNone/>
            </a:pPr>
            <a:r>
              <a:rPr lang="es-PE" altLang="es-PE" sz="1800" dirty="0">
                <a:solidFill>
                  <a:srgbClr val="FF3300"/>
                </a:solidFill>
              </a:rPr>
              <a:t>Moverse al Sur</a:t>
            </a:r>
          </a:p>
          <a:p>
            <a:pPr marL="0" indent="0" algn="just">
              <a:lnSpc>
                <a:spcPct val="80000"/>
              </a:lnSpc>
              <a:buFontTx/>
              <a:buNone/>
            </a:pPr>
            <a:r>
              <a:rPr lang="es-PE" altLang="es-PE" sz="1800" dirty="0">
                <a:solidFill>
                  <a:srgbClr val="FF3300"/>
                </a:solidFill>
              </a:rPr>
              <a:t>Moverse al Este</a:t>
            </a:r>
          </a:p>
          <a:p>
            <a:pPr marL="0" indent="0" algn="just">
              <a:lnSpc>
                <a:spcPct val="80000"/>
              </a:lnSpc>
              <a:buFontTx/>
              <a:buNone/>
            </a:pPr>
            <a:r>
              <a:rPr lang="es-PE" altLang="es-PE" sz="1800" dirty="0">
                <a:solidFill>
                  <a:srgbClr val="FF3300"/>
                </a:solidFill>
              </a:rPr>
              <a:t>Moverse al  Norte</a:t>
            </a:r>
          </a:p>
          <a:p>
            <a:pPr marL="0" indent="0" algn="just">
              <a:lnSpc>
                <a:spcPct val="80000"/>
              </a:lnSpc>
              <a:buFontTx/>
              <a:buNone/>
            </a:pPr>
            <a:r>
              <a:rPr lang="es-PE" altLang="es-PE" sz="1800" dirty="0">
                <a:solidFill>
                  <a:srgbClr val="FF3300"/>
                </a:solidFill>
              </a:rPr>
              <a:t>Moverse al Oeste</a:t>
            </a:r>
          </a:p>
        </p:txBody>
      </p:sp>
      <p:graphicFrame>
        <p:nvGraphicFramePr>
          <p:cNvPr id="588804" name="Object 4"/>
          <p:cNvGraphicFramePr>
            <a:graphicFrameLocks noChangeAspect="1"/>
          </p:cNvGraphicFramePr>
          <p:nvPr/>
        </p:nvGraphicFramePr>
        <p:xfrm>
          <a:off x="4572000" y="1196975"/>
          <a:ext cx="4392613" cy="1889125"/>
        </p:xfrm>
        <a:graphic>
          <a:graphicData uri="http://schemas.openxmlformats.org/presentationml/2006/ole">
            <p:oleObj spid="_x0000_s61445" name="Imagen de mapa de bits" r:id="rId3" imgW="5961905" imgH="2561905" progId="PBrush">
              <p:embed/>
            </p:oleObj>
          </a:graphicData>
        </a:graphic>
      </p:graphicFrame>
      <p:sp>
        <p:nvSpPr>
          <p:cNvPr id="588806" name="Rectangle 6"/>
          <p:cNvSpPr>
            <a:spLocks noChangeArrowheads="1"/>
          </p:cNvSpPr>
          <p:nvPr/>
        </p:nvSpPr>
        <p:spPr bwMode="auto">
          <a:xfrm>
            <a:off x="468313" y="4005263"/>
            <a:ext cx="8351837" cy="2585323"/>
          </a:xfrm>
          <a:prstGeom prst="rect">
            <a:avLst/>
          </a:prstGeom>
          <a:noFill/>
          <a:ln>
            <a:noFill/>
          </a:ln>
          <a:effectLst/>
          <a:extLst>
            <a:ext uri="{909E8E84-426E-40DD-AFC4-6F175D3DCCD1}">
              <a14:hiddenFill xmlns:a14="http://schemas.microsoft.com/office/drawing/2010/main" xmlns="">
                <a:solidFill>
                  <a:srgbClr val="FFEB95"/>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9875" indent="-269875">
              <a:defRPr>
                <a:solidFill>
                  <a:schemeClr val="tx1"/>
                </a:solidFill>
                <a:latin typeface="Arial" panose="020B0604020202020204" pitchFamily="34" charset="0"/>
              </a:defRPr>
            </a:lvl1pPr>
            <a:lvl2pPr marL="1063625" indent="-342900">
              <a:defRPr>
                <a:solidFill>
                  <a:schemeClr val="tx1"/>
                </a:solidFill>
                <a:latin typeface="Arial" panose="020B0604020202020204" pitchFamily="34" charset="0"/>
              </a:defRPr>
            </a:lvl2pPr>
            <a:lvl3pPr marL="1585913" indent="-342900">
              <a:defRPr>
                <a:solidFill>
                  <a:schemeClr val="tx1"/>
                </a:solidFill>
                <a:latin typeface="Arial" panose="020B0604020202020204" pitchFamily="34" charset="0"/>
              </a:defRPr>
            </a:lvl3pPr>
            <a:lvl4pPr marL="2108200" indent="-342900">
              <a:defRPr>
                <a:solidFill>
                  <a:schemeClr val="tx1"/>
                </a:solidFill>
                <a:latin typeface="Arial" panose="020B0604020202020204" pitchFamily="34" charset="0"/>
              </a:defRPr>
            </a:lvl4pPr>
            <a:lvl5pPr marL="2630488" indent="-342900">
              <a:defRPr>
                <a:solidFill>
                  <a:schemeClr val="tx1"/>
                </a:solidFill>
                <a:latin typeface="Arial" panose="020B0604020202020204" pitchFamily="34" charset="0"/>
              </a:defRPr>
            </a:lvl5pPr>
            <a:lvl6pPr marL="3087688" indent="-342900" fontAlgn="base">
              <a:spcBef>
                <a:spcPct val="0"/>
              </a:spcBef>
              <a:spcAft>
                <a:spcPct val="0"/>
              </a:spcAft>
              <a:defRPr>
                <a:solidFill>
                  <a:schemeClr val="tx1"/>
                </a:solidFill>
                <a:latin typeface="Arial" panose="020B0604020202020204" pitchFamily="34" charset="0"/>
              </a:defRPr>
            </a:lvl6pPr>
            <a:lvl7pPr marL="3544888" indent="-342900" fontAlgn="base">
              <a:spcBef>
                <a:spcPct val="0"/>
              </a:spcBef>
              <a:spcAft>
                <a:spcPct val="0"/>
              </a:spcAft>
              <a:defRPr>
                <a:solidFill>
                  <a:schemeClr val="tx1"/>
                </a:solidFill>
                <a:latin typeface="Arial" panose="020B0604020202020204" pitchFamily="34" charset="0"/>
              </a:defRPr>
            </a:lvl7pPr>
            <a:lvl8pPr marL="4002088" indent="-342900" fontAlgn="base">
              <a:spcBef>
                <a:spcPct val="0"/>
              </a:spcBef>
              <a:spcAft>
                <a:spcPct val="0"/>
              </a:spcAft>
              <a:defRPr>
                <a:solidFill>
                  <a:schemeClr val="tx1"/>
                </a:solidFill>
                <a:latin typeface="Arial" panose="020B0604020202020204" pitchFamily="34" charset="0"/>
              </a:defRPr>
            </a:lvl8pPr>
            <a:lvl9pPr marL="4459288" indent="-342900" fontAlgn="base">
              <a:spcBef>
                <a:spcPct val="0"/>
              </a:spcBef>
              <a:spcAft>
                <a:spcPct val="0"/>
              </a:spcAft>
              <a:defRPr>
                <a:solidFill>
                  <a:schemeClr val="tx1"/>
                </a:solidFill>
                <a:latin typeface="Arial" panose="020B0604020202020204" pitchFamily="34" charset="0"/>
              </a:defRPr>
            </a:lvl9pPr>
          </a:lstStyle>
          <a:p>
            <a:pPr algn="just">
              <a:buFontTx/>
              <a:buAutoNum type="arabicPeriod"/>
            </a:pPr>
            <a:r>
              <a:rPr lang="es-ES" altLang="es-PE" sz="1800" dirty="0"/>
              <a:t>Formular el problema como un problema de búsqueda.</a:t>
            </a:r>
          </a:p>
          <a:p>
            <a:pPr algn="just">
              <a:buFontTx/>
              <a:buAutoNum type="arabicPeriod"/>
            </a:pPr>
            <a:r>
              <a:rPr lang="es-PE" altLang="es-PE" sz="1800" dirty="0"/>
              <a:t>Marcar el conjunto de estados que se expanden durante la búsqueda, en el orden ellos se expanden, colocando un “1” en el primer estado, un “2” por el segundo, y así sucesivamente (Pon “1” en la celda marcada como S). Asume que la búsqueda es Primero en Profundidad (</a:t>
            </a:r>
            <a:r>
              <a:rPr lang="es-PE" altLang="es-PE" sz="1800" dirty="0" err="1"/>
              <a:t>DFS</a:t>
            </a:r>
            <a:r>
              <a:rPr lang="es-PE" altLang="es-PE" sz="1800" dirty="0"/>
              <a:t>). Use la versión de </a:t>
            </a:r>
            <a:r>
              <a:rPr lang="es-PE" altLang="es-PE" sz="1800" dirty="0" err="1"/>
              <a:t>DFS</a:t>
            </a:r>
            <a:r>
              <a:rPr lang="es-PE" altLang="es-PE" sz="1800" dirty="0"/>
              <a:t> que evita los ciclos y el re-expansión de un estado que está en el camino actual.</a:t>
            </a:r>
          </a:p>
          <a:p>
            <a:pPr algn="just">
              <a:buFontTx/>
              <a:buAutoNum type="arabicPeriod"/>
            </a:pPr>
            <a:r>
              <a:rPr lang="es-ES" altLang="es-PE" sz="1800" dirty="0"/>
              <a:t> Usando la misma notación marca el conjunto de estados que el </a:t>
            </a:r>
            <a:r>
              <a:rPr lang="es-ES" altLang="es-PE" sz="1800" dirty="0" err="1"/>
              <a:t>BFS</a:t>
            </a:r>
            <a:r>
              <a:rPr lang="es-ES" altLang="es-PE" sz="1800" dirty="0"/>
              <a:t> puede expandir, en el orden en el cual son expandidos.</a:t>
            </a:r>
            <a:endParaRPr lang="es-PE" altLang="es-PE" sz="1800" dirty="0"/>
          </a:p>
        </p:txBody>
      </p:sp>
    </p:spTree>
    <p:extLst>
      <p:ext uri="{BB962C8B-B14F-4D97-AF65-F5344CB8AC3E}">
        <p14:creationId xmlns:p14="http://schemas.microsoft.com/office/powerpoint/2010/main" xmlns="" val="331230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Grp="1" noChangeArrowheads="1"/>
          </p:cNvSpPr>
          <p:nvPr>
            <p:ph idx="1"/>
          </p:nvPr>
        </p:nvSpPr>
        <p:spPr/>
        <p:txBody>
          <a:bodyPr/>
          <a:lstStyle/>
          <a:p>
            <a:r>
              <a:rPr lang="es-PE" altLang="es-PE" dirty="0"/>
              <a:t>Estructuras de datos: Árboles y Grafos</a:t>
            </a:r>
          </a:p>
          <a:p>
            <a:endParaRPr lang="es-PE" altLang="es-PE" dirty="0"/>
          </a:p>
          <a:p>
            <a:r>
              <a:rPr lang="es-PE" altLang="es-PE" dirty="0"/>
              <a:t>Estados = Nodos</a:t>
            </a:r>
          </a:p>
          <a:p>
            <a:endParaRPr lang="es-PE" altLang="es-PE" dirty="0"/>
          </a:p>
          <a:p>
            <a:r>
              <a:rPr lang="es-PE" altLang="es-PE" dirty="0"/>
              <a:t>Operadores = Arcos entre nodos (dirigidos)</a:t>
            </a:r>
          </a:p>
          <a:p>
            <a:endParaRPr lang="es-PE" altLang="es-PE" dirty="0"/>
          </a:p>
          <a:p>
            <a:r>
              <a:rPr lang="es-PE" altLang="es-PE" dirty="0"/>
              <a:t>Árboles: Solo un camino lleva a un nodo</a:t>
            </a:r>
          </a:p>
          <a:p>
            <a:endParaRPr lang="es-PE" altLang="es-PE" dirty="0"/>
          </a:p>
          <a:p>
            <a:r>
              <a:rPr lang="es-PE" altLang="es-PE" dirty="0"/>
              <a:t>Grafos: Varios caminos pueden llevar a un nodo</a:t>
            </a:r>
          </a:p>
          <a:p>
            <a:endParaRPr lang="es-PE" altLang="es-PE" dirty="0"/>
          </a:p>
        </p:txBody>
      </p:sp>
      <p:sp>
        <p:nvSpPr>
          <p:cNvPr id="576514" name="Rectangle 2"/>
          <p:cNvSpPr>
            <a:spLocks noGrp="1" noChangeArrowheads="1"/>
          </p:cNvSpPr>
          <p:nvPr>
            <p:ph type="title"/>
          </p:nvPr>
        </p:nvSpPr>
        <p:spPr/>
        <p:txBody>
          <a:bodyPr/>
          <a:lstStyle/>
          <a:p>
            <a:r>
              <a:rPr lang="es-PE" altLang="es-PE" dirty="0"/>
              <a:t>Estructura del espacio de estados</a:t>
            </a:r>
          </a:p>
        </p:txBody>
      </p:sp>
    </p:spTree>
    <p:extLst>
      <p:ext uri="{BB962C8B-B14F-4D97-AF65-F5344CB8AC3E}">
        <p14:creationId xmlns:p14="http://schemas.microsoft.com/office/powerpoint/2010/main" xmlns="" val="3827656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ctrTitle"/>
          </p:nvPr>
        </p:nvSpPr>
        <p:spPr>
          <a:xfrm>
            <a:off x="685800" y="1928813"/>
            <a:ext cx="7772400" cy="1446212"/>
          </a:xfrm>
        </p:spPr>
        <p:txBody>
          <a:bodyPr/>
          <a:lstStyle/>
          <a:p>
            <a:pPr>
              <a:spcBef>
                <a:spcPct val="0"/>
              </a:spcBef>
            </a:pPr>
            <a:r>
              <a:rPr lang="es-ES" sz="5400" dirty="0">
                <a:latin typeface="Arial" charset="0"/>
                <a:cs typeface="Arial" charset="0"/>
              </a:rPr>
              <a:t>PREGUNTAS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Grp="1" noChangeArrowheads="1"/>
          </p:cNvSpPr>
          <p:nvPr>
            <p:ph idx="1"/>
          </p:nvPr>
        </p:nvSpPr>
        <p:spPr/>
        <p:txBody>
          <a:bodyPr/>
          <a:lstStyle/>
          <a:p>
            <a:pPr>
              <a:lnSpc>
                <a:spcPct val="90000"/>
              </a:lnSpc>
            </a:pPr>
            <a:r>
              <a:rPr lang="es-PE" altLang="es-PE" sz="2400" dirty="0"/>
              <a:t>Basado en búsqueda y recorrido en árboles y grafos</a:t>
            </a:r>
          </a:p>
          <a:p>
            <a:pPr>
              <a:lnSpc>
                <a:spcPct val="90000"/>
              </a:lnSpc>
            </a:pPr>
            <a:endParaRPr lang="es-PE" altLang="es-PE" sz="2400" dirty="0"/>
          </a:p>
          <a:p>
            <a:pPr>
              <a:lnSpc>
                <a:spcPct val="90000"/>
              </a:lnSpc>
            </a:pPr>
            <a:r>
              <a:rPr lang="es-PE" altLang="es-PE" sz="2400" dirty="0"/>
              <a:t>La estructura se construye a medida que se busca. </a:t>
            </a:r>
          </a:p>
          <a:p>
            <a:pPr>
              <a:lnSpc>
                <a:spcPct val="90000"/>
              </a:lnSpc>
            </a:pPr>
            <a:endParaRPr lang="es-PE" altLang="es-PE" sz="2400" dirty="0"/>
          </a:p>
          <a:p>
            <a:pPr>
              <a:lnSpc>
                <a:spcPct val="90000"/>
              </a:lnSpc>
            </a:pPr>
            <a:r>
              <a:rPr lang="es-PE" altLang="es-PE" sz="2400" dirty="0"/>
              <a:t>Algoritmo para una solución:</a:t>
            </a:r>
          </a:p>
          <a:p>
            <a:pPr lvl="1">
              <a:lnSpc>
                <a:spcPct val="90000"/>
              </a:lnSpc>
            </a:pPr>
            <a:r>
              <a:rPr lang="es-PE" altLang="es-PE" sz="2000" dirty="0">
                <a:solidFill>
                  <a:srgbClr val="FF3300"/>
                </a:solidFill>
              </a:rPr>
              <a:t>Seleccionar</a:t>
            </a:r>
            <a:r>
              <a:rPr lang="es-PE" altLang="es-PE" sz="2000" dirty="0"/>
              <a:t> el primer estado como el estado actual</a:t>
            </a:r>
          </a:p>
          <a:p>
            <a:pPr lvl="1">
              <a:lnSpc>
                <a:spcPct val="90000"/>
              </a:lnSpc>
            </a:pPr>
            <a:r>
              <a:rPr lang="es-PE" altLang="es-PE" sz="2000" b="1" i="1" dirty="0">
                <a:solidFill>
                  <a:schemeClr val="accent2"/>
                </a:solidFill>
              </a:rPr>
              <a:t>mientras</a:t>
            </a:r>
            <a:r>
              <a:rPr lang="es-PE" altLang="es-PE" sz="2000" b="1" i="1" dirty="0"/>
              <a:t> </a:t>
            </a:r>
            <a:r>
              <a:rPr lang="es-PE" altLang="es-PE" sz="2000" dirty="0"/>
              <a:t>el estado actual no es el estado final </a:t>
            </a:r>
            <a:r>
              <a:rPr lang="es-PE" altLang="es-PE" sz="2000" b="1" i="1" dirty="0"/>
              <a:t>hacer</a:t>
            </a:r>
          </a:p>
          <a:p>
            <a:pPr lvl="2">
              <a:lnSpc>
                <a:spcPct val="90000"/>
              </a:lnSpc>
              <a:buFontTx/>
              <a:buNone/>
            </a:pPr>
            <a:r>
              <a:rPr lang="es-PE" altLang="es-PE" dirty="0"/>
              <a:t>Generar y guardar sucesores del estado actual (expansión)</a:t>
            </a:r>
          </a:p>
          <a:p>
            <a:pPr lvl="2">
              <a:lnSpc>
                <a:spcPct val="90000"/>
              </a:lnSpc>
              <a:buFontTx/>
              <a:buNone/>
            </a:pPr>
            <a:r>
              <a:rPr lang="es-PE" altLang="es-PE" dirty="0"/>
              <a:t>Escoger el siguiente estado entre los pendientes (selección)</a:t>
            </a:r>
          </a:p>
          <a:p>
            <a:pPr lvl="1">
              <a:lnSpc>
                <a:spcPct val="90000"/>
              </a:lnSpc>
            </a:pPr>
            <a:r>
              <a:rPr lang="es-PE" altLang="es-PE" sz="2000" b="1" i="1" dirty="0">
                <a:solidFill>
                  <a:schemeClr val="accent2"/>
                </a:solidFill>
              </a:rPr>
              <a:t>fin-mientras</a:t>
            </a:r>
          </a:p>
          <a:p>
            <a:pPr>
              <a:lnSpc>
                <a:spcPct val="90000"/>
              </a:lnSpc>
            </a:pPr>
            <a:endParaRPr lang="es-PE" altLang="es-PE" sz="2400" dirty="0"/>
          </a:p>
          <a:p>
            <a:pPr>
              <a:lnSpc>
                <a:spcPct val="90000"/>
              </a:lnSpc>
            </a:pPr>
            <a:r>
              <a:rPr lang="es-PE" altLang="es-PE" sz="2400" dirty="0"/>
              <a:t>La selección del siguiente nodo determinará el tipo de búsqueda (</a:t>
            </a:r>
            <a:r>
              <a:rPr lang="es-PE" altLang="es-PE" sz="2400" b="1" dirty="0"/>
              <a:t>orden de selección o expansión</a:t>
            </a:r>
            <a:r>
              <a:rPr lang="es-PE" altLang="es-PE" sz="2400" dirty="0"/>
              <a:t>)</a:t>
            </a:r>
          </a:p>
          <a:p>
            <a:pPr>
              <a:lnSpc>
                <a:spcPct val="90000"/>
              </a:lnSpc>
            </a:pPr>
            <a:endParaRPr lang="es-PE" altLang="es-PE" sz="2400" dirty="0"/>
          </a:p>
          <a:p>
            <a:pPr>
              <a:lnSpc>
                <a:spcPct val="90000"/>
              </a:lnSpc>
            </a:pPr>
            <a:r>
              <a:rPr lang="es-PE" altLang="es-PE" sz="2400" dirty="0"/>
              <a:t>Es necesario definir un orden entre los sucesores de un nodo (</a:t>
            </a:r>
            <a:r>
              <a:rPr lang="es-PE" altLang="es-PE" sz="2400" b="1" dirty="0"/>
              <a:t>orden de generación</a:t>
            </a:r>
            <a:r>
              <a:rPr lang="es-PE" altLang="es-PE" sz="2400" dirty="0"/>
              <a:t>)</a:t>
            </a:r>
          </a:p>
        </p:txBody>
      </p:sp>
      <p:sp>
        <p:nvSpPr>
          <p:cNvPr id="577538" name="Rectangle 2"/>
          <p:cNvSpPr>
            <a:spLocks noGrp="1" noChangeArrowheads="1"/>
          </p:cNvSpPr>
          <p:nvPr>
            <p:ph type="title"/>
          </p:nvPr>
        </p:nvSpPr>
        <p:spPr/>
        <p:txBody>
          <a:bodyPr/>
          <a:lstStyle/>
          <a:p>
            <a:r>
              <a:rPr lang="es-PE" altLang="es-PE" dirty="0"/>
              <a:t>Algoritmo Básico</a:t>
            </a:r>
          </a:p>
        </p:txBody>
      </p:sp>
    </p:spTree>
    <p:extLst>
      <p:ext uri="{BB962C8B-B14F-4D97-AF65-F5344CB8AC3E}">
        <p14:creationId xmlns:p14="http://schemas.microsoft.com/office/powerpoint/2010/main" xmlns="" val="115996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Rectangle 3"/>
          <p:cNvSpPr>
            <a:spLocks noGrp="1" noChangeArrowheads="1"/>
          </p:cNvSpPr>
          <p:nvPr>
            <p:ph idx="1"/>
          </p:nvPr>
        </p:nvSpPr>
        <p:spPr/>
        <p:txBody>
          <a:bodyPr/>
          <a:lstStyle/>
          <a:p>
            <a:pPr algn="just">
              <a:lnSpc>
                <a:spcPct val="90000"/>
              </a:lnSpc>
            </a:pPr>
            <a:r>
              <a:rPr lang="es-PE" altLang="es-PE" sz="2400" b="1" dirty="0"/>
              <a:t>Nodos abiertos: </a:t>
            </a:r>
            <a:r>
              <a:rPr lang="es-PE" altLang="es-PE" sz="2400" dirty="0"/>
              <a:t>Estados generados pero aún no visitados</a:t>
            </a:r>
          </a:p>
          <a:p>
            <a:pPr algn="just">
              <a:lnSpc>
                <a:spcPct val="90000"/>
              </a:lnSpc>
            </a:pPr>
            <a:endParaRPr lang="es-PE" altLang="es-PE" sz="2400" b="1" dirty="0"/>
          </a:p>
          <a:p>
            <a:pPr algn="just">
              <a:lnSpc>
                <a:spcPct val="90000"/>
              </a:lnSpc>
            </a:pPr>
            <a:r>
              <a:rPr lang="es-PE" altLang="es-PE" sz="2400" b="1" dirty="0"/>
              <a:t>Nodos cerrados: </a:t>
            </a:r>
            <a:r>
              <a:rPr lang="es-PE" altLang="es-PE" sz="2400" dirty="0"/>
              <a:t>Estados visitados y que ya se han expandido</a:t>
            </a:r>
          </a:p>
          <a:p>
            <a:pPr algn="just">
              <a:lnSpc>
                <a:spcPct val="90000"/>
              </a:lnSpc>
            </a:pPr>
            <a:endParaRPr lang="es-PE" altLang="es-PE" sz="2400" dirty="0"/>
          </a:p>
          <a:p>
            <a:pPr algn="just">
              <a:lnSpc>
                <a:spcPct val="90000"/>
              </a:lnSpc>
            </a:pPr>
            <a:r>
              <a:rPr lang="es-PE" altLang="es-PE" sz="2400" dirty="0"/>
              <a:t>Tendremos una estructura para almacenar los nodos abiertos</a:t>
            </a:r>
          </a:p>
          <a:p>
            <a:pPr algn="just">
              <a:lnSpc>
                <a:spcPct val="90000"/>
              </a:lnSpc>
            </a:pPr>
            <a:endParaRPr lang="es-PE" altLang="es-PE" sz="2400" dirty="0"/>
          </a:p>
          <a:p>
            <a:pPr algn="just">
              <a:lnSpc>
                <a:spcPct val="90000"/>
              </a:lnSpc>
            </a:pPr>
            <a:r>
              <a:rPr lang="es-PE" altLang="es-PE" sz="2400" dirty="0"/>
              <a:t>Las diferentes políticas de inserción en la estructura determinarán el tipo de búsqueda </a:t>
            </a:r>
            <a:r>
              <a:rPr lang="es-PE" altLang="es-PE" dirty="0"/>
              <a:t>(</a:t>
            </a:r>
            <a:r>
              <a:rPr lang="es-PE" altLang="es-PE" b="1" dirty="0"/>
              <a:t>orden de generación</a:t>
            </a:r>
            <a:r>
              <a:rPr lang="es-PE" altLang="es-PE" dirty="0"/>
              <a:t>)</a:t>
            </a:r>
            <a:endParaRPr lang="es-PE" altLang="es-PE" sz="2400" dirty="0"/>
          </a:p>
          <a:p>
            <a:pPr algn="just">
              <a:lnSpc>
                <a:spcPct val="90000"/>
              </a:lnSpc>
            </a:pPr>
            <a:endParaRPr lang="es-PE" altLang="es-PE" sz="2400" dirty="0"/>
          </a:p>
        </p:txBody>
      </p:sp>
      <p:sp>
        <p:nvSpPr>
          <p:cNvPr id="578562" name="Rectangle 2"/>
          <p:cNvSpPr>
            <a:spLocks noGrp="1" noChangeArrowheads="1"/>
          </p:cNvSpPr>
          <p:nvPr>
            <p:ph type="title"/>
          </p:nvPr>
        </p:nvSpPr>
        <p:spPr/>
        <p:txBody>
          <a:bodyPr/>
          <a:lstStyle/>
          <a:p>
            <a:r>
              <a:rPr lang="es-PE" altLang="es-PE" dirty="0"/>
              <a:t>Algoritmo Básico</a:t>
            </a:r>
          </a:p>
        </p:txBody>
      </p:sp>
    </p:spTree>
    <p:extLst>
      <p:ext uri="{BB962C8B-B14F-4D97-AF65-F5344CB8AC3E}">
        <p14:creationId xmlns:p14="http://schemas.microsoft.com/office/powerpoint/2010/main" xmlns="" val="13351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s-PE" altLang="es-PE" dirty="0"/>
              <a:t>Algoritmo Básico</a:t>
            </a:r>
          </a:p>
        </p:txBody>
      </p:sp>
      <p:sp>
        <p:nvSpPr>
          <p:cNvPr id="578563" name="Rectangle 3"/>
          <p:cNvSpPr>
            <a:spLocks noGrp="1" noChangeArrowheads="1"/>
          </p:cNvSpPr>
          <p:nvPr>
            <p:ph type="body" idx="1"/>
          </p:nvPr>
        </p:nvSpPr>
        <p:spPr/>
        <p:txBody>
          <a:bodyPr/>
          <a:lstStyle/>
          <a:p>
            <a:pPr algn="just">
              <a:lnSpc>
                <a:spcPct val="90000"/>
              </a:lnSpc>
            </a:pPr>
            <a:r>
              <a:rPr lang="es-PE" altLang="es-PE" sz="2400" dirty="0"/>
              <a:t>Si exploramos un grafo puede ser necesario tener en cuenta los estados repetidos (esto significa tener una estructura para los nodos cerrados). Merece la pena si el número de nodos diferentes es pequeño respecto al número de caminos</a:t>
            </a:r>
          </a:p>
          <a:p>
            <a:pPr algn="just">
              <a:lnSpc>
                <a:spcPct val="90000"/>
              </a:lnSpc>
            </a:pPr>
            <a:endParaRPr lang="es-PE" altLang="es-PE" sz="2400" dirty="0"/>
          </a:p>
        </p:txBody>
      </p:sp>
    </p:spTree>
    <p:extLst>
      <p:ext uri="{BB962C8B-B14F-4D97-AF65-F5344CB8AC3E}">
        <p14:creationId xmlns:p14="http://schemas.microsoft.com/office/powerpoint/2010/main" xmlns="" val="31613840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19928</TotalTime>
  <Words>3394</Words>
  <Application>Microsoft Office PowerPoint</Application>
  <PresentationFormat>Presentación en pantalla (4:3)</PresentationFormat>
  <Paragraphs>911</Paragraphs>
  <Slides>60</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60</vt:i4>
      </vt:variant>
    </vt:vector>
  </HeadingPairs>
  <TitlesOfParts>
    <vt:vector size="62" baseType="lpstr">
      <vt:lpstr>Tema de Office</vt:lpstr>
      <vt:lpstr>Imagen de mapa de bits</vt:lpstr>
      <vt:lpstr>Búsqueda BFS y DFS</vt:lpstr>
      <vt:lpstr>Mapa Conceptual del Curso</vt:lpstr>
      <vt:lpstr>Tabla de Contenido</vt:lpstr>
      <vt:lpstr>ESTRATEGIAS DE BÚSQUEDA</vt:lpstr>
      <vt:lpstr>Búsqueda en el Espacio de Estados</vt:lpstr>
      <vt:lpstr>Estructura del espacio de estados</vt:lpstr>
      <vt:lpstr>Algoritmo Básico</vt:lpstr>
      <vt:lpstr>Algoritmo Básico</vt:lpstr>
      <vt:lpstr>Algoritmo Básico</vt:lpstr>
      <vt:lpstr>Evaluación de las Estrategias</vt:lpstr>
      <vt:lpstr>BÚSQUEDA NO INFORMADA</vt:lpstr>
      <vt:lpstr>Estrategias de búsqueda no informada</vt:lpstr>
      <vt:lpstr>Estrategias de búsqueda no informada</vt:lpstr>
      <vt:lpstr>BÚSQUEDA POR AMPLITUD (BFS)</vt:lpstr>
      <vt:lpstr>1. Búsqueda preferente por amplitud</vt:lpstr>
      <vt:lpstr>Diapositiva 16</vt:lpstr>
      <vt:lpstr>Diapositiva 17</vt:lpstr>
      <vt:lpstr>Diapositiva 18</vt:lpstr>
      <vt:lpstr>Diapositiva 19</vt:lpstr>
      <vt:lpstr>Diapositiva 20</vt:lpstr>
      <vt:lpstr>Diapositiva 21</vt:lpstr>
      <vt:lpstr>Diapositiva 22</vt:lpstr>
      <vt:lpstr>Búsqueda preferente por amplitud</vt:lpstr>
      <vt:lpstr>Complejidad Temporal</vt:lpstr>
      <vt:lpstr>Complejidad Espacial y Temporal</vt:lpstr>
      <vt:lpstr>Resumen (BFS)</vt:lpstr>
      <vt:lpstr>Ejercicio 1</vt:lpstr>
      <vt:lpstr>Ejercicio 2</vt:lpstr>
      <vt:lpstr>BÚSQUEDA POR COSTO UNIFORME Uniform-Cost Search (UCS)</vt:lpstr>
      <vt:lpstr>Búsqueda de costo uniforme</vt:lpstr>
      <vt:lpstr>Costo uniforme</vt:lpstr>
      <vt:lpstr>Búsqueda de costo uniforme</vt:lpstr>
      <vt:lpstr>Búsqueda de costo uniforme</vt:lpstr>
      <vt:lpstr>Búsqueda de costo uniforme</vt:lpstr>
      <vt:lpstr>Búsqueda de costo uniforme</vt:lpstr>
      <vt:lpstr>Búsqueda de costo uniforme</vt:lpstr>
      <vt:lpstr>Resumen (UCS)</vt:lpstr>
      <vt:lpstr>Ejercicio 3</vt:lpstr>
      <vt:lpstr>Ejercicio 3</vt:lpstr>
      <vt:lpstr>Ejercicio 3</vt:lpstr>
      <vt:lpstr>BÚSQUEDA PREFERENTE POR PROFUNDIDAD (DFS)</vt:lpstr>
      <vt:lpstr>Búsqueda preferente por profundidad</vt:lpstr>
      <vt:lpstr>Búsqueda preferente por profundidad</vt:lpstr>
      <vt:lpstr>Búsqueda preferente por profundidad</vt:lpstr>
      <vt:lpstr>Búsqueda preferente por profundidad</vt:lpstr>
      <vt:lpstr>Resumen (DFS)</vt:lpstr>
      <vt:lpstr>Ejercicio 4</vt:lpstr>
      <vt:lpstr>BÚSQUEDA LIMITADA POR PROFUNDIDAD (DLS)</vt:lpstr>
      <vt:lpstr>Búsqueda limitada por profundidad</vt:lpstr>
      <vt:lpstr>BÚSQUEDA POR PROFUNDIZACIÓN ITERATIVA (IDS)</vt:lpstr>
      <vt:lpstr>Búsqueda por profundización iterativa</vt:lpstr>
      <vt:lpstr>Búsqueda por profundización iterativa</vt:lpstr>
      <vt:lpstr>Búsqueda por profundización iterativa</vt:lpstr>
      <vt:lpstr>Búsqueda por profundización iterativa</vt:lpstr>
      <vt:lpstr>Ejercicio 5</vt:lpstr>
      <vt:lpstr>Ejercicio 5</vt:lpstr>
      <vt:lpstr>Ejercicio 5</vt:lpstr>
      <vt:lpstr>Ejercicio 5</vt:lpstr>
      <vt:lpstr>Ejercicio 6</vt:lpstr>
      <vt:lpstr>PREGUNTAS</vt:lpstr>
    </vt:vector>
  </TitlesOfParts>
  <Company>IIA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dc:title>
  <dc:creator>Samuel Oporto</dc:creator>
  <cp:lastModifiedBy>Developer</cp:lastModifiedBy>
  <cp:revision>1633</cp:revision>
  <dcterms:created xsi:type="dcterms:W3CDTF">2005-02-10T17:29:41Z</dcterms:created>
  <dcterms:modified xsi:type="dcterms:W3CDTF">2016-07-18T23:24:21Z</dcterms:modified>
</cp:coreProperties>
</file>