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Default Extension="gif" ContentType="image/gif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6"/>
  </p:notesMasterIdLst>
  <p:handoutMasterIdLst>
    <p:handoutMasterId r:id="rId37"/>
  </p:handoutMasterIdLst>
  <p:sldIdLst>
    <p:sldId id="1215" r:id="rId2"/>
    <p:sldId id="1796" r:id="rId3"/>
    <p:sldId id="1865" r:id="rId4"/>
    <p:sldId id="1906" r:id="rId5"/>
    <p:sldId id="1889" r:id="rId6"/>
    <p:sldId id="1890" r:id="rId7"/>
    <p:sldId id="1891" r:id="rId8"/>
    <p:sldId id="1892" r:id="rId9"/>
    <p:sldId id="1893" r:id="rId10"/>
    <p:sldId id="1894" r:id="rId11"/>
    <p:sldId id="1907" r:id="rId12"/>
    <p:sldId id="1895" r:id="rId13"/>
    <p:sldId id="1896" r:id="rId14"/>
    <p:sldId id="1897" r:id="rId15"/>
    <p:sldId id="1898" r:id="rId16"/>
    <p:sldId id="1899" r:id="rId17"/>
    <p:sldId id="1900" r:id="rId18"/>
    <p:sldId id="1901" r:id="rId19"/>
    <p:sldId id="1902" r:id="rId20"/>
    <p:sldId id="1903" r:id="rId21"/>
    <p:sldId id="1904" r:id="rId22"/>
    <p:sldId id="1905" r:id="rId23"/>
    <p:sldId id="1826" r:id="rId24"/>
    <p:sldId id="1827" r:id="rId25"/>
    <p:sldId id="1857" r:id="rId26"/>
    <p:sldId id="1828" r:id="rId27"/>
    <p:sldId id="1829" r:id="rId28"/>
    <p:sldId id="1830" r:id="rId29"/>
    <p:sldId id="1831" r:id="rId30"/>
    <p:sldId id="1832" r:id="rId31"/>
    <p:sldId id="1833" r:id="rId32"/>
    <p:sldId id="1834" r:id="rId33"/>
    <p:sldId id="1835" r:id="rId34"/>
    <p:sldId id="1162" r:id="rId35"/>
  </p:sldIdLst>
  <p:sldSz cx="9144000" cy="6858000" type="screen4x3"/>
  <p:notesSz cx="7099300" cy="1023461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6600"/>
    <a:srgbClr val="33CC33"/>
    <a:srgbClr val="FFFFCC"/>
    <a:srgbClr val="8064A2"/>
    <a:srgbClr val="FFFF00"/>
    <a:srgbClr val="00FF00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6370" autoAdjust="0"/>
  </p:normalViewPr>
  <p:slideViewPr>
    <p:cSldViewPr>
      <p:cViewPr varScale="1">
        <p:scale>
          <a:sx n="72" d="100"/>
          <a:sy n="72" d="100"/>
        </p:scale>
        <p:origin x="-8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506"/>
    </p:cViewPr>
  </p:sorterViewPr>
  <p:notesViewPr>
    <p:cSldViewPr>
      <p:cViewPr varScale="1">
        <p:scale>
          <a:sx n="54" d="100"/>
          <a:sy n="54" d="100"/>
        </p:scale>
        <p:origin x="-2592" y="-90"/>
      </p:cViewPr>
      <p:guideLst>
        <p:guide orient="horz" pos="3222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13" Type="http://schemas.openxmlformats.org/officeDocument/2006/relationships/slide" Target="slides/slide33.xml"/><Relationship Id="rId3" Type="http://schemas.openxmlformats.org/officeDocument/2006/relationships/slide" Target="slides/slide23.xml"/><Relationship Id="rId7" Type="http://schemas.openxmlformats.org/officeDocument/2006/relationships/slide" Target="slides/slide27.xml"/><Relationship Id="rId12" Type="http://schemas.openxmlformats.org/officeDocument/2006/relationships/slide" Target="slides/slide3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6.xml"/><Relationship Id="rId11" Type="http://schemas.openxmlformats.org/officeDocument/2006/relationships/slide" Target="slides/slide31.xml"/><Relationship Id="rId5" Type="http://schemas.openxmlformats.org/officeDocument/2006/relationships/slide" Target="slides/slide25.xml"/><Relationship Id="rId10" Type="http://schemas.openxmlformats.org/officeDocument/2006/relationships/slide" Target="slides/slide30.xml"/><Relationship Id="rId4" Type="http://schemas.openxmlformats.org/officeDocument/2006/relationships/slide" Target="slides/slide24.xml"/><Relationship Id="rId9" Type="http://schemas.openxmlformats.org/officeDocument/2006/relationships/slide" Target="slides/slide29.xml"/><Relationship Id="rId1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18A4C86-828E-4AFB-B6E8-930BF36E81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394629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noProof="0"/>
              <a:t>Haga clic para modificar el estilo de texto del patrón</a:t>
            </a:r>
          </a:p>
          <a:p>
            <a:pPr lvl="1"/>
            <a:r>
              <a:rPr lang="es-PE" noProof="0"/>
              <a:t>Segundo nivel</a:t>
            </a:r>
          </a:p>
          <a:p>
            <a:pPr lvl="2"/>
            <a:r>
              <a:rPr lang="es-PE" noProof="0"/>
              <a:t>Tercer nivel</a:t>
            </a:r>
          </a:p>
          <a:p>
            <a:pPr lvl="3"/>
            <a:r>
              <a:rPr lang="es-PE" noProof="0"/>
              <a:t>Cuarto nivel</a:t>
            </a:r>
          </a:p>
          <a:p>
            <a:pPr lvl="4"/>
            <a:r>
              <a:rPr lang="es-PE" noProof="0"/>
              <a:t>Quinto nivel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58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13" tIns="48156" rIns="96313" bIns="4815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309F9E-A1B5-4AA2-BADB-0F9B2730C5E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993152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83D9-E663-4ADF-BDEF-36BA225568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54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E83D9-E663-4ADF-BDEF-36BA225568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98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4465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defRPr sz="44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786190"/>
            <a:ext cx="6400800" cy="135732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dirty="0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 userDrawn="1"/>
        </p:nvSpPr>
        <p:spPr bwMode="auto">
          <a:xfrm>
            <a:off x="323850" y="128588"/>
            <a:ext cx="8567738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s-ES" sz="3600">
              <a:solidFill>
                <a:schemeClr val="accent3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850" y="1214420"/>
            <a:ext cx="8568000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 dirty="0"/>
              <a:t>Haga clic para cambiar el estilo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 userDrawn="1"/>
        </p:nvSpPr>
        <p:spPr bwMode="auto">
          <a:xfrm>
            <a:off x="323850" y="128588"/>
            <a:ext cx="8567738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s-ES" sz="3600">
              <a:solidFill>
                <a:schemeClr val="accent3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 dirty="0"/>
              <a:t>Haga clic para cambiar el estilo</a:t>
            </a:r>
          </a:p>
        </p:txBody>
      </p:sp>
    </p:spTree>
    <p:extLst>
      <p:ext uri="{BB962C8B-B14F-4D97-AF65-F5344CB8AC3E}">
        <p14:creationId xmlns="" xmlns:p14="http://schemas.microsoft.com/office/powerpoint/2010/main" val="287337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4000" y="1214420"/>
            <a:ext cx="4176000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4420"/>
            <a:ext cx="4176000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 dirty="0"/>
              <a:t>Haga clic para cambiar el estilo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24000" y="1214420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  <p:sp>
        <p:nvSpPr>
          <p:cNvPr id="7" name="4 Marcador de contenido"/>
          <p:cNvSpPr>
            <a:spLocks noGrp="1"/>
          </p:cNvSpPr>
          <p:nvPr>
            <p:ph sz="quarter" idx="10"/>
          </p:nvPr>
        </p:nvSpPr>
        <p:spPr>
          <a:xfrm>
            <a:off x="324000" y="3929066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8" name="2 Marcador de texto"/>
          <p:cNvSpPr>
            <a:spLocks noGrp="1"/>
          </p:cNvSpPr>
          <p:nvPr>
            <p:ph type="body" sz="half" idx="11"/>
          </p:nvPr>
        </p:nvSpPr>
        <p:spPr>
          <a:xfrm>
            <a:off x="2484392" y="1214422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9" name="4 Marcador de contenido"/>
          <p:cNvSpPr>
            <a:spLocks noGrp="1"/>
          </p:cNvSpPr>
          <p:nvPr>
            <p:ph sz="quarter" idx="12"/>
          </p:nvPr>
        </p:nvSpPr>
        <p:spPr>
          <a:xfrm>
            <a:off x="2484392" y="3929068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2 Marcador de texto"/>
          <p:cNvSpPr>
            <a:spLocks noGrp="1"/>
          </p:cNvSpPr>
          <p:nvPr>
            <p:ph type="body" sz="half" idx="13"/>
          </p:nvPr>
        </p:nvSpPr>
        <p:spPr>
          <a:xfrm>
            <a:off x="4644784" y="1214422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4 Marcador de contenido"/>
          <p:cNvSpPr>
            <a:spLocks noGrp="1"/>
          </p:cNvSpPr>
          <p:nvPr>
            <p:ph sz="quarter" idx="14"/>
          </p:nvPr>
        </p:nvSpPr>
        <p:spPr>
          <a:xfrm>
            <a:off x="4644784" y="3929068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sz="half" idx="15"/>
          </p:nvPr>
        </p:nvSpPr>
        <p:spPr>
          <a:xfrm>
            <a:off x="6805175" y="1214424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4 Marcador de contenido"/>
          <p:cNvSpPr>
            <a:spLocks noGrp="1"/>
          </p:cNvSpPr>
          <p:nvPr>
            <p:ph sz="quarter" idx="16"/>
          </p:nvPr>
        </p:nvSpPr>
        <p:spPr>
          <a:xfrm>
            <a:off x="6805175" y="3929070"/>
            <a:ext cx="2088000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24000" y="1214420"/>
            <a:ext cx="4195793" cy="52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33913" y="1214422"/>
            <a:ext cx="4244975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33913" y="3909396"/>
            <a:ext cx="4244975" cy="252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24000" y="1213199"/>
            <a:ext cx="8568000" cy="5220000"/>
          </a:xfrm>
          <a:prstGeom prst="rect">
            <a:avLst/>
          </a:prstGeo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20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"/>
              <a:t>Haga clic para cambiar el estilo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11138"/>
            <a:ext cx="8569325" cy="646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/>
              <a:t>Haga clic para cambiar el estilo</a:t>
            </a:r>
          </a:p>
        </p:txBody>
      </p:sp>
      <p:sp>
        <p:nvSpPr>
          <p:cNvPr id="2" name="Rectangle 8"/>
          <p:cNvSpPr>
            <a:spLocks noGrp="1" noChangeArrowheads="1"/>
          </p:cNvSpPr>
          <p:nvPr/>
        </p:nvSpPr>
        <p:spPr bwMode="auto">
          <a:xfrm>
            <a:off x="323850" y="1079500"/>
            <a:ext cx="8569325" cy="52863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s-ES" sz="240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3" name="22 Rectángulo"/>
          <p:cNvSpPr/>
          <p:nvPr userDrawn="1"/>
        </p:nvSpPr>
        <p:spPr>
          <a:xfrm>
            <a:off x="0" y="963613"/>
            <a:ext cx="9144000" cy="179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0" y="6581775"/>
            <a:ext cx="9144000" cy="276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endParaRPr lang="es-ES" sz="1200" dirty="0">
              <a:latin typeface="Tahoma" pitchFamily="34" charset="0"/>
            </a:endParaRPr>
          </a:p>
        </p:txBody>
      </p:sp>
      <p:sp>
        <p:nvSpPr>
          <p:cNvPr id="10" name="9 Rectángulo"/>
          <p:cNvSpPr/>
          <p:nvPr userDrawn="1"/>
        </p:nvSpPr>
        <p:spPr>
          <a:xfrm>
            <a:off x="0" y="6573838"/>
            <a:ext cx="9144000" cy="287337"/>
          </a:xfrm>
          <a:prstGeom prst="rect">
            <a:avLst/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80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307975" y="6597650"/>
            <a:ext cx="447675" cy="214313"/>
          </a:xfrm>
          <a:prstGeom prst="rect">
            <a:avLst/>
          </a:prstGeom>
        </p:spPr>
        <p:txBody>
          <a:bodyPr tIns="36000" bIns="36000" anchor="ctr"/>
          <a:lstStyle>
            <a:lvl1pPr algn="r">
              <a:defRPr sz="1000">
                <a:solidFill>
                  <a:srgbClr val="16ADDC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1CC7FFA-D7B5-4760-A554-ACF8C2451923}" type="slidenum">
              <a:rPr lang="en-US" sz="1050" smtClean="0">
                <a:solidFill>
                  <a:schemeClr val="tx2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105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9" r:id="rId2"/>
    <p:sldLayoutId id="2147484580" r:id="rId3"/>
    <p:sldLayoutId id="2147484575" r:id="rId4"/>
    <p:sldLayoutId id="2147484576" r:id="rId5"/>
    <p:sldLayoutId id="2147484577" r:id="rId6"/>
    <p:sldLayoutId id="2147484578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F6228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4F622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ítulo"/>
          <p:cNvSpPr>
            <a:spLocks noGrp="1"/>
          </p:cNvSpPr>
          <p:nvPr>
            <p:ph type="ctrTitle"/>
          </p:nvPr>
        </p:nvSpPr>
        <p:spPr>
          <a:xfrm>
            <a:off x="699442" y="2060848"/>
            <a:ext cx="7772400" cy="584775"/>
          </a:xfrm>
        </p:spPr>
        <p:txBody>
          <a:bodyPr/>
          <a:lstStyle/>
          <a:p>
            <a:pPr eaLnBrk="1" hangingPunct="1">
              <a:defRPr/>
            </a:pPr>
            <a:r>
              <a:rPr lang="es-PE" sz="3200" b="1" dirty="0" smtClean="0"/>
              <a:t>Ordenamiento Topológico</a:t>
            </a:r>
            <a:endParaRPr lang="es-ES" sz="32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42" y="0"/>
            <a:ext cx="9144000" cy="170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PE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Times New Roman" pitchFamily="18" charset="0"/>
                <a:cs typeface="Tahoma" pitchFamily="34" charset="0"/>
              </a:rPr>
              <a:t>UPC</a:t>
            </a:r>
          </a:p>
          <a:p>
            <a:pPr algn="ctr">
              <a:defRPr/>
            </a:pPr>
            <a:r>
              <a:rPr lang="es-PE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Times New Roman" pitchFamily="18" charset="0"/>
                <a:cs typeface="Tahoma" pitchFamily="34" charset="0"/>
              </a:rPr>
              <a:t>COMPLEJIDAD ALGORTIMICA – CC76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6020410"/>
            <a:ext cx="917128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PE" sz="2400" b="1">
                <a:solidFill>
                  <a:schemeClr val="tx2"/>
                </a:solidFill>
              </a:rPr>
              <a:t>UNIDAD II</a:t>
            </a:r>
            <a:r>
              <a:rPr lang="es-PE" sz="2400" b="1" dirty="0">
                <a:solidFill>
                  <a:schemeClr val="tx2"/>
                </a:solidFill>
              </a:rPr>
              <a:t>. GRAFOS Y BÚSQUEDA EN GRAFOS.</a:t>
            </a:r>
          </a:p>
          <a:p>
            <a:pPr algn="ctr"/>
            <a:endParaRPr lang="es-PE" sz="2400" dirty="0"/>
          </a:p>
        </p:txBody>
      </p:sp>
      <p:pic>
        <p:nvPicPr>
          <p:cNvPr id="62466" name="Picture 2" descr="http://www.cse.unsw.edu.au/~billw/Justsearch1.gi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830"/>
          <a:stretch/>
        </p:blipFill>
        <p:spPr bwMode="auto">
          <a:xfrm>
            <a:off x="1994842" y="3229083"/>
            <a:ext cx="5181600" cy="22078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Solución vía DFS</a:t>
            </a:r>
            <a:endParaRPr lang="es-PE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s-PE" b="1" dirty="0" smtClean="0">
                <a:solidFill>
                  <a:srgbClr val="3333CC"/>
                </a:solidFill>
              </a:rPr>
              <a:t>Tiempo: </a:t>
            </a:r>
            <a:r>
              <a:rPr lang="es-PE" dirty="0" smtClean="0"/>
              <a:t>O(</a:t>
            </a:r>
            <a:r>
              <a:rPr lang="es-PE" dirty="0" err="1" smtClean="0"/>
              <a:t>m+n</a:t>
            </a:r>
            <a:r>
              <a:rPr lang="es-PE" dirty="0" smtClean="0"/>
              <a:t>)</a:t>
            </a:r>
          </a:p>
          <a:p>
            <a:pPr marL="82296" indent="0">
              <a:buNone/>
            </a:pPr>
            <a:r>
              <a:rPr lang="es-PE" b="1" dirty="0" smtClean="0">
                <a:solidFill>
                  <a:srgbClr val="3333CC"/>
                </a:solidFill>
              </a:rPr>
              <a:t>Razón: </a:t>
            </a:r>
            <a:r>
              <a:rPr lang="es-PE" dirty="0" smtClean="0"/>
              <a:t>O(1) por cada nodo, O(1) por arista</a:t>
            </a:r>
          </a:p>
          <a:p>
            <a:pPr marL="82296" indent="0">
              <a:buNone/>
            </a:pPr>
            <a:r>
              <a:rPr lang="es-PE" b="1" dirty="0" smtClean="0">
                <a:solidFill>
                  <a:srgbClr val="3333CC"/>
                </a:solidFill>
              </a:rPr>
              <a:t>Prueba de </a:t>
            </a:r>
            <a:r>
              <a:rPr lang="es-PE" b="1" dirty="0" err="1" smtClean="0">
                <a:solidFill>
                  <a:srgbClr val="3333CC"/>
                </a:solidFill>
              </a:rPr>
              <a:t>correctitud</a:t>
            </a:r>
            <a:r>
              <a:rPr lang="es-PE" b="1" dirty="0" smtClean="0">
                <a:solidFill>
                  <a:srgbClr val="3333CC"/>
                </a:solidFill>
              </a:rPr>
              <a:t>:</a:t>
            </a:r>
          </a:p>
          <a:p>
            <a:pPr marL="82296" indent="0">
              <a:buNone/>
            </a:pPr>
            <a:r>
              <a:rPr lang="es-PE" dirty="0" smtClean="0"/>
              <a:t>Necesitas probar que si existe una arista (</a:t>
            </a:r>
            <a:r>
              <a:rPr lang="es-PE" dirty="0" err="1" smtClean="0"/>
              <a:t>u,v</a:t>
            </a:r>
            <a:r>
              <a:rPr lang="es-PE" dirty="0" smtClean="0"/>
              <a:t>), entonces f(u) &lt; f(v)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392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446550"/>
          </a:xfrm>
        </p:spPr>
        <p:txBody>
          <a:bodyPr/>
          <a:lstStyle/>
          <a:p>
            <a:r>
              <a:rPr lang="es-PE" dirty="0" smtClean="0"/>
              <a:t>Componentes Fuertemente Conexos - SCC</a:t>
            </a:r>
            <a:endParaRPr lang="es-PE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Componentes fuertemente conexos</a:t>
            </a:r>
            <a:endParaRPr lang="es-PE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s-PE" dirty="0" smtClean="0"/>
              <a:t>Un Componente fuertemente conexo (SCC) en un grafo dirigido son los nodos que cumplen con:</a:t>
            </a:r>
          </a:p>
          <a:p>
            <a:pPr marL="82296" indent="0">
              <a:buNone/>
            </a:pPr>
            <a:r>
              <a:rPr lang="es-PE" dirty="0" err="1" smtClean="0"/>
              <a:t>u~v</a:t>
            </a:r>
            <a:r>
              <a:rPr lang="es-PE" dirty="0" smtClean="0"/>
              <a:t> </a:t>
            </a:r>
            <a:r>
              <a:rPr lang="es-PE" dirty="0" smtClean="0">
                <a:latin typeface="Cambria Math"/>
                <a:ea typeface="Cambria Math"/>
              </a:rPr>
              <a:t>⇔ ∃ un camino de u </a:t>
            </a:r>
            <a:r>
              <a:rPr lang="es-PE" dirty="0" smtClean="0">
                <a:latin typeface="Cambria Math"/>
                <a:ea typeface="Cambria Math"/>
                <a:sym typeface="Wingdings" pitchFamily="2" charset="2"/>
              </a:rPr>
              <a:t> v y</a:t>
            </a:r>
          </a:p>
          <a:p>
            <a:pPr marL="82296" indent="0">
              <a:buNone/>
            </a:pPr>
            <a:r>
              <a:rPr lang="es-PE" dirty="0" smtClean="0">
                <a:latin typeface="Cambria Math"/>
                <a:ea typeface="Cambria Math"/>
                <a:sym typeface="Wingdings" pitchFamily="2" charset="2"/>
              </a:rPr>
              <a:t>                  un camino de v  u</a:t>
            </a:r>
            <a:endParaRPr lang="es-P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5059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Componentes fuertemente conexos</a:t>
            </a:r>
          </a:p>
        </p:txBody>
      </p:sp>
      <p:sp>
        <p:nvSpPr>
          <p:cNvPr id="4" name="3 Elipse"/>
          <p:cNvSpPr/>
          <p:nvPr/>
        </p:nvSpPr>
        <p:spPr>
          <a:xfrm>
            <a:off x="1547664" y="34343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4 Elipse"/>
          <p:cNvSpPr/>
          <p:nvPr/>
        </p:nvSpPr>
        <p:spPr>
          <a:xfrm>
            <a:off x="2739985" y="22565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6" name="5 Conector recto"/>
          <p:cNvCxnSpPr>
            <a:stCxn id="4" idx="7"/>
            <a:endCxn id="5" idx="3"/>
          </p:cNvCxnSpPr>
          <p:nvPr/>
        </p:nvCxnSpPr>
        <p:spPr>
          <a:xfrm flipV="1">
            <a:off x="1977903" y="2686815"/>
            <a:ext cx="835899" cy="82135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2813802" y="39384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5" name="14 Conector recto"/>
          <p:cNvCxnSpPr>
            <a:stCxn id="5" idx="4"/>
            <a:endCxn id="14" idx="0"/>
          </p:cNvCxnSpPr>
          <p:nvPr/>
        </p:nvCxnSpPr>
        <p:spPr>
          <a:xfrm>
            <a:off x="2992013" y="2760632"/>
            <a:ext cx="73817" cy="117777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4" idx="2"/>
            <a:endCxn id="4" idx="5"/>
          </p:cNvCxnSpPr>
          <p:nvPr/>
        </p:nvCxnSpPr>
        <p:spPr>
          <a:xfrm flipH="1" flipV="1">
            <a:off x="1977903" y="3864591"/>
            <a:ext cx="835899" cy="325845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4499992" y="196786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5" name="24 Conector recto"/>
          <p:cNvCxnSpPr>
            <a:stCxn id="5" idx="6"/>
            <a:endCxn id="24" idx="2"/>
          </p:cNvCxnSpPr>
          <p:nvPr/>
        </p:nvCxnSpPr>
        <p:spPr>
          <a:xfrm flipV="1">
            <a:off x="3244041" y="2219895"/>
            <a:ext cx="1255951" cy="288709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7343705" y="21460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28 Elipse"/>
          <p:cNvSpPr/>
          <p:nvPr/>
        </p:nvSpPr>
        <p:spPr>
          <a:xfrm>
            <a:off x="6084168" y="28454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0" name="29 Conector recto"/>
          <p:cNvCxnSpPr>
            <a:stCxn id="24" idx="6"/>
            <a:endCxn id="28" idx="2"/>
          </p:cNvCxnSpPr>
          <p:nvPr/>
        </p:nvCxnSpPr>
        <p:spPr>
          <a:xfrm>
            <a:off x="5004048" y="2219895"/>
            <a:ext cx="2339657" cy="17821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24" idx="5"/>
            <a:endCxn id="29" idx="1"/>
          </p:cNvCxnSpPr>
          <p:nvPr/>
        </p:nvCxnSpPr>
        <p:spPr>
          <a:xfrm>
            <a:off x="4930231" y="2398106"/>
            <a:ext cx="1227754" cy="521175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29" idx="7"/>
            <a:endCxn id="28" idx="3"/>
          </p:cNvCxnSpPr>
          <p:nvPr/>
        </p:nvCxnSpPr>
        <p:spPr>
          <a:xfrm flipV="1">
            <a:off x="6514407" y="2576317"/>
            <a:ext cx="903115" cy="34296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8" idx="5"/>
            <a:endCxn id="42" idx="0"/>
          </p:cNvCxnSpPr>
          <p:nvPr/>
        </p:nvCxnSpPr>
        <p:spPr>
          <a:xfrm flipH="1">
            <a:off x="7764953" y="2576317"/>
            <a:ext cx="8991" cy="768210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7512925" y="33445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5" name="44 Conector recto"/>
          <p:cNvCxnSpPr>
            <a:stCxn id="42" idx="2"/>
            <a:endCxn id="29" idx="6"/>
          </p:cNvCxnSpPr>
          <p:nvPr/>
        </p:nvCxnSpPr>
        <p:spPr>
          <a:xfrm flipH="1" flipV="1">
            <a:off x="6588224" y="3097492"/>
            <a:ext cx="924701" cy="49906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Elipse"/>
          <p:cNvSpPr/>
          <p:nvPr/>
        </p:nvSpPr>
        <p:spPr>
          <a:xfrm>
            <a:off x="4930231" y="38485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9" name="48 Elipse"/>
          <p:cNvSpPr/>
          <p:nvPr/>
        </p:nvSpPr>
        <p:spPr>
          <a:xfrm>
            <a:off x="4147023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" name="49 Elipse"/>
          <p:cNvSpPr/>
          <p:nvPr/>
        </p:nvSpPr>
        <p:spPr>
          <a:xfrm>
            <a:off x="5832140" y="449457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1" name="50 Elipse"/>
          <p:cNvSpPr/>
          <p:nvPr/>
        </p:nvSpPr>
        <p:spPr>
          <a:xfrm>
            <a:off x="5040052" y="53732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57" name="56 Conector recto"/>
          <p:cNvCxnSpPr>
            <a:stCxn id="49" idx="7"/>
            <a:endCxn id="48" idx="3"/>
          </p:cNvCxnSpPr>
          <p:nvPr/>
        </p:nvCxnSpPr>
        <p:spPr>
          <a:xfrm flipV="1">
            <a:off x="4577262" y="4278822"/>
            <a:ext cx="426786" cy="44813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50" idx="3"/>
            <a:endCxn id="51" idx="7"/>
          </p:cNvCxnSpPr>
          <p:nvPr/>
        </p:nvCxnSpPr>
        <p:spPr>
          <a:xfrm flipH="1">
            <a:off x="5470291" y="4924810"/>
            <a:ext cx="435666" cy="52222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51" idx="1"/>
            <a:endCxn id="49" idx="5"/>
          </p:cNvCxnSpPr>
          <p:nvPr/>
        </p:nvCxnSpPr>
        <p:spPr>
          <a:xfrm flipH="1" flipV="1">
            <a:off x="4577262" y="5083375"/>
            <a:ext cx="536607" cy="363658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48" idx="5"/>
            <a:endCxn id="50" idx="1"/>
          </p:cNvCxnSpPr>
          <p:nvPr/>
        </p:nvCxnSpPr>
        <p:spPr>
          <a:xfrm>
            <a:off x="5360470" y="4278822"/>
            <a:ext cx="545487" cy="28956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48" idx="4"/>
            <a:endCxn id="51" idx="0"/>
          </p:cNvCxnSpPr>
          <p:nvPr/>
        </p:nvCxnSpPr>
        <p:spPr>
          <a:xfrm>
            <a:off x="5182259" y="4352639"/>
            <a:ext cx="109821" cy="102057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48" idx="7"/>
            <a:endCxn id="29" idx="3"/>
          </p:cNvCxnSpPr>
          <p:nvPr/>
        </p:nvCxnSpPr>
        <p:spPr>
          <a:xfrm flipV="1">
            <a:off x="5360470" y="3275703"/>
            <a:ext cx="797515" cy="64669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>
            <a:stCxn id="50" idx="7"/>
            <a:endCxn id="42" idx="3"/>
          </p:cNvCxnSpPr>
          <p:nvPr/>
        </p:nvCxnSpPr>
        <p:spPr>
          <a:xfrm flipV="1">
            <a:off x="6262379" y="3774766"/>
            <a:ext cx="1324363" cy="793622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stCxn id="14" idx="6"/>
            <a:endCxn id="48" idx="2"/>
          </p:cNvCxnSpPr>
          <p:nvPr/>
        </p:nvCxnSpPr>
        <p:spPr>
          <a:xfrm flipV="1">
            <a:off x="3317858" y="4100611"/>
            <a:ext cx="1612373" cy="89825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>
            <a:stCxn id="14" idx="5"/>
            <a:endCxn id="49" idx="2"/>
          </p:cNvCxnSpPr>
          <p:nvPr/>
        </p:nvCxnSpPr>
        <p:spPr>
          <a:xfrm>
            <a:off x="3244041" y="4368647"/>
            <a:ext cx="902982" cy="53651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Forma libre"/>
          <p:cNvSpPr/>
          <p:nvPr/>
        </p:nvSpPr>
        <p:spPr>
          <a:xfrm>
            <a:off x="1216106" y="1908640"/>
            <a:ext cx="2491798" cy="2816504"/>
          </a:xfrm>
          <a:custGeom>
            <a:avLst/>
            <a:gdLst>
              <a:gd name="connsiteX0" fmla="*/ 789011 w 3025860"/>
              <a:gd name="connsiteY0" fmla="*/ 1280882 h 3719459"/>
              <a:gd name="connsiteX1" fmla="*/ 2487182 w 3025860"/>
              <a:gd name="connsiteY1" fmla="*/ 105225 h 3719459"/>
              <a:gd name="connsiteX2" fmla="*/ 2864553 w 3025860"/>
              <a:gd name="connsiteY2" fmla="*/ 3646711 h 3719459"/>
              <a:gd name="connsiteX3" fmla="*/ 77811 w 3025860"/>
              <a:gd name="connsiteY3" fmla="*/ 2398482 h 3719459"/>
              <a:gd name="connsiteX4" fmla="*/ 847068 w 3025860"/>
              <a:gd name="connsiteY4" fmla="*/ 1237339 h 371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5860" h="3719459">
                <a:moveTo>
                  <a:pt x="789011" y="1280882"/>
                </a:moveTo>
                <a:cubicBezTo>
                  <a:pt x="1465134" y="495901"/>
                  <a:pt x="2141258" y="-289080"/>
                  <a:pt x="2487182" y="105225"/>
                </a:cubicBezTo>
                <a:cubicBezTo>
                  <a:pt x="2833106" y="499530"/>
                  <a:pt x="3266115" y="3264502"/>
                  <a:pt x="2864553" y="3646711"/>
                </a:cubicBezTo>
                <a:cubicBezTo>
                  <a:pt x="2462991" y="4028920"/>
                  <a:pt x="414058" y="2800044"/>
                  <a:pt x="77811" y="2398482"/>
                </a:cubicBezTo>
                <a:cubicBezTo>
                  <a:pt x="-258436" y="1996920"/>
                  <a:pt x="588230" y="1440539"/>
                  <a:pt x="847068" y="123733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3" name="92 Forma libre"/>
          <p:cNvSpPr/>
          <p:nvPr/>
        </p:nvSpPr>
        <p:spPr>
          <a:xfrm>
            <a:off x="3846215" y="3434301"/>
            <a:ext cx="2789575" cy="2721213"/>
          </a:xfrm>
          <a:custGeom>
            <a:avLst/>
            <a:gdLst>
              <a:gd name="connsiteX0" fmla="*/ 2032071 w 2789575"/>
              <a:gd name="connsiteY0" fmla="*/ 600670 h 2721213"/>
              <a:gd name="connsiteX1" fmla="*/ 2772299 w 2789575"/>
              <a:gd name="connsiteY1" fmla="*/ 1224785 h 2721213"/>
              <a:gd name="connsiteX2" fmla="*/ 1378928 w 2789575"/>
              <a:gd name="connsiteY2" fmla="*/ 2719756 h 2721213"/>
              <a:gd name="connsiteX3" fmla="*/ 71 w 2789575"/>
              <a:gd name="connsiteY3" fmla="*/ 1471528 h 2721213"/>
              <a:gd name="connsiteX4" fmla="*/ 1320871 w 2789575"/>
              <a:gd name="connsiteY4" fmla="*/ 20099 h 2721213"/>
              <a:gd name="connsiteX5" fmla="*/ 2104642 w 2789575"/>
              <a:gd name="connsiteY5" fmla="*/ 629699 h 272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575" h="2721213">
                <a:moveTo>
                  <a:pt x="2032071" y="600670"/>
                </a:moveTo>
                <a:cubicBezTo>
                  <a:pt x="2456613" y="736137"/>
                  <a:pt x="2881156" y="871604"/>
                  <a:pt x="2772299" y="1224785"/>
                </a:cubicBezTo>
                <a:cubicBezTo>
                  <a:pt x="2663442" y="1577966"/>
                  <a:pt x="1840966" y="2678632"/>
                  <a:pt x="1378928" y="2719756"/>
                </a:cubicBezTo>
                <a:cubicBezTo>
                  <a:pt x="916890" y="2760880"/>
                  <a:pt x="9747" y="1921471"/>
                  <a:pt x="71" y="1471528"/>
                </a:cubicBezTo>
                <a:cubicBezTo>
                  <a:pt x="-9605" y="1021585"/>
                  <a:pt x="970109" y="160404"/>
                  <a:pt x="1320871" y="20099"/>
                </a:cubicBezTo>
                <a:cubicBezTo>
                  <a:pt x="1671633" y="-120206"/>
                  <a:pt x="1969175" y="516004"/>
                  <a:pt x="2104642" y="6296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4" name="93 Forma libre"/>
          <p:cNvSpPr/>
          <p:nvPr/>
        </p:nvSpPr>
        <p:spPr>
          <a:xfrm>
            <a:off x="5674644" y="1801750"/>
            <a:ext cx="2618142" cy="2080645"/>
          </a:xfrm>
          <a:custGeom>
            <a:avLst/>
            <a:gdLst>
              <a:gd name="connsiteX0" fmla="*/ 842270 w 2618142"/>
              <a:gd name="connsiteY0" fmla="*/ 622136 h 2080645"/>
              <a:gd name="connsiteX1" fmla="*/ 1974385 w 2618142"/>
              <a:gd name="connsiteY1" fmla="*/ 70593 h 2080645"/>
              <a:gd name="connsiteX2" fmla="*/ 2525927 w 2618142"/>
              <a:gd name="connsiteY2" fmla="*/ 2030021 h 2080645"/>
              <a:gd name="connsiteX3" fmla="*/ 58499 w 2618142"/>
              <a:gd name="connsiteY3" fmla="*/ 1420421 h 2080645"/>
              <a:gd name="connsiteX4" fmla="*/ 1016442 w 2618142"/>
              <a:gd name="connsiteY4" fmla="*/ 520536 h 208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142" h="2080645">
                <a:moveTo>
                  <a:pt x="842270" y="622136"/>
                </a:moveTo>
                <a:cubicBezTo>
                  <a:pt x="1268023" y="229041"/>
                  <a:pt x="1693776" y="-164054"/>
                  <a:pt x="1974385" y="70593"/>
                </a:cubicBezTo>
                <a:cubicBezTo>
                  <a:pt x="2254994" y="305240"/>
                  <a:pt x="2845241" y="1805050"/>
                  <a:pt x="2525927" y="2030021"/>
                </a:cubicBezTo>
                <a:cubicBezTo>
                  <a:pt x="2206613" y="2254992"/>
                  <a:pt x="310080" y="1672002"/>
                  <a:pt x="58499" y="1420421"/>
                </a:cubicBezTo>
                <a:cubicBezTo>
                  <a:pt x="-193082" y="1168840"/>
                  <a:pt x="411680" y="844688"/>
                  <a:pt x="1016442" y="52053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7" name="96 Forma libre"/>
          <p:cNvSpPr/>
          <p:nvPr/>
        </p:nvSpPr>
        <p:spPr>
          <a:xfrm>
            <a:off x="4355976" y="1857060"/>
            <a:ext cx="834331" cy="707844"/>
          </a:xfrm>
          <a:custGeom>
            <a:avLst/>
            <a:gdLst>
              <a:gd name="connsiteX0" fmla="*/ 865006 w 1004820"/>
              <a:gd name="connsiteY0" fmla="*/ 99330 h 791007"/>
              <a:gd name="connsiteX1" fmla="*/ 937577 w 1004820"/>
              <a:gd name="connsiteY1" fmla="*/ 563788 h 791007"/>
              <a:gd name="connsiteX2" fmla="*/ 23177 w 1004820"/>
              <a:gd name="connsiteY2" fmla="*/ 766988 h 791007"/>
              <a:gd name="connsiteX3" fmla="*/ 327977 w 1004820"/>
              <a:gd name="connsiteY3" fmla="*/ 26759 h 791007"/>
              <a:gd name="connsiteX4" fmla="*/ 923063 w 1004820"/>
              <a:gd name="connsiteY4" fmla="*/ 171902 h 791007"/>
              <a:gd name="connsiteX0" fmla="*/ 707408 w 834331"/>
              <a:gd name="connsiteY0" fmla="*/ 93986 h 707844"/>
              <a:gd name="connsiteX1" fmla="*/ 779979 w 834331"/>
              <a:gd name="connsiteY1" fmla="*/ 558444 h 707844"/>
              <a:gd name="connsiteX2" fmla="*/ 39750 w 834331"/>
              <a:gd name="connsiteY2" fmla="*/ 674558 h 707844"/>
              <a:gd name="connsiteX3" fmla="*/ 170379 w 834331"/>
              <a:gd name="connsiteY3" fmla="*/ 21415 h 707844"/>
              <a:gd name="connsiteX4" fmla="*/ 765465 w 834331"/>
              <a:gd name="connsiteY4" fmla="*/ 166558 h 70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31" h="707844">
                <a:moveTo>
                  <a:pt x="707408" y="93986"/>
                </a:moveTo>
                <a:cubicBezTo>
                  <a:pt x="813846" y="270577"/>
                  <a:pt x="891255" y="461682"/>
                  <a:pt x="779979" y="558444"/>
                </a:cubicBezTo>
                <a:cubicBezTo>
                  <a:pt x="668703" y="655206"/>
                  <a:pt x="141350" y="764063"/>
                  <a:pt x="39750" y="674558"/>
                </a:cubicBezTo>
                <a:cubicBezTo>
                  <a:pt x="-61850" y="585053"/>
                  <a:pt x="49427" y="106082"/>
                  <a:pt x="170379" y="21415"/>
                </a:cubicBezTo>
                <a:cubicBezTo>
                  <a:pt x="291332" y="-63252"/>
                  <a:pt x="661446" y="127853"/>
                  <a:pt x="765465" y="1665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3123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24" grpId="0" animBg="1"/>
      <p:bldP spid="28" grpId="0" animBg="1"/>
      <p:bldP spid="29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92" grpId="0" animBg="1"/>
      <p:bldP spid="93" grpId="0" animBg="1"/>
      <p:bldP spid="94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Componentes fuertemente conexos</a:t>
            </a:r>
          </a:p>
        </p:txBody>
      </p:sp>
      <p:sp>
        <p:nvSpPr>
          <p:cNvPr id="4" name="3 Elipse"/>
          <p:cNvSpPr/>
          <p:nvPr/>
        </p:nvSpPr>
        <p:spPr>
          <a:xfrm>
            <a:off x="1547664" y="3434352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4 Elipse"/>
          <p:cNvSpPr/>
          <p:nvPr/>
        </p:nvSpPr>
        <p:spPr>
          <a:xfrm>
            <a:off x="2739985" y="2256576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6" name="5 Conector recto"/>
          <p:cNvCxnSpPr>
            <a:stCxn id="4" idx="7"/>
            <a:endCxn id="5" idx="3"/>
          </p:cNvCxnSpPr>
          <p:nvPr/>
        </p:nvCxnSpPr>
        <p:spPr>
          <a:xfrm flipV="1">
            <a:off x="1977903" y="2686815"/>
            <a:ext cx="835899" cy="82135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2813802" y="3938408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8" name="7 Conector recto"/>
          <p:cNvCxnSpPr>
            <a:stCxn id="5" idx="4"/>
            <a:endCxn id="7" idx="0"/>
          </p:cNvCxnSpPr>
          <p:nvPr/>
        </p:nvCxnSpPr>
        <p:spPr>
          <a:xfrm>
            <a:off x="2992013" y="2760632"/>
            <a:ext cx="73817" cy="117777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7" idx="2"/>
            <a:endCxn id="4" idx="5"/>
          </p:cNvCxnSpPr>
          <p:nvPr/>
        </p:nvCxnSpPr>
        <p:spPr>
          <a:xfrm flipH="1" flipV="1">
            <a:off x="1977903" y="3864591"/>
            <a:ext cx="835899" cy="325845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4499992" y="1967867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1" name="10 Conector recto"/>
          <p:cNvCxnSpPr>
            <a:stCxn id="5" idx="6"/>
            <a:endCxn id="10" idx="2"/>
          </p:cNvCxnSpPr>
          <p:nvPr/>
        </p:nvCxnSpPr>
        <p:spPr>
          <a:xfrm flipV="1">
            <a:off x="3244041" y="2219895"/>
            <a:ext cx="1255951" cy="288709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7343705" y="2146078"/>
            <a:ext cx="504056" cy="504056"/>
          </a:xfrm>
          <a:prstGeom prst="ellipse">
            <a:avLst/>
          </a:prstGeom>
          <a:solidFill>
            <a:srgbClr val="FF9966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12 Elipse"/>
          <p:cNvSpPr/>
          <p:nvPr/>
        </p:nvSpPr>
        <p:spPr>
          <a:xfrm>
            <a:off x="6084168" y="2845464"/>
            <a:ext cx="504056" cy="504056"/>
          </a:xfrm>
          <a:prstGeom prst="ellipse">
            <a:avLst/>
          </a:prstGeom>
          <a:solidFill>
            <a:srgbClr val="FF9966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4" name="13 Conector recto"/>
          <p:cNvCxnSpPr>
            <a:stCxn id="10" idx="6"/>
            <a:endCxn id="12" idx="2"/>
          </p:cNvCxnSpPr>
          <p:nvPr/>
        </p:nvCxnSpPr>
        <p:spPr>
          <a:xfrm>
            <a:off x="5004048" y="2219895"/>
            <a:ext cx="2339657" cy="17821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10" idx="5"/>
            <a:endCxn id="13" idx="1"/>
          </p:cNvCxnSpPr>
          <p:nvPr/>
        </p:nvCxnSpPr>
        <p:spPr>
          <a:xfrm>
            <a:off x="4930231" y="2398106"/>
            <a:ext cx="1227754" cy="521175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13" idx="7"/>
            <a:endCxn id="12" idx="3"/>
          </p:cNvCxnSpPr>
          <p:nvPr/>
        </p:nvCxnSpPr>
        <p:spPr>
          <a:xfrm flipV="1">
            <a:off x="6514407" y="2576317"/>
            <a:ext cx="903115" cy="34296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2" idx="5"/>
            <a:endCxn id="18" idx="0"/>
          </p:cNvCxnSpPr>
          <p:nvPr/>
        </p:nvCxnSpPr>
        <p:spPr>
          <a:xfrm flipH="1">
            <a:off x="7764953" y="2576317"/>
            <a:ext cx="8991" cy="768210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7512925" y="3344527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9" name="18 Conector recto"/>
          <p:cNvCxnSpPr>
            <a:stCxn id="18" idx="2"/>
            <a:endCxn id="13" idx="6"/>
          </p:cNvCxnSpPr>
          <p:nvPr/>
        </p:nvCxnSpPr>
        <p:spPr>
          <a:xfrm flipH="1" flipV="1">
            <a:off x="6588224" y="3097492"/>
            <a:ext cx="924701" cy="49906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4930231" y="3848583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20 Elipse"/>
          <p:cNvSpPr/>
          <p:nvPr/>
        </p:nvSpPr>
        <p:spPr>
          <a:xfrm>
            <a:off x="4147023" y="4653136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21 Elipse"/>
          <p:cNvSpPr/>
          <p:nvPr/>
        </p:nvSpPr>
        <p:spPr>
          <a:xfrm>
            <a:off x="5832140" y="4494571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22 Elipse"/>
          <p:cNvSpPr/>
          <p:nvPr/>
        </p:nvSpPr>
        <p:spPr>
          <a:xfrm>
            <a:off x="5040052" y="5373216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4" name="23 Conector recto"/>
          <p:cNvCxnSpPr>
            <a:stCxn id="21" idx="7"/>
            <a:endCxn id="20" idx="3"/>
          </p:cNvCxnSpPr>
          <p:nvPr/>
        </p:nvCxnSpPr>
        <p:spPr>
          <a:xfrm flipV="1">
            <a:off x="4577262" y="4278822"/>
            <a:ext cx="426786" cy="44813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2" idx="3"/>
            <a:endCxn id="23" idx="7"/>
          </p:cNvCxnSpPr>
          <p:nvPr/>
        </p:nvCxnSpPr>
        <p:spPr>
          <a:xfrm flipH="1">
            <a:off x="5470291" y="4924810"/>
            <a:ext cx="435666" cy="52222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23" idx="1"/>
            <a:endCxn id="21" idx="5"/>
          </p:cNvCxnSpPr>
          <p:nvPr/>
        </p:nvCxnSpPr>
        <p:spPr>
          <a:xfrm flipH="1" flipV="1">
            <a:off x="4577262" y="5083375"/>
            <a:ext cx="536607" cy="363658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0" idx="5"/>
            <a:endCxn id="22" idx="1"/>
          </p:cNvCxnSpPr>
          <p:nvPr/>
        </p:nvCxnSpPr>
        <p:spPr>
          <a:xfrm>
            <a:off x="5360470" y="4278822"/>
            <a:ext cx="545487" cy="28956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20" idx="4"/>
            <a:endCxn id="23" idx="0"/>
          </p:cNvCxnSpPr>
          <p:nvPr/>
        </p:nvCxnSpPr>
        <p:spPr>
          <a:xfrm>
            <a:off x="5182259" y="4352639"/>
            <a:ext cx="109821" cy="102057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20" idx="7"/>
            <a:endCxn id="13" idx="3"/>
          </p:cNvCxnSpPr>
          <p:nvPr/>
        </p:nvCxnSpPr>
        <p:spPr>
          <a:xfrm flipV="1">
            <a:off x="5360470" y="3275703"/>
            <a:ext cx="797515" cy="64669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2" idx="7"/>
            <a:endCxn id="18" idx="3"/>
          </p:cNvCxnSpPr>
          <p:nvPr/>
        </p:nvCxnSpPr>
        <p:spPr>
          <a:xfrm flipV="1">
            <a:off x="6262379" y="3774766"/>
            <a:ext cx="1324363" cy="793622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7" idx="6"/>
            <a:endCxn id="20" idx="2"/>
          </p:cNvCxnSpPr>
          <p:nvPr/>
        </p:nvCxnSpPr>
        <p:spPr>
          <a:xfrm flipV="1">
            <a:off x="3317858" y="4100611"/>
            <a:ext cx="1612373" cy="89825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7" idx="5"/>
            <a:endCxn id="21" idx="2"/>
          </p:cNvCxnSpPr>
          <p:nvPr/>
        </p:nvCxnSpPr>
        <p:spPr>
          <a:xfrm>
            <a:off x="3244041" y="4368647"/>
            <a:ext cx="902982" cy="53651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Forma libre"/>
          <p:cNvSpPr/>
          <p:nvPr/>
        </p:nvSpPr>
        <p:spPr>
          <a:xfrm>
            <a:off x="1216106" y="1908640"/>
            <a:ext cx="2491798" cy="2816504"/>
          </a:xfrm>
          <a:custGeom>
            <a:avLst/>
            <a:gdLst>
              <a:gd name="connsiteX0" fmla="*/ 789011 w 3025860"/>
              <a:gd name="connsiteY0" fmla="*/ 1280882 h 3719459"/>
              <a:gd name="connsiteX1" fmla="*/ 2487182 w 3025860"/>
              <a:gd name="connsiteY1" fmla="*/ 105225 h 3719459"/>
              <a:gd name="connsiteX2" fmla="*/ 2864553 w 3025860"/>
              <a:gd name="connsiteY2" fmla="*/ 3646711 h 3719459"/>
              <a:gd name="connsiteX3" fmla="*/ 77811 w 3025860"/>
              <a:gd name="connsiteY3" fmla="*/ 2398482 h 3719459"/>
              <a:gd name="connsiteX4" fmla="*/ 847068 w 3025860"/>
              <a:gd name="connsiteY4" fmla="*/ 1237339 h 371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5860" h="3719459">
                <a:moveTo>
                  <a:pt x="789011" y="1280882"/>
                </a:moveTo>
                <a:cubicBezTo>
                  <a:pt x="1465134" y="495901"/>
                  <a:pt x="2141258" y="-289080"/>
                  <a:pt x="2487182" y="105225"/>
                </a:cubicBezTo>
                <a:cubicBezTo>
                  <a:pt x="2833106" y="499530"/>
                  <a:pt x="3266115" y="3264502"/>
                  <a:pt x="2864553" y="3646711"/>
                </a:cubicBezTo>
                <a:cubicBezTo>
                  <a:pt x="2462991" y="4028920"/>
                  <a:pt x="414058" y="2800044"/>
                  <a:pt x="77811" y="2398482"/>
                </a:cubicBezTo>
                <a:cubicBezTo>
                  <a:pt x="-258436" y="1996920"/>
                  <a:pt x="588230" y="1440539"/>
                  <a:pt x="847068" y="1237339"/>
                </a:cubicBezTo>
              </a:path>
            </a:pathLst>
          </a:custGeom>
          <a:solidFill>
            <a:srgbClr val="FF9966">
              <a:alpha val="28000"/>
            </a:srgbClr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4" name="33 Forma libre"/>
          <p:cNvSpPr/>
          <p:nvPr/>
        </p:nvSpPr>
        <p:spPr>
          <a:xfrm>
            <a:off x="3846215" y="3434301"/>
            <a:ext cx="2789575" cy="2721213"/>
          </a:xfrm>
          <a:custGeom>
            <a:avLst/>
            <a:gdLst>
              <a:gd name="connsiteX0" fmla="*/ 2032071 w 2789575"/>
              <a:gd name="connsiteY0" fmla="*/ 600670 h 2721213"/>
              <a:gd name="connsiteX1" fmla="*/ 2772299 w 2789575"/>
              <a:gd name="connsiteY1" fmla="*/ 1224785 h 2721213"/>
              <a:gd name="connsiteX2" fmla="*/ 1378928 w 2789575"/>
              <a:gd name="connsiteY2" fmla="*/ 2719756 h 2721213"/>
              <a:gd name="connsiteX3" fmla="*/ 71 w 2789575"/>
              <a:gd name="connsiteY3" fmla="*/ 1471528 h 2721213"/>
              <a:gd name="connsiteX4" fmla="*/ 1320871 w 2789575"/>
              <a:gd name="connsiteY4" fmla="*/ 20099 h 2721213"/>
              <a:gd name="connsiteX5" fmla="*/ 2104642 w 2789575"/>
              <a:gd name="connsiteY5" fmla="*/ 629699 h 272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575" h="2721213">
                <a:moveTo>
                  <a:pt x="2032071" y="600670"/>
                </a:moveTo>
                <a:cubicBezTo>
                  <a:pt x="2456613" y="736137"/>
                  <a:pt x="2881156" y="871604"/>
                  <a:pt x="2772299" y="1224785"/>
                </a:cubicBezTo>
                <a:cubicBezTo>
                  <a:pt x="2663442" y="1577966"/>
                  <a:pt x="1840966" y="2678632"/>
                  <a:pt x="1378928" y="2719756"/>
                </a:cubicBezTo>
                <a:cubicBezTo>
                  <a:pt x="916890" y="2760880"/>
                  <a:pt x="9747" y="1921471"/>
                  <a:pt x="71" y="1471528"/>
                </a:cubicBezTo>
                <a:cubicBezTo>
                  <a:pt x="-9605" y="1021585"/>
                  <a:pt x="970109" y="160404"/>
                  <a:pt x="1320871" y="20099"/>
                </a:cubicBezTo>
                <a:cubicBezTo>
                  <a:pt x="1671633" y="-120206"/>
                  <a:pt x="1969175" y="516004"/>
                  <a:pt x="2104642" y="629699"/>
                </a:cubicBezTo>
              </a:path>
            </a:pathLst>
          </a:custGeom>
          <a:solidFill>
            <a:srgbClr val="FF9966">
              <a:alpha val="28000"/>
            </a:srgbClr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Forma libre"/>
          <p:cNvSpPr/>
          <p:nvPr/>
        </p:nvSpPr>
        <p:spPr>
          <a:xfrm>
            <a:off x="5674644" y="1801750"/>
            <a:ext cx="2618142" cy="2080645"/>
          </a:xfrm>
          <a:custGeom>
            <a:avLst/>
            <a:gdLst>
              <a:gd name="connsiteX0" fmla="*/ 842270 w 2618142"/>
              <a:gd name="connsiteY0" fmla="*/ 622136 h 2080645"/>
              <a:gd name="connsiteX1" fmla="*/ 1974385 w 2618142"/>
              <a:gd name="connsiteY1" fmla="*/ 70593 h 2080645"/>
              <a:gd name="connsiteX2" fmla="*/ 2525927 w 2618142"/>
              <a:gd name="connsiteY2" fmla="*/ 2030021 h 2080645"/>
              <a:gd name="connsiteX3" fmla="*/ 58499 w 2618142"/>
              <a:gd name="connsiteY3" fmla="*/ 1420421 h 2080645"/>
              <a:gd name="connsiteX4" fmla="*/ 1016442 w 2618142"/>
              <a:gd name="connsiteY4" fmla="*/ 520536 h 208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142" h="2080645">
                <a:moveTo>
                  <a:pt x="842270" y="622136"/>
                </a:moveTo>
                <a:cubicBezTo>
                  <a:pt x="1268023" y="229041"/>
                  <a:pt x="1693776" y="-164054"/>
                  <a:pt x="1974385" y="70593"/>
                </a:cubicBezTo>
                <a:cubicBezTo>
                  <a:pt x="2254994" y="305240"/>
                  <a:pt x="2845241" y="1805050"/>
                  <a:pt x="2525927" y="2030021"/>
                </a:cubicBezTo>
                <a:cubicBezTo>
                  <a:pt x="2206613" y="2254992"/>
                  <a:pt x="310080" y="1672002"/>
                  <a:pt x="58499" y="1420421"/>
                </a:cubicBezTo>
                <a:cubicBezTo>
                  <a:pt x="-193082" y="1168840"/>
                  <a:pt x="411680" y="844688"/>
                  <a:pt x="1016442" y="520536"/>
                </a:cubicBezTo>
              </a:path>
            </a:pathLst>
          </a:custGeom>
          <a:solidFill>
            <a:srgbClr val="FF9966">
              <a:alpha val="28000"/>
            </a:srgbClr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35 Forma libre"/>
          <p:cNvSpPr/>
          <p:nvPr/>
        </p:nvSpPr>
        <p:spPr>
          <a:xfrm>
            <a:off x="4355976" y="1857060"/>
            <a:ext cx="834331" cy="707844"/>
          </a:xfrm>
          <a:custGeom>
            <a:avLst/>
            <a:gdLst>
              <a:gd name="connsiteX0" fmla="*/ 865006 w 1004820"/>
              <a:gd name="connsiteY0" fmla="*/ 99330 h 791007"/>
              <a:gd name="connsiteX1" fmla="*/ 937577 w 1004820"/>
              <a:gd name="connsiteY1" fmla="*/ 563788 h 791007"/>
              <a:gd name="connsiteX2" fmla="*/ 23177 w 1004820"/>
              <a:gd name="connsiteY2" fmla="*/ 766988 h 791007"/>
              <a:gd name="connsiteX3" fmla="*/ 327977 w 1004820"/>
              <a:gd name="connsiteY3" fmla="*/ 26759 h 791007"/>
              <a:gd name="connsiteX4" fmla="*/ 923063 w 1004820"/>
              <a:gd name="connsiteY4" fmla="*/ 171902 h 791007"/>
              <a:gd name="connsiteX0" fmla="*/ 707408 w 834331"/>
              <a:gd name="connsiteY0" fmla="*/ 93986 h 707844"/>
              <a:gd name="connsiteX1" fmla="*/ 779979 w 834331"/>
              <a:gd name="connsiteY1" fmla="*/ 558444 h 707844"/>
              <a:gd name="connsiteX2" fmla="*/ 39750 w 834331"/>
              <a:gd name="connsiteY2" fmla="*/ 674558 h 707844"/>
              <a:gd name="connsiteX3" fmla="*/ 170379 w 834331"/>
              <a:gd name="connsiteY3" fmla="*/ 21415 h 707844"/>
              <a:gd name="connsiteX4" fmla="*/ 765465 w 834331"/>
              <a:gd name="connsiteY4" fmla="*/ 166558 h 70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31" h="707844">
                <a:moveTo>
                  <a:pt x="707408" y="93986"/>
                </a:moveTo>
                <a:cubicBezTo>
                  <a:pt x="813846" y="270577"/>
                  <a:pt x="891255" y="461682"/>
                  <a:pt x="779979" y="558444"/>
                </a:cubicBezTo>
                <a:cubicBezTo>
                  <a:pt x="668703" y="655206"/>
                  <a:pt x="141350" y="764063"/>
                  <a:pt x="39750" y="674558"/>
                </a:cubicBezTo>
                <a:cubicBezTo>
                  <a:pt x="-61850" y="585053"/>
                  <a:pt x="49427" y="106082"/>
                  <a:pt x="170379" y="21415"/>
                </a:cubicBezTo>
                <a:cubicBezTo>
                  <a:pt x="291332" y="-63252"/>
                  <a:pt x="661446" y="127853"/>
                  <a:pt x="765465" y="166558"/>
                </a:cubicBezTo>
              </a:path>
            </a:pathLst>
          </a:custGeom>
          <a:solidFill>
            <a:srgbClr val="FF9966">
              <a:alpha val="28000"/>
            </a:srgbClr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1532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Componentes fuertemente conexos</a:t>
            </a:r>
          </a:p>
        </p:txBody>
      </p:sp>
      <p:sp>
        <p:nvSpPr>
          <p:cNvPr id="4" name="3 Elipse"/>
          <p:cNvSpPr/>
          <p:nvPr/>
        </p:nvSpPr>
        <p:spPr>
          <a:xfrm>
            <a:off x="1547664" y="3434352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4 Elipse"/>
          <p:cNvSpPr/>
          <p:nvPr/>
        </p:nvSpPr>
        <p:spPr>
          <a:xfrm>
            <a:off x="2739985" y="2256576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6" name="5 Conector recto"/>
          <p:cNvCxnSpPr>
            <a:stCxn id="4" idx="7"/>
            <a:endCxn id="5" idx="3"/>
          </p:cNvCxnSpPr>
          <p:nvPr/>
        </p:nvCxnSpPr>
        <p:spPr>
          <a:xfrm flipV="1">
            <a:off x="1977903" y="2686815"/>
            <a:ext cx="835899" cy="82135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2813802" y="3938408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8" name="7 Conector recto"/>
          <p:cNvCxnSpPr>
            <a:stCxn id="5" idx="4"/>
            <a:endCxn id="7" idx="0"/>
          </p:cNvCxnSpPr>
          <p:nvPr/>
        </p:nvCxnSpPr>
        <p:spPr>
          <a:xfrm>
            <a:off x="2992013" y="2760632"/>
            <a:ext cx="73817" cy="117777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7" idx="2"/>
            <a:endCxn id="4" idx="5"/>
          </p:cNvCxnSpPr>
          <p:nvPr/>
        </p:nvCxnSpPr>
        <p:spPr>
          <a:xfrm flipH="1" flipV="1">
            <a:off x="1977903" y="3864591"/>
            <a:ext cx="835899" cy="325845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4499992" y="1967867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1" name="10 Conector recto"/>
          <p:cNvCxnSpPr>
            <a:stCxn id="5" idx="6"/>
          </p:cNvCxnSpPr>
          <p:nvPr/>
        </p:nvCxnSpPr>
        <p:spPr>
          <a:xfrm flipV="1">
            <a:off x="3244041" y="2256576"/>
            <a:ext cx="1111935" cy="252028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7343705" y="2146078"/>
            <a:ext cx="504056" cy="504056"/>
          </a:xfrm>
          <a:prstGeom prst="ellipse">
            <a:avLst/>
          </a:prstGeom>
          <a:solidFill>
            <a:srgbClr val="FF9966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12 Elipse"/>
          <p:cNvSpPr/>
          <p:nvPr/>
        </p:nvSpPr>
        <p:spPr>
          <a:xfrm>
            <a:off x="6084168" y="2845464"/>
            <a:ext cx="504056" cy="504056"/>
          </a:xfrm>
          <a:prstGeom prst="ellipse">
            <a:avLst/>
          </a:prstGeom>
          <a:solidFill>
            <a:srgbClr val="FF9966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4" name="13 Conector recto"/>
          <p:cNvCxnSpPr>
            <a:stCxn id="10" idx="6"/>
            <a:endCxn id="35" idx="0"/>
          </p:cNvCxnSpPr>
          <p:nvPr/>
        </p:nvCxnSpPr>
        <p:spPr>
          <a:xfrm>
            <a:off x="5004048" y="2219895"/>
            <a:ext cx="1512866" cy="20399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13" idx="7"/>
            <a:endCxn id="12" idx="3"/>
          </p:cNvCxnSpPr>
          <p:nvPr/>
        </p:nvCxnSpPr>
        <p:spPr>
          <a:xfrm flipV="1">
            <a:off x="6514407" y="2576317"/>
            <a:ext cx="903115" cy="34296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2" idx="5"/>
            <a:endCxn id="18" idx="0"/>
          </p:cNvCxnSpPr>
          <p:nvPr/>
        </p:nvCxnSpPr>
        <p:spPr>
          <a:xfrm flipH="1">
            <a:off x="7764953" y="2576317"/>
            <a:ext cx="8991" cy="768210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7512925" y="3344527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9" name="18 Conector recto"/>
          <p:cNvCxnSpPr>
            <a:stCxn id="18" idx="2"/>
            <a:endCxn id="13" idx="6"/>
          </p:cNvCxnSpPr>
          <p:nvPr/>
        </p:nvCxnSpPr>
        <p:spPr>
          <a:xfrm flipH="1" flipV="1">
            <a:off x="6588224" y="3097492"/>
            <a:ext cx="924701" cy="49906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4930231" y="3848583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20 Elipse"/>
          <p:cNvSpPr/>
          <p:nvPr/>
        </p:nvSpPr>
        <p:spPr>
          <a:xfrm>
            <a:off x="4147023" y="4653136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21 Elipse"/>
          <p:cNvSpPr/>
          <p:nvPr/>
        </p:nvSpPr>
        <p:spPr>
          <a:xfrm>
            <a:off x="5832140" y="4494571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4" name="23 Conector recto"/>
          <p:cNvCxnSpPr>
            <a:stCxn id="21" idx="7"/>
            <a:endCxn id="20" idx="3"/>
          </p:cNvCxnSpPr>
          <p:nvPr/>
        </p:nvCxnSpPr>
        <p:spPr>
          <a:xfrm flipV="1">
            <a:off x="4577262" y="4278822"/>
            <a:ext cx="426786" cy="44813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2" idx="3"/>
          </p:cNvCxnSpPr>
          <p:nvPr/>
        </p:nvCxnSpPr>
        <p:spPr>
          <a:xfrm flipH="1">
            <a:off x="5470291" y="4924810"/>
            <a:ext cx="435666" cy="52222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endCxn id="21" idx="5"/>
          </p:cNvCxnSpPr>
          <p:nvPr/>
        </p:nvCxnSpPr>
        <p:spPr>
          <a:xfrm flipH="1" flipV="1">
            <a:off x="4577262" y="5083375"/>
            <a:ext cx="536607" cy="363658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0" idx="5"/>
            <a:endCxn id="22" idx="1"/>
          </p:cNvCxnSpPr>
          <p:nvPr/>
        </p:nvCxnSpPr>
        <p:spPr>
          <a:xfrm>
            <a:off x="5360470" y="4278822"/>
            <a:ext cx="545487" cy="28956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20" idx="4"/>
          </p:cNvCxnSpPr>
          <p:nvPr/>
        </p:nvCxnSpPr>
        <p:spPr>
          <a:xfrm>
            <a:off x="5182259" y="4352639"/>
            <a:ext cx="109821" cy="102057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2" idx="7"/>
          </p:cNvCxnSpPr>
          <p:nvPr/>
        </p:nvCxnSpPr>
        <p:spPr>
          <a:xfrm flipV="1">
            <a:off x="6262379" y="3686380"/>
            <a:ext cx="788195" cy="882008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7" idx="6"/>
          </p:cNvCxnSpPr>
          <p:nvPr/>
        </p:nvCxnSpPr>
        <p:spPr>
          <a:xfrm>
            <a:off x="3317858" y="4190436"/>
            <a:ext cx="750086" cy="16220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Forma libre"/>
          <p:cNvSpPr/>
          <p:nvPr/>
        </p:nvSpPr>
        <p:spPr>
          <a:xfrm>
            <a:off x="1216106" y="1908640"/>
            <a:ext cx="2491798" cy="2816504"/>
          </a:xfrm>
          <a:custGeom>
            <a:avLst/>
            <a:gdLst>
              <a:gd name="connsiteX0" fmla="*/ 789011 w 3025860"/>
              <a:gd name="connsiteY0" fmla="*/ 1280882 h 3719459"/>
              <a:gd name="connsiteX1" fmla="*/ 2487182 w 3025860"/>
              <a:gd name="connsiteY1" fmla="*/ 105225 h 3719459"/>
              <a:gd name="connsiteX2" fmla="*/ 2864553 w 3025860"/>
              <a:gd name="connsiteY2" fmla="*/ 3646711 h 3719459"/>
              <a:gd name="connsiteX3" fmla="*/ 77811 w 3025860"/>
              <a:gd name="connsiteY3" fmla="*/ 2398482 h 3719459"/>
              <a:gd name="connsiteX4" fmla="*/ 847068 w 3025860"/>
              <a:gd name="connsiteY4" fmla="*/ 1237339 h 371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5860" h="3719459">
                <a:moveTo>
                  <a:pt x="789011" y="1280882"/>
                </a:moveTo>
                <a:cubicBezTo>
                  <a:pt x="1465134" y="495901"/>
                  <a:pt x="2141258" y="-289080"/>
                  <a:pt x="2487182" y="105225"/>
                </a:cubicBezTo>
                <a:cubicBezTo>
                  <a:pt x="2833106" y="499530"/>
                  <a:pt x="3266115" y="3264502"/>
                  <a:pt x="2864553" y="3646711"/>
                </a:cubicBezTo>
                <a:cubicBezTo>
                  <a:pt x="2462991" y="4028920"/>
                  <a:pt x="414058" y="2800044"/>
                  <a:pt x="77811" y="2398482"/>
                </a:cubicBezTo>
                <a:cubicBezTo>
                  <a:pt x="-258436" y="1996920"/>
                  <a:pt x="588230" y="1440539"/>
                  <a:pt x="847068" y="1237339"/>
                </a:cubicBezTo>
              </a:path>
            </a:pathLst>
          </a:custGeom>
          <a:solidFill>
            <a:srgbClr val="FF9966"/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4" name="33 Forma libre"/>
          <p:cNvSpPr/>
          <p:nvPr/>
        </p:nvSpPr>
        <p:spPr>
          <a:xfrm>
            <a:off x="3846215" y="3434301"/>
            <a:ext cx="2789575" cy="2721213"/>
          </a:xfrm>
          <a:custGeom>
            <a:avLst/>
            <a:gdLst>
              <a:gd name="connsiteX0" fmla="*/ 2032071 w 2789575"/>
              <a:gd name="connsiteY0" fmla="*/ 600670 h 2721213"/>
              <a:gd name="connsiteX1" fmla="*/ 2772299 w 2789575"/>
              <a:gd name="connsiteY1" fmla="*/ 1224785 h 2721213"/>
              <a:gd name="connsiteX2" fmla="*/ 1378928 w 2789575"/>
              <a:gd name="connsiteY2" fmla="*/ 2719756 h 2721213"/>
              <a:gd name="connsiteX3" fmla="*/ 71 w 2789575"/>
              <a:gd name="connsiteY3" fmla="*/ 1471528 h 2721213"/>
              <a:gd name="connsiteX4" fmla="*/ 1320871 w 2789575"/>
              <a:gd name="connsiteY4" fmla="*/ 20099 h 2721213"/>
              <a:gd name="connsiteX5" fmla="*/ 2104642 w 2789575"/>
              <a:gd name="connsiteY5" fmla="*/ 629699 h 272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575" h="2721213">
                <a:moveTo>
                  <a:pt x="2032071" y="600670"/>
                </a:moveTo>
                <a:cubicBezTo>
                  <a:pt x="2456613" y="736137"/>
                  <a:pt x="2881156" y="871604"/>
                  <a:pt x="2772299" y="1224785"/>
                </a:cubicBezTo>
                <a:cubicBezTo>
                  <a:pt x="2663442" y="1577966"/>
                  <a:pt x="1840966" y="2678632"/>
                  <a:pt x="1378928" y="2719756"/>
                </a:cubicBezTo>
                <a:cubicBezTo>
                  <a:pt x="916890" y="2760880"/>
                  <a:pt x="9747" y="1921471"/>
                  <a:pt x="71" y="1471528"/>
                </a:cubicBezTo>
                <a:cubicBezTo>
                  <a:pt x="-9605" y="1021585"/>
                  <a:pt x="970109" y="160404"/>
                  <a:pt x="1320871" y="20099"/>
                </a:cubicBezTo>
                <a:cubicBezTo>
                  <a:pt x="1671633" y="-120206"/>
                  <a:pt x="1969175" y="516004"/>
                  <a:pt x="2104642" y="629699"/>
                </a:cubicBezTo>
              </a:path>
            </a:pathLst>
          </a:custGeom>
          <a:solidFill>
            <a:srgbClr val="FF9966"/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Forma libre"/>
          <p:cNvSpPr/>
          <p:nvPr/>
        </p:nvSpPr>
        <p:spPr>
          <a:xfrm>
            <a:off x="5674644" y="1801750"/>
            <a:ext cx="2618142" cy="2080645"/>
          </a:xfrm>
          <a:custGeom>
            <a:avLst/>
            <a:gdLst>
              <a:gd name="connsiteX0" fmla="*/ 842270 w 2618142"/>
              <a:gd name="connsiteY0" fmla="*/ 622136 h 2080645"/>
              <a:gd name="connsiteX1" fmla="*/ 1974385 w 2618142"/>
              <a:gd name="connsiteY1" fmla="*/ 70593 h 2080645"/>
              <a:gd name="connsiteX2" fmla="*/ 2525927 w 2618142"/>
              <a:gd name="connsiteY2" fmla="*/ 2030021 h 2080645"/>
              <a:gd name="connsiteX3" fmla="*/ 58499 w 2618142"/>
              <a:gd name="connsiteY3" fmla="*/ 1420421 h 2080645"/>
              <a:gd name="connsiteX4" fmla="*/ 1016442 w 2618142"/>
              <a:gd name="connsiteY4" fmla="*/ 520536 h 208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142" h="2080645">
                <a:moveTo>
                  <a:pt x="842270" y="622136"/>
                </a:moveTo>
                <a:cubicBezTo>
                  <a:pt x="1268023" y="229041"/>
                  <a:pt x="1693776" y="-164054"/>
                  <a:pt x="1974385" y="70593"/>
                </a:cubicBezTo>
                <a:cubicBezTo>
                  <a:pt x="2254994" y="305240"/>
                  <a:pt x="2845241" y="1805050"/>
                  <a:pt x="2525927" y="2030021"/>
                </a:cubicBezTo>
                <a:cubicBezTo>
                  <a:pt x="2206613" y="2254992"/>
                  <a:pt x="310080" y="1672002"/>
                  <a:pt x="58499" y="1420421"/>
                </a:cubicBezTo>
                <a:cubicBezTo>
                  <a:pt x="-193082" y="1168840"/>
                  <a:pt x="411680" y="844688"/>
                  <a:pt x="1016442" y="520536"/>
                </a:cubicBezTo>
              </a:path>
            </a:pathLst>
          </a:custGeom>
          <a:solidFill>
            <a:srgbClr val="FF9966"/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35 Forma libre"/>
          <p:cNvSpPr/>
          <p:nvPr/>
        </p:nvSpPr>
        <p:spPr>
          <a:xfrm>
            <a:off x="4355976" y="1857060"/>
            <a:ext cx="834331" cy="707844"/>
          </a:xfrm>
          <a:custGeom>
            <a:avLst/>
            <a:gdLst>
              <a:gd name="connsiteX0" fmla="*/ 865006 w 1004820"/>
              <a:gd name="connsiteY0" fmla="*/ 99330 h 791007"/>
              <a:gd name="connsiteX1" fmla="*/ 937577 w 1004820"/>
              <a:gd name="connsiteY1" fmla="*/ 563788 h 791007"/>
              <a:gd name="connsiteX2" fmla="*/ 23177 w 1004820"/>
              <a:gd name="connsiteY2" fmla="*/ 766988 h 791007"/>
              <a:gd name="connsiteX3" fmla="*/ 327977 w 1004820"/>
              <a:gd name="connsiteY3" fmla="*/ 26759 h 791007"/>
              <a:gd name="connsiteX4" fmla="*/ 923063 w 1004820"/>
              <a:gd name="connsiteY4" fmla="*/ 171902 h 791007"/>
              <a:gd name="connsiteX0" fmla="*/ 707408 w 834331"/>
              <a:gd name="connsiteY0" fmla="*/ 93986 h 707844"/>
              <a:gd name="connsiteX1" fmla="*/ 779979 w 834331"/>
              <a:gd name="connsiteY1" fmla="*/ 558444 h 707844"/>
              <a:gd name="connsiteX2" fmla="*/ 39750 w 834331"/>
              <a:gd name="connsiteY2" fmla="*/ 674558 h 707844"/>
              <a:gd name="connsiteX3" fmla="*/ 170379 w 834331"/>
              <a:gd name="connsiteY3" fmla="*/ 21415 h 707844"/>
              <a:gd name="connsiteX4" fmla="*/ 765465 w 834331"/>
              <a:gd name="connsiteY4" fmla="*/ 166558 h 70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31" h="707844">
                <a:moveTo>
                  <a:pt x="707408" y="93986"/>
                </a:moveTo>
                <a:cubicBezTo>
                  <a:pt x="813846" y="270577"/>
                  <a:pt x="891255" y="461682"/>
                  <a:pt x="779979" y="558444"/>
                </a:cubicBezTo>
                <a:cubicBezTo>
                  <a:pt x="668703" y="655206"/>
                  <a:pt x="141350" y="764063"/>
                  <a:pt x="39750" y="674558"/>
                </a:cubicBezTo>
                <a:cubicBezTo>
                  <a:pt x="-61850" y="585053"/>
                  <a:pt x="49427" y="106082"/>
                  <a:pt x="170379" y="21415"/>
                </a:cubicBezTo>
                <a:cubicBezTo>
                  <a:pt x="291332" y="-63252"/>
                  <a:pt x="661446" y="127853"/>
                  <a:pt x="765465" y="166558"/>
                </a:cubicBezTo>
              </a:path>
            </a:pathLst>
          </a:custGeom>
          <a:solidFill>
            <a:srgbClr val="FF9966"/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7635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Componentes fuertemente conexos</a:t>
            </a:r>
          </a:p>
        </p:txBody>
      </p:sp>
      <p:sp>
        <p:nvSpPr>
          <p:cNvPr id="4" name="3 Elipse"/>
          <p:cNvSpPr/>
          <p:nvPr/>
        </p:nvSpPr>
        <p:spPr>
          <a:xfrm>
            <a:off x="1547664" y="3434352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4 Elipse"/>
          <p:cNvSpPr/>
          <p:nvPr/>
        </p:nvSpPr>
        <p:spPr>
          <a:xfrm>
            <a:off x="2739985" y="2256576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6" name="5 Conector recto"/>
          <p:cNvCxnSpPr>
            <a:stCxn id="4" idx="7"/>
            <a:endCxn id="5" idx="3"/>
          </p:cNvCxnSpPr>
          <p:nvPr/>
        </p:nvCxnSpPr>
        <p:spPr>
          <a:xfrm flipV="1">
            <a:off x="1977903" y="2686815"/>
            <a:ext cx="835899" cy="82135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2813802" y="3938408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8" name="7 Conector recto"/>
          <p:cNvCxnSpPr>
            <a:stCxn id="5" idx="4"/>
            <a:endCxn id="7" idx="0"/>
          </p:cNvCxnSpPr>
          <p:nvPr/>
        </p:nvCxnSpPr>
        <p:spPr>
          <a:xfrm>
            <a:off x="2992013" y="2760632"/>
            <a:ext cx="73817" cy="117777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7" idx="2"/>
            <a:endCxn id="4" idx="5"/>
          </p:cNvCxnSpPr>
          <p:nvPr/>
        </p:nvCxnSpPr>
        <p:spPr>
          <a:xfrm flipH="1" flipV="1">
            <a:off x="1977903" y="3864591"/>
            <a:ext cx="835899" cy="325845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4499992" y="1967867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1" name="10 Conector recto"/>
          <p:cNvCxnSpPr>
            <a:stCxn id="5" idx="6"/>
          </p:cNvCxnSpPr>
          <p:nvPr/>
        </p:nvCxnSpPr>
        <p:spPr>
          <a:xfrm flipV="1">
            <a:off x="3244041" y="2256576"/>
            <a:ext cx="1111935" cy="252028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7343705" y="2146078"/>
            <a:ext cx="504056" cy="504056"/>
          </a:xfrm>
          <a:prstGeom prst="ellipse">
            <a:avLst/>
          </a:prstGeom>
          <a:solidFill>
            <a:srgbClr val="FF9966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12 Elipse"/>
          <p:cNvSpPr/>
          <p:nvPr/>
        </p:nvSpPr>
        <p:spPr>
          <a:xfrm>
            <a:off x="6084168" y="2845464"/>
            <a:ext cx="504056" cy="504056"/>
          </a:xfrm>
          <a:prstGeom prst="ellipse">
            <a:avLst/>
          </a:prstGeom>
          <a:solidFill>
            <a:srgbClr val="FF9966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6" name="15 Conector recto"/>
          <p:cNvCxnSpPr>
            <a:stCxn id="13" idx="7"/>
            <a:endCxn id="12" idx="3"/>
          </p:cNvCxnSpPr>
          <p:nvPr/>
        </p:nvCxnSpPr>
        <p:spPr>
          <a:xfrm flipV="1">
            <a:off x="6514407" y="2576317"/>
            <a:ext cx="903115" cy="34296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2" idx="5"/>
            <a:endCxn id="18" idx="0"/>
          </p:cNvCxnSpPr>
          <p:nvPr/>
        </p:nvCxnSpPr>
        <p:spPr>
          <a:xfrm flipH="1">
            <a:off x="7764953" y="2576317"/>
            <a:ext cx="8991" cy="768210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7512925" y="3344527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9" name="18 Conector recto"/>
          <p:cNvCxnSpPr>
            <a:stCxn id="18" idx="2"/>
            <a:endCxn id="13" idx="6"/>
          </p:cNvCxnSpPr>
          <p:nvPr/>
        </p:nvCxnSpPr>
        <p:spPr>
          <a:xfrm flipH="1" flipV="1">
            <a:off x="6588224" y="3097492"/>
            <a:ext cx="924701" cy="49906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4930231" y="3848583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20 Elipse"/>
          <p:cNvSpPr/>
          <p:nvPr/>
        </p:nvSpPr>
        <p:spPr>
          <a:xfrm>
            <a:off x="4147023" y="4653136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21 Elipse"/>
          <p:cNvSpPr/>
          <p:nvPr/>
        </p:nvSpPr>
        <p:spPr>
          <a:xfrm>
            <a:off x="5832140" y="4494571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22 Elipse"/>
          <p:cNvSpPr/>
          <p:nvPr/>
        </p:nvSpPr>
        <p:spPr>
          <a:xfrm>
            <a:off x="5040052" y="5373216"/>
            <a:ext cx="504056" cy="504056"/>
          </a:xfrm>
          <a:prstGeom prst="ellipse">
            <a:avLst/>
          </a:prstGeom>
          <a:solidFill>
            <a:srgbClr val="FF9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4" name="23 Conector recto"/>
          <p:cNvCxnSpPr>
            <a:stCxn id="21" idx="7"/>
            <a:endCxn id="20" idx="3"/>
          </p:cNvCxnSpPr>
          <p:nvPr/>
        </p:nvCxnSpPr>
        <p:spPr>
          <a:xfrm flipV="1">
            <a:off x="4577262" y="4278822"/>
            <a:ext cx="426786" cy="44813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2" idx="3"/>
            <a:endCxn id="23" idx="7"/>
          </p:cNvCxnSpPr>
          <p:nvPr/>
        </p:nvCxnSpPr>
        <p:spPr>
          <a:xfrm flipH="1">
            <a:off x="5470291" y="4924810"/>
            <a:ext cx="435666" cy="52222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23" idx="1"/>
            <a:endCxn id="21" idx="5"/>
          </p:cNvCxnSpPr>
          <p:nvPr/>
        </p:nvCxnSpPr>
        <p:spPr>
          <a:xfrm flipH="1" flipV="1">
            <a:off x="4577262" y="5083375"/>
            <a:ext cx="536607" cy="363658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0" idx="5"/>
            <a:endCxn id="22" idx="1"/>
          </p:cNvCxnSpPr>
          <p:nvPr/>
        </p:nvCxnSpPr>
        <p:spPr>
          <a:xfrm>
            <a:off x="5360470" y="4278822"/>
            <a:ext cx="545487" cy="28956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20" idx="4"/>
            <a:endCxn id="23" idx="0"/>
          </p:cNvCxnSpPr>
          <p:nvPr/>
        </p:nvCxnSpPr>
        <p:spPr>
          <a:xfrm>
            <a:off x="5182259" y="4352639"/>
            <a:ext cx="109821" cy="102057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2" idx="7"/>
          </p:cNvCxnSpPr>
          <p:nvPr/>
        </p:nvCxnSpPr>
        <p:spPr>
          <a:xfrm flipV="1">
            <a:off x="6262379" y="3686380"/>
            <a:ext cx="788195" cy="882008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7" idx="6"/>
          </p:cNvCxnSpPr>
          <p:nvPr/>
        </p:nvCxnSpPr>
        <p:spPr>
          <a:xfrm>
            <a:off x="3317858" y="4190436"/>
            <a:ext cx="750086" cy="162203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Forma libre"/>
          <p:cNvSpPr/>
          <p:nvPr/>
        </p:nvSpPr>
        <p:spPr>
          <a:xfrm>
            <a:off x="1216106" y="1908640"/>
            <a:ext cx="2491798" cy="2816504"/>
          </a:xfrm>
          <a:custGeom>
            <a:avLst/>
            <a:gdLst>
              <a:gd name="connsiteX0" fmla="*/ 789011 w 3025860"/>
              <a:gd name="connsiteY0" fmla="*/ 1280882 h 3719459"/>
              <a:gd name="connsiteX1" fmla="*/ 2487182 w 3025860"/>
              <a:gd name="connsiteY1" fmla="*/ 105225 h 3719459"/>
              <a:gd name="connsiteX2" fmla="*/ 2864553 w 3025860"/>
              <a:gd name="connsiteY2" fmla="*/ 3646711 h 3719459"/>
              <a:gd name="connsiteX3" fmla="*/ 77811 w 3025860"/>
              <a:gd name="connsiteY3" fmla="*/ 2398482 h 3719459"/>
              <a:gd name="connsiteX4" fmla="*/ 847068 w 3025860"/>
              <a:gd name="connsiteY4" fmla="*/ 1237339 h 371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5860" h="3719459">
                <a:moveTo>
                  <a:pt x="789011" y="1280882"/>
                </a:moveTo>
                <a:cubicBezTo>
                  <a:pt x="1465134" y="495901"/>
                  <a:pt x="2141258" y="-289080"/>
                  <a:pt x="2487182" y="105225"/>
                </a:cubicBezTo>
                <a:cubicBezTo>
                  <a:pt x="2833106" y="499530"/>
                  <a:pt x="3266115" y="3264502"/>
                  <a:pt x="2864553" y="3646711"/>
                </a:cubicBezTo>
                <a:cubicBezTo>
                  <a:pt x="2462991" y="4028920"/>
                  <a:pt x="414058" y="2800044"/>
                  <a:pt x="77811" y="2398482"/>
                </a:cubicBezTo>
                <a:cubicBezTo>
                  <a:pt x="-258436" y="1996920"/>
                  <a:pt x="588230" y="1440539"/>
                  <a:pt x="847068" y="1237339"/>
                </a:cubicBezTo>
              </a:path>
            </a:pathLst>
          </a:custGeom>
          <a:solidFill>
            <a:srgbClr val="FF9966"/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4" name="33 Forma libre"/>
          <p:cNvSpPr/>
          <p:nvPr/>
        </p:nvSpPr>
        <p:spPr>
          <a:xfrm>
            <a:off x="3846215" y="3434301"/>
            <a:ext cx="2789575" cy="2721213"/>
          </a:xfrm>
          <a:custGeom>
            <a:avLst/>
            <a:gdLst>
              <a:gd name="connsiteX0" fmla="*/ 2032071 w 2789575"/>
              <a:gd name="connsiteY0" fmla="*/ 600670 h 2721213"/>
              <a:gd name="connsiteX1" fmla="*/ 2772299 w 2789575"/>
              <a:gd name="connsiteY1" fmla="*/ 1224785 h 2721213"/>
              <a:gd name="connsiteX2" fmla="*/ 1378928 w 2789575"/>
              <a:gd name="connsiteY2" fmla="*/ 2719756 h 2721213"/>
              <a:gd name="connsiteX3" fmla="*/ 71 w 2789575"/>
              <a:gd name="connsiteY3" fmla="*/ 1471528 h 2721213"/>
              <a:gd name="connsiteX4" fmla="*/ 1320871 w 2789575"/>
              <a:gd name="connsiteY4" fmla="*/ 20099 h 2721213"/>
              <a:gd name="connsiteX5" fmla="*/ 2104642 w 2789575"/>
              <a:gd name="connsiteY5" fmla="*/ 629699 h 272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575" h="2721213">
                <a:moveTo>
                  <a:pt x="2032071" y="600670"/>
                </a:moveTo>
                <a:cubicBezTo>
                  <a:pt x="2456613" y="736137"/>
                  <a:pt x="2881156" y="871604"/>
                  <a:pt x="2772299" y="1224785"/>
                </a:cubicBezTo>
                <a:cubicBezTo>
                  <a:pt x="2663442" y="1577966"/>
                  <a:pt x="1840966" y="2678632"/>
                  <a:pt x="1378928" y="2719756"/>
                </a:cubicBezTo>
                <a:cubicBezTo>
                  <a:pt x="916890" y="2760880"/>
                  <a:pt x="9747" y="1921471"/>
                  <a:pt x="71" y="1471528"/>
                </a:cubicBezTo>
                <a:cubicBezTo>
                  <a:pt x="-9605" y="1021585"/>
                  <a:pt x="970109" y="160404"/>
                  <a:pt x="1320871" y="20099"/>
                </a:cubicBezTo>
                <a:cubicBezTo>
                  <a:pt x="1671633" y="-120206"/>
                  <a:pt x="1969175" y="516004"/>
                  <a:pt x="2104642" y="629699"/>
                </a:cubicBezTo>
              </a:path>
            </a:pathLst>
          </a:custGeom>
          <a:solidFill>
            <a:srgbClr val="FF9966"/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Forma libre"/>
          <p:cNvSpPr/>
          <p:nvPr/>
        </p:nvSpPr>
        <p:spPr>
          <a:xfrm>
            <a:off x="5674644" y="1801750"/>
            <a:ext cx="2618142" cy="2080645"/>
          </a:xfrm>
          <a:custGeom>
            <a:avLst/>
            <a:gdLst>
              <a:gd name="connsiteX0" fmla="*/ 842270 w 2618142"/>
              <a:gd name="connsiteY0" fmla="*/ 622136 h 2080645"/>
              <a:gd name="connsiteX1" fmla="*/ 1974385 w 2618142"/>
              <a:gd name="connsiteY1" fmla="*/ 70593 h 2080645"/>
              <a:gd name="connsiteX2" fmla="*/ 2525927 w 2618142"/>
              <a:gd name="connsiteY2" fmla="*/ 2030021 h 2080645"/>
              <a:gd name="connsiteX3" fmla="*/ 58499 w 2618142"/>
              <a:gd name="connsiteY3" fmla="*/ 1420421 h 2080645"/>
              <a:gd name="connsiteX4" fmla="*/ 1016442 w 2618142"/>
              <a:gd name="connsiteY4" fmla="*/ 520536 h 208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142" h="2080645">
                <a:moveTo>
                  <a:pt x="842270" y="622136"/>
                </a:moveTo>
                <a:cubicBezTo>
                  <a:pt x="1268023" y="229041"/>
                  <a:pt x="1693776" y="-164054"/>
                  <a:pt x="1974385" y="70593"/>
                </a:cubicBezTo>
                <a:cubicBezTo>
                  <a:pt x="2254994" y="305240"/>
                  <a:pt x="2845241" y="1805050"/>
                  <a:pt x="2525927" y="2030021"/>
                </a:cubicBezTo>
                <a:cubicBezTo>
                  <a:pt x="2206613" y="2254992"/>
                  <a:pt x="310080" y="1672002"/>
                  <a:pt x="58499" y="1420421"/>
                </a:cubicBezTo>
                <a:cubicBezTo>
                  <a:pt x="-193082" y="1168840"/>
                  <a:pt x="411680" y="844688"/>
                  <a:pt x="1016442" y="520536"/>
                </a:cubicBezTo>
              </a:path>
            </a:pathLst>
          </a:custGeom>
          <a:noFill/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35 Forma libre"/>
          <p:cNvSpPr/>
          <p:nvPr/>
        </p:nvSpPr>
        <p:spPr>
          <a:xfrm>
            <a:off x="4355976" y="1857060"/>
            <a:ext cx="834331" cy="707844"/>
          </a:xfrm>
          <a:custGeom>
            <a:avLst/>
            <a:gdLst>
              <a:gd name="connsiteX0" fmla="*/ 865006 w 1004820"/>
              <a:gd name="connsiteY0" fmla="*/ 99330 h 791007"/>
              <a:gd name="connsiteX1" fmla="*/ 937577 w 1004820"/>
              <a:gd name="connsiteY1" fmla="*/ 563788 h 791007"/>
              <a:gd name="connsiteX2" fmla="*/ 23177 w 1004820"/>
              <a:gd name="connsiteY2" fmla="*/ 766988 h 791007"/>
              <a:gd name="connsiteX3" fmla="*/ 327977 w 1004820"/>
              <a:gd name="connsiteY3" fmla="*/ 26759 h 791007"/>
              <a:gd name="connsiteX4" fmla="*/ 923063 w 1004820"/>
              <a:gd name="connsiteY4" fmla="*/ 171902 h 791007"/>
              <a:gd name="connsiteX0" fmla="*/ 707408 w 834331"/>
              <a:gd name="connsiteY0" fmla="*/ 93986 h 707844"/>
              <a:gd name="connsiteX1" fmla="*/ 779979 w 834331"/>
              <a:gd name="connsiteY1" fmla="*/ 558444 h 707844"/>
              <a:gd name="connsiteX2" fmla="*/ 39750 w 834331"/>
              <a:gd name="connsiteY2" fmla="*/ 674558 h 707844"/>
              <a:gd name="connsiteX3" fmla="*/ 170379 w 834331"/>
              <a:gd name="connsiteY3" fmla="*/ 21415 h 707844"/>
              <a:gd name="connsiteX4" fmla="*/ 765465 w 834331"/>
              <a:gd name="connsiteY4" fmla="*/ 166558 h 70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31" h="707844">
                <a:moveTo>
                  <a:pt x="707408" y="93986"/>
                </a:moveTo>
                <a:cubicBezTo>
                  <a:pt x="813846" y="270577"/>
                  <a:pt x="891255" y="461682"/>
                  <a:pt x="779979" y="558444"/>
                </a:cubicBezTo>
                <a:cubicBezTo>
                  <a:pt x="668703" y="655206"/>
                  <a:pt x="141350" y="764063"/>
                  <a:pt x="39750" y="674558"/>
                </a:cubicBezTo>
                <a:cubicBezTo>
                  <a:pt x="-61850" y="585053"/>
                  <a:pt x="49427" y="106082"/>
                  <a:pt x="170379" y="21415"/>
                </a:cubicBezTo>
                <a:cubicBezTo>
                  <a:pt x="291332" y="-63252"/>
                  <a:pt x="661446" y="127853"/>
                  <a:pt x="765465" y="166558"/>
                </a:cubicBezTo>
              </a:path>
            </a:pathLst>
          </a:custGeom>
          <a:solidFill>
            <a:srgbClr val="FF9966"/>
          </a:solidFill>
          <a:ln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43 CuadroTexto"/>
          <p:cNvSpPr txBox="1"/>
          <p:nvPr/>
        </p:nvSpPr>
        <p:spPr>
          <a:xfrm>
            <a:off x="6876256" y="4077072"/>
            <a:ext cx="2041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smtClean="0"/>
              <a:t>Nota que este último SCC es como un nodo de un Orden Topológico.</a:t>
            </a:r>
          </a:p>
          <a:p>
            <a:pPr algn="ctr"/>
            <a:endParaRPr lang="es-PE" sz="1400" b="1" dirty="0"/>
          </a:p>
          <a:p>
            <a:pPr algn="ctr"/>
            <a:r>
              <a:rPr lang="es-PE" sz="1400" b="1" dirty="0" smtClean="0"/>
              <a:t>Si hago un DFS en ese SCC, solo visito ese SCC.</a:t>
            </a:r>
            <a:endParaRPr lang="es-PE" sz="1400" b="1" dirty="0"/>
          </a:p>
        </p:txBody>
      </p:sp>
      <p:cxnSp>
        <p:nvCxnSpPr>
          <p:cNvPr id="37" name="36 Conector recto"/>
          <p:cNvCxnSpPr/>
          <p:nvPr/>
        </p:nvCxnSpPr>
        <p:spPr>
          <a:xfrm>
            <a:off x="5004048" y="2219895"/>
            <a:ext cx="2339657" cy="17821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930231" y="2398106"/>
            <a:ext cx="1227754" cy="521175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54547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Algoritmo de </a:t>
            </a:r>
            <a:r>
              <a:rPr lang="es-PE" dirty="0" err="1" smtClean="0"/>
              <a:t>Kosaraju</a:t>
            </a:r>
            <a:endParaRPr lang="es-PE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PE" dirty="0" smtClean="0"/>
              <a:t>Conocido como el algoritmo en 2 pasos de </a:t>
            </a:r>
            <a:r>
              <a:rPr lang="es-PE" dirty="0" err="1" smtClean="0"/>
              <a:t>Kosaraju</a:t>
            </a:r>
            <a:r>
              <a:rPr lang="es-PE" dirty="0" smtClean="0"/>
              <a:t>.</a:t>
            </a:r>
          </a:p>
          <a:p>
            <a:pPr marL="82296" indent="0">
              <a:buNone/>
            </a:pPr>
            <a:r>
              <a:rPr lang="es-PE" b="1" dirty="0" smtClean="0">
                <a:solidFill>
                  <a:srgbClr val="3333CC"/>
                </a:solidFill>
              </a:rPr>
              <a:t>Teorema: </a:t>
            </a:r>
            <a:r>
              <a:rPr lang="es-PE" dirty="0" smtClean="0"/>
              <a:t>Puede hallar </a:t>
            </a:r>
            <a:r>
              <a:rPr lang="es-PE" dirty="0" err="1" smtClean="0"/>
              <a:t>SCCs</a:t>
            </a:r>
            <a:r>
              <a:rPr lang="es-PE" dirty="0" smtClean="0"/>
              <a:t> en tiempo O(</a:t>
            </a:r>
            <a:r>
              <a:rPr lang="es-PE" dirty="0" err="1" smtClean="0"/>
              <a:t>m+n</a:t>
            </a:r>
            <a:r>
              <a:rPr lang="es-PE" dirty="0" smtClean="0"/>
              <a:t>)</a:t>
            </a:r>
          </a:p>
          <a:p>
            <a:pPr marL="82296" indent="0">
              <a:buNone/>
            </a:pPr>
            <a:r>
              <a:rPr lang="es-PE" b="1" dirty="0" smtClean="0">
                <a:solidFill>
                  <a:srgbClr val="3333CC"/>
                </a:solidFill>
              </a:rPr>
              <a:t>Algoritmo: </a:t>
            </a:r>
            <a:r>
              <a:rPr lang="es-PE" dirty="0" smtClean="0"/>
              <a:t> Dado el grafo dirigido G.</a:t>
            </a:r>
          </a:p>
          <a:p>
            <a:pPr marL="596646" indent="-514350">
              <a:buAutoNum type="arabicParenR"/>
            </a:pPr>
            <a:r>
              <a:rPr lang="es-PE" dirty="0" err="1" smtClean="0"/>
              <a:t>Grev</a:t>
            </a:r>
            <a:r>
              <a:rPr lang="es-PE" dirty="0" smtClean="0"/>
              <a:t> = G con todas las aristas invertidas</a:t>
            </a:r>
          </a:p>
          <a:p>
            <a:pPr marL="596646" indent="-514350">
              <a:buAutoNum type="arabicParenR"/>
            </a:pPr>
            <a:r>
              <a:rPr lang="es-PE" dirty="0" smtClean="0"/>
              <a:t>Ejecutar DFS en </a:t>
            </a:r>
            <a:r>
              <a:rPr lang="es-PE" dirty="0" err="1" smtClean="0"/>
              <a:t>Grev</a:t>
            </a:r>
            <a:r>
              <a:rPr lang="es-PE" dirty="0" smtClean="0"/>
              <a:t>. Hallas f(v) = orden de finalización.</a:t>
            </a:r>
          </a:p>
          <a:p>
            <a:pPr marL="596646" indent="-514350">
              <a:buAutoNum type="arabicParenR"/>
            </a:pPr>
            <a:r>
              <a:rPr lang="es-PE" dirty="0" smtClean="0"/>
              <a:t>Ejecutar DFS en G, procesando los nodos en orden según f(v) decrecientemente</a:t>
            </a:r>
            <a:endParaRPr lang="es-PE" dirty="0"/>
          </a:p>
          <a:p>
            <a:pPr marL="82296" indent="0">
              <a:buNone/>
            </a:pPr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6600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Pregunta</a:t>
            </a:r>
            <a:endParaRPr lang="es-PE" dirty="0"/>
          </a:p>
        </p:txBody>
      </p:sp>
      <p:sp>
        <p:nvSpPr>
          <p:cNvPr id="5" name="4 Elipse"/>
          <p:cNvSpPr/>
          <p:nvPr/>
        </p:nvSpPr>
        <p:spPr>
          <a:xfrm>
            <a:off x="1619672" y="239619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6" name="5 Elipse"/>
          <p:cNvSpPr/>
          <p:nvPr/>
        </p:nvSpPr>
        <p:spPr>
          <a:xfrm>
            <a:off x="2811993" y="12184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7</a:t>
            </a:r>
            <a:endParaRPr lang="es-PE" dirty="0"/>
          </a:p>
        </p:txBody>
      </p:sp>
      <p:cxnSp>
        <p:nvCxnSpPr>
          <p:cNvPr id="8" name="7 Conector recto"/>
          <p:cNvCxnSpPr>
            <a:stCxn id="6" idx="4"/>
            <a:endCxn id="10" idx="0"/>
          </p:cNvCxnSpPr>
          <p:nvPr/>
        </p:nvCxnSpPr>
        <p:spPr>
          <a:xfrm flipH="1">
            <a:off x="3017945" y="1722475"/>
            <a:ext cx="46076" cy="67041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0" idx="2"/>
            <a:endCxn id="5" idx="6"/>
          </p:cNvCxnSpPr>
          <p:nvPr/>
        </p:nvCxnSpPr>
        <p:spPr>
          <a:xfrm flipH="1">
            <a:off x="2123728" y="2644917"/>
            <a:ext cx="642189" cy="330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765917" y="239288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cxnSp>
        <p:nvCxnSpPr>
          <p:cNvPr id="11" name="10 Conector recto"/>
          <p:cNvCxnSpPr>
            <a:stCxn id="5" idx="0"/>
            <a:endCxn id="6" idx="3"/>
          </p:cNvCxnSpPr>
          <p:nvPr/>
        </p:nvCxnSpPr>
        <p:spPr>
          <a:xfrm flipV="1">
            <a:off x="1871700" y="1648658"/>
            <a:ext cx="1014110" cy="74753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3851920" y="12184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9</a:t>
            </a:r>
            <a:endParaRPr lang="es-PE" dirty="0"/>
          </a:p>
        </p:txBody>
      </p:sp>
      <p:cxnSp>
        <p:nvCxnSpPr>
          <p:cNvPr id="16" name="15 Conector recto"/>
          <p:cNvCxnSpPr>
            <a:stCxn id="6" idx="6"/>
            <a:endCxn id="14" idx="2"/>
          </p:cNvCxnSpPr>
          <p:nvPr/>
        </p:nvCxnSpPr>
        <p:spPr>
          <a:xfrm>
            <a:off x="3316049" y="1470447"/>
            <a:ext cx="535871" cy="0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5148064" y="113819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PE" dirty="0"/>
          </a:p>
        </p:txBody>
      </p:sp>
      <p:sp>
        <p:nvSpPr>
          <p:cNvPr id="20" name="19 Elipse"/>
          <p:cNvSpPr/>
          <p:nvPr/>
        </p:nvSpPr>
        <p:spPr>
          <a:xfrm>
            <a:off x="4389230" y="25744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cxnSp>
        <p:nvCxnSpPr>
          <p:cNvPr id="21" name="20 Conector recto"/>
          <p:cNvCxnSpPr>
            <a:stCxn id="14" idx="6"/>
            <a:endCxn id="19" idx="2"/>
          </p:cNvCxnSpPr>
          <p:nvPr/>
        </p:nvCxnSpPr>
        <p:spPr>
          <a:xfrm flipV="1">
            <a:off x="4355976" y="1390223"/>
            <a:ext cx="792088" cy="8022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9" idx="4"/>
            <a:endCxn id="20" idx="7"/>
          </p:cNvCxnSpPr>
          <p:nvPr/>
        </p:nvCxnSpPr>
        <p:spPr>
          <a:xfrm flipH="1">
            <a:off x="4819469" y="1642251"/>
            <a:ext cx="580623" cy="1005972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20" idx="0"/>
          </p:cNvCxnSpPr>
          <p:nvPr/>
        </p:nvCxnSpPr>
        <p:spPr>
          <a:xfrm flipH="1" flipV="1">
            <a:off x="4103948" y="1722475"/>
            <a:ext cx="537310" cy="85193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Elipse"/>
          <p:cNvSpPr/>
          <p:nvPr/>
        </p:nvSpPr>
        <p:spPr>
          <a:xfrm>
            <a:off x="6876256" y="11247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</a:t>
            </a:r>
            <a:endParaRPr lang="es-PE" dirty="0"/>
          </a:p>
        </p:txBody>
      </p:sp>
      <p:cxnSp>
        <p:nvCxnSpPr>
          <p:cNvPr id="37" name="36 Conector recto"/>
          <p:cNvCxnSpPr>
            <a:stCxn id="19" idx="6"/>
            <a:endCxn id="36" idx="2"/>
          </p:cNvCxnSpPr>
          <p:nvPr/>
        </p:nvCxnSpPr>
        <p:spPr>
          <a:xfrm flipV="1">
            <a:off x="5652120" y="1376772"/>
            <a:ext cx="1224136" cy="1345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Elipse"/>
          <p:cNvSpPr/>
          <p:nvPr/>
        </p:nvSpPr>
        <p:spPr>
          <a:xfrm>
            <a:off x="7956376" y="198140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PE" dirty="0"/>
          </a:p>
        </p:txBody>
      </p:sp>
      <p:sp>
        <p:nvSpPr>
          <p:cNvPr id="42" name="41 Elipse"/>
          <p:cNvSpPr/>
          <p:nvPr/>
        </p:nvSpPr>
        <p:spPr>
          <a:xfrm>
            <a:off x="6378410" y="224048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cxnSp>
        <p:nvCxnSpPr>
          <p:cNvPr id="43" name="42 Conector recto"/>
          <p:cNvCxnSpPr>
            <a:stCxn id="41" idx="1"/>
            <a:endCxn id="36" idx="5"/>
          </p:cNvCxnSpPr>
          <p:nvPr/>
        </p:nvCxnSpPr>
        <p:spPr>
          <a:xfrm flipH="1" flipV="1">
            <a:off x="7306495" y="1554983"/>
            <a:ext cx="723698" cy="500239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36" idx="4"/>
            <a:endCxn id="42" idx="7"/>
          </p:cNvCxnSpPr>
          <p:nvPr/>
        </p:nvCxnSpPr>
        <p:spPr>
          <a:xfrm flipH="1">
            <a:off x="6808649" y="1628800"/>
            <a:ext cx="319635" cy="68550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42" idx="6"/>
            <a:endCxn id="41" idx="2"/>
          </p:cNvCxnSpPr>
          <p:nvPr/>
        </p:nvCxnSpPr>
        <p:spPr>
          <a:xfrm flipV="1">
            <a:off x="6882466" y="2233433"/>
            <a:ext cx="1073910" cy="25908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222478"/>
                <a:ext cx="7498080" cy="344688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PE" dirty="0" smtClean="0"/>
                  <a:t>Cuál de los siguientes sets de “tiempos de finalización” para los nodos entre 1..9 es posible cuando se ejecuta la primera parte del </a:t>
                </a:r>
                <a:r>
                  <a:rPr lang="es-PE" dirty="0" err="1" smtClean="0"/>
                  <a:t>algorito</a:t>
                </a:r>
                <a:r>
                  <a:rPr lang="es-PE" dirty="0" smtClean="0"/>
                  <a:t> (primer DFS) en el grafo mostrado (es </a:t>
                </a:r>
                <a:r>
                  <a:rPr lang="es-PE" dirty="0" err="1" smtClean="0"/>
                  <a:t>Grev</a:t>
                </a:r>
                <a:r>
                  <a:rPr lang="es-PE" dirty="0" smtClean="0"/>
                  <a:t>)</a:t>
                </a:r>
              </a:p>
              <a:p>
                <a:pPr marL="82296" indent="0">
                  <a:buNone/>
                </a:pPr>
                <a:endParaRPr lang="es-PE" dirty="0" smtClean="0"/>
              </a:p>
              <a:p>
                <a:pPr>
                  <a:buSzPct val="150000"/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  <a:ea typeface="Cambria Math"/>
                      </a:rPr>
                      <m:t>9,8,7,6,5,4,3,2,1</m:t>
                    </m:r>
                  </m:oMath>
                </a14:m>
                <a:endParaRPr lang="es-PE" b="0" i="1" dirty="0" smtClean="0">
                  <a:latin typeface="Cambria Math"/>
                  <a:ea typeface="Cambria Math"/>
                </a:endParaRPr>
              </a:p>
              <a:p>
                <a:pPr>
                  <a:buSzPct val="150000"/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1,7,4,9,6,3,8,2,5</m:t>
                    </m:r>
                  </m:oMath>
                </a14:m>
                <a:endParaRPr lang="es-PE" b="0" i="1" dirty="0" smtClean="0">
                  <a:latin typeface="Cambria Math"/>
                </a:endParaRPr>
              </a:p>
              <a:p>
                <a:pPr>
                  <a:buSzPct val="150000"/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1,7,9,6,8,2,5,3,4</m:t>
                    </m:r>
                  </m:oMath>
                </a14:m>
                <a:endParaRPr lang="es-PE" b="0" i="1" dirty="0" smtClean="0">
                  <a:latin typeface="Cambria Math"/>
                </a:endParaRPr>
              </a:p>
              <a:p>
                <a:pPr>
                  <a:buSzPct val="150000"/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7,3,1,8,2,5,9,4,6</m:t>
                    </m:r>
                  </m:oMath>
                </a14:m>
                <a:endParaRPr lang="es-PE" dirty="0"/>
              </a:p>
            </p:txBody>
          </p:sp>
        </mc:Choice>
        <mc:Fallback>
          <p:sp>
            <p:nvSpPr>
              <p:cNvPr id="58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222478"/>
                <a:ext cx="7498080" cy="3446882"/>
              </a:xfrm>
              <a:blipFill rotWithShape="1">
                <a:blip r:embed="rId3" cstate="print"/>
                <a:stretch>
                  <a:fillRect t="-38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60 Rectángulo"/>
          <p:cNvSpPr/>
          <p:nvPr/>
        </p:nvSpPr>
        <p:spPr>
          <a:xfrm>
            <a:off x="1561094" y="6237312"/>
            <a:ext cx="26494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CuadroTexto"/>
          <p:cNvSpPr txBox="1"/>
          <p:nvPr/>
        </p:nvSpPr>
        <p:spPr>
          <a:xfrm>
            <a:off x="1352744" y="213285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FF0000"/>
                </a:solidFill>
              </a:rPr>
              <a:t>f</a:t>
            </a:r>
            <a:r>
              <a:rPr lang="es-PE" sz="1200" b="1" dirty="0" smtClean="0">
                <a:solidFill>
                  <a:srgbClr val="FF0000"/>
                </a:solidFill>
              </a:rPr>
              <a:t>(1)=7</a:t>
            </a:r>
            <a:endParaRPr lang="es-PE" sz="1200" b="1" dirty="0">
              <a:solidFill>
                <a:srgbClr val="FF0000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2717808" y="2939962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f(4)=8</a:t>
            </a:r>
            <a:endParaRPr lang="es-PE" sz="1200" b="1" dirty="0">
              <a:solidFill>
                <a:srgbClr val="FF0000"/>
              </a:solidFill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3037655" y="174542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f(7)=</a:t>
            </a:r>
            <a:r>
              <a:rPr lang="es-PE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3829743" y="98624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f(9)=</a:t>
            </a:r>
            <a:r>
              <a:rPr lang="es-PE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4848943" y="292250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f(3)=</a:t>
            </a:r>
            <a:r>
              <a:rPr lang="es-PE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5148063" y="84774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f(6)=</a:t>
            </a:r>
            <a:r>
              <a:rPr lang="es-PE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6926087" y="84774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f(8)=</a:t>
            </a:r>
            <a:r>
              <a:rPr lang="es-PE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6264188" y="268793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f(2)=</a:t>
            </a:r>
            <a:r>
              <a:rPr lang="es-PE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7862191" y="254943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f(5)=</a:t>
            </a:r>
            <a:r>
              <a:rPr lang="es-PE" sz="1200" b="1" dirty="0">
                <a:solidFill>
                  <a:srgbClr val="FF0000"/>
                </a:solidFill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3566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4" grpId="0" animBg="1"/>
      <p:bldP spid="19" grpId="0" animBg="1"/>
      <p:bldP spid="20" grpId="0" animBg="1"/>
      <p:bldP spid="36" grpId="0" animBg="1"/>
      <p:bldP spid="41" grpId="0" animBg="1"/>
      <p:bldP spid="42" grpId="0" animBg="1"/>
      <p:bldP spid="58" grpId="0" build="p"/>
      <p:bldP spid="61" grpId="0" animBg="1"/>
      <p:bldP spid="6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Finalizando</a:t>
            </a:r>
            <a:endParaRPr lang="es-PE" dirty="0"/>
          </a:p>
        </p:txBody>
      </p:sp>
      <p:sp>
        <p:nvSpPr>
          <p:cNvPr id="5" name="4 Elipse"/>
          <p:cNvSpPr/>
          <p:nvPr/>
        </p:nvSpPr>
        <p:spPr>
          <a:xfrm>
            <a:off x="1526149" y="368130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6" name="5 Elipse"/>
          <p:cNvSpPr/>
          <p:nvPr/>
        </p:nvSpPr>
        <p:spPr>
          <a:xfrm>
            <a:off x="2718470" y="250353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7</a:t>
            </a:r>
            <a:endParaRPr lang="es-PE" dirty="0"/>
          </a:p>
        </p:txBody>
      </p:sp>
      <p:cxnSp>
        <p:nvCxnSpPr>
          <p:cNvPr id="8" name="7 Conector recto"/>
          <p:cNvCxnSpPr>
            <a:stCxn id="6" idx="4"/>
            <a:endCxn id="10" idx="0"/>
          </p:cNvCxnSpPr>
          <p:nvPr/>
        </p:nvCxnSpPr>
        <p:spPr>
          <a:xfrm flipH="1">
            <a:off x="2924422" y="3007587"/>
            <a:ext cx="46076" cy="670414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0" idx="2"/>
            <a:endCxn id="5" idx="6"/>
          </p:cNvCxnSpPr>
          <p:nvPr/>
        </p:nvCxnSpPr>
        <p:spPr>
          <a:xfrm flipH="1">
            <a:off x="2030205" y="3930029"/>
            <a:ext cx="642189" cy="3306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672394" y="367800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cxnSp>
        <p:nvCxnSpPr>
          <p:cNvPr id="11" name="10 Conector recto"/>
          <p:cNvCxnSpPr>
            <a:stCxn id="5" idx="0"/>
            <a:endCxn id="6" idx="3"/>
          </p:cNvCxnSpPr>
          <p:nvPr/>
        </p:nvCxnSpPr>
        <p:spPr>
          <a:xfrm flipV="1">
            <a:off x="1778177" y="2933770"/>
            <a:ext cx="1014110" cy="747537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3758397" y="250353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9</a:t>
            </a:r>
            <a:endParaRPr lang="es-PE" dirty="0"/>
          </a:p>
        </p:txBody>
      </p:sp>
      <p:cxnSp>
        <p:nvCxnSpPr>
          <p:cNvPr id="16" name="15 Conector recto"/>
          <p:cNvCxnSpPr>
            <a:stCxn id="6" idx="6"/>
            <a:endCxn id="14" idx="2"/>
          </p:cNvCxnSpPr>
          <p:nvPr/>
        </p:nvCxnSpPr>
        <p:spPr>
          <a:xfrm>
            <a:off x="3222526" y="2755559"/>
            <a:ext cx="535871" cy="0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5054541" y="242330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PE" dirty="0"/>
          </a:p>
        </p:txBody>
      </p:sp>
      <p:sp>
        <p:nvSpPr>
          <p:cNvPr id="20" name="19 Elipse"/>
          <p:cNvSpPr/>
          <p:nvPr/>
        </p:nvSpPr>
        <p:spPr>
          <a:xfrm>
            <a:off x="4295707" y="385951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cxnSp>
        <p:nvCxnSpPr>
          <p:cNvPr id="21" name="20 Conector recto"/>
          <p:cNvCxnSpPr>
            <a:stCxn id="14" idx="6"/>
            <a:endCxn id="19" idx="2"/>
          </p:cNvCxnSpPr>
          <p:nvPr/>
        </p:nvCxnSpPr>
        <p:spPr>
          <a:xfrm flipV="1">
            <a:off x="4262453" y="2675335"/>
            <a:ext cx="792088" cy="80224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9" idx="4"/>
            <a:endCxn id="20" idx="7"/>
          </p:cNvCxnSpPr>
          <p:nvPr/>
        </p:nvCxnSpPr>
        <p:spPr>
          <a:xfrm flipH="1">
            <a:off x="4725946" y="2927363"/>
            <a:ext cx="580623" cy="1005972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20" idx="0"/>
          </p:cNvCxnSpPr>
          <p:nvPr/>
        </p:nvCxnSpPr>
        <p:spPr>
          <a:xfrm flipH="1" flipV="1">
            <a:off x="4010425" y="3007587"/>
            <a:ext cx="537310" cy="851931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Elipse"/>
          <p:cNvSpPr/>
          <p:nvPr/>
        </p:nvSpPr>
        <p:spPr>
          <a:xfrm>
            <a:off x="6782733" y="24098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</a:t>
            </a:r>
            <a:endParaRPr lang="es-PE" dirty="0"/>
          </a:p>
        </p:txBody>
      </p:sp>
      <p:cxnSp>
        <p:nvCxnSpPr>
          <p:cNvPr id="37" name="36 Conector recto"/>
          <p:cNvCxnSpPr>
            <a:stCxn id="19" idx="6"/>
            <a:endCxn id="36" idx="2"/>
          </p:cNvCxnSpPr>
          <p:nvPr/>
        </p:nvCxnSpPr>
        <p:spPr>
          <a:xfrm flipV="1">
            <a:off x="5558597" y="2661884"/>
            <a:ext cx="1224136" cy="13451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Elipse"/>
          <p:cNvSpPr/>
          <p:nvPr/>
        </p:nvSpPr>
        <p:spPr>
          <a:xfrm>
            <a:off x="7862853" y="326651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PE" dirty="0"/>
          </a:p>
        </p:txBody>
      </p:sp>
      <p:sp>
        <p:nvSpPr>
          <p:cNvPr id="42" name="41 Elipse"/>
          <p:cNvSpPr/>
          <p:nvPr/>
        </p:nvSpPr>
        <p:spPr>
          <a:xfrm>
            <a:off x="6284887" y="352560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cxnSp>
        <p:nvCxnSpPr>
          <p:cNvPr id="43" name="42 Conector recto"/>
          <p:cNvCxnSpPr>
            <a:stCxn id="41" idx="1"/>
            <a:endCxn id="36" idx="5"/>
          </p:cNvCxnSpPr>
          <p:nvPr/>
        </p:nvCxnSpPr>
        <p:spPr>
          <a:xfrm flipH="1" flipV="1">
            <a:off x="7212972" y="2840095"/>
            <a:ext cx="723698" cy="500239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36" idx="4"/>
            <a:endCxn id="42" idx="7"/>
          </p:cNvCxnSpPr>
          <p:nvPr/>
        </p:nvCxnSpPr>
        <p:spPr>
          <a:xfrm flipH="1">
            <a:off x="6715126" y="2913912"/>
            <a:ext cx="319635" cy="685506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42" idx="6"/>
            <a:endCxn id="41" idx="2"/>
          </p:cNvCxnSpPr>
          <p:nvPr/>
        </p:nvCxnSpPr>
        <p:spPr>
          <a:xfrm flipV="1">
            <a:off x="6788943" y="3518545"/>
            <a:ext cx="1073910" cy="259084"/>
          </a:xfrm>
          <a:prstGeom prst="line">
            <a:avLst/>
          </a:prstGeom>
          <a:ln w="38100">
            <a:solidFill>
              <a:srgbClr val="33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1259221" y="3417968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>
                <a:solidFill>
                  <a:srgbClr val="FF0000"/>
                </a:solidFill>
              </a:rPr>
              <a:t>f</a:t>
            </a:r>
            <a:r>
              <a:rPr lang="es-PE" sz="1200" b="1" dirty="0" smtClean="0">
                <a:solidFill>
                  <a:srgbClr val="FF0000"/>
                </a:solidFill>
              </a:rPr>
              <a:t>(1)=7</a:t>
            </a:r>
            <a:endParaRPr lang="es-PE" sz="1200" b="1" dirty="0">
              <a:solidFill>
                <a:srgbClr val="FF0000"/>
              </a:solidFill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2944132" y="3030539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f(7)=</a:t>
            </a:r>
            <a:r>
              <a:rPr lang="es-PE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3736220" y="227135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f(9)=</a:t>
            </a:r>
            <a:r>
              <a:rPr lang="es-PE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5054540" y="213285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f(6)=</a:t>
            </a:r>
            <a:r>
              <a:rPr lang="es-PE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6832564" y="213285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f(8)=</a:t>
            </a:r>
            <a:r>
              <a:rPr lang="es-PE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7768668" y="383454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f(5)=</a:t>
            </a:r>
            <a:r>
              <a:rPr lang="es-PE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624285" y="4304129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f(4)=8</a:t>
            </a:r>
            <a:endParaRPr lang="es-PE" sz="1200" b="1" dirty="0">
              <a:solidFill>
                <a:srgbClr val="FF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4755420" y="4286673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f(3)=</a:t>
            </a:r>
            <a:r>
              <a:rPr lang="es-PE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6170665" y="4052101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0000"/>
                </a:solidFill>
              </a:rPr>
              <a:t>f(2)=</a:t>
            </a:r>
            <a:r>
              <a:rPr lang="es-PE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6 Forma libre"/>
          <p:cNvSpPr/>
          <p:nvPr/>
        </p:nvSpPr>
        <p:spPr>
          <a:xfrm>
            <a:off x="1201340" y="2275867"/>
            <a:ext cx="2363155" cy="2544614"/>
          </a:xfrm>
          <a:custGeom>
            <a:avLst/>
            <a:gdLst>
              <a:gd name="connsiteX0" fmla="*/ 872831 w 2666632"/>
              <a:gd name="connsiteY0" fmla="*/ 694061 h 2584934"/>
              <a:gd name="connsiteX1" fmla="*/ 31002 w 2666632"/>
              <a:gd name="connsiteY1" fmla="*/ 1637489 h 2584934"/>
              <a:gd name="connsiteX2" fmla="*/ 1845288 w 2666632"/>
              <a:gd name="connsiteY2" fmla="*/ 2580918 h 2584934"/>
              <a:gd name="connsiteX3" fmla="*/ 2658088 w 2666632"/>
              <a:gd name="connsiteY3" fmla="*/ 1260118 h 2584934"/>
              <a:gd name="connsiteX4" fmla="*/ 2179117 w 2666632"/>
              <a:gd name="connsiteY4" fmla="*/ 11889 h 2584934"/>
              <a:gd name="connsiteX5" fmla="*/ 785745 w 2666632"/>
              <a:gd name="connsiteY5" fmla="*/ 737604 h 2584934"/>
              <a:gd name="connsiteX0" fmla="*/ 656641 w 2450442"/>
              <a:gd name="connsiteY0" fmla="*/ 694061 h 2584248"/>
              <a:gd name="connsiteX1" fmla="*/ 47040 w 2450442"/>
              <a:gd name="connsiteY1" fmla="*/ 1608460 h 2584248"/>
              <a:gd name="connsiteX2" fmla="*/ 1629098 w 2450442"/>
              <a:gd name="connsiteY2" fmla="*/ 2580918 h 2584248"/>
              <a:gd name="connsiteX3" fmla="*/ 2441898 w 2450442"/>
              <a:gd name="connsiteY3" fmla="*/ 1260118 h 2584248"/>
              <a:gd name="connsiteX4" fmla="*/ 1962927 w 2450442"/>
              <a:gd name="connsiteY4" fmla="*/ 11889 h 2584248"/>
              <a:gd name="connsiteX5" fmla="*/ 569555 w 2450442"/>
              <a:gd name="connsiteY5" fmla="*/ 737604 h 2584248"/>
              <a:gd name="connsiteX0" fmla="*/ 656641 w 2352404"/>
              <a:gd name="connsiteY0" fmla="*/ 698126 h 2586721"/>
              <a:gd name="connsiteX1" fmla="*/ 47040 w 2352404"/>
              <a:gd name="connsiteY1" fmla="*/ 1612525 h 2586721"/>
              <a:gd name="connsiteX2" fmla="*/ 1629098 w 2352404"/>
              <a:gd name="connsiteY2" fmla="*/ 2584983 h 2586721"/>
              <a:gd name="connsiteX3" fmla="*/ 2340298 w 2352404"/>
              <a:gd name="connsiteY3" fmla="*/ 1365783 h 2586721"/>
              <a:gd name="connsiteX4" fmla="*/ 1962927 w 2352404"/>
              <a:gd name="connsiteY4" fmla="*/ 15954 h 2586721"/>
              <a:gd name="connsiteX5" fmla="*/ 569555 w 2352404"/>
              <a:gd name="connsiteY5" fmla="*/ 741669 h 2586721"/>
              <a:gd name="connsiteX0" fmla="*/ 656641 w 2363155"/>
              <a:gd name="connsiteY0" fmla="*/ 656019 h 2544614"/>
              <a:gd name="connsiteX1" fmla="*/ 47040 w 2363155"/>
              <a:gd name="connsiteY1" fmla="*/ 1570418 h 2544614"/>
              <a:gd name="connsiteX2" fmla="*/ 1629098 w 2363155"/>
              <a:gd name="connsiteY2" fmla="*/ 2542876 h 2544614"/>
              <a:gd name="connsiteX3" fmla="*/ 2340298 w 2363155"/>
              <a:gd name="connsiteY3" fmla="*/ 1323676 h 2544614"/>
              <a:gd name="connsiteX4" fmla="*/ 2035498 w 2363155"/>
              <a:gd name="connsiteY4" fmla="*/ 17390 h 2544614"/>
              <a:gd name="connsiteX5" fmla="*/ 569555 w 2363155"/>
              <a:gd name="connsiteY5" fmla="*/ 699562 h 25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3155" h="2544614">
                <a:moveTo>
                  <a:pt x="656641" y="656019"/>
                </a:moveTo>
                <a:cubicBezTo>
                  <a:pt x="154688" y="970495"/>
                  <a:pt x="-115036" y="1255942"/>
                  <a:pt x="47040" y="1570418"/>
                </a:cubicBezTo>
                <a:cubicBezTo>
                  <a:pt x="209116" y="1884894"/>
                  <a:pt x="1246888" y="2584000"/>
                  <a:pt x="1629098" y="2542876"/>
                </a:cubicBezTo>
                <a:cubicBezTo>
                  <a:pt x="2011308" y="2501752"/>
                  <a:pt x="2272565" y="1744590"/>
                  <a:pt x="2340298" y="1323676"/>
                </a:cubicBezTo>
                <a:cubicBezTo>
                  <a:pt x="2408031" y="902762"/>
                  <a:pt x="2330622" y="121409"/>
                  <a:pt x="2035498" y="17390"/>
                </a:cubicBezTo>
                <a:cubicBezTo>
                  <a:pt x="1740374" y="-86629"/>
                  <a:pt x="1110212" y="293161"/>
                  <a:pt x="569555" y="6995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11 Forma libre"/>
          <p:cNvSpPr/>
          <p:nvPr/>
        </p:nvSpPr>
        <p:spPr>
          <a:xfrm>
            <a:off x="3551523" y="1957987"/>
            <a:ext cx="2341469" cy="2764129"/>
          </a:xfrm>
          <a:custGeom>
            <a:avLst/>
            <a:gdLst>
              <a:gd name="connsiteX0" fmla="*/ 1136744 w 2339939"/>
              <a:gd name="connsiteY0" fmla="*/ 175613 h 3008849"/>
              <a:gd name="connsiteX1" fmla="*/ 1209315 w 2339939"/>
              <a:gd name="connsiteY1" fmla="*/ 175613 h 3008849"/>
              <a:gd name="connsiteX2" fmla="*/ 2268858 w 2339939"/>
              <a:gd name="connsiteY2" fmla="*/ 103042 h 3008849"/>
              <a:gd name="connsiteX3" fmla="*/ 2167258 w 2339939"/>
              <a:gd name="connsiteY3" fmla="*/ 1757670 h 3008849"/>
              <a:gd name="connsiteX4" fmla="*/ 1557658 w 2339939"/>
              <a:gd name="connsiteY4" fmla="*/ 3005899 h 3008849"/>
              <a:gd name="connsiteX5" fmla="*/ 411029 w 2339939"/>
              <a:gd name="connsiteY5" fmla="*/ 2047956 h 3008849"/>
              <a:gd name="connsiteX6" fmla="*/ 33658 w 2339939"/>
              <a:gd name="connsiteY6" fmla="*/ 306242 h 3008849"/>
              <a:gd name="connsiteX7" fmla="*/ 1136744 w 2339939"/>
              <a:gd name="connsiteY7" fmla="*/ 175613 h 3008849"/>
              <a:gd name="connsiteX0" fmla="*/ 1136744 w 2341469"/>
              <a:gd name="connsiteY0" fmla="*/ 175613 h 2764129"/>
              <a:gd name="connsiteX1" fmla="*/ 1209315 w 2341469"/>
              <a:gd name="connsiteY1" fmla="*/ 175613 h 2764129"/>
              <a:gd name="connsiteX2" fmla="*/ 2268858 w 2341469"/>
              <a:gd name="connsiteY2" fmla="*/ 103042 h 2764129"/>
              <a:gd name="connsiteX3" fmla="*/ 2167258 w 2341469"/>
              <a:gd name="connsiteY3" fmla="*/ 1757670 h 2764129"/>
              <a:gd name="connsiteX4" fmla="*/ 1514115 w 2341469"/>
              <a:gd name="connsiteY4" fmla="*/ 2759157 h 2764129"/>
              <a:gd name="connsiteX5" fmla="*/ 411029 w 2341469"/>
              <a:gd name="connsiteY5" fmla="*/ 2047956 h 2764129"/>
              <a:gd name="connsiteX6" fmla="*/ 33658 w 2341469"/>
              <a:gd name="connsiteY6" fmla="*/ 306242 h 2764129"/>
              <a:gd name="connsiteX7" fmla="*/ 1136744 w 2341469"/>
              <a:gd name="connsiteY7" fmla="*/ 175613 h 276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469" h="2764129">
                <a:moveTo>
                  <a:pt x="1136744" y="175613"/>
                </a:moveTo>
                <a:cubicBezTo>
                  <a:pt x="1332687" y="153842"/>
                  <a:pt x="1209315" y="175613"/>
                  <a:pt x="1209315" y="175613"/>
                </a:cubicBezTo>
                <a:cubicBezTo>
                  <a:pt x="1398001" y="163518"/>
                  <a:pt x="2109201" y="-160634"/>
                  <a:pt x="2268858" y="103042"/>
                </a:cubicBezTo>
                <a:cubicBezTo>
                  <a:pt x="2428515" y="366718"/>
                  <a:pt x="2293048" y="1314984"/>
                  <a:pt x="2167258" y="1757670"/>
                </a:cubicBezTo>
                <a:cubicBezTo>
                  <a:pt x="2041468" y="2200356"/>
                  <a:pt x="1806820" y="2710776"/>
                  <a:pt x="1514115" y="2759157"/>
                </a:cubicBezTo>
                <a:cubicBezTo>
                  <a:pt x="1221410" y="2807538"/>
                  <a:pt x="665029" y="2497899"/>
                  <a:pt x="411029" y="2047956"/>
                </a:cubicBezTo>
                <a:cubicBezTo>
                  <a:pt x="157029" y="1598013"/>
                  <a:pt x="-92132" y="615880"/>
                  <a:pt x="33658" y="306242"/>
                </a:cubicBezTo>
                <a:cubicBezTo>
                  <a:pt x="159448" y="-3396"/>
                  <a:pt x="940801" y="197384"/>
                  <a:pt x="1136744" y="17561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12 CuadroTexto"/>
          <p:cNvSpPr txBox="1"/>
          <p:nvPr/>
        </p:nvSpPr>
        <p:spPr>
          <a:xfrm>
            <a:off x="2285232" y="48691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Líder: 9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4335434" y="48691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Líder: 6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7" name="16 Forma libre"/>
          <p:cNvSpPr/>
          <p:nvPr/>
        </p:nvSpPr>
        <p:spPr>
          <a:xfrm>
            <a:off x="6011472" y="2018052"/>
            <a:ext cx="2881008" cy="2715493"/>
          </a:xfrm>
          <a:custGeom>
            <a:avLst/>
            <a:gdLst>
              <a:gd name="connsiteX0" fmla="*/ 2000566 w 2881008"/>
              <a:gd name="connsiteY0" fmla="*/ 449377 h 2715493"/>
              <a:gd name="connsiteX1" fmla="*/ 2871423 w 2881008"/>
              <a:gd name="connsiteY1" fmla="*/ 1552462 h 2715493"/>
              <a:gd name="connsiteX2" fmla="*/ 1449023 w 2881008"/>
              <a:gd name="connsiteY2" fmla="*/ 2684577 h 2715493"/>
              <a:gd name="connsiteX3" fmla="*/ 26623 w 2881008"/>
              <a:gd name="connsiteY3" fmla="*/ 2191091 h 2715493"/>
              <a:gd name="connsiteX4" fmla="*/ 636223 w 2881008"/>
              <a:gd name="connsiteY4" fmla="*/ 101034 h 2715493"/>
              <a:gd name="connsiteX5" fmla="*/ 2000566 w 2881008"/>
              <a:gd name="connsiteY5" fmla="*/ 449377 h 271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1008" h="2715493">
                <a:moveTo>
                  <a:pt x="2000566" y="449377"/>
                </a:moveTo>
                <a:cubicBezTo>
                  <a:pt x="2373099" y="691282"/>
                  <a:pt x="2963347" y="1179929"/>
                  <a:pt x="2871423" y="1552462"/>
                </a:cubicBezTo>
                <a:cubicBezTo>
                  <a:pt x="2779499" y="1924995"/>
                  <a:pt x="1923156" y="2578139"/>
                  <a:pt x="1449023" y="2684577"/>
                </a:cubicBezTo>
                <a:cubicBezTo>
                  <a:pt x="974890" y="2791015"/>
                  <a:pt x="162090" y="2621681"/>
                  <a:pt x="26623" y="2191091"/>
                </a:cubicBezTo>
                <a:cubicBezTo>
                  <a:pt x="-108844" y="1760501"/>
                  <a:pt x="299975" y="388901"/>
                  <a:pt x="636223" y="101034"/>
                </a:cubicBezTo>
                <a:cubicBezTo>
                  <a:pt x="972471" y="-186833"/>
                  <a:pt x="1628033" y="207472"/>
                  <a:pt x="2000566" y="44937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45 CuadroTexto"/>
          <p:cNvSpPr txBox="1"/>
          <p:nvPr/>
        </p:nvSpPr>
        <p:spPr>
          <a:xfrm>
            <a:off x="6874943" y="48749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Líder: 4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152128" y="57332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es-PE" b="1" dirty="0" smtClean="0">
                <a:solidFill>
                  <a:srgbClr val="3333CC"/>
                </a:solidFill>
              </a:rPr>
              <a:t>Tiempo: </a:t>
            </a:r>
            <a:r>
              <a:rPr lang="es-PE" dirty="0" smtClean="0"/>
              <a:t>2 * DFS = O(</a:t>
            </a:r>
            <a:r>
              <a:rPr lang="es-PE" dirty="0" err="1" smtClean="0"/>
              <a:t>m+n</a:t>
            </a:r>
            <a:r>
              <a:rPr lang="es-PE" dirty="0" smtClean="0"/>
              <a:t>)</a:t>
            </a:r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8711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/>
      <p:bldP spid="45" grpId="0"/>
      <p:bldP spid="17" grpId="0" animBg="1"/>
      <p:bldP spid="4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PE" dirty="0"/>
              <a:t>Mapa Conceptual del Curso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67544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</a:rPr>
              <a:t>FUNCIONES, NOTACIÓN ASINTÓTICA Y BACKTRACKING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03781" y="1981200"/>
            <a:ext cx="1620000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+mn-lt"/>
                <a:cs typeface="+mn-cs"/>
              </a:rPr>
              <a:t>GRAFOS Y BÚSQUEDA EN GRAFOS.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740018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+mn-lt"/>
                <a:cs typeface="+mn-cs"/>
              </a:rPr>
              <a:t>ANÁLISIS MATEMÁTICO DE ALGORITMOS; ALGORITMOS EN GRAFOS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876256" y="1981200"/>
            <a:ext cx="1620000" cy="151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600" dirty="0">
                <a:solidFill>
                  <a:schemeClr val="tx1"/>
                </a:solidFill>
              </a:rPr>
              <a:t>ESTRATEGIAS DE BUSQUEDA</a:t>
            </a:r>
          </a:p>
        </p:txBody>
      </p:sp>
      <p:cxnSp>
        <p:nvCxnSpPr>
          <p:cNvPr id="6" name="Conector recto de flecha 5"/>
          <p:cNvCxnSpPr>
            <a:stCxn id="2" idx="3"/>
            <a:endCxn id="3" idx="1"/>
          </p:cNvCxnSpPr>
          <p:nvPr/>
        </p:nvCxnSpPr>
        <p:spPr>
          <a:xfrm>
            <a:off x="2087544" y="2737200"/>
            <a:ext cx="516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" name="Conector recto de flecha 8"/>
          <p:cNvCxnSpPr>
            <a:stCxn id="3" idx="3"/>
            <a:endCxn id="4" idx="1"/>
          </p:cNvCxnSpPr>
          <p:nvPr/>
        </p:nvCxnSpPr>
        <p:spPr>
          <a:xfrm>
            <a:off x="4223781" y="2737200"/>
            <a:ext cx="516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" name="Conector recto de flecha 10"/>
          <p:cNvCxnSpPr>
            <a:stCxn id="4" idx="3"/>
            <a:endCxn id="7" idx="1"/>
          </p:cNvCxnSpPr>
          <p:nvPr/>
        </p:nvCxnSpPr>
        <p:spPr>
          <a:xfrm>
            <a:off x="6360018" y="2737200"/>
            <a:ext cx="516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334389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Observación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:r>
                  <a:rPr lang="es-PE" b="1" dirty="0" smtClean="0">
                    <a:solidFill>
                      <a:srgbClr val="3333CC"/>
                    </a:solidFill>
                  </a:rPr>
                  <a:t>Enunciado: </a:t>
                </a:r>
                <a:r>
                  <a:rPr lang="es-PE" dirty="0" smtClean="0"/>
                  <a:t>Los </a:t>
                </a:r>
                <a:r>
                  <a:rPr lang="es-PE" dirty="0" err="1" smtClean="0"/>
                  <a:t>SCC’s</a:t>
                </a:r>
                <a:r>
                  <a:rPr lang="es-PE" dirty="0" smtClean="0"/>
                  <a:t> de un grafo dirigido inducen a un «meta-grafo» </a:t>
                </a:r>
                <a:r>
                  <a:rPr lang="es-PE" dirty="0" err="1" smtClean="0"/>
                  <a:t>acíclico</a:t>
                </a:r>
                <a:r>
                  <a:rPr lang="es-PE" dirty="0" smtClean="0"/>
                  <a:t>.</a:t>
                </a:r>
              </a:p>
              <a:p>
                <a:pPr marL="82296" indent="0">
                  <a:buNone/>
                </a:pPr>
                <a:r>
                  <a:rPr lang="es-ES" dirty="0" smtClean="0"/>
                  <a:t>Los «meta-nodos» son los </a:t>
                </a:r>
                <a:r>
                  <a:rPr lang="es-ES" dirty="0" err="1" smtClean="0"/>
                  <a:t>SCC’s</a:t>
                </a:r>
                <a:r>
                  <a:rPr lang="es-ES" dirty="0" smtClean="0"/>
                  <a:t> C</a:t>
                </a:r>
                <a:r>
                  <a:rPr lang="es-ES" baseline="-25000" dirty="0" smtClean="0"/>
                  <a:t>1</a:t>
                </a:r>
                <a:r>
                  <a:rPr lang="es-ES" dirty="0" smtClean="0"/>
                  <a:t>, C</a:t>
                </a:r>
                <a:r>
                  <a:rPr lang="es-ES" baseline="-25000" dirty="0" smtClean="0"/>
                  <a:t>2</a:t>
                </a:r>
                <a:r>
                  <a:rPr lang="es-ES" dirty="0" smtClean="0"/>
                  <a:t>, etc..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s-PE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PE" dirty="0" smtClean="0"/>
                  <a:t>arco C</a:t>
                </a:r>
                <a:r>
                  <a:rPr lang="es-PE" dirty="0" smtClean="0">
                    <a:sym typeface="Wingdings" pitchFamily="2" charset="2"/>
                  </a:rPr>
                  <a:t>C’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/>
                        <a:ea typeface="Cambria Math"/>
                        <a:sym typeface="Wingdings" pitchFamily="2" charset="2"/>
                      </a:rPr>
                      <m:t>↔</m:t>
                    </m:r>
                    <m:r>
                      <a:rPr lang="es-PE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s-PE" dirty="0" smtClean="0"/>
                  <a:t> arco (</a:t>
                </a:r>
                <a:r>
                  <a:rPr lang="es-PE" dirty="0" err="1" smtClean="0"/>
                  <a:t>i,j</a:t>
                </a:r>
                <a:r>
                  <a:rPr lang="es-PE" dirty="0" smtClean="0"/>
                  <a:t>)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es-PE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s-PE" dirty="0" smtClean="0"/>
                  <a:t> C,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/>
                        <a:ea typeface="Cambria Math"/>
                      </a:rPr>
                      <m:t>j</m:t>
                    </m:r>
                    <m:r>
                      <a:rPr lang="es-PE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s-PE" dirty="0"/>
                  <a:t> </a:t>
                </a:r>
                <a:r>
                  <a:rPr lang="es-PE" dirty="0" smtClean="0"/>
                  <a:t>C’</a:t>
                </a:r>
                <a:endParaRPr lang="es-PE" dirty="0"/>
              </a:p>
              <a:p>
                <a:pPr marL="82296" indent="0">
                  <a:buNone/>
                </a:pPr>
                <a:endParaRPr lang="es-PE" b="1" dirty="0" smtClean="0">
                  <a:solidFill>
                    <a:srgbClr val="3333CC"/>
                  </a:solidFill>
                </a:endParaRPr>
              </a:p>
              <a:p>
                <a:pPr marL="82296" indent="0">
                  <a:buNone/>
                </a:pPr>
                <a:r>
                  <a:rPr lang="es-PE" b="1" dirty="0" smtClean="0">
                    <a:solidFill>
                      <a:srgbClr val="3333CC"/>
                    </a:solidFill>
                  </a:rPr>
                  <a:t>Porqué </a:t>
                </a:r>
                <a:r>
                  <a:rPr lang="es-PE" b="1" dirty="0" err="1" smtClean="0">
                    <a:solidFill>
                      <a:srgbClr val="3333CC"/>
                    </a:solidFill>
                  </a:rPr>
                  <a:t>acíclico</a:t>
                </a:r>
                <a:r>
                  <a:rPr lang="es-PE" b="1" dirty="0" smtClean="0">
                    <a:solidFill>
                      <a:srgbClr val="3333CC"/>
                    </a:solidFill>
                  </a:rPr>
                  <a:t>? </a:t>
                </a:r>
                <a:r>
                  <a:rPr lang="es-PE" dirty="0" smtClean="0"/>
                  <a:t> </a:t>
                </a:r>
              </a:p>
              <a:p>
                <a:pPr marL="82296" indent="0">
                  <a:buNone/>
                </a:pPr>
                <a:r>
                  <a:rPr lang="es-ES" dirty="0" smtClean="0"/>
                  <a:t>Un ciclo de </a:t>
                </a:r>
                <a:r>
                  <a:rPr lang="es-ES" dirty="0" err="1" smtClean="0"/>
                  <a:t>SCC’s</a:t>
                </a:r>
                <a:r>
                  <a:rPr lang="es-ES" dirty="0" smtClean="0"/>
                  <a:t> se unirían en un solo SCC.</a:t>
                </a:r>
                <a:endParaRPr lang="es-PE" dirty="0"/>
              </a:p>
            </p:txBody>
          </p:sp>
        </mc:Choice>
        <mc:Fallback>
          <p:sp>
            <p:nvSpPr>
              <p:cNvPr id="7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1">
                <a:blip r:embed="rId3" cstate="print"/>
                <a:stretch>
                  <a:fillRect l="-813" t="-1652" r="-6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94737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Enunciado principal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</p:spPr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:r>
                  <a:rPr lang="es-PE" b="1" dirty="0" smtClean="0">
                    <a:solidFill>
                      <a:srgbClr val="3333CC"/>
                    </a:solidFill>
                  </a:rPr>
                  <a:t>Enunciado: </a:t>
                </a:r>
                <a:r>
                  <a:rPr lang="es-ES" dirty="0" smtClean="0"/>
                  <a:t>Considera 2 </a:t>
                </a:r>
                <a:r>
                  <a:rPr lang="es-ES" dirty="0" err="1" smtClean="0"/>
                  <a:t>SCC’s</a:t>
                </a:r>
                <a:r>
                  <a:rPr lang="es-ES" dirty="0" smtClean="0"/>
                  <a:t> adyacentes en G:</a:t>
                </a:r>
              </a:p>
              <a:p>
                <a:pPr marL="82296" indent="0">
                  <a:buNone/>
                </a:pPr>
                <a:endParaRPr lang="es-PE" dirty="0"/>
              </a:p>
              <a:p>
                <a:pPr marL="82296" indent="0">
                  <a:buNone/>
                </a:pPr>
                <a:endParaRPr lang="es-PE" b="1" dirty="0" smtClean="0">
                  <a:solidFill>
                    <a:srgbClr val="3333CC"/>
                  </a:solidFill>
                </a:endParaRPr>
              </a:p>
              <a:p>
                <a:pPr marL="82296" indent="0">
                  <a:buNone/>
                </a:pPr>
                <a:r>
                  <a:rPr lang="es-ES" dirty="0" smtClean="0"/>
                  <a:t>Si f(v) es el tiempo de finalización de un DFS en </a:t>
                </a:r>
                <a:r>
                  <a:rPr lang="es-ES" dirty="0" err="1" smtClean="0"/>
                  <a:t>Grev</a:t>
                </a:r>
                <a:r>
                  <a:rPr lang="es-ES" dirty="0" smtClean="0"/>
                  <a:t>. Entonces:</a:t>
                </a:r>
              </a:p>
              <a:p>
                <a:pPr marL="82296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s-E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s-E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dirty="0" smtClean="0"/>
              </a:p>
              <a:p>
                <a:pPr marL="82296" indent="0">
                  <a:buNone/>
                </a:pPr>
                <a:r>
                  <a:rPr lang="es-PE" b="1" dirty="0" smtClean="0">
                    <a:solidFill>
                      <a:srgbClr val="3333CC"/>
                    </a:solidFill>
                  </a:rPr>
                  <a:t>Corolario</a:t>
                </a:r>
                <a:endParaRPr lang="es-PE" dirty="0" smtClean="0"/>
              </a:p>
              <a:p>
                <a:pPr marL="82296" indent="0">
                  <a:buNone/>
                </a:pPr>
                <a:r>
                  <a:rPr lang="es-ES" dirty="0" smtClean="0"/>
                  <a:t>El máximo f(v) debe estar en un vértice «fin»</a:t>
                </a:r>
                <a:endParaRPr lang="es-PE" dirty="0"/>
              </a:p>
            </p:txBody>
          </p:sp>
        </mc:Choice>
        <mc:Fallback>
          <p:sp>
            <p:nvSpPr>
              <p:cNvPr id="7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800600"/>
              </a:xfrm>
              <a:blipFill rotWithShape="1">
                <a:blip r:embed="rId3" cstate="print"/>
                <a:stretch>
                  <a:fillRect l="-813" t="-1652" r="-2764" b="-35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Elipse"/>
          <p:cNvSpPr/>
          <p:nvPr/>
        </p:nvSpPr>
        <p:spPr>
          <a:xfrm>
            <a:off x="3995936" y="270892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PE" dirty="0"/>
          </a:p>
        </p:txBody>
      </p:sp>
      <p:sp>
        <p:nvSpPr>
          <p:cNvPr id="5" name="4 Elipse"/>
          <p:cNvSpPr/>
          <p:nvPr/>
        </p:nvSpPr>
        <p:spPr>
          <a:xfrm>
            <a:off x="5652120" y="2665411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</a:t>
            </a:r>
            <a:endParaRPr lang="es-PE" dirty="0"/>
          </a:p>
        </p:txBody>
      </p:sp>
      <p:cxnSp>
        <p:nvCxnSpPr>
          <p:cNvPr id="6" name="5 Conector recto de flecha"/>
          <p:cNvCxnSpPr>
            <a:stCxn id="3" idx="6"/>
            <a:endCxn id="5" idx="2"/>
          </p:cNvCxnSpPr>
          <p:nvPr/>
        </p:nvCxnSpPr>
        <p:spPr>
          <a:xfrm flipV="1">
            <a:off x="4572000" y="2917439"/>
            <a:ext cx="1080120" cy="4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2555776" y="2492896"/>
            <a:ext cx="216024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Elipse"/>
          <p:cNvSpPr/>
          <p:nvPr/>
        </p:nvSpPr>
        <p:spPr>
          <a:xfrm>
            <a:off x="5292080" y="2471141"/>
            <a:ext cx="2160240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CuadroTexto"/>
          <p:cNvSpPr txBox="1"/>
          <p:nvPr/>
        </p:nvSpPr>
        <p:spPr>
          <a:xfrm>
            <a:off x="3203848" y="29174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r>
              <a:rPr lang="es-ES" baseline="-25000" dirty="0" smtClean="0"/>
              <a:t>1</a:t>
            </a:r>
            <a:endParaRPr lang="es-PE" baseline="-25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804248" y="27762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r>
              <a:rPr lang="es-ES" baseline="-25000" dirty="0" smtClean="0"/>
              <a:t>2</a:t>
            </a:r>
            <a:endParaRPr lang="es-PE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9486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Correctitud</a:t>
            </a:r>
            <a:endParaRPr lang="es-PE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ES" dirty="0" smtClean="0"/>
              <a:t>Por el corolario, cada pasada del segundo DFS se ejecuta en un vértice (SCC) fin.</a:t>
            </a:r>
          </a:p>
          <a:p>
            <a:pPr>
              <a:buFontTx/>
              <a:buChar char="-"/>
            </a:pPr>
            <a:r>
              <a:rPr lang="es-ES" dirty="0" smtClean="0"/>
              <a:t>La primera llamada descubre C* y nada más.</a:t>
            </a:r>
          </a:p>
          <a:p>
            <a:pPr>
              <a:buFontTx/>
              <a:buChar char="-"/>
            </a:pPr>
            <a:r>
              <a:rPr lang="es-ES" dirty="0" smtClean="0"/>
              <a:t>Cada pasada siguiente descubre un nuevo SCC ya que no visitará C*</a:t>
            </a:r>
          </a:p>
        </p:txBody>
      </p:sp>
      <p:grpSp>
        <p:nvGrpSpPr>
          <p:cNvPr id="3" name="3 Grupo"/>
          <p:cNvGrpSpPr/>
          <p:nvPr/>
        </p:nvGrpSpPr>
        <p:grpSpPr>
          <a:xfrm>
            <a:off x="2915816" y="4662926"/>
            <a:ext cx="3535914" cy="2150450"/>
            <a:chOff x="1216106" y="1801750"/>
            <a:chExt cx="7076680" cy="4353764"/>
          </a:xfrm>
        </p:grpSpPr>
        <p:sp>
          <p:nvSpPr>
            <p:cNvPr id="18" name="17 Elipse"/>
            <p:cNvSpPr/>
            <p:nvPr/>
          </p:nvSpPr>
          <p:spPr>
            <a:xfrm>
              <a:off x="4499992" y="1967867"/>
              <a:ext cx="504056" cy="504056"/>
            </a:xfrm>
            <a:prstGeom prst="ellipse">
              <a:avLst/>
            </a:prstGeom>
            <a:solidFill>
              <a:srgbClr val="FF9966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cxnSp>
          <p:nvCxnSpPr>
            <p:cNvPr id="19" name="18 Conector recto"/>
            <p:cNvCxnSpPr/>
            <p:nvPr/>
          </p:nvCxnSpPr>
          <p:spPr>
            <a:xfrm flipV="1">
              <a:off x="3244041" y="2256576"/>
              <a:ext cx="1111935" cy="252028"/>
            </a:xfrm>
            <a:prstGeom prst="line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18" idx="6"/>
              <a:endCxn id="39" idx="0"/>
            </p:cNvCxnSpPr>
            <p:nvPr/>
          </p:nvCxnSpPr>
          <p:spPr>
            <a:xfrm>
              <a:off x="5004048" y="2219895"/>
              <a:ext cx="1512866" cy="203991"/>
            </a:xfrm>
            <a:prstGeom prst="line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flipV="1">
              <a:off x="6262379" y="3686380"/>
              <a:ext cx="788195" cy="882008"/>
            </a:xfrm>
            <a:prstGeom prst="line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3317858" y="4190436"/>
              <a:ext cx="750086" cy="162203"/>
            </a:xfrm>
            <a:prstGeom prst="line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Forma libre"/>
            <p:cNvSpPr/>
            <p:nvPr/>
          </p:nvSpPr>
          <p:spPr>
            <a:xfrm>
              <a:off x="1216106" y="1908640"/>
              <a:ext cx="2491798" cy="2816504"/>
            </a:xfrm>
            <a:custGeom>
              <a:avLst/>
              <a:gdLst>
                <a:gd name="connsiteX0" fmla="*/ 789011 w 3025860"/>
                <a:gd name="connsiteY0" fmla="*/ 1280882 h 3719459"/>
                <a:gd name="connsiteX1" fmla="*/ 2487182 w 3025860"/>
                <a:gd name="connsiteY1" fmla="*/ 105225 h 3719459"/>
                <a:gd name="connsiteX2" fmla="*/ 2864553 w 3025860"/>
                <a:gd name="connsiteY2" fmla="*/ 3646711 h 3719459"/>
                <a:gd name="connsiteX3" fmla="*/ 77811 w 3025860"/>
                <a:gd name="connsiteY3" fmla="*/ 2398482 h 3719459"/>
                <a:gd name="connsiteX4" fmla="*/ 847068 w 3025860"/>
                <a:gd name="connsiteY4" fmla="*/ 1237339 h 371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5860" h="3719459">
                  <a:moveTo>
                    <a:pt x="789011" y="1280882"/>
                  </a:moveTo>
                  <a:cubicBezTo>
                    <a:pt x="1465134" y="495901"/>
                    <a:pt x="2141258" y="-289080"/>
                    <a:pt x="2487182" y="105225"/>
                  </a:cubicBezTo>
                  <a:cubicBezTo>
                    <a:pt x="2833106" y="499530"/>
                    <a:pt x="3266115" y="3264502"/>
                    <a:pt x="2864553" y="3646711"/>
                  </a:cubicBezTo>
                  <a:cubicBezTo>
                    <a:pt x="2462991" y="4028920"/>
                    <a:pt x="414058" y="2800044"/>
                    <a:pt x="77811" y="2398482"/>
                  </a:cubicBezTo>
                  <a:cubicBezTo>
                    <a:pt x="-258436" y="1996920"/>
                    <a:pt x="588230" y="1440539"/>
                    <a:pt x="847068" y="1237339"/>
                  </a:cubicBezTo>
                </a:path>
              </a:pathLst>
            </a:custGeom>
            <a:solidFill>
              <a:srgbClr val="FF9966"/>
            </a:solidFill>
            <a:ln>
              <a:solidFill>
                <a:srgbClr val="FF00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8" name="37 Forma libre"/>
            <p:cNvSpPr/>
            <p:nvPr/>
          </p:nvSpPr>
          <p:spPr>
            <a:xfrm>
              <a:off x="3846215" y="3434301"/>
              <a:ext cx="2789575" cy="2721213"/>
            </a:xfrm>
            <a:custGeom>
              <a:avLst/>
              <a:gdLst>
                <a:gd name="connsiteX0" fmla="*/ 2032071 w 2789575"/>
                <a:gd name="connsiteY0" fmla="*/ 600670 h 2721213"/>
                <a:gd name="connsiteX1" fmla="*/ 2772299 w 2789575"/>
                <a:gd name="connsiteY1" fmla="*/ 1224785 h 2721213"/>
                <a:gd name="connsiteX2" fmla="*/ 1378928 w 2789575"/>
                <a:gd name="connsiteY2" fmla="*/ 2719756 h 2721213"/>
                <a:gd name="connsiteX3" fmla="*/ 71 w 2789575"/>
                <a:gd name="connsiteY3" fmla="*/ 1471528 h 2721213"/>
                <a:gd name="connsiteX4" fmla="*/ 1320871 w 2789575"/>
                <a:gd name="connsiteY4" fmla="*/ 20099 h 2721213"/>
                <a:gd name="connsiteX5" fmla="*/ 2104642 w 2789575"/>
                <a:gd name="connsiteY5" fmla="*/ 629699 h 272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9575" h="2721213">
                  <a:moveTo>
                    <a:pt x="2032071" y="600670"/>
                  </a:moveTo>
                  <a:cubicBezTo>
                    <a:pt x="2456613" y="736137"/>
                    <a:pt x="2881156" y="871604"/>
                    <a:pt x="2772299" y="1224785"/>
                  </a:cubicBezTo>
                  <a:cubicBezTo>
                    <a:pt x="2663442" y="1577966"/>
                    <a:pt x="1840966" y="2678632"/>
                    <a:pt x="1378928" y="2719756"/>
                  </a:cubicBezTo>
                  <a:cubicBezTo>
                    <a:pt x="916890" y="2760880"/>
                    <a:pt x="9747" y="1921471"/>
                    <a:pt x="71" y="1471528"/>
                  </a:cubicBezTo>
                  <a:cubicBezTo>
                    <a:pt x="-9605" y="1021585"/>
                    <a:pt x="970109" y="160404"/>
                    <a:pt x="1320871" y="20099"/>
                  </a:cubicBezTo>
                  <a:cubicBezTo>
                    <a:pt x="1671633" y="-120206"/>
                    <a:pt x="1969175" y="516004"/>
                    <a:pt x="2104642" y="629699"/>
                  </a:cubicBezTo>
                </a:path>
              </a:pathLst>
            </a:custGeom>
            <a:solidFill>
              <a:srgbClr val="FF9966"/>
            </a:solidFill>
            <a:ln>
              <a:solidFill>
                <a:srgbClr val="FF00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38 Forma libre"/>
            <p:cNvSpPr/>
            <p:nvPr/>
          </p:nvSpPr>
          <p:spPr>
            <a:xfrm>
              <a:off x="5674644" y="1801750"/>
              <a:ext cx="2618142" cy="2080645"/>
            </a:xfrm>
            <a:custGeom>
              <a:avLst/>
              <a:gdLst>
                <a:gd name="connsiteX0" fmla="*/ 842270 w 2618142"/>
                <a:gd name="connsiteY0" fmla="*/ 622136 h 2080645"/>
                <a:gd name="connsiteX1" fmla="*/ 1974385 w 2618142"/>
                <a:gd name="connsiteY1" fmla="*/ 70593 h 2080645"/>
                <a:gd name="connsiteX2" fmla="*/ 2525927 w 2618142"/>
                <a:gd name="connsiteY2" fmla="*/ 2030021 h 2080645"/>
                <a:gd name="connsiteX3" fmla="*/ 58499 w 2618142"/>
                <a:gd name="connsiteY3" fmla="*/ 1420421 h 2080645"/>
                <a:gd name="connsiteX4" fmla="*/ 1016442 w 2618142"/>
                <a:gd name="connsiteY4" fmla="*/ 520536 h 20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8142" h="2080645">
                  <a:moveTo>
                    <a:pt x="842270" y="622136"/>
                  </a:moveTo>
                  <a:cubicBezTo>
                    <a:pt x="1268023" y="229041"/>
                    <a:pt x="1693776" y="-164054"/>
                    <a:pt x="1974385" y="70593"/>
                  </a:cubicBezTo>
                  <a:cubicBezTo>
                    <a:pt x="2254994" y="305240"/>
                    <a:pt x="2845241" y="1805050"/>
                    <a:pt x="2525927" y="2030021"/>
                  </a:cubicBezTo>
                  <a:cubicBezTo>
                    <a:pt x="2206613" y="2254992"/>
                    <a:pt x="310080" y="1672002"/>
                    <a:pt x="58499" y="1420421"/>
                  </a:cubicBezTo>
                  <a:cubicBezTo>
                    <a:pt x="-193082" y="1168840"/>
                    <a:pt x="411680" y="844688"/>
                    <a:pt x="1016442" y="520536"/>
                  </a:cubicBezTo>
                </a:path>
              </a:pathLst>
            </a:custGeom>
            <a:solidFill>
              <a:srgbClr val="FF9966"/>
            </a:solidFill>
            <a:ln>
              <a:solidFill>
                <a:srgbClr val="FF00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0" name="39 Forma libre"/>
            <p:cNvSpPr/>
            <p:nvPr/>
          </p:nvSpPr>
          <p:spPr>
            <a:xfrm>
              <a:off x="4355976" y="1857060"/>
              <a:ext cx="834331" cy="707844"/>
            </a:xfrm>
            <a:custGeom>
              <a:avLst/>
              <a:gdLst>
                <a:gd name="connsiteX0" fmla="*/ 865006 w 1004820"/>
                <a:gd name="connsiteY0" fmla="*/ 99330 h 791007"/>
                <a:gd name="connsiteX1" fmla="*/ 937577 w 1004820"/>
                <a:gd name="connsiteY1" fmla="*/ 563788 h 791007"/>
                <a:gd name="connsiteX2" fmla="*/ 23177 w 1004820"/>
                <a:gd name="connsiteY2" fmla="*/ 766988 h 791007"/>
                <a:gd name="connsiteX3" fmla="*/ 327977 w 1004820"/>
                <a:gd name="connsiteY3" fmla="*/ 26759 h 791007"/>
                <a:gd name="connsiteX4" fmla="*/ 923063 w 1004820"/>
                <a:gd name="connsiteY4" fmla="*/ 171902 h 791007"/>
                <a:gd name="connsiteX0" fmla="*/ 707408 w 834331"/>
                <a:gd name="connsiteY0" fmla="*/ 93986 h 707844"/>
                <a:gd name="connsiteX1" fmla="*/ 779979 w 834331"/>
                <a:gd name="connsiteY1" fmla="*/ 558444 h 707844"/>
                <a:gd name="connsiteX2" fmla="*/ 39750 w 834331"/>
                <a:gd name="connsiteY2" fmla="*/ 674558 h 707844"/>
                <a:gd name="connsiteX3" fmla="*/ 170379 w 834331"/>
                <a:gd name="connsiteY3" fmla="*/ 21415 h 707844"/>
                <a:gd name="connsiteX4" fmla="*/ 765465 w 834331"/>
                <a:gd name="connsiteY4" fmla="*/ 166558 h 707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331" h="707844">
                  <a:moveTo>
                    <a:pt x="707408" y="93986"/>
                  </a:moveTo>
                  <a:cubicBezTo>
                    <a:pt x="813846" y="270577"/>
                    <a:pt x="891255" y="461682"/>
                    <a:pt x="779979" y="558444"/>
                  </a:cubicBezTo>
                  <a:cubicBezTo>
                    <a:pt x="668703" y="655206"/>
                    <a:pt x="141350" y="764063"/>
                    <a:pt x="39750" y="674558"/>
                  </a:cubicBezTo>
                  <a:cubicBezTo>
                    <a:pt x="-61850" y="585053"/>
                    <a:pt x="49427" y="106082"/>
                    <a:pt x="170379" y="21415"/>
                  </a:cubicBezTo>
                  <a:cubicBezTo>
                    <a:pt x="291332" y="-63252"/>
                    <a:pt x="661446" y="127853"/>
                    <a:pt x="765465" y="166558"/>
                  </a:cubicBezTo>
                </a:path>
              </a:pathLst>
            </a:custGeom>
            <a:solidFill>
              <a:srgbClr val="FF9966"/>
            </a:solidFill>
            <a:ln>
              <a:solidFill>
                <a:srgbClr val="FF00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1" name="40 Rectángulo"/>
          <p:cNvSpPr/>
          <p:nvPr/>
        </p:nvSpPr>
        <p:spPr>
          <a:xfrm>
            <a:off x="5831050" y="501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C*</a:t>
            </a:r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779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es-PE" sz="4400" dirty="0"/>
              <a:t>BÚSQUEDA POR COSTO UNIFORME</a:t>
            </a:r>
            <a:br>
              <a:rPr lang="es-MX" altLang="es-PE" sz="4400" dirty="0"/>
            </a:br>
            <a:r>
              <a:rPr lang="es-MX" altLang="es-PE" sz="4400" dirty="0" err="1"/>
              <a:t>Uniform-Cost</a:t>
            </a:r>
            <a:r>
              <a:rPr lang="es-MX" altLang="es-PE" sz="4400" dirty="0"/>
              <a:t> </a:t>
            </a:r>
            <a:r>
              <a:rPr lang="es-MX" altLang="es-PE" sz="4400" dirty="0" err="1"/>
              <a:t>Search</a:t>
            </a:r>
            <a:r>
              <a:rPr lang="es-MX" altLang="es-PE" sz="4400" dirty="0"/>
              <a:t> (</a:t>
            </a:r>
            <a:r>
              <a:rPr lang="es-MX" altLang="es-PE" sz="4400" dirty="0" err="1"/>
              <a:t>UCS</a:t>
            </a:r>
            <a:r>
              <a:rPr lang="es-MX" altLang="es-PE" sz="4400" dirty="0"/>
              <a:t>)</a:t>
            </a:r>
            <a:endParaRPr lang="es-ES" altLang="es-PE" sz="4400" dirty="0"/>
          </a:p>
        </p:txBody>
      </p:sp>
    </p:spTree>
    <p:extLst>
      <p:ext uri="{BB962C8B-B14F-4D97-AF65-F5344CB8AC3E}">
        <p14:creationId xmlns="" xmlns:p14="http://schemas.microsoft.com/office/powerpoint/2010/main" val="110389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MX" altLang="es-PE" dirty="0"/>
              <a:t>Con la búsqueda anterior no siempre se encuentra la solución de costo de ruta mínimo.</a:t>
            </a:r>
          </a:p>
          <a:p>
            <a:pPr algn="just">
              <a:lnSpc>
                <a:spcPct val="90000"/>
              </a:lnSpc>
            </a:pPr>
            <a:endParaRPr lang="es-MX" altLang="es-PE" dirty="0"/>
          </a:p>
          <a:p>
            <a:pPr algn="just">
              <a:lnSpc>
                <a:spcPct val="90000"/>
              </a:lnSpc>
            </a:pPr>
            <a:r>
              <a:rPr lang="es-MX" altLang="es-PE" dirty="0"/>
              <a:t>La </a:t>
            </a:r>
            <a:r>
              <a:rPr lang="es-MX" altLang="es-PE" b="1" dirty="0"/>
              <a:t>búsqueda de costo uniforme</a:t>
            </a:r>
            <a:r>
              <a:rPr lang="es-MX" altLang="es-PE" dirty="0"/>
              <a:t> expande siempre el nodo de menor costo en el margen, medido por el costo de ruta </a:t>
            </a:r>
            <a:r>
              <a:rPr lang="es-MX" altLang="es-PE" i="1" dirty="0"/>
              <a:t>g</a:t>
            </a:r>
            <a:r>
              <a:rPr lang="es-MX" altLang="es-PE" dirty="0"/>
              <a:t>(</a:t>
            </a:r>
            <a:r>
              <a:rPr lang="es-MX" altLang="es-PE" i="1" dirty="0"/>
              <a:t>n</a:t>
            </a:r>
            <a:r>
              <a:rPr lang="es-MX" altLang="es-PE" dirty="0"/>
              <a:t>) en vez del nodo de menor profundidad.</a:t>
            </a:r>
          </a:p>
          <a:p>
            <a:pPr algn="just">
              <a:lnSpc>
                <a:spcPct val="90000"/>
              </a:lnSpc>
            </a:pPr>
            <a:endParaRPr lang="es-MX" altLang="es-PE" dirty="0"/>
          </a:p>
          <a:p>
            <a:pPr algn="just">
              <a:lnSpc>
                <a:spcPct val="90000"/>
              </a:lnSpc>
            </a:pPr>
            <a:r>
              <a:rPr lang="es-MX" altLang="es-PE" dirty="0"/>
              <a:t>Si se cumplen ciertas condiciones, es seguro que la primera solución encontrada será la más barata.</a:t>
            </a:r>
          </a:p>
          <a:p>
            <a:pPr algn="just">
              <a:lnSpc>
                <a:spcPct val="90000"/>
              </a:lnSpc>
            </a:pPr>
            <a:endParaRPr lang="es-MX" altLang="es-PE" dirty="0"/>
          </a:p>
          <a:p>
            <a:pPr algn="just">
              <a:lnSpc>
                <a:spcPct val="90000"/>
              </a:lnSpc>
            </a:pPr>
            <a:r>
              <a:rPr lang="es-MX" altLang="es-PE" dirty="0"/>
              <a:t>La </a:t>
            </a:r>
            <a:r>
              <a:rPr lang="es-MX" altLang="es-PE" b="1" dirty="0"/>
              <a:t>búsqueda en amplitud </a:t>
            </a:r>
            <a:r>
              <a:rPr lang="es-MX" altLang="es-PE" dirty="0"/>
              <a:t>es una búsqueda de costo uniforme donde g(n) = profundidad(n)</a:t>
            </a:r>
            <a:endParaRPr lang="es-ES" altLang="es-PE" dirty="0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PE" dirty="0"/>
              <a:t>Búsqueda de costo uniforme</a:t>
            </a:r>
            <a:endParaRPr lang="es-ES" altLang="es-PE" dirty="0"/>
          </a:p>
        </p:txBody>
      </p:sp>
    </p:spTree>
    <p:extLst>
      <p:ext uri="{BB962C8B-B14F-4D97-AF65-F5344CB8AC3E}">
        <p14:creationId xmlns="" xmlns:p14="http://schemas.microsoft.com/office/powerpoint/2010/main" val="265707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Si consideramos la siguiente función de costo:</a:t>
            </a:r>
          </a:p>
          <a:p>
            <a:endParaRPr lang="es-PE" dirty="0"/>
          </a:p>
          <a:p>
            <a:r>
              <a:rPr lang="es-PE" dirty="0"/>
              <a:t>f(n) = g(n) + h(n)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Donde:</a:t>
            </a:r>
          </a:p>
          <a:p>
            <a:r>
              <a:rPr lang="es-PE" dirty="0"/>
              <a:t>g(n) es el costo de lo recorrido hasta el momento.</a:t>
            </a:r>
          </a:p>
          <a:p>
            <a:r>
              <a:rPr lang="es-PE" dirty="0"/>
              <a:t>h(n) es el costo estimado de la ruta que une </a:t>
            </a:r>
            <a:r>
              <a:rPr lang="es-PE" dirty="0">
                <a:solidFill>
                  <a:srgbClr val="C00000"/>
                </a:solidFill>
              </a:rPr>
              <a:t>n</a:t>
            </a:r>
            <a:r>
              <a:rPr lang="es-PE" dirty="0"/>
              <a:t> con la </a:t>
            </a:r>
            <a:r>
              <a:rPr lang="es-PE" dirty="0">
                <a:solidFill>
                  <a:srgbClr val="C00000"/>
                </a:solidFill>
              </a:rPr>
              <a:t>meta</a:t>
            </a:r>
            <a:r>
              <a:rPr lang="es-PE" dirty="0"/>
              <a:t>.</a:t>
            </a:r>
          </a:p>
          <a:p>
            <a:endParaRPr lang="es-PE" dirty="0"/>
          </a:p>
          <a:p>
            <a:r>
              <a:rPr lang="es-PE" dirty="0"/>
              <a:t>h(meta) = 0</a:t>
            </a:r>
          </a:p>
          <a:p>
            <a:r>
              <a:rPr lang="es-PE" dirty="0"/>
              <a:t>h(n) = ∞, si desde el nodo n no se puede llegar a la meta</a:t>
            </a:r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Costo uniforme</a:t>
            </a:r>
          </a:p>
        </p:txBody>
      </p:sp>
    </p:spTree>
    <p:extLst>
      <p:ext uri="{BB962C8B-B14F-4D97-AF65-F5344CB8AC3E}">
        <p14:creationId xmlns="" xmlns:p14="http://schemas.microsoft.com/office/powerpoint/2010/main" val="371101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PE" dirty="0"/>
              <a:t>Búsqueda de costo uniforme</a:t>
            </a:r>
            <a:endParaRPr lang="es-ES" altLang="es-PE" dirty="0"/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4932363" y="4076700"/>
            <a:ext cx="35988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s-ES_tradnl" altLang="es-PE" sz="2000">
                <a:latin typeface="Tahoma" panose="020B0604030504040204" pitchFamily="34" charset="0"/>
              </a:rPr>
              <a:t>S es el único nodo en la frontera</a:t>
            </a:r>
          </a:p>
          <a:p>
            <a:r>
              <a:rPr lang="es-ES_tradnl" altLang="es-PE" sz="2000">
                <a:latin typeface="Tahoma" panose="020B0604030504040204" pitchFamily="34" charset="0"/>
              </a:rPr>
              <a:t>(nodos pendientes por expandir).</a:t>
            </a:r>
          </a:p>
          <a:p>
            <a:r>
              <a:rPr lang="es-ES_tradnl" altLang="es-PE" sz="2000">
                <a:latin typeface="Tahoma" panose="020B0604030504040204" pitchFamily="34" charset="0"/>
              </a:rPr>
              <a:t>Debido a que no es la meta, se</a:t>
            </a:r>
          </a:p>
          <a:p>
            <a:r>
              <a:rPr lang="es-ES_tradnl" altLang="es-PE" sz="2000">
                <a:latin typeface="Tahoma" panose="020B0604030504040204" pitchFamily="34" charset="0"/>
              </a:rPr>
              <a:t>procede a su expansión...</a:t>
            </a:r>
            <a:endParaRPr lang="es-ES" altLang="es-PE" sz="2000">
              <a:latin typeface="Tahoma" panose="020B0604030504040204" pitchFamily="34" charset="0"/>
            </a:endParaRP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468313" y="5157788"/>
            <a:ext cx="359886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2000">
                <a:solidFill>
                  <a:schemeClr val="accent2"/>
                </a:solidFill>
                <a:latin typeface="Tahoma" panose="020B0604030504040204" pitchFamily="34" charset="0"/>
              </a:rPr>
              <a:t>NOTA: NO SE GENERARÁN  NUEVAMENTE LOS ESTADOS ANALIZADOS PREVIAMENTE</a:t>
            </a:r>
            <a:endParaRPr lang="es-ES" altLang="es-PE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pic>
        <p:nvPicPr>
          <p:cNvPr id="541730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3311525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1732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34559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519113" y="3879850"/>
            <a:ext cx="3548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PE" sz="2400" dirty="0"/>
              <a:t>Problema: Ir de S a G al menor costo posible</a:t>
            </a:r>
            <a:endParaRPr lang="es-PE" altLang="es-PE" sz="2400" dirty="0"/>
          </a:p>
        </p:txBody>
      </p:sp>
    </p:spTree>
    <p:extLst>
      <p:ext uri="{BB962C8B-B14F-4D97-AF65-F5344CB8AC3E}">
        <p14:creationId xmlns="" xmlns:p14="http://schemas.microsoft.com/office/powerpoint/2010/main" val="3999834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PE" dirty="0"/>
              <a:t>Búsqueda de costo uniforme</a:t>
            </a:r>
            <a:endParaRPr lang="es-ES" altLang="es-PE" dirty="0"/>
          </a:p>
        </p:txBody>
      </p:sp>
      <p:sp>
        <p:nvSpPr>
          <p:cNvPr id="542723" name="Oval 3"/>
          <p:cNvSpPr>
            <a:spLocks noChangeArrowheads="1"/>
          </p:cNvSpPr>
          <p:nvPr/>
        </p:nvSpPr>
        <p:spPr bwMode="auto">
          <a:xfrm>
            <a:off x="5486400" y="184467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S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5715000" y="182880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0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26" name="Oval 6"/>
          <p:cNvSpPr>
            <a:spLocks noChangeArrowheads="1"/>
          </p:cNvSpPr>
          <p:nvPr/>
        </p:nvSpPr>
        <p:spPr bwMode="auto">
          <a:xfrm>
            <a:off x="5486400" y="29718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27" name="Oval 7"/>
          <p:cNvSpPr>
            <a:spLocks noChangeArrowheads="1"/>
          </p:cNvSpPr>
          <p:nvPr/>
        </p:nvSpPr>
        <p:spPr bwMode="auto">
          <a:xfrm>
            <a:off x="4106863" y="29718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28" name="Oval 8"/>
          <p:cNvSpPr>
            <a:spLocks noChangeArrowheads="1"/>
          </p:cNvSpPr>
          <p:nvPr/>
        </p:nvSpPr>
        <p:spPr bwMode="auto">
          <a:xfrm>
            <a:off x="6705600" y="29718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29" name="Text Box 9"/>
          <p:cNvSpPr txBox="1">
            <a:spLocks noChangeArrowheads="1"/>
          </p:cNvSpPr>
          <p:nvPr/>
        </p:nvSpPr>
        <p:spPr bwMode="auto">
          <a:xfrm>
            <a:off x="3794125" y="292735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A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30" name="Text Box 10"/>
          <p:cNvSpPr txBox="1">
            <a:spLocks noChangeArrowheads="1"/>
          </p:cNvSpPr>
          <p:nvPr/>
        </p:nvSpPr>
        <p:spPr bwMode="auto">
          <a:xfrm>
            <a:off x="6324600" y="29718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C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31" name="Text Box 11"/>
          <p:cNvSpPr txBox="1">
            <a:spLocks noChangeArrowheads="1"/>
          </p:cNvSpPr>
          <p:nvPr/>
        </p:nvSpPr>
        <p:spPr bwMode="auto">
          <a:xfrm>
            <a:off x="5143500" y="2971800"/>
            <a:ext cx="274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B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32" name="Line 12"/>
          <p:cNvSpPr>
            <a:spLocks noChangeShapeType="1"/>
          </p:cNvSpPr>
          <p:nvPr/>
        </p:nvSpPr>
        <p:spPr bwMode="auto">
          <a:xfrm flipH="1">
            <a:off x="4267200" y="2025650"/>
            <a:ext cx="1230313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2733" name="Line 13"/>
          <p:cNvSpPr>
            <a:spLocks noChangeShapeType="1"/>
          </p:cNvSpPr>
          <p:nvPr/>
        </p:nvSpPr>
        <p:spPr bwMode="auto">
          <a:xfrm>
            <a:off x="5586413" y="20685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2734" name="Line 14"/>
          <p:cNvSpPr>
            <a:spLocks noChangeShapeType="1"/>
          </p:cNvSpPr>
          <p:nvPr/>
        </p:nvSpPr>
        <p:spPr bwMode="auto">
          <a:xfrm>
            <a:off x="5672138" y="2036763"/>
            <a:ext cx="11096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2735" name="Text Box 15"/>
          <p:cNvSpPr txBox="1">
            <a:spLocks noChangeArrowheads="1"/>
          </p:cNvSpPr>
          <p:nvPr/>
        </p:nvSpPr>
        <p:spPr bwMode="auto">
          <a:xfrm>
            <a:off x="4251325" y="323215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36" name="Text Box 16"/>
          <p:cNvSpPr txBox="1">
            <a:spLocks noChangeArrowheads="1"/>
          </p:cNvSpPr>
          <p:nvPr/>
        </p:nvSpPr>
        <p:spPr bwMode="auto">
          <a:xfrm>
            <a:off x="5622925" y="323215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37" name="Text Box 17"/>
          <p:cNvSpPr txBox="1">
            <a:spLocks noChangeArrowheads="1"/>
          </p:cNvSpPr>
          <p:nvPr/>
        </p:nvSpPr>
        <p:spPr bwMode="auto">
          <a:xfrm>
            <a:off x="6934200" y="3200400"/>
            <a:ext cx="34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1046163" y="2590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39" name="Rectangle 19"/>
          <p:cNvSpPr>
            <a:spLocks noChangeArrowheads="1"/>
          </p:cNvSpPr>
          <p:nvPr/>
        </p:nvSpPr>
        <p:spPr bwMode="auto">
          <a:xfrm>
            <a:off x="1828800" y="2590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40" name="Rectangle 20"/>
          <p:cNvSpPr>
            <a:spLocks noChangeArrowheads="1"/>
          </p:cNvSpPr>
          <p:nvPr/>
        </p:nvSpPr>
        <p:spPr bwMode="auto">
          <a:xfrm>
            <a:off x="2676525" y="2590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41" name="Rectangle 21"/>
          <p:cNvSpPr>
            <a:spLocks noChangeArrowheads="1"/>
          </p:cNvSpPr>
          <p:nvPr/>
        </p:nvSpPr>
        <p:spPr bwMode="auto">
          <a:xfrm flipV="1">
            <a:off x="1828800" y="2011363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 flipV="1">
            <a:off x="1828800" y="3208338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12192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 flipV="1">
            <a:off x="19812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2745" name="Line 25"/>
          <p:cNvSpPr>
            <a:spLocks noChangeShapeType="1"/>
          </p:cNvSpPr>
          <p:nvPr/>
        </p:nvSpPr>
        <p:spPr bwMode="auto">
          <a:xfrm>
            <a:off x="1143000" y="2743200"/>
            <a:ext cx="68580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2746" name="Line 26"/>
          <p:cNvSpPr>
            <a:spLocks noChangeShapeType="1"/>
          </p:cNvSpPr>
          <p:nvPr/>
        </p:nvSpPr>
        <p:spPr bwMode="auto">
          <a:xfrm>
            <a:off x="1981200" y="2057400"/>
            <a:ext cx="744538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2747" name="Line 27"/>
          <p:cNvSpPr>
            <a:spLocks noChangeShapeType="1"/>
          </p:cNvSpPr>
          <p:nvPr/>
        </p:nvSpPr>
        <p:spPr bwMode="auto">
          <a:xfrm flipV="1">
            <a:off x="1143000" y="2057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2748" name="Line 28"/>
          <p:cNvSpPr>
            <a:spLocks noChangeShapeType="1"/>
          </p:cNvSpPr>
          <p:nvPr/>
        </p:nvSpPr>
        <p:spPr bwMode="auto">
          <a:xfrm flipV="1">
            <a:off x="1978025" y="2743200"/>
            <a:ext cx="765175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746125" y="25463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S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0" name="Text Box 30"/>
          <p:cNvSpPr txBox="1">
            <a:spLocks noChangeArrowheads="1"/>
          </p:cNvSpPr>
          <p:nvPr/>
        </p:nvSpPr>
        <p:spPr bwMode="auto">
          <a:xfrm>
            <a:off x="1752600" y="33528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C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1" name="Text Box 31"/>
          <p:cNvSpPr txBox="1">
            <a:spLocks noChangeArrowheads="1"/>
          </p:cNvSpPr>
          <p:nvPr/>
        </p:nvSpPr>
        <p:spPr bwMode="auto">
          <a:xfrm>
            <a:off x="2879725" y="254635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G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2" name="Text Box 32"/>
          <p:cNvSpPr txBox="1">
            <a:spLocks noChangeArrowheads="1"/>
          </p:cNvSpPr>
          <p:nvPr/>
        </p:nvSpPr>
        <p:spPr bwMode="auto">
          <a:xfrm>
            <a:off x="1736725" y="178435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A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3" name="Text Box 33"/>
          <p:cNvSpPr txBox="1">
            <a:spLocks noChangeArrowheads="1"/>
          </p:cNvSpPr>
          <p:nvPr/>
        </p:nvSpPr>
        <p:spPr bwMode="auto">
          <a:xfrm>
            <a:off x="1736725" y="2293938"/>
            <a:ext cx="2746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B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4" name="Text Box 34"/>
          <p:cNvSpPr txBox="1">
            <a:spLocks noChangeArrowheads="1"/>
          </p:cNvSpPr>
          <p:nvPr/>
        </p:nvSpPr>
        <p:spPr bwMode="auto">
          <a:xfrm>
            <a:off x="1295400" y="205740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5" name="Text Box 35"/>
          <p:cNvSpPr txBox="1">
            <a:spLocks noChangeArrowheads="1"/>
          </p:cNvSpPr>
          <p:nvPr/>
        </p:nvSpPr>
        <p:spPr bwMode="auto">
          <a:xfrm>
            <a:off x="2286000" y="2133600"/>
            <a:ext cx="34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10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1447800" y="243840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7" name="Text Box 37"/>
          <p:cNvSpPr txBox="1">
            <a:spLocks noChangeArrowheads="1"/>
          </p:cNvSpPr>
          <p:nvPr/>
        </p:nvSpPr>
        <p:spPr bwMode="auto">
          <a:xfrm>
            <a:off x="2193925" y="2447925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8" name="Text Box 38"/>
          <p:cNvSpPr txBox="1">
            <a:spLocks noChangeArrowheads="1"/>
          </p:cNvSpPr>
          <p:nvPr/>
        </p:nvSpPr>
        <p:spPr bwMode="auto">
          <a:xfrm>
            <a:off x="1279525" y="2927350"/>
            <a:ext cx="34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59" name="Text Box 39"/>
          <p:cNvSpPr txBox="1">
            <a:spLocks noChangeArrowheads="1"/>
          </p:cNvSpPr>
          <p:nvPr/>
        </p:nvSpPr>
        <p:spPr bwMode="auto">
          <a:xfrm>
            <a:off x="2346325" y="292735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60" name="Oval 40"/>
          <p:cNvSpPr>
            <a:spLocks noChangeArrowheads="1"/>
          </p:cNvSpPr>
          <p:nvPr/>
        </p:nvSpPr>
        <p:spPr bwMode="auto">
          <a:xfrm>
            <a:off x="3581400" y="2590800"/>
            <a:ext cx="3962400" cy="10668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2761" name="Text Box 41"/>
          <p:cNvSpPr txBox="1">
            <a:spLocks noChangeArrowheads="1"/>
          </p:cNvSpPr>
          <p:nvPr/>
        </p:nvSpPr>
        <p:spPr bwMode="auto">
          <a:xfrm>
            <a:off x="7467600" y="3352800"/>
            <a:ext cx="7540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PE" sz="1200">
                <a:latin typeface="Tahoma" panose="020B0604030504040204" pitchFamily="34" charset="0"/>
              </a:rPr>
              <a:t>Frontera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2762" name="Text Box 42"/>
          <p:cNvSpPr txBox="1">
            <a:spLocks noChangeArrowheads="1"/>
          </p:cNvSpPr>
          <p:nvPr/>
        </p:nvSpPr>
        <p:spPr bwMode="auto">
          <a:xfrm>
            <a:off x="2987675" y="4313238"/>
            <a:ext cx="5688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PE" sz="2000">
                <a:latin typeface="Tahoma" panose="020B0604030504040204" pitchFamily="34" charset="0"/>
              </a:rPr>
              <a:t>Hay 3 nodos en la frontera (A, B y C), y se elige el de menor costo de ruta (A). Como no es una meta, se procede a su expansión...</a:t>
            </a:r>
            <a:endParaRPr lang="es-ES" altLang="es-PE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175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PE" dirty="0"/>
              <a:t>Búsqueda de costo uniforme</a:t>
            </a:r>
            <a:endParaRPr lang="es-ES" altLang="es-PE" dirty="0"/>
          </a:p>
        </p:txBody>
      </p:sp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5486400" y="184467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S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5715000" y="182880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0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5486400" y="29718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4106863" y="29718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6705600" y="29718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3794125" y="292735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A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54" name="Text Box 10"/>
          <p:cNvSpPr txBox="1">
            <a:spLocks noChangeArrowheads="1"/>
          </p:cNvSpPr>
          <p:nvPr/>
        </p:nvSpPr>
        <p:spPr bwMode="auto">
          <a:xfrm>
            <a:off x="6324600" y="29718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C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55" name="Text Box 11"/>
          <p:cNvSpPr txBox="1">
            <a:spLocks noChangeArrowheads="1"/>
          </p:cNvSpPr>
          <p:nvPr/>
        </p:nvSpPr>
        <p:spPr bwMode="auto">
          <a:xfrm>
            <a:off x="5143500" y="2971800"/>
            <a:ext cx="274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B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56" name="Line 12"/>
          <p:cNvSpPr>
            <a:spLocks noChangeShapeType="1"/>
          </p:cNvSpPr>
          <p:nvPr/>
        </p:nvSpPr>
        <p:spPr bwMode="auto">
          <a:xfrm flipH="1">
            <a:off x="4267200" y="2025650"/>
            <a:ext cx="1230313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57" name="Line 13"/>
          <p:cNvSpPr>
            <a:spLocks noChangeShapeType="1"/>
          </p:cNvSpPr>
          <p:nvPr/>
        </p:nvSpPr>
        <p:spPr bwMode="auto">
          <a:xfrm>
            <a:off x="5586413" y="20685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58" name="Line 14"/>
          <p:cNvSpPr>
            <a:spLocks noChangeShapeType="1"/>
          </p:cNvSpPr>
          <p:nvPr/>
        </p:nvSpPr>
        <p:spPr bwMode="auto">
          <a:xfrm>
            <a:off x="5672138" y="2036763"/>
            <a:ext cx="11096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4343400" y="3886200"/>
            <a:ext cx="34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11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60" name="Text Box 16"/>
          <p:cNvSpPr txBox="1">
            <a:spLocks noChangeArrowheads="1"/>
          </p:cNvSpPr>
          <p:nvPr/>
        </p:nvSpPr>
        <p:spPr bwMode="auto">
          <a:xfrm>
            <a:off x="5622925" y="323215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61" name="Text Box 17"/>
          <p:cNvSpPr txBox="1">
            <a:spLocks noChangeArrowheads="1"/>
          </p:cNvSpPr>
          <p:nvPr/>
        </p:nvSpPr>
        <p:spPr bwMode="auto">
          <a:xfrm>
            <a:off x="6934200" y="3200400"/>
            <a:ext cx="34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62" name="Rectangle 18"/>
          <p:cNvSpPr>
            <a:spLocks noChangeArrowheads="1"/>
          </p:cNvSpPr>
          <p:nvPr/>
        </p:nvSpPr>
        <p:spPr bwMode="auto">
          <a:xfrm>
            <a:off x="1046163" y="2590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63" name="Rectangle 19"/>
          <p:cNvSpPr>
            <a:spLocks noChangeArrowheads="1"/>
          </p:cNvSpPr>
          <p:nvPr/>
        </p:nvSpPr>
        <p:spPr bwMode="auto">
          <a:xfrm>
            <a:off x="1828800" y="2590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64" name="Rectangle 20"/>
          <p:cNvSpPr>
            <a:spLocks noChangeArrowheads="1"/>
          </p:cNvSpPr>
          <p:nvPr/>
        </p:nvSpPr>
        <p:spPr bwMode="auto">
          <a:xfrm>
            <a:off x="2676525" y="2590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65" name="Rectangle 21"/>
          <p:cNvSpPr>
            <a:spLocks noChangeArrowheads="1"/>
          </p:cNvSpPr>
          <p:nvPr/>
        </p:nvSpPr>
        <p:spPr bwMode="auto">
          <a:xfrm flipV="1">
            <a:off x="1828800" y="2011363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66" name="Rectangle 22"/>
          <p:cNvSpPr>
            <a:spLocks noChangeArrowheads="1"/>
          </p:cNvSpPr>
          <p:nvPr/>
        </p:nvSpPr>
        <p:spPr bwMode="auto">
          <a:xfrm flipV="1">
            <a:off x="1828800" y="3208338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67" name="Line 23"/>
          <p:cNvSpPr>
            <a:spLocks noChangeShapeType="1"/>
          </p:cNvSpPr>
          <p:nvPr/>
        </p:nvSpPr>
        <p:spPr bwMode="auto">
          <a:xfrm>
            <a:off x="12192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68" name="Line 24"/>
          <p:cNvSpPr>
            <a:spLocks noChangeShapeType="1"/>
          </p:cNvSpPr>
          <p:nvPr/>
        </p:nvSpPr>
        <p:spPr bwMode="auto">
          <a:xfrm flipV="1">
            <a:off x="19812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69" name="Line 25"/>
          <p:cNvSpPr>
            <a:spLocks noChangeShapeType="1"/>
          </p:cNvSpPr>
          <p:nvPr/>
        </p:nvSpPr>
        <p:spPr bwMode="auto">
          <a:xfrm>
            <a:off x="1143000" y="2743200"/>
            <a:ext cx="68580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70" name="Line 26"/>
          <p:cNvSpPr>
            <a:spLocks noChangeShapeType="1"/>
          </p:cNvSpPr>
          <p:nvPr/>
        </p:nvSpPr>
        <p:spPr bwMode="auto">
          <a:xfrm>
            <a:off x="1981200" y="2057400"/>
            <a:ext cx="744538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71" name="Line 27"/>
          <p:cNvSpPr>
            <a:spLocks noChangeShapeType="1"/>
          </p:cNvSpPr>
          <p:nvPr/>
        </p:nvSpPr>
        <p:spPr bwMode="auto">
          <a:xfrm flipV="1">
            <a:off x="1143000" y="2057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72" name="Line 28"/>
          <p:cNvSpPr>
            <a:spLocks noChangeShapeType="1"/>
          </p:cNvSpPr>
          <p:nvPr/>
        </p:nvSpPr>
        <p:spPr bwMode="auto">
          <a:xfrm flipV="1">
            <a:off x="1978025" y="2743200"/>
            <a:ext cx="765175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746125" y="25463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S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1752600" y="33528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C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2879725" y="254635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G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1736725" y="178435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A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1736725" y="2293938"/>
            <a:ext cx="2746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B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1295400" y="205740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2286000" y="2133600"/>
            <a:ext cx="34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10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1447800" y="243840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2193925" y="2447925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1279525" y="2927350"/>
            <a:ext cx="349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2346325" y="292735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7467600" y="3352800"/>
            <a:ext cx="7540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PE" sz="1200">
                <a:latin typeface="Tahoma" panose="020B0604030504040204" pitchFamily="34" charset="0"/>
              </a:rPr>
              <a:t>Frontera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468313" y="4652963"/>
            <a:ext cx="82073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PE" sz="2000">
                <a:latin typeface="Tahoma" panose="020B0604030504040204" pitchFamily="34" charset="0"/>
              </a:rPr>
              <a:t>Hay 3 nodos en la frontera (G, B y C), de los cuales B es el que tiene el menor costo de ruta, por lo que se procede a expandirlo. Note que aunque ya hay una solución en la frontera (G), el algoritmo la ignora porque la rama S-B tiene posibilidades de encontrar una solución mejor que S-A-G.</a:t>
            </a:r>
            <a:endParaRPr lang="es-ES" altLang="es-PE" sz="2000">
              <a:latin typeface="Tahoma" panose="020B0604030504040204" pitchFamily="34" charset="0"/>
            </a:endParaRPr>
          </a:p>
        </p:txBody>
      </p:sp>
      <p:sp>
        <p:nvSpPr>
          <p:cNvPr id="543786" name="Oval 42"/>
          <p:cNvSpPr>
            <a:spLocks noChangeArrowheads="1"/>
          </p:cNvSpPr>
          <p:nvPr/>
        </p:nvSpPr>
        <p:spPr bwMode="auto">
          <a:xfrm>
            <a:off x="4114800" y="38862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3787" name="Line 43"/>
          <p:cNvSpPr>
            <a:spLocks noChangeShapeType="1"/>
          </p:cNvSpPr>
          <p:nvPr/>
        </p:nvSpPr>
        <p:spPr bwMode="auto">
          <a:xfrm>
            <a:off x="4227513" y="3189288"/>
            <a:ext cx="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3794125" y="384175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G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3789" name="Freeform 45"/>
          <p:cNvSpPr>
            <a:spLocks/>
          </p:cNvSpPr>
          <p:nvPr/>
        </p:nvSpPr>
        <p:spPr bwMode="auto">
          <a:xfrm>
            <a:off x="3517900" y="2463800"/>
            <a:ext cx="4114800" cy="2044700"/>
          </a:xfrm>
          <a:custGeom>
            <a:avLst/>
            <a:gdLst>
              <a:gd name="T0" fmla="*/ 88 w 2592"/>
              <a:gd name="T1" fmla="*/ 752 h 1288"/>
              <a:gd name="T2" fmla="*/ 88 w 2592"/>
              <a:gd name="T3" fmla="*/ 1136 h 1288"/>
              <a:gd name="T4" fmla="*/ 472 w 2592"/>
              <a:gd name="T5" fmla="*/ 1280 h 1288"/>
              <a:gd name="T6" fmla="*/ 856 w 2592"/>
              <a:gd name="T7" fmla="*/ 1088 h 1288"/>
              <a:gd name="T8" fmla="*/ 856 w 2592"/>
              <a:gd name="T9" fmla="*/ 752 h 1288"/>
              <a:gd name="T10" fmla="*/ 2344 w 2592"/>
              <a:gd name="T11" fmla="*/ 704 h 1288"/>
              <a:gd name="T12" fmla="*/ 2344 w 2592"/>
              <a:gd name="T13" fmla="*/ 128 h 1288"/>
              <a:gd name="T14" fmla="*/ 1096 w 2592"/>
              <a:gd name="T15" fmla="*/ 80 h 1288"/>
              <a:gd name="T16" fmla="*/ 616 w 2592"/>
              <a:gd name="T17" fmla="*/ 608 h 1288"/>
              <a:gd name="T18" fmla="*/ 88 w 2592"/>
              <a:gd name="T19" fmla="*/ 752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2" h="1288">
                <a:moveTo>
                  <a:pt x="88" y="752"/>
                </a:moveTo>
                <a:cubicBezTo>
                  <a:pt x="0" y="840"/>
                  <a:pt x="24" y="1048"/>
                  <a:pt x="88" y="1136"/>
                </a:cubicBezTo>
                <a:cubicBezTo>
                  <a:pt x="152" y="1224"/>
                  <a:pt x="344" y="1288"/>
                  <a:pt x="472" y="1280"/>
                </a:cubicBezTo>
                <a:cubicBezTo>
                  <a:pt x="600" y="1272"/>
                  <a:pt x="792" y="1176"/>
                  <a:pt x="856" y="1088"/>
                </a:cubicBezTo>
                <a:cubicBezTo>
                  <a:pt x="920" y="1000"/>
                  <a:pt x="608" y="816"/>
                  <a:pt x="856" y="752"/>
                </a:cubicBezTo>
                <a:cubicBezTo>
                  <a:pt x="1104" y="688"/>
                  <a:pt x="2096" y="808"/>
                  <a:pt x="2344" y="704"/>
                </a:cubicBezTo>
                <a:cubicBezTo>
                  <a:pt x="2592" y="600"/>
                  <a:pt x="2552" y="232"/>
                  <a:pt x="2344" y="128"/>
                </a:cubicBezTo>
                <a:cubicBezTo>
                  <a:pt x="2136" y="24"/>
                  <a:pt x="1384" y="0"/>
                  <a:pt x="1096" y="80"/>
                </a:cubicBezTo>
                <a:cubicBezTo>
                  <a:pt x="808" y="160"/>
                  <a:pt x="784" y="496"/>
                  <a:pt x="616" y="608"/>
                </a:cubicBezTo>
                <a:cubicBezTo>
                  <a:pt x="448" y="720"/>
                  <a:pt x="176" y="664"/>
                  <a:pt x="88" y="752"/>
                </a:cubicBez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41338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PE" dirty="0"/>
              <a:t>Búsqueda de costo uniforme</a:t>
            </a:r>
            <a:endParaRPr lang="es-ES" altLang="es-PE" dirty="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5486400" y="13287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5181600" y="13128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S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5715000" y="1312863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0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486400" y="24558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4106863" y="24558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6705600" y="24558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777" name="Text Box 9"/>
          <p:cNvSpPr txBox="1">
            <a:spLocks noChangeArrowheads="1"/>
          </p:cNvSpPr>
          <p:nvPr/>
        </p:nvSpPr>
        <p:spPr bwMode="auto">
          <a:xfrm>
            <a:off x="3794125" y="241141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A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6324600" y="245586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C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5143500" y="2455863"/>
            <a:ext cx="2746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B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80" name="Line 12"/>
          <p:cNvSpPr>
            <a:spLocks noChangeShapeType="1"/>
          </p:cNvSpPr>
          <p:nvPr/>
        </p:nvSpPr>
        <p:spPr bwMode="auto">
          <a:xfrm flipH="1">
            <a:off x="4267200" y="1509713"/>
            <a:ext cx="1230313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781" name="Line 13"/>
          <p:cNvSpPr>
            <a:spLocks noChangeShapeType="1"/>
          </p:cNvSpPr>
          <p:nvPr/>
        </p:nvSpPr>
        <p:spPr bwMode="auto">
          <a:xfrm>
            <a:off x="5586413" y="15525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782" name="Line 14"/>
          <p:cNvSpPr>
            <a:spLocks noChangeShapeType="1"/>
          </p:cNvSpPr>
          <p:nvPr/>
        </p:nvSpPr>
        <p:spPr bwMode="auto">
          <a:xfrm>
            <a:off x="5672138" y="1520825"/>
            <a:ext cx="1109662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783" name="Text Box 15"/>
          <p:cNvSpPr txBox="1">
            <a:spLocks noChangeArrowheads="1"/>
          </p:cNvSpPr>
          <p:nvPr/>
        </p:nvSpPr>
        <p:spPr bwMode="auto">
          <a:xfrm>
            <a:off x="4343400" y="3370263"/>
            <a:ext cx="34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11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6934200" y="2684463"/>
            <a:ext cx="34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85" name="Rectangle 17"/>
          <p:cNvSpPr>
            <a:spLocks noChangeArrowheads="1"/>
          </p:cNvSpPr>
          <p:nvPr/>
        </p:nvSpPr>
        <p:spPr bwMode="auto">
          <a:xfrm>
            <a:off x="1046163" y="2074863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786" name="Rectangle 18"/>
          <p:cNvSpPr>
            <a:spLocks noChangeArrowheads="1"/>
          </p:cNvSpPr>
          <p:nvPr/>
        </p:nvSpPr>
        <p:spPr bwMode="auto">
          <a:xfrm>
            <a:off x="1828800" y="2074863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787" name="Rectangle 19"/>
          <p:cNvSpPr>
            <a:spLocks noChangeArrowheads="1"/>
          </p:cNvSpPr>
          <p:nvPr/>
        </p:nvSpPr>
        <p:spPr bwMode="auto">
          <a:xfrm>
            <a:off x="2676525" y="2074863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788" name="Rectangle 20"/>
          <p:cNvSpPr>
            <a:spLocks noChangeArrowheads="1"/>
          </p:cNvSpPr>
          <p:nvPr/>
        </p:nvSpPr>
        <p:spPr bwMode="auto">
          <a:xfrm flipV="1">
            <a:off x="1828800" y="1495425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789" name="Rectangle 21"/>
          <p:cNvSpPr>
            <a:spLocks noChangeArrowheads="1"/>
          </p:cNvSpPr>
          <p:nvPr/>
        </p:nvSpPr>
        <p:spPr bwMode="auto">
          <a:xfrm flipV="1">
            <a:off x="1828800" y="26924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790" name="Line 22"/>
          <p:cNvSpPr>
            <a:spLocks noChangeShapeType="1"/>
          </p:cNvSpPr>
          <p:nvPr/>
        </p:nvSpPr>
        <p:spPr bwMode="auto">
          <a:xfrm>
            <a:off x="1219200" y="21510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791" name="Line 23"/>
          <p:cNvSpPr>
            <a:spLocks noChangeShapeType="1"/>
          </p:cNvSpPr>
          <p:nvPr/>
        </p:nvSpPr>
        <p:spPr bwMode="auto">
          <a:xfrm flipV="1">
            <a:off x="1981200" y="21510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792" name="Line 24"/>
          <p:cNvSpPr>
            <a:spLocks noChangeShapeType="1"/>
          </p:cNvSpPr>
          <p:nvPr/>
        </p:nvSpPr>
        <p:spPr bwMode="auto">
          <a:xfrm>
            <a:off x="1143000" y="2227263"/>
            <a:ext cx="685800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793" name="Line 25"/>
          <p:cNvSpPr>
            <a:spLocks noChangeShapeType="1"/>
          </p:cNvSpPr>
          <p:nvPr/>
        </p:nvSpPr>
        <p:spPr bwMode="auto">
          <a:xfrm>
            <a:off x="1981200" y="1541463"/>
            <a:ext cx="744538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794" name="Line 26"/>
          <p:cNvSpPr>
            <a:spLocks noChangeShapeType="1"/>
          </p:cNvSpPr>
          <p:nvPr/>
        </p:nvSpPr>
        <p:spPr bwMode="auto">
          <a:xfrm flipV="1">
            <a:off x="1143000" y="1541463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795" name="Line 27"/>
          <p:cNvSpPr>
            <a:spLocks noChangeShapeType="1"/>
          </p:cNvSpPr>
          <p:nvPr/>
        </p:nvSpPr>
        <p:spPr bwMode="auto">
          <a:xfrm flipV="1">
            <a:off x="1978025" y="2227263"/>
            <a:ext cx="765175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796" name="Text Box 28"/>
          <p:cNvSpPr txBox="1">
            <a:spLocks noChangeArrowheads="1"/>
          </p:cNvSpPr>
          <p:nvPr/>
        </p:nvSpPr>
        <p:spPr bwMode="auto">
          <a:xfrm>
            <a:off x="746125" y="20304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S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1752600" y="283686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C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2879725" y="20304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G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1736725" y="126841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A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1736725" y="1778000"/>
            <a:ext cx="2746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B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01" name="Text Box 33"/>
          <p:cNvSpPr txBox="1">
            <a:spLocks noChangeArrowheads="1"/>
          </p:cNvSpPr>
          <p:nvPr/>
        </p:nvSpPr>
        <p:spPr bwMode="auto">
          <a:xfrm>
            <a:off x="1295400" y="1541463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02" name="Text Box 34"/>
          <p:cNvSpPr txBox="1">
            <a:spLocks noChangeArrowheads="1"/>
          </p:cNvSpPr>
          <p:nvPr/>
        </p:nvSpPr>
        <p:spPr bwMode="auto">
          <a:xfrm>
            <a:off x="2286000" y="1617663"/>
            <a:ext cx="34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10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03" name="Text Box 35"/>
          <p:cNvSpPr txBox="1">
            <a:spLocks noChangeArrowheads="1"/>
          </p:cNvSpPr>
          <p:nvPr/>
        </p:nvSpPr>
        <p:spPr bwMode="auto">
          <a:xfrm>
            <a:off x="1447800" y="1922463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04" name="Text Box 36"/>
          <p:cNvSpPr txBox="1">
            <a:spLocks noChangeArrowheads="1"/>
          </p:cNvSpPr>
          <p:nvPr/>
        </p:nvSpPr>
        <p:spPr bwMode="auto">
          <a:xfrm>
            <a:off x="2193925" y="193198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05" name="Text Box 37"/>
          <p:cNvSpPr txBox="1">
            <a:spLocks noChangeArrowheads="1"/>
          </p:cNvSpPr>
          <p:nvPr/>
        </p:nvSpPr>
        <p:spPr bwMode="auto">
          <a:xfrm>
            <a:off x="1279525" y="2411413"/>
            <a:ext cx="34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06" name="Text Box 38"/>
          <p:cNvSpPr txBox="1">
            <a:spLocks noChangeArrowheads="1"/>
          </p:cNvSpPr>
          <p:nvPr/>
        </p:nvSpPr>
        <p:spPr bwMode="auto">
          <a:xfrm>
            <a:off x="2346325" y="2411413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5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07" name="Text Box 39"/>
          <p:cNvSpPr txBox="1">
            <a:spLocks noChangeArrowheads="1"/>
          </p:cNvSpPr>
          <p:nvPr/>
        </p:nvSpPr>
        <p:spPr bwMode="auto">
          <a:xfrm>
            <a:off x="7467600" y="2836863"/>
            <a:ext cx="754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PE" sz="1200">
                <a:latin typeface="Tahoma" panose="020B0604030504040204" pitchFamily="34" charset="0"/>
              </a:rPr>
              <a:t>Frontera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08" name="Text Box 40"/>
          <p:cNvSpPr txBox="1">
            <a:spLocks noChangeArrowheads="1"/>
          </p:cNvSpPr>
          <p:nvPr/>
        </p:nvSpPr>
        <p:spPr bwMode="auto">
          <a:xfrm>
            <a:off x="468313" y="4292600"/>
            <a:ext cx="813593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PE" sz="1700">
                <a:latin typeface="Tahoma" panose="020B0604030504040204" pitchFamily="34" charset="0"/>
              </a:rPr>
              <a:t>Hay 3 nodos en la frontera (G, G y C), de los cuales el segundo G es el que tiene el menor costo de ruta, por lo que se procede a expandirlo. En ese momento se detecta que es una solución (sólo genera nodos ya analizados) y la búsqueda termina. Note que hay dos nodos (las dos G’s en la frontera) que representan a un mismo estado, y que el algoritmo ni siquiera intenta expandir C, que no tiene posibilidades de llevar a una mejor solución (S-C ya tiene un costo de 15).</a:t>
            </a:r>
            <a:endParaRPr lang="es-ES" altLang="es-PE" sz="1700">
              <a:latin typeface="Tahoma" panose="020B0604030504040204" pitchFamily="34" charset="0"/>
            </a:endParaRPr>
          </a:p>
        </p:txBody>
      </p:sp>
      <p:sp>
        <p:nvSpPr>
          <p:cNvPr id="544809" name="Oval 41"/>
          <p:cNvSpPr>
            <a:spLocks noChangeArrowheads="1"/>
          </p:cNvSpPr>
          <p:nvPr/>
        </p:nvSpPr>
        <p:spPr bwMode="auto">
          <a:xfrm>
            <a:off x="4114800" y="33702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810" name="Line 42"/>
          <p:cNvSpPr>
            <a:spLocks noChangeShapeType="1"/>
          </p:cNvSpPr>
          <p:nvPr/>
        </p:nvSpPr>
        <p:spPr bwMode="auto">
          <a:xfrm>
            <a:off x="4227513" y="2673350"/>
            <a:ext cx="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811" name="Text Box 43"/>
          <p:cNvSpPr txBox="1">
            <a:spLocks noChangeArrowheads="1"/>
          </p:cNvSpPr>
          <p:nvPr/>
        </p:nvSpPr>
        <p:spPr bwMode="auto">
          <a:xfrm>
            <a:off x="3794125" y="33258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G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5708650" y="3370263"/>
            <a:ext cx="34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10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13" name="Oval 45"/>
          <p:cNvSpPr>
            <a:spLocks noChangeArrowheads="1"/>
          </p:cNvSpPr>
          <p:nvPr/>
        </p:nvSpPr>
        <p:spPr bwMode="auto">
          <a:xfrm>
            <a:off x="5480050" y="33702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44814" name="Line 46"/>
          <p:cNvSpPr>
            <a:spLocks noChangeShapeType="1"/>
          </p:cNvSpPr>
          <p:nvPr/>
        </p:nvSpPr>
        <p:spPr bwMode="auto">
          <a:xfrm>
            <a:off x="5592763" y="2673350"/>
            <a:ext cx="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44815" name="Text Box 47"/>
          <p:cNvSpPr txBox="1">
            <a:spLocks noChangeArrowheads="1"/>
          </p:cNvSpPr>
          <p:nvPr/>
        </p:nvSpPr>
        <p:spPr bwMode="auto">
          <a:xfrm>
            <a:off x="5159375" y="33258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PE" sz="1200">
                <a:latin typeface="Tahoma" panose="020B0604030504040204" pitchFamily="34" charset="0"/>
              </a:rPr>
              <a:t>G</a:t>
            </a:r>
            <a:endParaRPr lang="es-ES" altLang="es-PE" sz="1200">
              <a:latin typeface="Tahoma" panose="020B0604030504040204" pitchFamily="34" charset="0"/>
            </a:endParaRPr>
          </a:p>
        </p:txBody>
      </p:sp>
      <p:sp>
        <p:nvSpPr>
          <p:cNvPr id="544816" name="Freeform 48"/>
          <p:cNvSpPr>
            <a:spLocks/>
          </p:cNvSpPr>
          <p:nvPr/>
        </p:nvSpPr>
        <p:spPr bwMode="auto">
          <a:xfrm>
            <a:off x="3111500" y="2011363"/>
            <a:ext cx="4457700" cy="1866900"/>
          </a:xfrm>
          <a:custGeom>
            <a:avLst/>
            <a:gdLst>
              <a:gd name="T0" fmla="*/ 296 w 2808"/>
              <a:gd name="T1" fmla="*/ 904 h 1176"/>
              <a:gd name="T2" fmla="*/ 296 w 2808"/>
              <a:gd name="T3" fmla="*/ 1144 h 1176"/>
              <a:gd name="T4" fmla="*/ 2072 w 2808"/>
              <a:gd name="T5" fmla="*/ 1096 h 1176"/>
              <a:gd name="T6" fmla="*/ 2072 w 2808"/>
              <a:gd name="T7" fmla="*/ 664 h 1176"/>
              <a:gd name="T8" fmla="*/ 2600 w 2808"/>
              <a:gd name="T9" fmla="*/ 712 h 1176"/>
              <a:gd name="T10" fmla="*/ 2696 w 2808"/>
              <a:gd name="T11" fmla="*/ 88 h 1176"/>
              <a:gd name="T12" fmla="*/ 1928 w 2808"/>
              <a:gd name="T13" fmla="*/ 184 h 1176"/>
              <a:gd name="T14" fmla="*/ 1784 w 2808"/>
              <a:gd name="T15" fmla="*/ 712 h 1176"/>
              <a:gd name="T16" fmla="*/ 1016 w 2808"/>
              <a:gd name="T17" fmla="*/ 664 h 1176"/>
              <a:gd name="T18" fmla="*/ 296 w 2808"/>
              <a:gd name="T19" fmla="*/ 904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8" h="1176">
                <a:moveTo>
                  <a:pt x="296" y="904"/>
                </a:moveTo>
                <a:cubicBezTo>
                  <a:pt x="176" y="984"/>
                  <a:pt x="0" y="1112"/>
                  <a:pt x="296" y="1144"/>
                </a:cubicBezTo>
                <a:cubicBezTo>
                  <a:pt x="592" y="1176"/>
                  <a:pt x="1776" y="1176"/>
                  <a:pt x="2072" y="1096"/>
                </a:cubicBezTo>
                <a:cubicBezTo>
                  <a:pt x="2368" y="1016"/>
                  <a:pt x="1984" y="728"/>
                  <a:pt x="2072" y="664"/>
                </a:cubicBezTo>
                <a:cubicBezTo>
                  <a:pt x="2160" y="600"/>
                  <a:pt x="2496" y="808"/>
                  <a:pt x="2600" y="712"/>
                </a:cubicBezTo>
                <a:cubicBezTo>
                  <a:pt x="2704" y="616"/>
                  <a:pt x="2808" y="176"/>
                  <a:pt x="2696" y="88"/>
                </a:cubicBezTo>
                <a:cubicBezTo>
                  <a:pt x="2584" y="0"/>
                  <a:pt x="2080" y="80"/>
                  <a:pt x="1928" y="184"/>
                </a:cubicBezTo>
                <a:cubicBezTo>
                  <a:pt x="1776" y="288"/>
                  <a:pt x="1936" y="632"/>
                  <a:pt x="1784" y="712"/>
                </a:cubicBezTo>
                <a:cubicBezTo>
                  <a:pt x="1632" y="792"/>
                  <a:pt x="1264" y="632"/>
                  <a:pt x="1016" y="664"/>
                </a:cubicBezTo>
                <a:cubicBezTo>
                  <a:pt x="768" y="696"/>
                  <a:pt x="416" y="824"/>
                  <a:pt x="296" y="904"/>
                </a:cubicBezTo>
                <a:close/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8506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mtClean="0">
                <a:solidFill>
                  <a:srgbClr val="323232"/>
                </a:solidFill>
                <a:latin typeface="Arial" pitchFamily="34" charset="0"/>
              </a:rPr>
              <a:t>Agenda</a:t>
            </a:r>
          </a:p>
        </p:txBody>
      </p:sp>
      <p:sp>
        <p:nvSpPr>
          <p:cNvPr id="10243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sz="2800" dirty="0" smtClean="0"/>
          </a:p>
          <a:p>
            <a:r>
              <a:rPr lang="es-PE" sz="2800" dirty="0" smtClean="0"/>
              <a:t>TOPOLOGICAL </a:t>
            </a:r>
            <a:r>
              <a:rPr lang="es-PE" sz="2800" dirty="0" smtClean="0"/>
              <a:t>SORT</a:t>
            </a:r>
          </a:p>
          <a:p>
            <a:r>
              <a:rPr lang="es-PE" sz="2800" dirty="0" smtClean="0"/>
              <a:t>COMPONENTES FUERTEMENTE CONEXOS</a:t>
            </a:r>
          </a:p>
          <a:p>
            <a:endParaRPr lang="es-PE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PE" dirty="0"/>
              <a:t>Búsqueda de costo uniforme</a:t>
            </a:r>
            <a:endParaRPr lang="es-ES" altLang="es-PE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altLang="es-PE" sz="2400" dirty="0"/>
              <a:t>Este método puede encontrar la solución más barata siempre y cuando se satisfaga un requisito sencillo.</a:t>
            </a:r>
          </a:p>
          <a:p>
            <a:pPr algn="just">
              <a:lnSpc>
                <a:spcPct val="90000"/>
              </a:lnSpc>
            </a:pPr>
            <a:endParaRPr lang="es-ES_tradnl" altLang="es-PE" sz="2400" dirty="0"/>
          </a:p>
          <a:p>
            <a:pPr algn="just">
              <a:lnSpc>
                <a:spcPct val="90000"/>
              </a:lnSpc>
            </a:pPr>
            <a:r>
              <a:rPr lang="es-ES_tradnl" altLang="es-PE" sz="2400" dirty="0"/>
              <a:t>El costo de ruta </a:t>
            </a:r>
            <a:r>
              <a:rPr lang="es-ES_tradnl" altLang="es-PE" sz="2400" b="1" dirty="0"/>
              <a:t>nunca debe ir disminuyendo </a:t>
            </a:r>
            <a:r>
              <a:rPr lang="es-ES_tradnl" altLang="es-PE" sz="2400" dirty="0"/>
              <a:t>conforme avanzamos por la ruta, es decir, </a:t>
            </a:r>
            <a:r>
              <a:rPr lang="es-ES_tradnl" altLang="es-PE" sz="2400" i="1" dirty="0"/>
              <a:t>g</a:t>
            </a:r>
            <a:r>
              <a:rPr lang="es-ES_tradnl" altLang="es-PE" sz="2400" dirty="0"/>
              <a:t>(Sucesor(</a:t>
            </a:r>
            <a:r>
              <a:rPr lang="es-ES_tradnl" altLang="es-PE" sz="2400" i="1" dirty="0"/>
              <a:t>n</a:t>
            </a:r>
            <a:r>
              <a:rPr lang="es-ES_tradnl" altLang="es-PE" sz="2400" dirty="0"/>
              <a:t>)) </a:t>
            </a:r>
            <a:r>
              <a:rPr lang="es-ES_tradnl" altLang="es-PE" sz="2400" dirty="0">
                <a:sym typeface="Symbol" panose="05050102010706020507" pitchFamily="18" charset="2"/>
              </a:rPr>
              <a:t> g(</a:t>
            </a:r>
            <a:r>
              <a:rPr lang="es-ES_tradnl" altLang="es-PE" sz="2400" i="1" dirty="0">
                <a:sym typeface="Symbol" panose="05050102010706020507" pitchFamily="18" charset="2"/>
              </a:rPr>
              <a:t>n</a:t>
            </a:r>
            <a:r>
              <a:rPr lang="es-ES_tradnl" altLang="es-PE" sz="2400" dirty="0">
                <a:sym typeface="Symbol" panose="05050102010706020507" pitchFamily="18" charset="2"/>
              </a:rPr>
              <a:t>) para todos los nodos </a:t>
            </a:r>
            <a:r>
              <a:rPr lang="es-ES_tradnl" altLang="es-PE" sz="2400" i="1" dirty="0">
                <a:sym typeface="Symbol" panose="05050102010706020507" pitchFamily="18" charset="2"/>
              </a:rPr>
              <a:t>n</a:t>
            </a:r>
            <a:r>
              <a:rPr lang="es-ES_tradnl" altLang="es-PE" sz="2400" dirty="0">
                <a:sym typeface="Symbol" panose="05050102010706020507" pitchFamily="18" charset="2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s-ES" altLang="es-PE" sz="2400" dirty="0"/>
          </a:p>
          <a:p>
            <a:pPr algn="just">
              <a:lnSpc>
                <a:spcPct val="90000"/>
              </a:lnSpc>
            </a:pPr>
            <a:r>
              <a:rPr lang="es-ES" altLang="es-PE" sz="2400" dirty="0"/>
              <a:t>Para que el costo de la ruta </a:t>
            </a:r>
            <a:r>
              <a:rPr lang="es-ES" altLang="es-PE" sz="2400" b="1" dirty="0"/>
              <a:t>no disminuya </a:t>
            </a:r>
            <a:r>
              <a:rPr lang="es-ES" altLang="es-PE" sz="2400" dirty="0"/>
              <a:t>el costo de aplicar un operador debe ser </a:t>
            </a:r>
            <a:r>
              <a:rPr lang="es-ES" altLang="es-PE" b="1" dirty="0"/>
              <a:t>no </a:t>
            </a:r>
            <a:r>
              <a:rPr lang="es-ES" altLang="es-PE" sz="2400" b="1" dirty="0"/>
              <a:t>negativo</a:t>
            </a:r>
            <a:r>
              <a:rPr lang="es-ES" altLang="es-PE" sz="2400" dirty="0"/>
              <a:t>.</a:t>
            </a:r>
          </a:p>
          <a:p>
            <a:pPr algn="just">
              <a:lnSpc>
                <a:spcPct val="90000"/>
              </a:lnSpc>
            </a:pPr>
            <a:endParaRPr lang="es-ES" altLang="es-PE" sz="2400" dirty="0"/>
          </a:p>
          <a:p>
            <a:pPr algn="just">
              <a:lnSpc>
                <a:spcPct val="90000"/>
              </a:lnSpc>
            </a:pPr>
            <a:r>
              <a:rPr lang="es-ES" altLang="es-PE" sz="2400" dirty="0">
                <a:solidFill>
                  <a:schemeClr val="accent2"/>
                </a:solidFill>
              </a:rPr>
              <a:t>¿Qué pasa si el costo de un operador de negativo?</a:t>
            </a:r>
          </a:p>
        </p:txBody>
      </p:sp>
    </p:spTree>
    <p:extLst>
      <p:ext uri="{BB962C8B-B14F-4D97-AF65-F5344CB8AC3E}">
        <p14:creationId xmlns="" xmlns:p14="http://schemas.microsoft.com/office/powerpoint/2010/main" val="87425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>
                <a:solidFill>
                  <a:srgbClr val="A50021"/>
                </a:solidFill>
              </a:rPr>
              <a:t>Resumen (</a:t>
            </a:r>
            <a:r>
              <a:rPr lang="es-PE" altLang="es-PE" dirty="0" err="1">
                <a:solidFill>
                  <a:srgbClr val="A50021"/>
                </a:solidFill>
              </a:rPr>
              <a:t>UCS</a:t>
            </a:r>
            <a:r>
              <a:rPr lang="es-PE" altLang="es-PE" dirty="0">
                <a:solidFill>
                  <a:srgbClr val="A50021"/>
                </a:solidFill>
              </a:rPr>
              <a:t>)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5040313"/>
          </a:xfrm>
        </p:spPr>
        <p:txBody>
          <a:bodyPr/>
          <a:lstStyle/>
          <a:p>
            <a:pPr algn="just"/>
            <a:r>
              <a:rPr lang="es-PE" altLang="es-PE" sz="2400"/>
              <a:t>Se visitan y expanden los nodos del borde con menor costo.</a:t>
            </a:r>
          </a:p>
          <a:p>
            <a:pPr algn="just"/>
            <a:r>
              <a:rPr lang="es-PE" altLang="es-PE" sz="2400"/>
              <a:t>La estructura para los nodos abiertos es una cola (FIFO)</a:t>
            </a:r>
          </a:p>
          <a:p>
            <a:pPr algn="just"/>
            <a:r>
              <a:rPr lang="es-PE" altLang="es-PE" sz="2400"/>
              <a:t>Un nodo es visitado si su costo de ruta es el menor de todos.</a:t>
            </a:r>
          </a:p>
          <a:p>
            <a:pPr algn="just"/>
            <a:r>
              <a:rPr lang="es-PE" altLang="es-PE" sz="2400"/>
              <a:t>Características:</a:t>
            </a:r>
          </a:p>
          <a:p>
            <a:pPr lvl="1" algn="just"/>
            <a:r>
              <a:rPr lang="es-PE" altLang="es-PE" sz="1900"/>
              <a:t>Completitud: Se encuentra la ruta siempre y cuando el costo no disminuya conforme se avanza g(sucesor(n)) </a:t>
            </a:r>
            <a:r>
              <a:rPr lang="es-PE" altLang="es-PE" sz="1900">
                <a:cs typeface="Arial" panose="020B0604020202020204" pitchFamily="34" charset="0"/>
              </a:rPr>
              <a:t>≥ g(n)</a:t>
            </a:r>
          </a:p>
          <a:p>
            <a:pPr lvl="1" algn="just"/>
            <a:r>
              <a:rPr lang="es-PE" altLang="es-PE" sz="1900"/>
              <a:t>Complejidad temporal: Exponencial respecto al factor de ramificación y la profundidad de la solución </a:t>
            </a:r>
            <a:r>
              <a:rPr lang="es-PE" altLang="es-PE" sz="2000" i="1"/>
              <a:t>O</a:t>
            </a:r>
            <a:r>
              <a:rPr lang="es-PE" altLang="es-PE" sz="2000"/>
              <a:t>(</a:t>
            </a:r>
            <a:r>
              <a:rPr lang="es-PE" altLang="es-PE" sz="2000" i="1"/>
              <a:t>b</a:t>
            </a:r>
            <a:r>
              <a:rPr lang="es-PE" altLang="es-PE" sz="2000" i="1" baseline="30000"/>
              <a:t>d+1</a:t>
            </a:r>
            <a:r>
              <a:rPr lang="es-PE" altLang="es-PE" sz="2000"/>
              <a:t>).</a:t>
            </a:r>
            <a:r>
              <a:rPr lang="es-PE" altLang="es-PE" sz="1900"/>
              <a:t> </a:t>
            </a:r>
          </a:p>
          <a:p>
            <a:pPr lvl="1" algn="just"/>
            <a:r>
              <a:rPr lang="es-PE" altLang="es-PE" sz="1900"/>
              <a:t>Complejidad espacial: Exponencial respecto al factor de ramificación y la profundidad de la solución </a:t>
            </a:r>
            <a:r>
              <a:rPr lang="es-PE" altLang="es-PE" sz="2000" i="1"/>
              <a:t>O</a:t>
            </a:r>
            <a:r>
              <a:rPr lang="es-PE" altLang="es-PE" sz="2000"/>
              <a:t>(</a:t>
            </a:r>
            <a:r>
              <a:rPr lang="es-PE" altLang="es-PE" sz="2000" i="1"/>
              <a:t>b</a:t>
            </a:r>
            <a:r>
              <a:rPr lang="es-PE" altLang="es-PE" sz="2000" i="1" baseline="30000"/>
              <a:t>d+1</a:t>
            </a:r>
            <a:r>
              <a:rPr lang="es-PE" altLang="es-PE" sz="2000"/>
              <a:t>)</a:t>
            </a:r>
            <a:r>
              <a:rPr lang="es-PE" altLang="es-PE" sz="1900"/>
              <a:t>.</a:t>
            </a:r>
          </a:p>
          <a:p>
            <a:pPr lvl="1" algn="just"/>
            <a:r>
              <a:rPr lang="es-PE" altLang="es-PE" sz="1900"/>
              <a:t>Optimalidad: La solución es óptima si el costo de un operador &gt; 0, en caso contrario hay que buscar exhaustivamente</a:t>
            </a:r>
          </a:p>
        </p:txBody>
      </p:sp>
    </p:spTree>
    <p:extLst>
      <p:ext uri="{BB962C8B-B14F-4D97-AF65-F5344CB8AC3E}">
        <p14:creationId xmlns="" xmlns:p14="http://schemas.microsoft.com/office/powerpoint/2010/main" val="3388756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 dirty="0"/>
              <a:t>Ejercicio 3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4835525" cy="50403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es-PE" sz="2000" dirty="0"/>
              <a:t>Use la </a:t>
            </a:r>
            <a:r>
              <a:rPr lang="es-ES" altLang="es-PE" sz="2000" b="1" dirty="0"/>
              <a:t>estrategia de costo uniforme</a:t>
            </a:r>
            <a:r>
              <a:rPr lang="es-ES" altLang="es-PE" sz="2000" dirty="0"/>
              <a:t> para encontrar la ruta de menor costo para ir de:</a:t>
            </a:r>
            <a:endParaRPr lang="es-ES" altLang="es-PE" sz="2000" b="1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s-ES" altLang="es-PE" sz="2000" b="1" dirty="0"/>
              <a:t> </a:t>
            </a:r>
            <a:r>
              <a:rPr lang="es-ES" altLang="es-PE" sz="2000" b="1" dirty="0">
                <a:solidFill>
                  <a:srgbClr val="FF3300"/>
                </a:solidFill>
              </a:rPr>
              <a:t>A </a:t>
            </a:r>
            <a:r>
              <a:rPr lang="es-ES" altLang="es-PE" sz="2000" b="1" dirty="0">
                <a:solidFill>
                  <a:srgbClr val="FF3300"/>
                </a:solidFill>
                <a:sym typeface="Wingdings" panose="05000000000000000000" pitchFamily="2" charset="2"/>
              </a:rPr>
              <a:t></a:t>
            </a:r>
            <a:r>
              <a:rPr lang="es-ES" altLang="es-PE" sz="2000" b="1" dirty="0">
                <a:solidFill>
                  <a:srgbClr val="FF3300"/>
                </a:solidFill>
              </a:rPr>
              <a:t> D.</a:t>
            </a:r>
            <a:endParaRPr lang="es-ES" altLang="es-PE" sz="2000" dirty="0">
              <a:solidFill>
                <a:srgbClr val="FF3300"/>
              </a:solidFill>
            </a:endParaRPr>
          </a:p>
          <a:p>
            <a:pPr algn="just">
              <a:lnSpc>
                <a:spcPct val="90000"/>
              </a:lnSpc>
            </a:pPr>
            <a:endParaRPr lang="es-ES" altLang="es-PE" sz="2000" dirty="0"/>
          </a:p>
          <a:p>
            <a:pPr algn="just">
              <a:lnSpc>
                <a:spcPct val="90000"/>
              </a:lnSpc>
            </a:pPr>
            <a:r>
              <a:rPr lang="es-ES" altLang="es-PE" sz="2000" dirty="0"/>
              <a:t>Recuerde que para la estrategia de costo uniforme se usa la función:</a:t>
            </a:r>
          </a:p>
          <a:p>
            <a:pPr algn="just">
              <a:lnSpc>
                <a:spcPct val="90000"/>
              </a:lnSpc>
            </a:pPr>
            <a:endParaRPr lang="es-ES" altLang="es-PE" sz="2000" b="1" dirty="0"/>
          </a:p>
          <a:p>
            <a:pPr algn="just">
              <a:lnSpc>
                <a:spcPct val="90000"/>
              </a:lnSpc>
            </a:pPr>
            <a:r>
              <a:rPr lang="es-ES" altLang="es-PE" sz="2000" b="1" dirty="0"/>
              <a:t>f = g + h</a:t>
            </a:r>
            <a:r>
              <a:rPr lang="es-ES" altLang="es-PE" sz="2000" dirty="0"/>
              <a:t> :   donde </a:t>
            </a:r>
            <a:r>
              <a:rPr lang="es-ES" altLang="es-PE" sz="2000" b="1" dirty="0"/>
              <a:t>h = 0</a:t>
            </a:r>
            <a:r>
              <a:rPr lang="es-ES" altLang="es-PE" sz="2000" dirty="0"/>
              <a:t>.</a:t>
            </a:r>
          </a:p>
          <a:p>
            <a:pPr algn="just">
              <a:lnSpc>
                <a:spcPct val="90000"/>
              </a:lnSpc>
            </a:pPr>
            <a:endParaRPr lang="es-ES" altLang="es-PE" sz="2000" dirty="0"/>
          </a:p>
          <a:p>
            <a:pPr algn="just">
              <a:lnSpc>
                <a:spcPct val="90000"/>
              </a:lnSpc>
            </a:pPr>
            <a:r>
              <a:rPr lang="es-ES" altLang="es-PE" sz="2000" dirty="0"/>
              <a:t>Donde </a:t>
            </a:r>
            <a:r>
              <a:rPr lang="es-ES" altLang="es-PE" sz="2000" b="1" dirty="0"/>
              <a:t>g</a:t>
            </a:r>
            <a:r>
              <a:rPr lang="es-ES" altLang="es-PE" sz="2000" dirty="0"/>
              <a:t> es el costo de la ruta avanzada</a:t>
            </a:r>
            <a:endParaRPr lang="es-ES" altLang="es-PE" sz="2000" b="1" dirty="0"/>
          </a:p>
          <a:p>
            <a:pPr algn="just">
              <a:lnSpc>
                <a:spcPct val="90000"/>
              </a:lnSpc>
            </a:pPr>
            <a:endParaRPr lang="es-ES" altLang="es-PE" sz="20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" altLang="es-PE" sz="2000" b="1" dirty="0"/>
              <a:t>	Recomendaciones:</a:t>
            </a:r>
            <a:endParaRPr lang="es-ES" altLang="es-PE" sz="2000" dirty="0"/>
          </a:p>
          <a:p>
            <a:pPr algn="just">
              <a:lnSpc>
                <a:spcPct val="90000"/>
              </a:lnSpc>
            </a:pPr>
            <a:r>
              <a:rPr lang="es-ES" altLang="es-PE" sz="2000" dirty="0"/>
              <a:t>Sustente su respuesta presentando el árbol de búsqueda generado</a:t>
            </a:r>
          </a:p>
          <a:p>
            <a:pPr algn="just">
              <a:lnSpc>
                <a:spcPct val="90000"/>
              </a:lnSpc>
            </a:pPr>
            <a:r>
              <a:rPr lang="es-ES" altLang="es-PE" sz="2000" dirty="0"/>
              <a:t>No </a:t>
            </a:r>
            <a:r>
              <a:rPr lang="es-ES" altLang="es-PE" sz="2000" dirty="0" err="1"/>
              <a:t>aperturar</a:t>
            </a:r>
            <a:r>
              <a:rPr lang="es-ES" altLang="es-PE" sz="2000" dirty="0"/>
              <a:t> nodos ya visitados en la misma ruta. </a:t>
            </a:r>
          </a:p>
        </p:txBody>
      </p:sp>
      <p:pic>
        <p:nvPicPr>
          <p:cNvPr id="5969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3" y="1196975"/>
            <a:ext cx="304641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5645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 dirty="0"/>
              <a:t>Ejercicio 3</a:t>
            </a:r>
          </a:p>
        </p:txBody>
      </p:sp>
      <p:pic>
        <p:nvPicPr>
          <p:cNvPr id="5980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80645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36627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ctrTitle"/>
          </p:nvPr>
        </p:nvSpPr>
        <p:spPr>
          <a:xfrm>
            <a:off x="685800" y="1928813"/>
            <a:ext cx="7772400" cy="1446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" sz="5400" dirty="0">
                <a:latin typeface="Arial" charset="0"/>
                <a:cs typeface="Arial" charset="0"/>
              </a:rPr>
              <a:t>PREGUNTAS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2267356"/>
            <a:ext cx="7772400" cy="769441"/>
          </a:xfrm>
        </p:spPr>
        <p:txBody>
          <a:bodyPr/>
          <a:lstStyle/>
          <a:p>
            <a:r>
              <a:rPr lang="es-PE" dirty="0" smtClean="0"/>
              <a:t>Ordenamiento Topológico</a:t>
            </a:r>
            <a:endParaRPr lang="es-PE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Aplicación: Orden topológico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s-PE" sz="2800" b="1" dirty="0" smtClean="0">
                <a:solidFill>
                  <a:srgbClr val="3333CC"/>
                </a:solidFill>
              </a:rPr>
              <a:t>Definición</a:t>
            </a:r>
            <a:r>
              <a:rPr lang="es-PE" sz="2800" b="1" dirty="0" smtClean="0"/>
              <a:t>:</a:t>
            </a:r>
            <a:r>
              <a:rPr lang="es-PE" sz="2800" dirty="0" smtClean="0"/>
              <a:t> Un orden topológico de un grafo dirigido G es una ordenación lineal de todos los nodos del grafo, donde se mantienen las relaciones de precedencia.</a:t>
            </a:r>
          </a:p>
          <a:p>
            <a:pPr marL="82296" indent="0">
              <a:buNone/>
            </a:pPr>
            <a:endParaRPr lang="es-PE" sz="2800" b="1" dirty="0" smtClean="0">
              <a:solidFill>
                <a:srgbClr val="3333CC"/>
              </a:solidFill>
            </a:endParaRPr>
          </a:p>
          <a:p>
            <a:pPr marL="82296" indent="0">
              <a:buNone/>
            </a:pPr>
            <a:r>
              <a:rPr lang="es-PE" sz="2800" b="1" dirty="0" smtClean="0">
                <a:solidFill>
                  <a:srgbClr val="3333CC"/>
                </a:solidFill>
              </a:rPr>
              <a:t>Motivación</a:t>
            </a:r>
            <a:r>
              <a:rPr lang="es-PE" sz="2800" dirty="0" smtClean="0">
                <a:solidFill>
                  <a:srgbClr val="3333CC"/>
                </a:solidFill>
              </a:rPr>
              <a:t>:  </a:t>
            </a:r>
            <a:r>
              <a:rPr lang="es-PE" sz="2800" dirty="0" smtClean="0"/>
              <a:t>Ordenamiento de tareas manteniendo precedencias.</a:t>
            </a:r>
          </a:p>
          <a:p>
            <a:pPr marL="82296" indent="0">
              <a:buNone/>
            </a:pPr>
            <a:endParaRPr lang="es-PE" sz="2800" dirty="0" smtClean="0"/>
          </a:p>
          <a:p>
            <a:pPr marL="82296" indent="0">
              <a:buNone/>
            </a:pPr>
            <a:r>
              <a:rPr lang="es-PE" sz="2800" b="1" dirty="0" smtClean="0">
                <a:solidFill>
                  <a:srgbClr val="3333CC"/>
                </a:solidFill>
              </a:rPr>
              <a:t>Nota: </a:t>
            </a:r>
            <a:r>
              <a:rPr lang="es-PE" sz="2800" dirty="0" smtClean="0"/>
              <a:t>Si G tiene un ciclo dirigido, no hay orden topológico.</a:t>
            </a:r>
          </a:p>
          <a:p>
            <a:pPr marL="82296" indent="0">
              <a:buNone/>
            </a:pPr>
            <a:endParaRPr lang="es-PE" sz="2800" dirty="0">
              <a:solidFill>
                <a:srgbClr val="3333CC"/>
              </a:solidFill>
            </a:endParaRPr>
          </a:p>
          <a:p>
            <a:pPr marL="82296" indent="0">
              <a:buNone/>
            </a:pPr>
            <a:r>
              <a:rPr lang="es-PE" sz="2800" b="1" dirty="0" smtClean="0">
                <a:solidFill>
                  <a:srgbClr val="3333CC"/>
                </a:solidFill>
              </a:rPr>
              <a:t>Teorema:  </a:t>
            </a:r>
            <a:r>
              <a:rPr lang="es-PE" sz="2800" dirty="0" smtClean="0"/>
              <a:t>Si no hay ciclos dirigidos, se puede hallar un orden topológico en O(</a:t>
            </a:r>
            <a:r>
              <a:rPr lang="es-PE" sz="2800" dirty="0" err="1" smtClean="0"/>
              <a:t>m+n</a:t>
            </a:r>
            <a:r>
              <a:rPr lang="es-PE" sz="2800" dirty="0" smtClean="0"/>
              <a:t>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4351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Solución directa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PE" b="1" dirty="0" smtClean="0">
                <a:solidFill>
                  <a:srgbClr val="3333CC"/>
                </a:solidFill>
              </a:rPr>
              <a:t>Observación: </a:t>
            </a:r>
            <a:r>
              <a:rPr lang="es-PE" dirty="0" smtClean="0"/>
              <a:t>Cada grafo </a:t>
            </a:r>
            <a:r>
              <a:rPr lang="es-PE" dirty="0" err="1" smtClean="0"/>
              <a:t>acíclico</a:t>
            </a:r>
            <a:r>
              <a:rPr lang="es-PE" dirty="0" smtClean="0"/>
              <a:t> dirigido tiene un nodo fin.</a:t>
            </a:r>
          </a:p>
          <a:p>
            <a:pPr marL="82296" indent="0">
              <a:buNone/>
            </a:pPr>
            <a:r>
              <a:rPr lang="es-PE" b="1" dirty="0" smtClean="0">
                <a:solidFill>
                  <a:srgbClr val="3333CC"/>
                </a:solidFill>
              </a:rPr>
              <a:t>Razón: </a:t>
            </a:r>
            <a:r>
              <a:rPr lang="es-PE" dirty="0" smtClean="0"/>
              <a:t>Sino, cada arco que seguiría haría un ciclo dirigido.</a:t>
            </a:r>
          </a:p>
          <a:p>
            <a:pPr marL="82296" indent="0">
              <a:buNone/>
            </a:pPr>
            <a:r>
              <a:rPr lang="es-PE" b="1" dirty="0" smtClean="0">
                <a:solidFill>
                  <a:srgbClr val="3333CC"/>
                </a:solidFill>
              </a:rPr>
              <a:t>Para hallar el Orden Topológico:</a:t>
            </a:r>
          </a:p>
          <a:p>
            <a:pPr marL="82296" indent="0">
              <a:buNone/>
            </a:pPr>
            <a:r>
              <a:rPr lang="es-PE" dirty="0" smtClean="0"/>
              <a:t>  Dado v = nodo fin de G</a:t>
            </a:r>
          </a:p>
          <a:p>
            <a:pPr marL="82296" indent="0">
              <a:buNone/>
            </a:pPr>
            <a:r>
              <a:rPr lang="es-PE" dirty="0"/>
              <a:t> </a:t>
            </a:r>
            <a:r>
              <a:rPr lang="es-PE" dirty="0" smtClean="0"/>
              <a:t> </a:t>
            </a:r>
            <a:r>
              <a:rPr lang="es-PE" dirty="0" err="1" smtClean="0"/>
              <a:t>Setea</a:t>
            </a:r>
            <a:r>
              <a:rPr lang="es-PE" dirty="0" smtClean="0"/>
              <a:t> f(v) = n, siendo f() el orden topo.</a:t>
            </a:r>
          </a:p>
          <a:p>
            <a:pPr marL="82296" indent="0">
              <a:buNone/>
            </a:pPr>
            <a:r>
              <a:rPr lang="es-PE" dirty="0"/>
              <a:t> </a:t>
            </a:r>
            <a:r>
              <a:rPr lang="es-PE" dirty="0" smtClean="0"/>
              <a:t> Repetir recursivamente en G-{v}</a:t>
            </a:r>
            <a:endParaRPr lang="es-PE" dirty="0"/>
          </a:p>
          <a:p>
            <a:pPr marL="82296" indent="0">
              <a:buNone/>
            </a:pPr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5377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4648560" cy="4800600"/>
              </a:xfrm>
            </p:spPr>
            <p:txBody>
              <a:bodyPr>
                <a:normAutofit lnSpcReduction="10000"/>
              </a:bodyPr>
              <a:lstStyle/>
              <a:p>
                <a:pPr marL="82296" indent="0">
                  <a:buNone/>
                </a:pPr>
                <a:r>
                  <a:rPr lang="es-PE" dirty="0" smtClean="0"/>
                  <a:t>En el siguiente gráfico, indique cuáles son ordenes topológicos válidos?</a:t>
                </a:r>
              </a:p>
              <a:p>
                <a:pPr marL="82296" indent="0">
                  <a:buNone/>
                </a:pPr>
                <a:endParaRPr lang="es-PE" dirty="0"/>
              </a:p>
              <a:p>
                <a:pPr>
                  <a:buSzPct val="150000"/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  <a:ea typeface="Cambria Math"/>
                      </a:rPr>
                      <m:t>7, 11, 9</m:t>
                    </m:r>
                  </m:oMath>
                </a14:m>
                <a:endParaRPr lang="es-PE" b="0" i="1" dirty="0" smtClean="0">
                  <a:latin typeface="Cambria Math"/>
                  <a:ea typeface="Cambria Math"/>
                </a:endParaRPr>
              </a:p>
              <a:p>
                <a:pPr>
                  <a:buSzPct val="150000"/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5, 8, 9</m:t>
                    </m:r>
                  </m:oMath>
                </a14:m>
                <a:endParaRPr lang="es-PE" i="1" dirty="0">
                  <a:latin typeface="Cambria Math"/>
                </a:endParaRPr>
              </a:p>
              <a:p>
                <a:pPr>
                  <a:buSzPct val="150000"/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7, 8, 3</m:t>
                    </m:r>
                  </m:oMath>
                </a14:m>
                <a:endParaRPr lang="es-PE" dirty="0"/>
              </a:p>
              <a:p>
                <a:pPr>
                  <a:buSzPct val="150000"/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3, 8, 9</m:t>
                    </m:r>
                  </m:oMath>
                </a14:m>
                <a:endParaRPr lang="es-PE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4648560" cy="4800600"/>
              </a:xfrm>
              <a:blipFill rotWithShape="1">
                <a:blip r:embed="rId3" cstate="print"/>
                <a:stretch>
                  <a:fillRect l="-1575" t="-266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irected acyclic 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8715" y="1916832"/>
            <a:ext cx="3384376" cy="30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454516" y="3754062"/>
            <a:ext cx="24482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"/>
          <p:cNvSpPr/>
          <p:nvPr/>
        </p:nvSpPr>
        <p:spPr>
          <a:xfrm>
            <a:off x="1454516" y="5373216"/>
            <a:ext cx="24482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9325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Solución vía DFS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1170586" y="1412776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endParaRPr lang="es-PE" sz="2800" dirty="0"/>
          </a:p>
          <a:p>
            <a:pPr marL="82296" indent="0">
              <a:buNone/>
            </a:pPr>
            <a:r>
              <a:rPr lang="es-PE" sz="2800" dirty="0"/>
              <a:t>DFS (Grafo G, vértice de inicio s)</a:t>
            </a:r>
          </a:p>
          <a:p>
            <a:pPr marL="82296" indent="0">
              <a:buNone/>
            </a:pPr>
            <a:r>
              <a:rPr lang="es-PE" sz="2800" dirty="0"/>
              <a:t>   marca s como explorado</a:t>
            </a:r>
          </a:p>
          <a:p>
            <a:pPr marL="82296" indent="0">
              <a:buNone/>
            </a:pPr>
            <a:r>
              <a:rPr lang="es-PE" sz="2800" dirty="0"/>
              <a:t>   Por cada arista (</a:t>
            </a:r>
            <a:r>
              <a:rPr lang="es-PE" sz="2800" dirty="0" err="1"/>
              <a:t>s,v</a:t>
            </a:r>
            <a:r>
              <a:rPr lang="es-PE" sz="2800" dirty="0"/>
              <a:t>)</a:t>
            </a:r>
          </a:p>
          <a:p>
            <a:pPr marL="82296" indent="0">
              <a:buNone/>
            </a:pPr>
            <a:r>
              <a:rPr lang="es-PE" sz="2800" dirty="0"/>
              <a:t>        Si v no está explorado </a:t>
            </a:r>
          </a:p>
          <a:p>
            <a:pPr marL="82296" indent="0">
              <a:buNone/>
            </a:pPr>
            <a:r>
              <a:rPr lang="es-PE" sz="2800" dirty="0"/>
              <a:t>              DFS(</a:t>
            </a:r>
            <a:r>
              <a:rPr lang="es-PE" sz="2800" dirty="0" err="1"/>
              <a:t>G,v</a:t>
            </a:r>
            <a:r>
              <a:rPr lang="es-PE" sz="2800" dirty="0"/>
              <a:t>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70586" y="4080808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s-PE" sz="2800" dirty="0" smtClean="0">
                <a:solidFill>
                  <a:srgbClr val="FF0000"/>
                </a:solidFill>
              </a:rPr>
              <a:t>   </a:t>
            </a:r>
            <a:r>
              <a:rPr lang="es-PE" sz="2800" dirty="0" err="1" smtClean="0">
                <a:solidFill>
                  <a:srgbClr val="FF0000"/>
                </a:solidFill>
              </a:rPr>
              <a:t>ordenVector.push</a:t>
            </a:r>
            <a:r>
              <a:rPr lang="es-PE" sz="2800" dirty="0" smtClean="0">
                <a:solidFill>
                  <a:srgbClr val="FF0000"/>
                </a:solidFill>
              </a:rPr>
              <a:t>(s)</a:t>
            </a:r>
          </a:p>
          <a:p>
            <a:pPr marL="82296" indent="0">
              <a:buNone/>
            </a:pPr>
            <a:endParaRPr lang="es-PE" sz="2800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s-PE" sz="2800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s-PE" sz="2800" dirty="0" smtClean="0">
                <a:solidFill>
                  <a:srgbClr val="FF0000"/>
                </a:solidFill>
              </a:rPr>
              <a:t>Al final del algoritmo, invertir </a:t>
            </a:r>
            <a:r>
              <a:rPr lang="es-PE" sz="2800" dirty="0" err="1" smtClean="0">
                <a:solidFill>
                  <a:srgbClr val="FF0000"/>
                </a:solidFill>
              </a:rPr>
              <a:t>ordenVector</a:t>
            </a:r>
            <a:r>
              <a:rPr lang="es-PE" sz="2800" dirty="0" smtClean="0">
                <a:solidFill>
                  <a:srgbClr val="FF0000"/>
                </a:solidFill>
              </a:rPr>
              <a:t> de ser necesario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7281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02482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PE" dirty="0" smtClean="0"/>
              <a:t>Indique cuál es el proceso en el que se ejecutaría el Orden Topológico con DFS en el siguiente grafo:</a:t>
            </a:r>
            <a:endParaRPr lang="es-PE" dirty="0"/>
          </a:p>
        </p:txBody>
      </p:sp>
      <p:sp>
        <p:nvSpPr>
          <p:cNvPr id="7" name="6 Elipse"/>
          <p:cNvSpPr/>
          <p:nvPr/>
        </p:nvSpPr>
        <p:spPr>
          <a:xfrm>
            <a:off x="2375756" y="34463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8" name="7 Elipse"/>
          <p:cNvSpPr/>
          <p:nvPr/>
        </p:nvSpPr>
        <p:spPr>
          <a:xfrm>
            <a:off x="3203848" y="42210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cxnSp>
        <p:nvCxnSpPr>
          <p:cNvPr id="9" name="8 Conector recto"/>
          <p:cNvCxnSpPr>
            <a:stCxn id="7" idx="5"/>
            <a:endCxn id="8" idx="1"/>
          </p:cNvCxnSpPr>
          <p:nvPr/>
        </p:nvCxnSpPr>
        <p:spPr>
          <a:xfrm>
            <a:off x="2805995" y="3876604"/>
            <a:ext cx="471670" cy="41830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4499992" y="3672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PE" dirty="0"/>
          </a:p>
        </p:txBody>
      </p:sp>
      <p:sp>
        <p:nvSpPr>
          <p:cNvPr id="12" name="11 Elipse"/>
          <p:cNvSpPr/>
          <p:nvPr/>
        </p:nvSpPr>
        <p:spPr>
          <a:xfrm>
            <a:off x="5004048" y="47251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13" name="12 Elipse"/>
          <p:cNvSpPr/>
          <p:nvPr/>
        </p:nvSpPr>
        <p:spPr>
          <a:xfrm>
            <a:off x="6156176" y="33713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cxnSp>
        <p:nvCxnSpPr>
          <p:cNvPr id="14" name="13 Conector recto"/>
          <p:cNvCxnSpPr>
            <a:stCxn id="8" idx="7"/>
            <a:endCxn id="11" idx="3"/>
          </p:cNvCxnSpPr>
          <p:nvPr/>
        </p:nvCxnSpPr>
        <p:spPr>
          <a:xfrm flipV="1">
            <a:off x="3634087" y="4102319"/>
            <a:ext cx="939722" cy="19258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1" idx="5"/>
            <a:endCxn id="12" idx="1"/>
          </p:cNvCxnSpPr>
          <p:nvPr/>
        </p:nvCxnSpPr>
        <p:spPr>
          <a:xfrm>
            <a:off x="4930231" y="4102319"/>
            <a:ext cx="147634" cy="696642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endCxn id="13" idx="2"/>
          </p:cNvCxnSpPr>
          <p:nvPr/>
        </p:nvCxnSpPr>
        <p:spPr>
          <a:xfrm flipV="1">
            <a:off x="4955665" y="3623348"/>
            <a:ext cx="1200511" cy="150254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2" idx="6"/>
            <a:endCxn id="23" idx="1"/>
          </p:cNvCxnSpPr>
          <p:nvPr/>
        </p:nvCxnSpPr>
        <p:spPr>
          <a:xfrm flipV="1">
            <a:off x="5508104" y="4928362"/>
            <a:ext cx="1225945" cy="48810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6660232" y="485454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PE" dirty="0"/>
          </a:p>
        </p:txBody>
      </p:sp>
      <p:cxnSp>
        <p:nvCxnSpPr>
          <p:cNvPr id="26" name="25 Conector recto"/>
          <p:cNvCxnSpPr>
            <a:stCxn id="23" idx="0"/>
            <a:endCxn id="13" idx="5"/>
          </p:cNvCxnSpPr>
          <p:nvPr/>
        </p:nvCxnSpPr>
        <p:spPr>
          <a:xfrm flipH="1" flipV="1">
            <a:off x="6586415" y="3801559"/>
            <a:ext cx="325845" cy="1052986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763688" y="406778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1/12 </a:t>
            </a:r>
            <a:r>
              <a:rPr lang="es-PE" dirty="0" smtClean="0">
                <a:sym typeface="Wingdings" pitchFamily="2" charset="2"/>
              </a:rPr>
              <a:t>(6)</a:t>
            </a:r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257061" y="4854545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2/11</a:t>
            </a:r>
            <a:r>
              <a:rPr lang="es-PE" dirty="0"/>
              <a:t> </a:t>
            </a:r>
            <a:r>
              <a:rPr lang="es-PE" dirty="0">
                <a:sym typeface="Wingdings" pitchFamily="2" charset="2"/>
              </a:rPr>
              <a:t></a:t>
            </a:r>
            <a:r>
              <a:rPr lang="es-PE" dirty="0" smtClean="0">
                <a:sym typeface="Wingdings" pitchFamily="2" charset="2"/>
              </a:rPr>
              <a:t>(5)</a:t>
            </a:r>
            <a:endParaRPr lang="es-PE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521267" y="325353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3/10 </a:t>
            </a:r>
            <a:r>
              <a:rPr lang="es-PE" dirty="0"/>
              <a:t> </a:t>
            </a:r>
            <a:r>
              <a:rPr lang="es-PE" dirty="0">
                <a:sym typeface="Wingdings" pitchFamily="2" charset="2"/>
              </a:rPr>
              <a:t></a:t>
            </a:r>
            <a:r>
              <a:rPr lang="es-PE" dirty="0" smtClean="0">
                <a:sym typeface="Wingdings" pitchFamily="2" charset="2"/>
              </a:rPr>
              <a:t>(4)</a:t>
            </a:r>
            <a:endParaRPr lang="es-PE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010809" y="535860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4/9 </a:t>
            </a:r>
            <a:r>
              <a:rPr lang="es-PE" dirty="0"/>
              <a:t> </a:t>
            </a:r>
            <a:r>
              <a:rPr lang="es-PE" dirty="0">
                <a:sym typeface="Wingdings" pitchFamily="2" charset="2"/>
              </a:rPr>
              <a:t></a:t>
            </a:r>
            <a:r>
              <a:rPr lang="es-PE" dirty="0" smtClean="0">
                <a:sym typeface="Wingdings" pitchFamily="2" charset="2"/>
              </a:rPr>
              <a:t>(3)</a:t>
            </a:r>
            <a:endParaRPr lang="es-PE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823052" y="537627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5/8</a:t>
            </a:r>
            <a:r>
              <a:rPr lang="es-PE" dirty="0"/>
              <a:t> </a:t>
            </a:r>
            <a:r>
              <a:rPr lang="es-PE" dirty="0">
                <a:sym typeface="Wingdings" pitchFamily="2" charset="2"/>
              </a:rPr>
              <a:t></a:t>
            </a:r>
            <a:r>
              <a:rPr lang="es-PE" dirty="0" smtClean="0">
                <a:sym typeface="Wingdings" pitchFamily="2" charset="2"/>
              </a:rPr>
              <a:t>(2)</a:t>
            </a:r>
            <a:endParaRPr lang="es-PE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209389" y="300198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6/7 </a:t>
            </a:r>
            <a:r>
              <a:rPr lang="es-PE" dirty="0" smtClean="0">
                <a:sym typeface="Wingdings" pitchFamily="2" charset="2"/>
              </a:rPr>
              <a:t>(1)</a:t>
            </a:r>
            <a:endParaRPr lang="es-PE" dirty="0"/>
          </a:p>
        </p:txBody>
      </p:sp>
      <p:sp>
        <p:nvSpPr>
          <p:cNvPr id="31" name="30 Rectángulo"/>
          <p:cNvSpPr/>
          <p:nvPr/>
        </p:nvSpPr>
        <p:spPr>
          <a:xfrm>
            <a:off x="1169876" y="60212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es-PE" dirty="0" smtClean="0">
                <a:solidFill>
                  <a:srgbClr val="FF0000"/>
                </a:solidFill>
              </a:rPr>
              <a:t>Invertido</a:t>
            </a:r>
            <a:r>
              <a:rPr lang="es-PE" smtClean="0">
                <a:solidFill>
                  <a:srgbClr val="FF0000"/>
                </a:solidFill>
              </a:rPr>
              <a:t>: 1,4,5,3,6,2.</a:t>
            </a:r>
            <a:endParaRPr lang="es-PE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2541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1" grpId="0" animBg="1"/>
      <p:bldP spid="12" grpId="0" animBg="1"/>
      <p:bldP spid="13" grpId="0" animBg="1"/>
      <p:bldP spid="23" grpId="0" animBg="1"/>
      <p:bldP spid="32" grpId="0"/>
      <p:bldP spid="33" grpId="0"/>
      <p:bldP spid="34" grpId="0"/>
      <p:bldP spid="35" grpId="0"/>
      <p:bldP spid="36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QzMvekpMLhm2Cj46vDPp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SBz7ZxbRmpt5XysyEQsf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vqFXX5C1W4e1H5tukiU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4cA8OEGfCES9d4HkAdLK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1JxKsam7X3g8qd5P8qVM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lRu1LaK49IRxbRB4bvSu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T4DteK4kOBbBoFgrpcmSU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mAtWNK6F7PVlMKr0w05n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SRGQ37hmS5C1wrKhhuke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ACDDQUtZIxyZHBfWHZo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hBT8atjjkuLOnM19EDCE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zBetv2OtdvGv576GXHO3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UsNZlL2AQZh02hUHXguQ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8RHU2YGUQ5XGHMGwG3qD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e54OMgKxysCEkVhrI4UV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2mA81rArqDAqDCPecq9j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42rKefklJJy22IeEeiW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4TiFBuStLPExiyGgdk65U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19936</TotalTime>
  <Words>1385</Words>
  <Application>Microsoft Office PowerPoint</Application>
  <PresentationFormat>Presentación en pantalla (4:3)</PresentationFormat>
  <Paragraphs>267</Paragraphs>
  <Slides>34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Ordenamiento Topológico</vt:lpstr>
      <vt:lpstr>Mapa Conceptual del Curso</vt:lpstr>
      <vt:lpstr>Agenda</vt:lpstr>
      <vt:lpstr>Ordenamiento Topológico</vt:lpstr>
      <vt:lpstr>Aplicación: Orden topológico</vt:lpstr>
      <vt:lpstr>Solución directa</vt:lpstr>
      <vt:lpstr>Pregunta</vt:lpstr>
      <vt:lpstr>Solución vía DFS</vt:lpstr>
      <vt:lpstr>Pregunta</vt:lpstr>
      <vt:lpstr>Solución vía DFS</vt:lpstr>
      <vt:lpstr>Componentes Fuertemente Conexos - SCC</vt:lpstr>
      <vt:lpstr>Componentes fuertemente conexos</vt:lpstr>
      <vt:lpstr>Componentes fuertemente conexos</vt:lpstr>
      <vt:lpstr>Componentes fuertemente conexos</vt:lpstr>
      <vt:lpstr>Componentes fuertemente conexos</vt:lpstr>
      <vt:lpstr>Componentes fuertemente conexos</vt:lpstr>
      <vt:lpstr>Algoritmo de Kosaraju</vt:lpstr>
      <vt:lpstr>Pregunta</vt:lpstr>
      <vt:lpstr>Finalizando</vt:lpstr>
      <vt:lpstr>Observación</vt:lpstr>
      <vt:lpstr>Enunciado principal</vt:lpstr>
      <vt:lpstr>Correctitud</vt:lpstr>
      <vt:lpstr>BÚSQUEDA POR COSTO UNIFORME Uniform-Cost Search (UCS)</vt:lpstr>
      <vt:lpstr>Búsqueda de costo uniforme</vt:lpstr>
      <vt:lpstr>Costo uniforme</vt:lpstr>
      <vt:lpstr>Búsqueda de costo uniforme</vt:lpstr>
      <vt:lpstr>Búsqueda de costo uniforme</vt:lpstr>
      <vt:lpstr>Búsqueda de costo uniforme</vt:lpstr>
      <vt:lpstr>Búsqueda de costo uniforme</vt:lpstr>
      <vt:lpstr>Búsqueda de costo uniforme</vt:lpstr>
      <vt:lpstr>Resumen (UCS)</vt:lpstr>
      <vt:lpstr>Ejercicio 3</vt:lpstr>
      <vt:lpstr>Ejercicio 3</vt:lpstr>
      <vt:lpstr>PREGUNTAS</vt:lpstr>
    </vt:vector>
  </TitlesOfParts>
  <Company>IIA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</dc:title>
  <dc:creator>Samuel Oporto</dc:creator>
  <cp:lastModifiedBy>WANZ</cp:lastModifiedBy>
  <cp:revision>1635</cp:revision>
  <dcterms:created xsi:type="dcterms:W3CDTF">2005-02-10T17:29:41Z</dcterms:created>
  <dcterms:modified xsi:type="dcterms:W3CDTF">2016-09-18T06:57:01Z</dcterms:modified>
</cp:coreProperties>
</file>