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18" r:id="rId2"/>
    <p:sldId id="549" r:id="rId3"/>
    <p:sldId id="557" r:id="rId4"/>
    <p:sldId id="558" r:id="rId5"/>
    <p:sldId id="559" r:id="rId6"/>
    <p:sldId id="561" r:id="rId7"/>
    <p:sldId id="565" r:id="rId8"/>
    <p:sldId id="566" r:id="rId9"/>
    <p:sldId id="567" r:id="rId10"/>
    <p:sldId id="556" r:id="rId11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597"/>
    <a:srgbClr val="EB4E3D"/>
    <a:srgbClr val="1E4E78"/>
    <a:srgbClr val="6BBFB4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9BE3-0CC6-4611-9A46-FB5C13F4D34B}" type="datetimeFigureOut">
              <a:rPr lang="es-PE" smtClean="0"/>
              <a:t>21/05/2024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EE56A-6898-4B43-935F-4747823445D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79528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9BE3-0CC6-4611-9A46-FB5C13F4D34B}" type="datetimeFigureOut">
              <a:rPr lang="es-PE" smtClean="0"/>
              <a:t>21/05/2024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EE56A-6898-4B43-935F-4747823445D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51364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9BE3-0CC6-4611-9A46-FB5C13F4D34B}" type="datetimeFigureOut">
              <a:rPr lang="es-PE" smtClean="0"/>
              <a:t>21/05/2024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EE56A-6898-4B43-935F-4747823445D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25574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9BE3-0CC6-4611-9A46-FB5C13F4D34B}" type="datetimeFigureOut">
              <a:rPr lang="es-PE" smtClean="0"/>
              <a:t>21/05/2024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EE56A-6898-4B43-935F-4747823445D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69201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9BE3-0CC6-4611-9A46-FB5C13F4D34B}" type="datetimeFigureOut">
              <a:rPr lang="es-PE" smtClean="0"/>
              <a:t>21/05/2024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EE56A-6898-4B43-935F-4747823445D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8693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9BE3-0CC6-4611-9A46-FB5C13F4D34B}" type="datetimeFigureOut">
              <a:rPr lang="es-PE" smtClean="0"/>
              <a:t>21/05/2024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EE56A-6898-4B43-935F-4747823445D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49587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9BE3-0CC6-4611-9A46-FB5C13F4D34B}" type="datetimeFigureOut">
              <a:rPr lang="es-PE" smtClean="0"/>
              <a:t>21/05/2024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EE56A-6898-4B43-935F-4747823445D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60730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9BE3-0CC6-4611-9A46-FB5C13F4D34B}" type="datetimeFigureOut">
              <a:rPr lang="es-PE" smtClean="0"/>
              <a:t>21/05/2024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EE56A-6898-4B43-935F-4747823445D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1368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9BE3-0CC6-4611-9A46-FB5C13F4D34B}" type="datetimeFigureOut">
              <a:rPr lang="es-PE" smtClean="0"/>
              <a:t>21/05/2024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EE56A-6898-4B43-935F-4747823445D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65440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9BE3-0CC6-4611-9A46-FB5C13F4D34B}" type="datetimeFigureOut">
              <a:rPr lang="es-PE" smtClean="0"/>
              <a:t>21/05/2024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EE56A-6898-4B43-935F-4747823445D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51943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9BE3-0CC6-4611-9A46-FB5C13F4D34B}" type="datetimeFigureOut">
              <a:rPr lang="es-PE" smtClean="0"/>
              <a:t>21/05/2024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EE56A-6898-4B43-935F-4747823445D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00150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89BE3-0CC6-4611-9A46-FB5C13F4D34B}" type="datetimeFigureOut">
              <a:rPr lang="es-PE" smtClean="0"/>
              <a:t>21/05/2024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EE56A-6898-4B43-935F-4747823445D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38498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forum.wordreference.com/threads/%C2%A1%C2%A1muchas-gracias-signos-de-exclamaci%C3%B3n.3551231/?hl=es" TargetMode="Externa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7" Type="http://schemas.openxmlformats.org/officeDocument/2006/relationships/image" Target="../media/image8.sv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f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f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089264" y="4334045"/>
            <a:ext cx="2229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b="1" dirty="0">
                <a:solidFill>
                  <a:srgbClr val="CC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2024</a:t>
            </a:r>
            <a:endParaRPr lang="es-PE" sz="4000" b="1" dirty="0">
              <a:solidFill>
                <a:srgbClr val="CC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89CA422-D928-7C41-837F-94F3BA3AC10E}"/>
              </a:ext>
            </a:extLst>
          </p:cNvPr>
          <p:cNvSpPr txBox="1"/>
          <p:nvPr/>
        </p:nvSpPr>
        <p:spPr>
          <a:xfrm>
            <a:off x="1003601" y="1920241"/>
            <a:ext cx="62538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500" b="1" dirty="0">
                <a:solidFill>
                  <a:schemeClr val="accent5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PROTOTIPO</a:t>
            </a:r>
          </a:p>
          <a:p>
            <a:r>
              <a:rPr lang="es-PE" sz="3500" b="1" dirty="0">
                <a:solidFill>
                  <a:schemeClr val="accent5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MATRIZ WEB</a:t>
            </a:r>
          </a:p>
          <a:p>
            <a:r>
              <a:rPr lang="es-PE" sz="3500" b="1" dirty="0">
                <a:solidFill>
                  <a:srgbClr val="C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DIRECCIÓN</a:t>
            </a:r>
          </a:p>
          <a:p>
            <a:r>
              <a:rPr lang="es-PE" sz="3500" b="1" dirty="0">
                <a:solidFill>
                  <a:srgbClr val="C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EJECUTIVA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CD09E0C-C45F-41C9-A02F-77FAF9C5DA87}"/>
              </a:ext>
            </a:extLst>
          </p:cNvPr>
          <p:cNvSpPr txBox="1"/>
          <p:nvPr/>
        </p:nvSpPr>
        <p:spPr>
          <a:xfrm>
            <a:off x="1207539" y="6070741"/>
            <a:ext cx="29229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Actualizado al 15 de mayo 2024</a:t>
            </a:r>
            <a:endParaRPr lang="es-PE" sz="1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n 8" descr="Una caricatura de una persona&#10;&#10;Descripción generada automáticamente con confianza media">
            <a:extLst>
              <a:ext uri="{FF2B5EF4-FFF2-40B4-BE49-F238E27FC236}">
                <a16:creationId xmlns:a16="http://schemas.microsoft.com/office/drawing/2014/main" id="{EF985848-7B6D-62FD-143B-79C2A8749C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0" y="1693070"/>
            <a:ext cx="7865151" cy="403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769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546" y="5033918"/>
            <a:ext cx="2145689" cy="467403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D1059C8A-A7CA-4992-A14B-D1C4177A3C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96837" y="5066951"/>
            <a:ext cx="1399529" cy="40133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89CA422-D928-7C41-837F-94F3BA3AC10E}"/>
              </a:ext>
            </a:extLst>
          </p:cNvPr>
          <p:cNvSpPr txBox="1"/>
          <p:nvPr/>
        </p:nvSpPr>
        <p:spPr>
          <a:xfrm>
            <a:off x="2858849" y="2992666"/>
            <a:ext cx="6253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600" b="1" i="0" u="none" strike="noStrike" dirty="0">
                <a:solidFill>
                  <a:srgbClr val="2F5597"/>
                </a:solidFill>
                <a:effectLst/>
                <a:highlight>
                  <a:srgbClr val="FFFFFF"/>
                </a:highlight>
                <a:latin typeface="Poppins" panose="00000500000000000000" pitchFamily="2" charset="0"/>
                <a:cs typeface="Poppins" panose="00000500000000000000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¡</a:t>
            </a:r>
            <a:r>
              <a:rPr lang="es-PE" sz="3600" b="1" i="0" u="sng" strike="noStrike" dirty="0">
                <a:solidFill>
                  <a:srgbClr val="2F5597"/>
                </a:solidFill>
                <a:effectLst/>
                <a:highlight>
                  <a:srgbClr val="FFFFFF"/>
                </a:highlight>
                <a:latin typeface="Poppins" panose="00000500000000000000" pitchFamily="2" charset="0"/>
                <a:cs typeface="Poppins" panose="00000500000000000000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MUCHAS GRACIAS</a:t>
            </a:r>
            <a:r>
              <a:rPr lang="es-PE" sz="3600" b="1" i="0" u="none" strike="noStrike" dirty="0">
                <a:solidFill>
                  <a:srgbClr val="2F5597"/>
                </a:solidFill>
                <a:effectLst/>
                <a:highlight>
                  <a:srgbClr val="FFFFFF"/>
                </a:highlight>
                <a:latin typeface="Poppins" panose="00000500000000000000" pitchFamily="2" charset="0"/>
                <a:cs typeface="Poppins" panose="00000500000000000000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! 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12CA890-7C57-440B-90CC-47B62D72CFA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2415" y="4674085"/>
            <a:ext cx="1675534" cy="119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21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echa: cheurón 9">
            <a:extLst>
              <a:ext uri="{FF2B5EF4-FFF2-40B4-BE49-F238E27FC236}">
                <a16:creationId xmlns:a16="http://schemas.microsoft.com/office/drawing/2014/main" id="{96B34F9F-64EA-3BC5-6FE8-340D71B29BE3}"/>
              </a:ext>
            </a:extLst>
          </p:cNvPr>
          <p:cNvSpPr/>
          <p:nvPr/>
        </p:nvSpPr>
        <p:spPr>
          <a:xfrm>
            <a:off x="685800" y="896175"/>
            <a:ext cx="10963275" cy="633385"/>
          </a:xfrm>
          <a:prstGeom prst="chevron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4CE19C5-2756-4F18-BAED-E122D5A3981B}"/>
              </a:ext>
            </a:extLst>
          </p:cNvPr>
          <p:cNvSpPr txBox="1"/>
          <p:nvPr/>
        </p:nvSpPr>
        <p:spPr>
          <a:xfrm>
            <a:off x="266701" y="968516"/>
            <a:ext cx="1166812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7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APLICATIVO MATRIZ WEB  - GESTIÓN DE COMITÉS</a:t>
            </a:r>
          </a:p>
        </p:txBody>
      </p:sp>
      <p:sp>
        <p:nvSpPr>
          <p:cNvPr id="18" name="Google Shape;313;p1">
            <a:extLst>
              <a:ext uri="{FF2B5EF4-FFF2-40B4-BE49-F238E27FC236}">
                <a16:creationId xmlns:a16="http://schemas.microsoft.com/office/drawing/2014/main" id="{E67BAB8F-4DAD-45D2-995F-6989F3011F52}"/>
              </a:ext>
            </a:extLst>
          </p:cNvPr>
          <p:cNvSpPr/>
          <p:nvPr/>
        </p:nvSpPr>
        <p:spPr>
          <a:xfrm>
            <a:off x="838556" y="3762935"/>
            <a:ext cx="2966435" cy="1374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MX" sz="3500" b="1" dirty="0">
                <a:solidFill>
                  <a:schemeClr val="accent5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  <a:sym typeface="Poppins"/>
              </a:rPr>
              <a:t>MATRIZ WEB</a:t>
            </a:r>
          </a:p>
          <a:p>
            <a:pPr marL="0" marR="0" lvl="0" indent="0" algn="ctr" rtl="0"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MX" sz="3500" b="1" dirty="0">
                <a:solidFill>
                  <a:schemeClr val="accent5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  <a:sym typeface="Poppins"/>
              </a:rPr>
              <a:t>GESTIÓN DE COMITÉS</a:t>
            </a:r>
            <a:endParaRPr lang="es-MX" sz="3500" b="1" dirty="0">
              <a:solidFill>
                <a:schemeClr val="accent5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Google Shape;313;p1">
            <a:extLst>
              <a:ext uri="{FF2B5EF4-FFF2-40B4-BE49-F238E27FC236}">
                <a16:creationId xmlns:a16="http://schemas.microsoft.com/office/drawing/2014/main" id="{94C9B899-0F3A-44EA-BEF5-E63FE856475F}"/>
              </a:ext>
            </a:extLst>
          </p:cNvPr>
          <p:cNvSpPr/>
          <p:nvPr/>
        </p:nvSpPr>
        <p:spPr>
          <a:xfrm>
            <a:off x="2506627" y="2836880"/>
            <a:ext cx="4114860" cy="513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ts val="3000"/>
              </a:lnSpc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MX" sz="1700" b="1" i="0" u="none" strike="noStrike" cap="none" dirty="0">
                <a:solidFill>
                  <a:schemeClr val="bg2">
                    <a:lumMod val="25000"/>
                  </a:schemeClr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Integrado en:</a:t>
            </a:r>
          </a:p>
        </p:txBody>
      </p:sp>
      <p:pic>
        <p:nvPicPr>
          <p:cNvPr id="8" name="Imagen 7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5CF1DF85-19D3-2774-F6FC-5C5C44AAFB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993" y="1813721"/>
            <a:ext cx="5212035" cy="4176195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76B5BDD7-BF99-CDAA-647D-EB56AA0DDC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11832" y="2446331"/>
            <a:ext cx="1180040" cy="1161008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DA7B728D-A4A6-7FF5-BCF5-9D49D9A448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48340" y="3498875"/>
            <a:ext cx="878576" cy="621062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BA18797D-F358-C463-5889-C14B62CE9B42}"/>
              </a:ext>
            </a:extLst>
          </p:cNvPr>
          <p:cNvSpPr txBox="1"/>
          <p:nvPr/>
        </p:nvSpPr>
        <p:spPr>
          <a:xfrm>
            <a:off x="6780714" y="6120188"/>
            <a:ext cx="32125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1400" b="1" dirty="0">
                <a:solidFill>
                  <a:schemeClr val="bg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https://mgd.pronied.gob.pe</a:t>
            </a:r>
          </a:p>
        </p:txBody>
      </p:sp>
    </p:spTree>
    <p:extLst>
      <p:ext uri="{BB962C8B-B14F-4D97-AF65-F5344CB8AC3E}">
        <p14:creationId xmlns:p14="http://schemas.microsoft.com/office/powerpoint/2010/main" val="3131662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n 31">
            <a:extLst>
              <a:ext uri="{FF2B5EF4-FFF2-40B4-BE49-F238E27FC236}">
                <a16:creationId xmlns:a16="http://schemas.microsoft.com/office/drawing/2014/main" id="{FF59C355-BAC4-4105-8BFC-F441A54C28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18"/>
          <a:stretch/>
        </p:blipFill>
        <p:spPr bwMode="auto">
          <a:xfrm>
            <a:off x="3872399" y="2136775"/>
            <a:ext cx="7285492" cy="44735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Google Shape;313;p1">
            <a:extLst>
              <a:ext uri="{FF2B5EF4-FFF2-40B4-BE49-F238E27FC236}">
                <a16:creationId xmlns:a16="http://schemas.microsoft.com/office/drawing/2014/main" id="{80186288-0776-46EE-851C-B1895893C77A}"/>
              </a:ext>
            </a:extLst>
          </p:cNvPr>
          <p:cNvSpPr/>
          <p:nvPr/>
        </p:nvSpPr>
        <p:spPr>
          <a:xfrm>
            <a:off x="1557836" y="922866"/>
            <a:ext cx="9076327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ts val="3000"/>
              </a:lnSpc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MX" sz="2500" b="1" i="0" u="none" strike="noStrike" cap="none" dirty="0">
                <a:solidFill>
                  <a:srgbClr val="1E4E78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MATRIZ WEB – GESTIÓN DE COMITÉS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E7379AB-ABA6-4C43-8556-277ACE94BBEB}"/>
              </a:ext>
            </a:extLst>
          </p:cNvPr>
          <p:cNvSpPr txBox="1"/>
          <p:nvPr/>
        </p:nvSpPr>
        <p:spPr>
          <a:xfrm>
            <a:off x="482600" y="3105834"/>
            <a:ext cx="2472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>
                <a:solidFill>
                  <a:schemeClr val="bg2">
                    <a:lumMod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Ingreso de Datos de la Agenda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8C30888-6EEC-4FBF-9D76-E6D607784D55}"/>
              </a:ext>
            </a:extLst>
          </p:cNvPr>
          <p:cNvSpPr txBox="1"/>
          <p:nvPr/>
        </p:nvSpPr>
        <p:spPr>
          <a:xfrm>
            <a:off x="482600" y="4780801"/>
            <a:ext cx="2472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>
                <a:solidFill>
                  <a:schemeClr val="bg2">
                    <a:lumMod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Listado de Agendas Registradas</a:t>
            </a:r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D9EA780E-5622-E550-39DB-A09769D049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00229" y="3293468"/>
            <a:ext cx="648889" cy="458697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6F038189-CDD5-BA2E-8EA5-8CC4C4D852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00228" y="4952997"/>
            <a:ext cx="648889" cy="458697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D8758348-2AFE-7E30-CE08-F60585ACC4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04031" y="2496546"/>
            <a:ext cx="7285490" cy="1865199"/>
          </a:xfrm>
          <a:prstGeom prst="rect">
            <a:avLst/>
          </a:prstGeom>
        </p:spPr>
      </p:pic>
      <p:pic>
        <p:nvPicPr>
          <p:cNvPr id="16" name="Gráfico 15">
            <a:extLst>
              <a:ext uri="{FF2B5EF4-FFF2-40B4-BE49-F238E27FC236}">
                <a16:creationId xmlns:a16="http://schemas.microsoft.com/office/drawing/2014/main" id="{AAB4D48F-B33F-E9E8-CB8B-06389BFE9A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04030" y="4529478"/>
            <a:ext cx="7285490" cy="2004731"/>
          </a:xfrm>
          <a:prstGeom prst="rect">
            <a:avLst/>
          </a:prstGeom>
        </p:spPr>
      </p:pic>
      <p:sp>
        <p:nvSpPr>
          <p:cNvPr id="19" name="Flecha: cheurón 18">
            <a:extLst>
              <a:ext uri="{FF2B5EF4-FFF2-40B4-BE49-F238E27FC236}">
                <a16:creationId xmlns:a16="http://schemas.microsoft.com/office/drawing/2014/main" id="{CAE0C67F-13B9-C834-1253-729B9F713977}"/>
              </a:ext>
            </a:extLst>
          </p:cNvPr>
          <p:cNvSpPr/>
          <p:nvPr/>
        </p:nvSpPr>
        <p:spPr>
          <a:xfrm>
            <a:off x="462915" y="1399414"/>
            <a:ext cx="2276475" cy="656922"/>
          </a:xfrm>
          <a:prstGeom prst="chevron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23" name="Flecha: cheurón 22">
            <a:extLst>
              <a:ext uri="{FF2B5EF4-FFF2-40B4-BE49-F238E27FC236}">
                <a16:creationId xmlns:a16="http://schemas.microsoft.com/office/drawing/2014/main" id="{3A237910-FA51-FB9A-D152-C8A38084B5B4}"/>
              </a:ext>
            </a:extLst>
          </p:cNvPr>
          <p:cNvSpPr/>
          <p:nvPr/>
        </p:nvSpPr>
        <p:spPr>
          <a:xfrm>
            <a:off x="2410162" y="1399414"/>
            <a:ext cx="3080338" cy="656922"/>
          </a:xfrm>
          <a:prstGeom prst="chevron">
            <a:avLst/>
          </a:prstGeom>
          <a:solidFill>
            <a:srgbClr val="2F559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30" name="Flecha: cheurón 29">
            <a:extLst>
              <a:ext uri="{FF2B5EF4-FFF2-40B4-BE49-F238E27FC236}">
                <a16:creationId xmlns:a16="http://schemas.microsoft.com/office/drawing/2014/main" id="{FB691D7F-E069-66EF-4C24-FFB3EF98003B}"/>
              </a:ext>
            </a:extLst>
          </p:cNvPr>
          <p:cNvSpPr/>
          <p:nvPr/>
        </p:nvSpPr>
        <p:spPr>
          <a:xfrm>
            <a:off x="5167389" y="1399414"/>
            <a:ext cx="3662287" cy="656922"/>
          </a:xfrm>
          <a:prstGeom prst="chevron">
            <a:avLst/>
          </a:prstGeom>
          <a:solidFill>
            <a:srgbClr val="2F559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31" name="Flecha: cheurón 30">
            <a:extLst>
              <a:ext uri="{FF2B5EF4-FFF2-40B4-BE49-F238E27FC236}">
                <a16:creationId xmlns:a16="http://schemas.microsoft.com/office/drawing/2014/main" id="{5B93B91E-170C-55C9-9918-27D0203C8219}"/>
              </a:ext>
            </a:extLst>
          </p:cNvPr>
          <p:cNvSpPr/>
          <p:nvPr/>
        </p:nvSpPr>
        <p:spPr>
          <a:xfrm>
            <a:off x="8497730" y="1399414"/>
            <a:ext cx="3182040" cy="656922"/>
          </a:xfrm>
          <a:prstGeom prst="chevron">
            <a:avLst/>
          </a:prstGeom>
          <a:solidFill>
            <a:srgbClr val="2F559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33" name="Google Shape;313;p1">
            <a:extLst>
              <a:ext uri="{FF2B5EF4-FFF2-40B4-BE49-F238E27FC236}">
                <a16:creationId xmlns:a16="http://schemas.microsoft.com/office/drawing/2014/main" id="{14BB5580-229E-3759-40DF-885779440760}"/>
              </a:ext>
            </a:extLst>
          </p:cNvPr>
          <p:cNvSpPr/>
          <p:nvPr/>
        </p:nvSpPr>
        <p:spPr>
          <a:xfrm>
            <a:off x="549275" y="1479756"/>
            <a:ext cx="1923744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ts val="3000"/>
              </a:lnSpc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MX" sz="1900" b="1" i="0" u="none" strike="noStrike" cap="none" dirty="0">
                <a:solidFill>
                  <a:schemeClr val="bg1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AGENDA</a:t>
            </a:r>
            <a:endParaRPr lang="es-MX" sz="1900" b="1" i="0" u="none" strike="noStrike" cap="none" dirty="0">
              <a:solidFill>
                <a:srgbClr val="FFC000"/>
              </a:solidFill>
              <a:latin typeface="Poppins" panose="00000500000000000000" pitchFamily="2" charset="0"/>
              <a:ea typeface="Poppins"/>
              <a:cs typeface="Poppins" panose="00000500000000000000" pitchFamily="2" charset="0"/>
              <a:sym typeface="Poppins"/>
            </a:endParaRPr>
          </a:p>
        </p:txBody>
      </p:sp>
      <p:sp>
        <p:nvSpPr>
          <p:cNvPr id="34" name="Google Shape;313;p1">
            <a:extLst>
              <a:ext uri="{FF2B5EF4-FFF2-40B4-BE49-F238E27FC236}">
                <a16:creationId xmlns:a16="http://schemas.microsoft.com/office/drawing/2014/main" id="{8F17BA00-E7DC-D86C-CEAF-1820F043729E}"/>
              </a:ext>
            </a:extLst>
          </p:cNvPr>
          <p:cNvSpPr/>
          <p:nvPr/>
        </p:nvSpPr>
        <p:spPr>
          <a:xfrm>
            <a:off x="2575679" y="1471289"/>
            <a:ext cx="2650065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ts val="3000"/>
              </a:lnSpc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MX" sz="1900" b="1" i="0" u="none" strike="noStrike" cap="none" dirty="0">
                <a:solidFill>
                  <a:schemeClr val="bg1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GENERAR COMITÉ</a:t>
            </a:r>
            <a:endParaRPr lang="es-MX" sz="1900" b="1" i="0" u="none" strike="noStrike" cap="none" dirty="0">
              <a:solidFill>
                <a:srgbClr val="FFC000"/>
              </a:solidFill>
              <a:latin typeface="Poppins" panose="00000500000000000000" pitchFamily="2" charset="0"/>
              <a:ea typeface="Poppins"/>
              <a:cs typeface="Poppins" panose="00000500000000000000" pitchFamily="2" charset="0"/>
              <a:sym typeface="Poppins"/>
            </a:endParaRPr>
          </a:p>
        </p:txBody>
      </p:sp>
      <p:sp>
        <p:nvSpPr>
          <p:cNvPr id="35" name="Google Shape;313;p1">
            <a:extLst>
              <a:ext uri="{FF2B5EF4-FFF2-40B4-BE49-F238E27FC236}">
                <a16:creationId xmlns:a16="http://schemas.microsoft.com/office/drawing/2014/main" id="{8BF3C829-3A59-E477-37C7-ECC54A2D67DB}"/>
              </a:ext>
            </a:extLst>
          </p:cNvPr>
          <p:cNvSpPr/>
          <p:nvPr/>
        </p:nvSpPr>
        <p:spPr>
          <a:xfrm>
            <a:off x="5309354" y="1456479"/>
            <a:ext cx="3469491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ts val="1900"/>
              </a:lnSpc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MX" sz="1600" b="1" i="0" u="none" strike="noStrike" cap="none" dirty="0">
                <a:solidFill>
                  <a:schemeClr val="bg1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SEGUIMIENTO Y CONTROL DE ACUERDOS</a:t>
            </a:r>
            <a:endParaRPr lang="es-MX" sz="1600" b="1" i="0" u="none" strike="noStrike" cap="none" dirty="0">
              <a:solidFill>
                <a:srgbClr val="FFC000"/>
              </a:solidFill>
              <a:latin typeface="Poppins" panose="00000500000000000000" pitchFamily="2" charset="0"/>
              <a:ea typeface="Poppins"/>
              <a:cs typeface="Poppins" panose="00000500000000000000" pitchFamily="2" charset="0"/>
              <a:sym typeface="Poppins"/>
            </a:endParaRPr>
          </a:p>
        </p:txBody>
      </p:sp>
      <p:sp>
        <p:nvSpPr>
          <p:cNvPr id="36" name="Google Shape;313;p1">
            <a:extLst>
              <a:ext uri="{FF2B5EF4-FFF2-40B4-BE49-F238E27FC236}">
                <a16:creationId xmlns:a16="http://schemas.microsoft.com/office/drawing/2014/main" id="{7771DF5F-FC78-B941-3DE3-99288EDC1BE9}"/>
              </a:ext>
            </a:extLst>
          </p:cNvPr>
          <p:cNvSpPr/>
          <p:nvPr/>
        </p:nvSpPr>
        <p:spPr>
          <a:xfrm>
            <a:off x="8782051" y="1471293"/>
            <a:ext cx="2810928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ts val="3000"/>
              </a:lnSpc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MX" sz="1900" b="1" i="0" u="none" strike="noStrike" cap="none" dirty="0">
                <a:solidFill>
                  <a:schemeClr val="bg1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REPORTE GERENCIAL</a:t>
            </a:r>
            <a:endParaRPr lang="es-MX" sz="1900" b="1" i="0" u="none" strike="noStrike" cap="none" dirty="0">
              <a:solidFill>
                <a:srgbClr val="FFC000"/>
              </a:solidFill>
              <a:latin typeface="Poppins" panose="00000500000000000000" pitchFamily="2" charset="0"/>
              <a:ea typeface="Poppins"/>
              <a:cs typeface="Poppins" panose="00000500000000000000" pitchFamily="2" charset="0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322226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n 37">
            <a:extLst>
              <a:ext uri="{FF2B5EF4-FFF2-40B4-BE49-F238E27FC236}">
                <a16:creationId xmlns:a16="http://schemas.microsoft.com/office/drawing/2014/main" id="{BCC84BB1-7C9D-4ABF-B548-A71EFD41EB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953"/>
          <a:stretch/>
        </p:blipFill>
        <p:spPr bwMode="auto">
          <a:xfrm>
            <a:off x="4888620" y="4489451"/>
            <a:ext cx="6380509" cy="190499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34F740CF-23C6-4CD7-B93F-3AD3D6CF58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56077"/>
          <a:stretch/>
        </p:blipFill>
        <p:spPr bwMode="auto">
          <a:xfrm>
            <a:off x="4937756" y="2224617"/>
            <a:ext cx="6259831" cy="204563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" name="Google Shape;313;p1">
            <a:extLst>
              <a:ext uri="{FF2B5EF4-FFF2-40B4-BE49-F238E27FC236}">
                <a16:creationId xmlns:a16="http://schemas.microsoft.com/office/drawing/2014/main" id="{AD6394E3-2FD0-47EE-8513-1146308DC83B}"/>
              </a:ext>
            </a:extLst>
          </p:cNvPr>
          <p:cNvSpPr/>
          <p:nvPr/>
        </p:nvSpPr>
        <p:spPr>
          <a:xfrm>
            <a:off x="-389476" y="3395140"/>
            <a:ext cx="3598352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ts val="3000"/>
              </a:lnSpc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MX" sz="2000" i="0" u="none" strike="noStrike" cap="none" dirty="0">
                <a:solidFill>
                  <a:schemeClr val="bg1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REPORTE GERENCIAL</a:t>
            </a:r>
            <a:endParaRPr lang="es-MX" sz="2000" i="0" u="none" strike="noStrike" cap="none" dirty="0">
              <a:solidFill>
                <a:srgbClr val="FFC000"/>
              </a:solidFill>
              <a:latin typeface="Poppins" panose="00000500000000000000" pitchFamily="2" charset="0"/>
              <a:ea typeface="Poppins"/>
              <a:cs typeface="Poppins" panose="00000500000000000000" pitchFamily="2" charset="0"/>
              <a:sym typeface="Poppins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8F95D324-5EAB-4988-82EF-DCD1D1955ADA}"/>
              </a:ext>
            </a:extLst>
          </p:cNvPr>
          <p:cNvSpPr txBox="1"/>
          <p:nvPr/>
        </p:nvSpPr>
        <p:spPr>
          <a:xfrm>
            <a:off x="994413" y="2819406"/>
            <a:ext cx="2472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>
                <a:solidFill>
                  <a:schemeClr val="bg2">
                    <a:lumMod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Ingreso de Temas de Agenda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697C00BC-9B3D-45CC-B68B-BE101B926455}"/>
              </a:ext>
            </a:extLst>
          </p:cNvPr>
          <p:cNvSpPr txBox="1"/>
          <p:nvPr/>
        </p:nvSpPr>
        <p:spPr>
          <a:xfrm>
            <a:off x="994413" y="4953006"/>
            <a:ext cx="2472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>
                <a:solidFill>
                  <a:schemeClr val="bg2">
                    <a:lumMod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Listado de Temas de Agenda</a:t>
            </a: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32CC18B4-C463-3D51-5634-9C263A8B72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05224" y="2191474"/>
            <a:ext cx="6688869" cy="2129576"/>
          </a:xfrm>
          <a:prstGeom prst="rect">
            <a:avLst/>
          </a:prstGeom>
        </p:spPr>
      </p:pic>
      <p:sp>
        <p:nvSpPr>
          <p:cNvPr id="4" name="Google Shape;313;p1">
            <a:extLst>
              <a:ext uri="{FF2B5EF4-FFF2-40B4-BE49-F238E27FC236}">
                <a16:creationId xmlns:a16="http://schemas.microsoft.com/office/drawing/2014/main" id="{C80B4910-E37C-5E96-9A4E-457571EAF872}"/>
              </a:ext>
            </a:extLst>
          </p:cNvPr>
          <p:cNvSpPr/>
          <p:nvPr/>
        </p:nvSpPr>
        <p:spPr>
          <a:xfrm>
            <a:off x="1557836" y="922866"/>
            <a:ext cx="9076327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ts val="3000"/>
              </a:lnSpc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MX" sz="2500" b="1" i="0" u="none" strike="noStrike" cap="none" dirty="0">
                <a:solidFill>
                  <a:srgbClr val="1E4E78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MATRIZ WEB – GESTIÓN DE COMITÉS</a:t>
            </a:r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FB13E5DD-02B8-BD28-E920-8444ACD3D2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02555" y="3083918"/>
            <a:ext cx="648889" cy="458697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220ABC87-17EF-7E9F-B11E-5FEC7DDE8E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02554" y="4743447"/>
            <a:ext cx="648889" cy="458697"/>
          </a:xfrm>
          <a:prstGeom prst="rect">
            <a:avLst/>
          </a:prstGeom>
        </p:spPr>
      </p:pic>
      <p:pic>
        <p:nvPicPr>
          <p:cNvPr id="24" name="Gráfico 23">
            <a:extLst>
              <a:ext uri="{FF2B5EF4-FFF2-40B4-BE49-F238E27FC236}">
                <a16:creationId xmlns:a16="http://schemas.microsoft.com/office/drawing/2014/main" id="{5D642505-450E-2F13-071A-EC142CB14D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05224" y="4419134"/>
            <a:ext cx="6688869" cy="2045632"/>
          </a:xfrm>
          <a:prstGeom prst="rect">
            <a:avLst/>
          </a:prstGeom>
        </p:spPr>
      </p:pic>
      <p:sp>
        <p:nvSpPr>
          <p:cNvPr id="25" name="Flecha: cheurón 24">
            <a:extLst>
              <a:ext uri="{FF2B5EF4-FFF2-40B4-BE49-F238E27FC236}">
                <a16:creationId xmlns:a16="http://schemas.microsoft.com/office/drawing/2014/main" id="{4ACE2C83-BC7E-EC13-2BDF-4D661892A7D1}"/>
              </a:ext>
            </a:extLst>
          </p:cNvPr>
          <p:cNvSpPr/>
          <p:nvPr/>
        </p:nvSpPr>
        <p:spPr>
          <a:xfrm>
            <a:off x="462915" y="1399414"/>
            <a:ext cx="2276475" cy="656922"/>
          </a:xfrm>
          <a:prstGeom prst="chevron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31" name="Flecha: cheurón 30">
            <a:extLst>
              <a:ext uri="{FF2B5EF4-FFF2-40B4-BE49-F238E27FC236}">
                <a16:creationId xmlns:a16="http://schemas.microsoft.com/office/drawing/2014/main" id="{A9033AF0-40AC-CB3C-D919-E90763E1BFC3}"/>
              </a:ext>
            </a:extLst>
          </p:cNvPr>
          <p:cNvSpPr/>
          <p:nvPr/>
        </p:nvSpPr>
        <p:spPr>
          <a:xfrm>
            <a:off x="2410162" y="1399414"/>
            <a:ext cx="3080338" cy="656922"/>
          </a:xfrm>
          <a:prstGeom prst="chevron">
            <a:avLst/>
          </a:prstGeom>
          <a:solidFill>
            <a:srgbClr val="2F559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36" name="Flecha: cheurón 35">
            <a:extLst>
              <a:ext uri="{FF2B5EF4-FFF2-40B4-BE49-F238E27FC236}">
                <a16:creationId xmlns:a16="http://schemas.microsoft.com/office/drawing/2014/main" id="{6F3CC945-B626-5BA7-DDC1-4E5085CE2F1A}"/>
              </a:ext>
            </a:extLst>
          </p:cNvPr>
          <p:cNvSpPr/>
          <p:nvPr/>
        </p:nvSpPr>
        <p:spPr>
          <a:xfrm>
            <a:off x="5167389" y="1399414"/>
            <a:ext cx="3662287" cy="656922"/>
          </a:xfrm>
          <a:prstGeom prst="chevron">
            <a:avLst/>
          </a:prstGeom>
          <a:solidFill>
            <a:srgbClr val="2F559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39" name="Flecha: cheurón 38">
            <a:extLst>
              <a:ext uri="{FF2B5EF4-FFF2-40B4-BE49-F238E27FC236}">
                <a16:creationId xmlns:a16="http://schemas.microsoft.com/office/drawing/2014/main" id="{76D39EDA-9712-A109-7405-48A3E39C4250}"/>
              </a:ext>
            </a:extLst>
          </p:cNvPr>
          <p:cNvSpPr/>
          <p:nvPr/>
        </p:nvSpPr>
        <p:spPr>
          <a:xfrm>
            <a:off x="8497730" y="1399414"/>
            <a:ext cx="3182040" cy="656922"/>
          </a:xfrm>
          <a:prstGeom prst="chevron">
            <a:avLst/>
          </a:prstGeom>
          <a:solidFill>
            <a:srgbClr val="2F559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40" name="Google Shape;313;p1">
            <a:extLst>
              <a:ext uri="{FF2B5EF4-FFF2-40B4-BE49-F238E27FC236}">
                <a16:creationId xmlns:a16="http://schemas.microsoft.com/office/drawing/2014/main" id="{971443C6-3907-995C-DDDB-82706A7A26B6}"/>
              </a:ext>
            </a:extLst>
          </p:cNvPr>
          <p:cNvSpPr/>
          <p:nvPr/>
        </p:nvSpPr>
        <p:spPr>
          <a:xfrm>
            <a:off x="549275" y="1479756"/>
            <a:ext cx="1923744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ts val="3000"/>
              </a:lnSpc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MX" sz="1900" b="1" i="0" u="none" strike="noStrike" cap="none" dirty="0">
                <a:solidFill>
                  <a:schemeClr val="bg1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AGENDA</a:t>
            </a:r>
            <a:endParaRPr lang="es-MX" sz="1900" b="1" i="0" u="none" strike="noStrike" cap="none" dirty="0">
              <a:solidFill>
                <a:srgbClr val="FFC000"/>
              </a:solidFill>
              <a:latin typeface="Poppins" panose="00000500000000000000" pitchFamily="2" charset="0"/>
              <a:ea typeface="Poppins"/>
              <a:cs typeface="Poppins" panose="00000500000000000000" pitchFamily="2" charset="0"/>
              <a:sym typeface="Poppins"/>
            </a:endParaRPr>
          </a:p>
        </p:txBody>
      </p:sp>
      <p:sp>
        <p:nvSpPr>
          <p:cNvPr id="41" name="Google Shape;313;p1">
            <a:extLst>
              <a:ext uri="{FF2B5EF4-FFF2-40B4-BE49-F238E27FC236}">
                <a16:creationId xmlns:a16="http://schemas.microsoft.com/office/drawing/2014/main" id="{7DE48F19-5EED-0612-B959-6F6CBF84FF4F}"/>
              </a:ext>
            </a:extLst>
          </p:cNvPr>
          <p:cNvSpPr/>
          <p:nvPr/>
        </p:nvSpPr>
        <p:spPr>
          <a:xfrm>
            <a:off x="2575679" y="1471289"/>
            <a:ext cx="2650065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ts val="3000"/>
              </a:lnSpc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MX" sz="1900" b="1" i="0" u="none" strike="noStrike" cap="none" dirty="0">
                <a:solidFill>
                  <a:schemeClr val="bg1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GENERAR COMITÉ</a:t>
            </a:r>
            <a:endParaRPr lang="es-MX" sz="1900" b="1" i="0" u="none" strike="noStrike" cap="none" dirty="0">
              <a:solidFill>
                <a:srgbClr val="FFC000"/>
              </a:solidFill>
              <a:latin typeface="Poppins" panose="00000500000000000000" pitchFamily="2" charset="0"/>
              <a:ea typeface="Poppins"/>
              <a:cs typeface="Poppins" panose="00000500000000000000" pitchFamily="2" charset="0"/>
              <a:sym typeface="Poppins"/>
            </a:endParaRPr>
          </a:p>
        </p:txBody>
      </p:sp>
      <p:sp>
        <p:nvSpPr>
          <p:cNvPr id="42" name="Google Shape;313;p1">
            <a:extLst>
              <a:ext uri="{FF2B5EF4-FFF2-40B4-BE49-F238E27FC236}">
                <a16:creationId xmlns:a16="http://schemas.microsoft.com/office/drawing/2014/main" id="{D59304DA-0601-8BBC-8EC8-05FF2BFAAB93}"/>
              </a:ext>
            </a:extLst>
          </p:cNvPr>
          <p:cNvSpPr/>
          <p:nvPr/>
        </p:nvSpPr>
        <p:spPr>
          <a:xfrm>
            <a:off x="5309354" y="1456479"/>
            <a:ext cx="3469491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ts val="1900"/>
              </a:lnSpc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MX" sz="1600" b="1" i="0" u="none" strike="noStrike" cap="none" dirty="0">
                <a:solidFill>
                  <a:schemeClr val="bg1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SEGUIMIENTO Y CONTROL DE ACUERDOS</a:t>
            </a:r>
            <a:endParaRPr lang="es-MX" sz="1600" b="1" i="0" u="none" strike="noStrike" cap="none" dirty="0">
              <a:solidFill>
                <a:srgbClr val="FFC000"/>
              </a:solidFill>
              <a:latin typeface="Poppins" panose="00000500000000000000" pitchFamily="2" charset="0"/>
              <a:ea typeface="Poppins"/>
              <a:cs typeface="Poppins" panose="00000500000000000000" pitchFamily="2" charset="0"/>
              <a:sym typeface="Poppins"/>
            </a:endParaRPr>
          </a:p>
        </p:txBody>
      </p:sp>
      <p:sp>
        <p:nvSpPr>
          <p:cNvPr id="43" name="Google Shape;313;p1">
            <a:extLst>
              <a:ext uri="{FF2B5EF4-FFF2-40B4-BE49-F238E27FC236}">
                <a16:creationId xmlns:a16="http://schemas.microsoft.com/office/drawing/2014/main" id="{139DAFE5-CA83-EB6C-ABE0-5B61D10F1FE8}"/>
              </a:ext>
            </a:extLst>
          </p:cNvPr>
          <p:cNvSpPr/>
          <p:nvPr/>
        </p:nvSpPr>
        <p:spPr>
          <a:xfrm>
            <a:off x="8782051" y="1471293"/>
            <a:ext cx="2810928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ts val="3000"/>
              </a:lnSpc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MX" sz="1900" b="1" i="0" u="none" strike="noStrike" cap="none" dirty="0">
                <a:solidFill>
                  <a:schemeClr val="bg1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REPORTE GERENCIAL</a:t>
            </a:r>
            <a:endParaRPr lang="es-MX" sz="1900" b="1" i="0" u="none" strike="noStrike" cap="none" dirty="0">
              <a:solidFill>
                <a:srgbClr val="FFC000"/>
              </a:solidFill>
              <a:latin typeface="Poppins" panose="00000500000000000000" pitchFamily="2" charset="0"/>
              <a:ea typeface="Poppins"/>
              <a:cs typeface="Poppins" panose="00000500000000000000" pitchFamily="2" charset="0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149940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uadroTexto 29">
            <a:extLst>
              <a:ext uri="{FF2B5EF4-FFF2-40B4-BE49-F238E27FC236}">
                <a16:creationId xmlns:a16="http://schemas.microsoft.com/office/drawing/2014/main" id="{35C0F15C-F9F5-4502-A94E-DF52CD9DA985}"/>
              </a:ext>
            </a:extLst>
          </p:cNvPr>
          <p:cNvSpPr txBox="1"/>
          <p:nvPr/>
        </p:nvSpPr>
        <p:spPr>
          <a:xfrm>
            <a:off x="423328" y="2071467"/>
            <a:ext cx="3196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>
                <a:solidFill>
                  <a:schemeClr val="bg2">
                    <a:lumMod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Ingreso de Datos Comité 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708DB3D1-D471-4FB9-BAE2-6B8BB9591918}"/>
              </a:ext>
            </a:extLst>
          </p:cNvPr>
          <p:cNvSpPr txBox="1"/>
          <p:nvPr/>
        </p:nvSpPr>
        <p:spPr>
          <a:xfrm>
            <a:off x="9036269" y="6168032"/>
            <a:ext cx="263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>
                <a:solidFill>
                  <a:schemeClr val="bg2">
                    <a:lumMod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Listado de Comités</a:t>
            </a:r>
          </a:p>
        </p:txBody>
      </p:sp>
      <p:sp>
        <p:nvSpPr>
          <p:cNvPr id="2" name="Google Shape;313;p1">
            <a:extLst>
              <a:ext uri="{FF2B5EF4-FFF2-40B4-BE49-F238E27FC236}">
                <a16:creationId xmlns:a16="http://schemas.microsoft.com/office/drawing/2014/main" id="{4A858EB7-D616-46BB-D32B-B533D8132867}"/>
              </a:ext>
            </a:extLst>
          </p:cNvPr>
          <p:cNvSpPr/>
          <p:nvPr/>
        </p:nvSpPr>
        <p:spPr>
          <a:xfrm>
            <a:off x="1557836" y="922866"/>
            <a:ext cx="9076327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ts val="3000"/>
              </a:lnSpc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MX" sz="2500" b="1" i="0" u="none" strike="noStrike" cap="none" dirty="0">
                <a:solidFill>
                  <a:srgbClr val="1E4E78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MATRIZ WEB – GESTIÓN DE COMITÉS</a:t>
            </a:r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3D15C5C8-38F8-32B1-8FA4-F88F24EDC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0924" y="2208792"/>
            <a:ext cx="1933575" cy="409575"/>
          </a:xfrm>
          <a:prstGeom prst="rect">
            <a:avLst/>
          </a:prstGeom>
        </p:spPr>
      </p:pic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29AC1A8D-D19A-32EA-401D-3FF9DC16F172}"/>
              </a:ext>
            </a:extLst>
          </p:cNvPr>
          <p:cNvCxnSpPr/>
          <p:nvPr/>
        </p:nvCxnSpPr>
        <p:spPr>
          <a:xfrm>
            <a:off x="482600" y="2665992"/>
            <a:ext cx="11030387" cy="0"/>
          </a:xfrm>
          <a:prstGeom prst="line">
            <a:avLst/>
          </a:prstGeom>
          <a:ln>
            <a:solidFill>
              <a:srgbClr val="EB4E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ED8FE370-26BD-1CC5-FF59-5BCB55D97D06}"/>
              </a:ext>
            </a:extLst>
          </p:cNvPr>
          <p:cNvCxnSpPr/>
          <p:nvPr/>
        </p:nvCxnSpPr>
        <p:spPr>
          <a:xfrm>
            <a:off x="482600" y="5923542"/>
            <a:ext cx="11030387" cy="0"/>
          </a:xfrm>
          <a:prstGeom prst="line">
            <a:avLst/>
          </a:prstGeom>
          <a:ln>
            <a:solidFill>
              <a:srgbClr val="EB4E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áfico 23">
            <a:extLst>
              <a:ext uri="{FF2B5EF4-FFF2-40B4-BE49-F238E27FC236}">
                <a16:creationId xmlns:a16="http://schemas.microsoft.com/office/drawing/2014/main" id="{24364C79-CDEE-3CA1-3A8D-6D7E9A4AD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7095988" y="5998847"/>
            <a:ext cx="1933575" cy="409575"/>
          </a:xfrm>
          <a:prstGeom prst="rect">
            <a:avLst/>
          </a:prstGeom>
        </p:spPr>
      </p:pic>
      <p:sp>
        <p:nvSpPr>
          <p:cNvPr id="27" name="Flecha: cheurón 26">
            <a:extLst>
              <a:ext uri="{FF2B5EF4-FFF2-40B4-BE49-F238E27FC236}">
                <a16:creationId xmlns:a16="http://schemas.microsoft.com/office/drawing/2014/main" id="{49CFACCF-D647-A557-D320-82342D7D07A2}"/>
              </a:ext>
            </a:extLst>
          </p:cNvPr>
          <p:cNvSpPr/>
          <p:nvPr/>
        </p:nvSpPr>
        <p:spPr>
          <a:xfrm>
            <a:off x="462915" y="1399414"/>
            <a:ext cx="2276475" cy="656922"/>
          </a:xfrm>
          <a:prstGeom prst="chevron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28" name="Flecha: cheurón 27">
            <a:extLst>
              <a:ext uri="{FF2B5EF4-FFF2-40B4-BE49-F238E27FC236}">
                <a16:creationId xmlns:a16="http://schemas.microsoft.com/office/drawing/2014/main" id="{CBA069EB-9D22-4A75-F78B-E1B6B9553B86}"/>
              </a:ext>
            </a:extLst>
          </p:cNvPr>
          <p:cNvSpPr/>
          <p:nvPr/>
        </p:nvSpPr>
        <p:spPr>
          <a:xfrm>
            <a:off x="2410162" y="1399414"/>
            <a:ext cx="3080338" cy="656922"/>
          </a:xfrm>
          <a:prstGeom prst="chevron">
            <a:avLst/>
          </a:prstGeom>
          <a:solidFill>
            <a:srgbClr val="2F559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31" name="Flecha: cheurón 30">
            <a:extLst>
              <a:ext uri="{FF2B5EF4-FFF2-40B4-BE49-F238E27FC236}">
                <a16:creationId xmlns:a16="http://schemas.microsoft.com/office/drawing/2014/main" id="{1A9663CF-AEDE-AED8-DC5B-AC40F02064CC}"/>
              </a:ext>
            </a:extLst>
          </p:cNvPr>
          <p:cNvSpPr/>
          <p:nvPr/>
        </p:nvSpPr>
        <p:spPr>
          <a:xfrm>
            <a:off x="5167389" y="1399414"/>
            <a:ext cx="3662287" cy="656922"/>
          </a:xfrm>
          <a:prstGeom prst="chevron">
            <a:avLst/>
          </a:prstGeom>
          <a:solidFill>
            <a:srgbClr val="2F559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33" name="Flecha: cheurón 32">
            <a:extLst>
              <a:ext uri="{FF2B5EF4-FFF2-40B4-BE49-F238E27FC236}">
                <a16:creationId xmlns:a16="http://schemas.microsoft.com/office/drawing/2014/main" id="{65477818-960C-229E-539A-B918834503F0}"/>
              </a:ext>
            </a:extLst>
          </p:cNvPr>
          <p:cNvSpPr/>
          <p:nvPr/>
        </p:nvSpPr>
        <p:spPr>
          <a:xfrm>
            <a:off x="8497730" y="1399414"/>
            <a:ext cx="3182040" cy="656922"/>
          </a:xfrm>
          <a:prstGeom prst="chevron">
            <a:avLst/>
          </a:prstGeom>
          <a:solidFill>
            <a:srgbClr val="2F559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35" name="Google Shape;313;p1">
            <a:extLst>
              <a:ext uri="{FF2B5EF4-FFF2-40B4-BE49-F238E27FC236}">
                <a16:creationId xmlns:a16="http://schemas.microsoft.com/office/drawing/2014/main" id="{DB9D0FF2-8BC4-EBE2-03DB-5C0A99D35722}"/>
              </a:ext>
            </a:extLst>
          </p:cNvPr>
          <p:cNvSpPr/>
          <p:nvPr/>
        </p:nvSpPr>
        <p:spPr>
          <a:xfrm>
            <a:off x="549275" y="1479756"/>
            <a:ext cx="1923744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ts val="3000"/>
              </a:lnSpc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MX" sz="1900" b="1" i="0" u="none" strike="noStrike" cap="none" dirty="0">
                <a:solidFill>
                  <a:schemeClr val="bg1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AGENDA</a:t>
            </a:r>
            <a:endParaRPr lang="es-MX" sz="1900" b="1" i="0" u="none" strike="noStrike" cap="none" dirty="0">
              <a:solidFill>
                <a:srgbClr val="FFC000"/>
              </a:solidFill>
              <a:latin typeface="Poppins" panose="00000500000000000000" pitchFamily="2" charset="0"/>
              <a:ea typeface="Poppins"/>
              <a:cs typeface="Poppins" panose="00000500000000000000" pitchFamily="2" charset="0"/>
              <a:sym typeface="Poppins"/>
            </a:endParaRPr>
          </a:p>
        </p:txBody>
      </p:sp>
      <p:sp>
        <p:nvSpPr>
          <p:cNvPr id="39" name="Google Shape;313;p1">
            <a:extLst>
              <a:ext uri="{FF2B5EF4-FFF2-40B4-BE49-F238E27FC236}">
                <a16:creationId xmlns:a16="http://schemas.microsoft.com/office/drawing/2014/main" id="{F22C6CBD-ECD6-0D78-E244-7E5C5C2FB685}"/>
              </a:ext>
            </a:extLst>
          </p:cNvPr>
          <p:cNvSpPr/>
          <p:nvPr/>
        </p:nvSpPr>
        <p:spPr>
          <a:xfrm>
            <a:off x="2575679" y="1471289"/>
            <a:ext cx="2650065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ts val="3000"/>
              </a:lnSpc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MX" sz="1900" b="1" i="0" u="none" strike="noStrike" cap="none" dirty="0">
                <a:solidFill>
                  <a:schemeClr val="bg1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GENERAR COMITÉ</a:t>
            </a:r>
            <a:endParaRPr lang="es-MX" sz="1900" b="1" i="0" u="none" strike="noStrike" cap="none" dirty="0">
              <a:solidFill>
                <a:srgbClr val="FFC000"/>
              </a:solidFill>
              <a:latin typeface="Poppins" panose="00000500000000000000" pitchFamily="2" charset="0"/>
              <a:ea typeface="Poppins"/>
              <a:cs typeface="Poppins" panose="00000500000000000000" pitchFamily="2" charset="0"/>
              <a:sym typeface="Poppins"/>
            </a:endParaRPr>
          </a:p>
        </p:txBody>
      </p:sp>
      <p:sp>
        <p:nvSpPr>
          <p:cNvPr id="42" name="Google Shape;313;p1">
            <a:extLst>
              <a:ext uri="{FF2B5EF4-FFF2-40B4-BE49-F238E27FC236}">
                <a16:creationId xmlns:a16="http://schemas.microsoft.com/office/drawing/2014/main" id="{DAFD4D9A-7291-5352-C0B4-8C6252835306}"/>
              </a:ext>
            </a:extLst>
          </p:cNvPr>
          <p:cNvSpPr/>
          <p:nvPr/>
        </p:nvSpPr>
        <p:spPr>
          <a:xfrm>
            <a:off x="5309354" y="1456479"/>
            <a:ext cx="3469491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ts val="1900"/>
              </a:lnSpc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MX" sz="1600" b="1" i="0" u="none" strike="noStrike" cap="none" dirty="0">
                <a:solidFill>
                  <a:schemeClr val="bg1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SEGUIMIENTO Y CONTROL DE ACUERDOS</a:t>
            </a:r>
            <a:endParaRPr lang="es-MX" sz="1600" b="1" i="0" u="none" strike="noStrike" cap="none" dirty="0">
              <a:solidFill>
                <a:srgbClr val="FFC000"/>
              </a:solidFill>
              <a:latin typeface="Poppins" panose="00000500000000000000" pitchFamily="2" charset="0"/>
              <a:ea typeface="Poppins"/>
              <a:cs typeface="Poppins" panose="00000500000000000000" pitchFamily="2" charset="0"/>
              <a:sym typeface="Poppins"/>
            </a:endParaRPr>
          </a:p>
        </p:txBody>
      </p:sp>
      <p:sp>
        <p:nvSpPr>
          <p:cNvPr id="44" name="Google Shape;313;p1">
            <a:extLst>
              <a:ext uri="{FF2B5EF4-FFF2-40B4-BE49-F238E27FC236}">
                <a16:creationId xmlns:a16="http://schemas.microsoft.com/office/drawing/2014/main" id="{971997CC-D9DC-C6A1-7EDA-8FE916997AEA}"/>
              </a:ext>
            </a:extLst>
          </p:cNvPr>
          <p:cNvSpPr/>
          <p:nvPr/>
        </p:nvSpPr>
        <p:spPr>
          <a:xfrm>
            <a:off x="8782051" y="1471293"/>
            <a:ext cx="2810928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ts val="3000"/>
              </a:lnSpc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MX" sz="1900" b="1" i="0" u="none" strike="noStrike" cap="none" dirty="0">
                <a:solidFill>
                  <a:schemeClr val="bg1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REPORTE GERENCIAL</a:t>
            </a:r>
            <a:endParaRPr lang="es-MX" sz="1900" b="1" i="0" u="none" strike="noStrike" cap="none" dirty="0">
              <a:solidFill>
                <a:srgbClr val="FFC000"/>
              </a:solidFill>
              <a:latin typeface="Poppins" panose="00000500000000000000" pitchFamily="2" charset="0"/>
              <a:ea typeface="Poppins"/>
              <a:cs typeface="Poppins" panose="00000500000000000000" pitchFamily="2" charset="0"/>
              <a:sym typeface="Poppin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93622BD-C1B1-4898-A861-3350F23DE3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00" y="2807093"/>
            <a:ext cx="11030387" cy="289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43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uadroTexto 28">
            <a:extLst>
              <a:ext uri="{FF2B5EF4-FFF2-40B4-BE49-F238E27FC236}">
                <a16:creationId xmlns:a16="http://schemas.microsoft.com/office/drawing/2014/main" id="{503189DE-0EF5-451A-8AC1-223A71CB81CC}"/>
              </a:ext>
            </a:extLst>
          </p:cNvPr>
          <p:cNvSpPr txBox="1"/>
          <p:nvPr/>
        </p:nvSpPr>
        <p:spPr>
          <a:xfrm>
            <a:off x="817383" y="5935134"/>
            <a:ext cx="4514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b="1" dirty="0">
                <a:solidFill>
                  <a:schemeClr val="bg2">
                    <a:lumMod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Al seleccionar se abrirá la ventana</a:t>
            </a:r>
          </a:p>
          <a:p>
            <a:r>
              <a:rPr lang="es-PE" sz="1400" b="1" dirty="0">
                <a:solidFill>
                  <a:schemeClr val="bg2">
                    <a:lumMod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del comité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EF334F5-8973-4A16-99BC-0D4AF2D9F471}"/>
              </a:ext>
            </a:extLst>
          </p:cNvPr>
          <p:cNvSpPr/>
          <p:nvPr/>
        </p:nvSpPr>
        <p:spPr>
          <a:xfrm>
            <a:off x="6434668" y="5355158"/>
            <a:ext cx="575733" cy="1143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" name="Google Shape;313;p1">
            <a:extLst>
              <a:ext uri="{FF2B5EF4-FFF2-40B4-BE49-F238E27FC236}">
                <a16:creationId xmlns:a16="http://schemas.microsoft.com/office/drawing/2014/main" id="{4D0B2E01-7252-06C4-F790-6954F73AA8FB}"/>
              </a:ext>
            </a:extLst>
          </p:cNvPr>
          <p:cNvSpPr/>
          <p:nvPr/>
        </p:nvSpPr>
        <p:spPr>
          <a:xfrm>
            <a:off x="1557836" y="922866"/>
            <a:ext cx="9076327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ts val="3000"/>
              </a:lnSpc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MX" sz="2500" b="1" i="0" u="none" strike="noStrike" cap="none" dirty="0">
                <a:solidFill>
                  <a:srgbClr val="1E4E78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MATRIZ WEB – GESTIÓN DE COMITÉS</a:t>
            </a:r>
          </a:p>
        </p:txBody>
      </p:sp>
      <p:pic>
        <p:nvPicPr>
          <p:cNvPr id="26" name="Gráfico 25">
            <a:extLst>
              <a:ext uri="{FF2B5EF4-FFF2-40B4-BE49-F238E27FC236}">
                <a16:creationId xmlns:a16="http://schemas.microsoft.com/office/drawing/2014/main" id="{92147A7F-5868-411D-C85B-68A8BB27C6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9391" y="5935134"/>
            <a:ext cx="2476500" cy="571500"/>
          </a:xfrm>
          <a:prstGeom prst="rect">
            <a:avLst/>
          </a:prstGeom>
        </p:spPr>
      </p:pic>
      <p:pic>
        <p:nvPicPr>
          <p:cNvPr id="36" name="Gráfico 35">
            <a:extLst>
              <a:ext uri="{FF2B5EF4-FFF2-40B4-BE49-F238E27FC236}">
                <a16:creationId xmlns:a16="http://schemas.microsoft.com/office/drawing/2014/main" id="{AA35474C-26CD-CA49-3EF7-E6D4A2AAC8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9841" y="2144298"/>
            <a:ext cx="4601907" cy="3700869"/>
          </a:xfrm>
          <a:prstGeom prst="rect">
            <a:avLst/>
          </a:prstGeom>
        </p:spPr>
      </p:pic>
      <p:sp>
        <p:nvSpPr>
          <p:cNvPr id="39" name="Flecha: cheurón 38">
            <a:extLst>
              <a:ext uri="{FF2B5EF4-FFF2-40B4-BE49-F238E27FC236}">
                <a16:creationId xmlns:a16="http://schemas.microsoft.com/office/drawing/2014/main" id="{F85FA0E6-DE14-9C1D-A097-4EF2158C242A}"/>
              </a:ext>
            </a:extLst>
          </p:cNvPr>
          <p:cNvSpPr/>
          <p:nvPr/>
        </p:nvSpPr>
        <p:spPr>
          <a:xfrm>
            <a:off x="462915" y="1399414"/>
            <a:ext cx="2276475" cy="656922"/>
          </a:xfrm>
          <a:prstGeom prst="chevron">
            <a:avLst/>
          </a:prstGeom>
          <a:solidFill>
            <a:srgbClr val="2F559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41" name="Flecha: cheurón 40">
            <a:extLst>
              <a:ext uri="{FF2B5EF4-FFF2-40B4-BE49-F238E27FC236}">
                <a16:creationId xmlns:a16="http://schemas.microsoft.com/office/drawing/2014/main" id="{26C8985D-C244-CC2E-3DF6-7D2CE83EA1C4}"/>
              </a:ext>
            </a:extLst>
          </p:cNvPr>
          <p:cNvSpPr/>
          <p:nvPr/>
        </p:nvSpPr>
        <p:spPr>
          <a:xfrm>
            <a:off x="2410162" y="1399414"/>
            <a:ext cx="3080338" cy="656922"/>
          </a:xfrm>
          <a:prstGeom prst="chevron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42" name="Flecha: cheurón 41">
            <a:extLst>
              <a:ext uri="{FF2B5EF4-FFF2-40B4-BE49-F238E27FC236}">
                <a16:creationId xmlns:a16="http://schemas.microsoft.com/office/drawing/2014/main" id="{E1087DB8-206E-672B-32F5-450C65F98FB1}"/>
              </a:ext>
            </a:extLst>
          </p:cNvPr>
          <p:cNvSpPr/>
          <p:nvPr/>
        </p:nvSpPr>
        <p:spPr>
          <a:xfrm>
            <a:off x="5167389" y="1399414"/>
            <a:ext cx="3662287" cy="656922"/>
          </a:xfrm>
          <a:prstGeom prst="chevron">
            <a:avLst/>
          </a:prstGeom>
          <a:solidFill>
            <a:srgbClr val="2F559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43" name="Flecha: cheurón 42">
            <a:extLst>
              <a:ext uri="{FF2B5EF4-FFF2-40B4-BE49-F238E27FC236}">
                <a16:creationId xmlns:a16="http://schemas.microsoft.com/office/drawing/2014/main" id="{F02E73BB-ECEE-9236-D8ED-8B7EFCC53F31}"/>
              </a:ext>
            </a:extLst>
          </p:cNvPr>
          <p:cNvSpPr/>
          <p:nvPr/>
        </p:nvSpPr>
        <p:spPr>
          <a:xfrm>
            <a:off x="8497730" y="1399414"/>
            <a:ext cx="3182040" cy="656922"/>
          </a:xfrm>
          <a:prstGeom prst="chevron">
            <a:avLst/>
          </a:prstGeom>
          <a:solidFill>
            <a:srgbClr val="2F559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7" name="Google Shape;313;p1">
            <a:extLst>
              <a:ext uri="{FF2B5EF4-FFF2-40B4-BE49-F238E27FC236}">
                <a16:creationId xmlns:a16="http://schemas.microsoft.com/office/drawing/2014/main" id="{A39FB86B-0FA3-5724-A8F0-9F5E11166376}"/>
              </a:ext>
            </a:extLst>
          </p:cNvPr>
          <p:cNvSpPr/>
          <p:nvPr/>
        </p:nvSpPr>
        <p:spPr>
          <a:xfrm>
            <a:off x="549275" y="1479756"/>
            <a:ext cx="1923744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ts val="3000"/>
              </a:lnSpc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MX" sz="1900" b="1" i="0" u="none" strike="noStrike" cap="none" dirty="0">
                <a:solidFill>
                  <a:schemeClr val="bg1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AGENDA</a:t>
            </a:r>
            <a:endParaRPr lang="es-MX" sz="1900" b="1" i="0" u="none" strike="noStrike" cap="none" dirty="0">
              <a:solidFill>
                <a:srgbClr val="FFC000"/>
              </a:solidFill>
              <a:latin typeface="Poppins" panose="00000500000000000000" pitchFamily="2" charset="0"/>
              <a:ea typeface="Poppins"/>
              <a:cs typeface="Poppins" panose="00000500000000000000" pitchFamily="2" charset="0"/>
              <a:sym typeface="Poppins"/>
            </a:endParaRPr>
          </a:p>
        </p:txBody>
      </p:sp>
      <p:sp>
        <p:nvSpPr>
          <p:cNvPr id="8" name="Google Shape;313;p1">
            <a:extLst>
              <a:ext uri="{FF2B5EF4-FFF2-40B4-BE49-F238E27FC236}">
                <a16:creationId xmlns:a16="http://schemas.microsoft.com/office/drawing/2014/main" id="{FA1759B8-31F1-696B-4E6B-023E910EA1C5}"/>
              </a:ext>
            </a:extLst>
          </p:cNvPr>
          <p:cNvSpPr/>
          <p:nvPr/>
        </p:nvSpPr>
        <p:spPr>
          <a:xfrm>
            <a:off x="2575679" y="1471289"/>
            <a:ext cx="2650065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ts val="3000"/>
              </a:lnSpc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MX" sz="1900" b="1" i="0" u="none" strike="noStrike" cap="none" dirty="0">
                <a:solidFill>
                  <a:schemeClr val="bg1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GENERAR COMITÉ</a:t>
            </a:r>
            <a:endParaRPr lang="es-MX" sz="1900" b="1" i="0" u="none" strike="noStrike" cap="none" dirty="0">
              <a:solidFill>
                <a:srgbClr val="FFC000"/>
              </a:solidFill>
              <a:latin typeface="Poppins" panose="00000500000000000000" pitchFamily="2" charset="0"/>
              <a:ea typeface="Poppins"/>
              <a:cs typeface="Poppins" panose="00000500000000000000" pitchFamily="2" charset="0"/>
              <a:sym typeface="Poppins"/>
            </a:endParaRPr>
          </a:p>
        </p:txBody>
      </p:sp>
      <p:sp>
        <p:nvSpPr>
          <p:cNvPr id="9" name="Google Shape;313;p1">
            <a:extLst>
              <a:ext uri="{FF2B5EF4-FFF2-40B4-BE49-F238E27FC236}">
                <a16:creationId xmlns:a16="http://schemas.microsoft.com/office/drawing/2014/main" id="{37903B49-3E99-ACE7-BEE6-A33EB67999F5}"/>
              </a:ext>
            </a:extLst>
          </p:cNvPr>
          <p:cNvSpPr/>
          <p:nvPr/>
        </p:nvSpPr>
        <p:spPr>
          <a:xfrm>
            <a:off x="5309354" y="1456479"/>
            <a:ext cx="3469491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ts val="1900"/>
              </a:lnSpc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MX" sz="1600" b="1" i="0" u="none" strike="noStrike" cap="none" dirty="0">
                <a:solidFill>
                  <a:schemeClr val="bg1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SEGUIMIENTO Y CONTROL DE ACUERDOS</a:t>
            </a:r>
            <a:endParaRPr lang="es-MX" sz="1600" b="1" i="0" u="none" strike="noStrike" cap="none" dirty="0">
              <a:solidFill>
                <a:srgbClr val="FFC000"/>
              </a:solidFill>
              <a:latin typeface="Poppins" panose="00000500000000000000" pitchFamily="2" charset="0"/>
              <a:ea typeface="Poppins"/>
              <a:cs typeface="Poppins" panose="00000500000000000000" pitchFamily="2" charset="0"/>
              <a:sym typeface="Poppins"/>
            </a:endParaRPr>
          </a:p>
        </p:txBody>
      </p:sp>
      <p:sp>
        <p:nvSpPr>
          <p:cNvPr id="11" name="Google Shape;313;p1">
            <a:extLst>
              <a:ext uri="{FF2B5EF4-FFF2-40B4-BE49-F238E27FC236}">
                <a16:creationId xmlns:a16="http://schemas.microsoft.com/office/drawing/2014/main" id="{52ABF3E5-239B-F555-F508-9D9A7BCDF4F7}"/>
              </a:ext>
            </a:extLst>
          </p:cNvPr>
          <p:cNvSpPr/>
          <p:nvPr/>
        </p:nvSpPr>
        <p:spPr>
          <a:xfrm>
            <a:off x="8782051" y="1471293"/>
            <a:ext cx="2810928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ts val="3000"/>
              </a:lnSpc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MX" sz="1900" b="1" i="0" u="none" strike="noStrike" cap="none" dirty="0">
                <a:solidFill>
                  <a:schemeClr val="bg1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REPORTE GERENCIAL</a:t>
            </a:r>
            <a:endParaRPr lang="es-MX" sz="1900" b="1" i="0" u="none" strike="noStrike" cap="none" dirty="0">
              <a:solidFill>
                <a:srgbClr val="FFC000"/>
              </a:solidFill>
              <a:latin typeface="Poppins" panose="00000500000000000000" pitchFamily="2" charset="0"/>
              <a:ea typeface="Poppins"/>
              <a:cs typeface="Poppins" panose="00000500000000000000" pitchFamily="2" charset="0"/>
              <a:sym typeface="Poppin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F5492BD-DF8E-4AC2-A556-F66400ABA51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7102" b="4390"/>
          <a:stretch/>
        </p:blipFill>
        <p:spPr>
          <a:xfrm>
            <a:off x="817383" y="2211993"/>
            <a:ext cx="4408361" cy="357510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0724DACF-F5F7-4CA5-823C-8F5E58E322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90500" y="2144298"/>
            <a:ext cx="6298760" cy="388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00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F6136EC8-65AB-4126-A2FC-33184889C3CC}"/>
              </a:ext>
            </a:extLst>
          </p:cNvPr>
          <p:cNvSpPr/>
          <p:nvPr/>
        </p:nvSpPr>
        <p:spPr>
          <a:xfrm>
            <a:off x="0" y="846667"/>
            <a:ext cx="12192000" cy="5842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7" name="Google Shape;313;p1">
            <a:extLst>
              <a:ext uri="{FF2B5EF4-FFF2-40B4-BE49-F238E27FC236}">
                <a16:creationId xmlns:a16="http://schemas.microsoft.com/office/drawing/2014/main" id="{970C3F1D-CB4D-4E0C-AB5D-7D1D4AF4527B}"/>
              </a:ext>
            </a:extLst>
          </p:cNvPr>
          <p:cNvSpPr/>
          <p:nvPr/>
        </p:nvSpPr>
        <p:spPr>
          <a:xfrm>
            <a:off x="1557836" y="922866"/>
            <a:ext cx="9076327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ts val="3000"/>
              </a:lnSpc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MX" sz="2500" b="1" i="0" u="none" strike="noStrike" cap="none" dirty="0">
                <a:solidFill>
                  <a:schemeClr val="bg1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MATRIZ WEB – GESTIÓN DE COMITÉS</a:t>
            </a:r>
            <a:endParaRPr lang="es-MX" sz="2500" b="1" i="0" u="none" strike="noStrike" cap="none" dirty="0">
              <a:solidFill>
                <a:srgbClr val="FFC000"/>
              </a:solidFill>
              <a:latin typeface="Poppins" panose="00000500000000000000" pitchFamily="2" charset="0"/>
              <a:ea typeface="Poppins"/>
              <a:cs typeface="Poppins" panose="00000500000000000000" pitchFamily="2" charset="0"/>
              <a:sym typeface="Poppins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51BF39A-50EE-4257-900B-D01B09ACF629}"/>
              </a:ext>
            </a:extLst>
          </p:cNvPr>
          <p:cNvSpPr/>
          <p:nvPr/>
        </p:nvSpPr>
        <p:spPr>
          <a:xfrm>
            <a:off x="0" y="1430868"/>
            <a:ext cx="2819400" cy="57573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07BB569-F403-4F08-AD5A-0F568B9D3D23}"/>
              </a:ext>
            </a:extLst>
          </p:cNvPr>
          <p:cNvSpPr/>
          <p:nvPr/>
        </p:nvSpPr>
        <p:spPr>
          <a:xfrm>
            <a:off x="2819400" y="1430867"/>
            <a:ext cx="2819400" cy="575733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B719C7-1F02-4728-A0BE-6C9D58C89971}"/>
              </a:ext>
            </a:extLst>
          </p:cNvPr>
          <p:cNvSpPr/>
          <p:nvPr/>
        </p:nvSpPr>
        <p:spPr>
          <a:xfrm>
            <a:off x="5638800" y="1430867"/>
            <a:ext cx="2819400" cy="57573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5ABC1653-7E88-4598-ACAC-C5EF9104C7BC}"/>
              </a:ext>
            </a:extLst>
          </p:cNvPr>
          <p:cNvSpPr/>
          <p:nvPr/>
        </p:nvSpPr>
        <p:spPr>
          <a:xfrm>
            <a:off x="8449729" y="1430867"/>
            <a:ext cx="2819400" cy="57573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2" name="Google Shape;313;p1">
            <a:extLst>
              <a:ext uri="{FF2B5EF4-FFF2-40B4-BE49-F238E27FC236}">
                <a16:creationId xmlns:a16="http://schemas.microsoft.com/office/drawing/2014/main" id="{3CB99970-D0FC-493E-98D2-D7B9E955CE22}"/>
              </a:ext>
            </a:extLst>
          </p:cNvPr>
          <p:cNvSpPr/>
          <p:nvPr/>
        </p:nvSpPr>
        <p:spPr>
          <a:xfrm>
            <a:off x="347118" y="1481668"/>
            <a:ext cx="2125164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ts val="3000"/>
              </a:lnSpc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MX" sz="2500" i="0" u="none" strike="noStrike" cap="none" dirty="0">
                <a:solidFill>
                  <a:schemeClr val="bg1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AGENDA</a:t>
            </a:r>
            <a:endParaRPr lang="es-MX" sz="2500" i="0" u="none" strike="noStrike" cap="none" dirty="0">
              <a:solidFill>
                <a:srgbClr val="FFC000"/>
              </a:solidFill>
              <a:latin typeface="Poppins" panose="00000500000000000000" pitchFamily="2" charset="0"/>
              <a:ea typeface="Poppins"/>
              <a:cs typeface="Poppins" panose="00000500000000000000" pitchFamily="2" charset="0"/>
              <a:sym typeface="Poppins"/>
            </a:endParaRPr>
          </a:p>
        </p:txBody>
      </p:sp>
      <p:sp>
        <p:nvSpPr>
          <p:cNvPr id="15" name="Google Shape;313;p1">
            <a:extLst>
              <a:ext uri="{FF2B5EF4-FFF2-40B4-BE49-F238E27FC236}">
                <a16:creationId xmlns:a16="http://schemas.microsoft.com/office/drawing/2014/main" id="{B95D527C-E97F-4957-80C5-65F1DD6EBE7D}"/>
              </a:ext>
            </a:extLst>
          </p:cNvPr>
          <p:cNvSpPr/>
          <p:nvPr/>
        </p:nvSpPr>
        <p:spPr>
          <a:xfrm>
            <a:off x="8060253" y="1473205"/>
            <a:ext cx="3598352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ts val="3000"/>
              </a:lnSpc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MX" sz="2000" i="0" u="none" strike="noStrike" cap="none" dirty="0">
                <a:solidFill>
                  <a:schemeClr val="bg1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REPORTE GERENCIAL</a:t>
            </a:r>
            <a:endParaRPr lang="es-MX" sz="2000" i="0" u="none" strike="noStrike" cap="none" dirty="0">
              <a:solidFill>
                <a:srgbClr val="FFC000"/>
              </a:solidFill>
              <a:latin typeface="Poppins" panose="00000500000000000000" pitchFamily="2" charset="0"/>
              <a:ea typeface="Poppins"/>
              <a:cs typeface="Poppins" panose="00000500000000000000" pitchFamily="2" charset="0"/>
              <a:sym typeface="Poppins"/>
            </a:endParaRPr>
          </a:p>
        </p:txBody>
      </p:sp>
      <p:sp>
        <p:nvSpPr>
          <p:cNvPr id="16" name="Google Shape;313;p1">
            <a:extLst>
              <a:ext uri="{FF2B5EF4-FFF2-40B4-BE49-F238E27FC236}">
                <a16:creationId xmlns:a16="http://schemas.microsoft.com/office/drawing/2014/main" id="{E4272A8E-B0BA-4DF4-857B-C33772811872}"/>
              </a:ext>
            </a:extLst>
          </p:cNvPr>
          <p:cNvSpPr/>
          <p:nvPr/>
        </p:nvSpPr>
        <p:spPr>
          <a:xfrm>
            <a:off x="3166518" y="1473201"/>
            <a:ext cx="2125164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ts val="3000"/>
              </a:lnSpc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MX" i="0" u="none" strike="noStrike" cap="none" dirty="0">
                <a:solidFill>
                  <a:schemeClr val="bg1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GENERAR COMITÉ</a:t>
            </a:r>
            <a:endParaRPr lang="es-MX" i="0" u="none" strike="noStrike" cap="none" dirty="0">
              <a:solidFill>
                <a:srgbClr val="FFC000"/>
              </a:solidFill>
              <a:latin typeface="Poppins" panose="00000500000000000000" pitchFamily="2" charset="0"/>
              <a:ea typeface="Poppins"/>
              <a:cs typeface="Poppins" panose="00000500000000000000" pitchFamily="2" charset="0"/>
              <a:sym typeface="Poppins"/>
            </a:endParaRPr>
          </a:p>
        </p:txBody>
      </p:sp>
      <p:sp>
        <p:nvSpPr>
          <p:cNvPr id="17" name="Google Shape;313;p1">
            <a:extLst>
              <a:ext uri="{FF2B5EF4-FFF2-40B4-BE49-F238E27FC236}">
                <a16:creationId xmlns:a16="http://schemas.microsoft.com/office/drawing/2014/main" id="{81CC6731-5F7C-4E64-ADA8-5283FB796CBE}"/>
              </a:ext>
            </a:extLst>
          </p:cNvPr>
          <p:cNvSpPr/>
          <p:nvPr/>
        </p:nvSpPr>
        <p:spPr>
          <a:xfrm>
            <a:off x="5802781" y="1477441"/>
            <a:ext cx="2604589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ts val="1900"/>
              </a:lnSpc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MX" sz="1400" i="0" u="none" strike="noStrike" cap="none" dirty="0">
                <a:solidFill>
                  <a:schemeClr val="bg1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SEGUIMIENTO Y CONTROL DE ACUERDOS</a:t>
            </a:r>
            <a:endParaRPr lang="es-MX" sz="1400" i="0" u="none" strike="noStrike" cap="none" dirty="0">
              <a:solidFill>
                <a:srgbClr val="FFC000"/>
              </a:solidFill>
              <a:latin typeface="Poppins" panose="00000500000000000000" pitchFamily="2" charset="0"/>
              <a:ea typeface="Poppins"/>
              <a:cs typeface="Poppins" panose="00000500000000000000" pitchFamily="2" charset="0"/>
              <a:sym typeface="Poppin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F24D461-644D-4004-AAA0-04A5B0DBDB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17" r="4670" b="38228"/>
          <a:stretch/>
        </p:blipFill>
        <p:spPr>
          <a:xfrm>
            <a:off x="2324899" y="2048934"/>
            <a:ext cx="7308101" cy="455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461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F6136EC8-65AB-4126-A2FC-33184889C3CC}"/>
              </a:ext>
            </a:extLst>
          </p:cNvPr>
          <p:cNvSpPr/>
          <p:nvPr/>
        </p:nvSpPr>
        <p:spPr>
          <a:xfrm>
            <a:off x="0" y="846667"/>
            <a:ext cx="12192000" cy="5842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7" name="Google Shape;313;p1">
            <a:extLst>
              <a:ext uri="{FF2B5EF4-FFF2-40B4-BE49-F238E27FC236}">
                <a16:creationId xmlns:a16="http://schemas.microsoft.com/office/drawing/2014/main" id="{970C3F1D-CB4D-4E0C-AB5D-7D1D4AF4527B}"/>
              </a:ext>
            </a:extLst>
          </p:cNvPr>
          <p:cNvSpPr/>
          <p:nvPr/>
        </p:nvSpPr>
        <p:spPr>
          <a:xfrm>
            <a:off x="1557836" y="922866"/>
            <a:ext cx="9076327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ts val="3000"/>
              </a:lnSpc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MX" sz="2500" b="1" i="0" u="none" strike="noStrike" cap="none" dirty="0">
                <a:solidFill>
                  <a:schemeClr val="bg1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MATRIZ WEB – GESTIÓN DE COMITÉS</a:t>
            </a:r>
            <a:endParaRPr lang="es-MX" sz="2500" b="1" i="0" u="none" strike="noStrike" cap="none" dirty="0">
              <a:solidFill>
                <a:srgbClr val="FFC000"/>
              </a:solidFill>
              <a:latin typeface="Poppins" panose="00000500000000000000" pitchFamily="2" charset="0"/>
              <a:ea typeface="Poppins"/>
              <a:cs typeface="Poppins" panose="00000500000000000000" pitchFamily="2" charset="0"/>
              <a:sym typeface="Poppins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51BF39A-50EE-4257-900B-D01B09ACF629}"/>
              </a:ext>
            </a:extLst>
          </p:cNvPr>
          <p:cNvSpPr/>
          <p:nvPr/>
        </p:nvSpPr>
        <p:spPr>
          <a:xfrm>
            <a:off x="0" y="1430868"/>
            <a:ext cx="2819400" cy="57573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07BB569-F403-4F08-AD5A-0F568B9D3D23}"/>
              </a:ext>
            </a:extLst>
          </p:cNvPr>
          <p:cNvSpPr/>
          <p:nvPr/>
        </p:nvSpPr>
        <p:spPr>
          <a:xfrm>
            <a:off x="2819400" y="1430867"/>
            <a:ext cx="2819400" cy="575733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B719C7-1F02-4728-A0BE-6C9D58C89971}"/>
              </a:ext>
            </a:extLst>
          </p:cNvPr>
          <p:cNvSpPr/>
          <p:nvPr/>
        </p:nvSpPr>
        <p:spPr>
          <a:xfrm>
            <a:off x="5638800" y="1430867"/>
            <a:ext cx="2819400" cy="57573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5ABC1653-7E88-4598-ACAC-C5EF9104C7BC}"/>
              </a:ext>
            </a:extLst>
          </p:cNvPr>
          <p:cNvSpPr/>
          <p:nvPr/>
        </p:nvSpPr>
        <p:spPr>
          <a:xfrm>
            <a:off x="8449729" y="1430867"/>
            <a:ext cx="2819400" cy="57573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2" name="Google Shape;313;p1">
            <a:extLst>
              <a:ext uri="{FF2B5EF4-FFF2-40B4-BE49-F238E27FC236}">
                <a16:creationId xmlns:a16="http://schemas.microsoft.com/office/drawing/2014/main" id="{3CB99970-D0FC-493E-98D2-D7B9E955CE22}"/>
              </a:ext>
            </a:extLst>
          </p:cNvPr>
          <p:cNvSpPr/>
          <p:nvPr/>
        </p:nvSpPr>
        <p:spPr>
          <a:xfrm>
            <a:off x="347118" y="1481668"/>
            <a:ext cx="2125164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ts val="3000"/>
              </a:lnSpc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MX" sz="2500" i="0" u="none" strike="noStrike" cap="none" dirty="0">
                <a:solidFill>
                  <a:schemeClr val="bg1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AGENDA</a:t>
            </a:r>
            <a:endParaRPr lang="es-MX" sz="2500" i="0" u="none" strike="noStrike" cap="none" dirty="0">
              <a:solidFill>
                <a:srgbClr val="FFC000"/>
              </a:solidFill>
              <a:latin typeface="Poppins" panose="00000500000000000000" pitchFamily="2" charset="0"/>
              <a:ea typeface="Poppins"/>
              <a:cs typeface="Poppins" panose="00000500000000000000" pitchFamily="2" charset="0"/>
              <a:sym typeface="Poppins"/>
            </a:endParaRPr>
          </a:p>
        </p:txBody>
      </p:sp>
      <p:sp>
        <p:nvSpPr>
          <p:cNvPr id="15" name="Google Shape;313;p1">
            <a:extLst>
              <a:ext uri="{FF2B5EF4-FFF2-40B4-BE49-F238E27FC236}">
                <a16:creationId xmlns:a16="http://schemas.microsoft.com/office/drawing/2014/main" id="{B95D527C-E97F-4957-80C5-65F1DD6EBE7D}"/>
              </a:ext>
            </a:extLst>
          </p:cNvPr>
          <p:cNvSpPr/>
          <p:nvPr/>
        </p:nvSpPr>
        <p:spPr>
          <a:xfrm>
            <a:off x="8060253" y="1473205"/>
            <a:ext cx="3598352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ts val="3000"/>
              </a:lnSpc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MX" sz="2000" i="0" u="none" strike="noStrike" cap="none" dirty="0">
                <a:solidFill>
                  <a:schemeClr val="bg1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REPORTE GERENCIAL</a:t>
            </a:r>
            <a:endParaRPr lang="es-MX" sz="2000" i="0" u="none" strike="noStrike" cap="none" dirty="0">
              <a:solidFill>
                <a:srgbClr val="FFC000"/>
              </a:solidFill>
              <a:latin typeface="Poppins" panose="00000500000000000000" pitchFamily="2" charset="0"/>
              <a:ea typeface="Poppins"/>
              <a:cs typeface="Poppins" panose="00000500000000000000" pitchFamily="2" charset="0"/>
              <a:sym typeface="Poppins"/>
            </a:endParaRPr>
          </a:p>
        </p:txBody>
      </p:sp>
      <p:sp>
        <p:nvSpPr>
          <p:cNvPr id="16" name="Google Shape;313;p1">
            <a:extLst>
              <a:ext uri="{FF2B5EF4-FFF2-40B4-BE49-F238E27FC236}">
                <a16:creationId xmlns:a16="http://schemas.microsoft.com/office/drawing/2014/main" id="{E4272A8E-B0BA-4DF4-857B-C33772811872}"/>
              </a:ext>
            </a:extLst>
          </p:cNvPr>
          <p:cNvSpPr/>
          <p:nvPr/>
        </p:nvSpPr>
        <p:spPr>
          <a:xfrm>
            <a:off x="3166518" y="1473201"/>
            <a:ext cx="2125164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ts val="3000"/>
              </a:lnSpc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MX" i="0" u="none" strike="noStrike" cap="none" dirty="0">
                <a:solidFill>
                  <a:schemeClr val="bg1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GENERAR COMITÉ</a:t>
            </a:r>
            <a:endParaRPr lang="es-MX" i="0" u="none" strike="noStrike" cap="none" dirty="0">
              <a:solidFill>
                <a:srgbClr val="FFC000"/>
              </a:solidFill>
              <a:latin typeface="Poppins" panose="00000500000000000000" pitchFamily="2" charset="0"/>
              <a:ea typeface="Poppins"/>
              <a:cs typeface="Poppins" panose="00000500000000000000" pitchFamily="2" charset="0"/>
              <a:sym typeface="Poppins"/>
            </a:endParaRPr>
          </a:p>
        </p:txBody>
      </p:sp>
      <p:sp>
        <p:nvSpPr>
          <p:cNvPr id="17" name="Google Shape;313;p1">
            <a:extLst>
              <a:ext uri="{FF2B5EF4-FFF2-40B4-BE49-F238E27FC236}">
                <a16:creationId xmlns:a16="http://schemas.microsoft.com/office/drawing/2014/main" id="{81CC6731-5F7C-4E64-ADA8-5283FB796CBE}"/>
              </a:ext>
            </a:extLst>
          </p:cNvPr>
          <p:cNvSpPr/>
          <p:nvPr/>
        </p:nvSpPr>
        <p:spPr>
          <a:xfrm>
            <a:off x="5802781" y="1477441"/>
            <a:ext cx="2604589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ts val="1900"/>
              </a:lnSpc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MX" sz="1400" i="0" u="none" strike="noStrike" cap="none" dirty="0">
                <a:solidFill>
                  <a:schemeClr val="bg1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SEGUIMIENTO Y CONTROL DE ACUERDOS</a:t>
            </a:r>
            <a:endParaRPr lang="es-MX" sz="1400" i="0" u="none" strike="noStrike" cap="none" dirty="0">
              <a:solidFill>
                <a:srgbClr val="FFC000"/>
              </a:solidFill>
              <a:latin typeface="Poppins" panose="00000500000000000000" pitchFamily="2" charset="0"/>
              <a:ea typeface="Poppins"/>
              <a:cs typeface="Poppins" panose="00000500000000000000" pitchFamily="2" charset="0"/>
              <a:sym typeface="Poppins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3FA0FBEF-9DF9-477B-9238-6B53840E18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894" r="4858" b="986"/>
          <a:stretch/>
        </p:blipFill>
        <p:spPr>
          <a:xfrm>
            <a:off x="1403026" y="2313653"/>
            <a:ext cx="9520170" cy="379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385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3288E8E5-3DBD-4860-8359-FE18A337A614}"/>
              </a:ext>
            </a:extLst>
          </p:cNvPr>
          <p:cNvSpPr/>
          <p:nvPr/>
        </p:nvSpPr>
        <p:spPr>
          <a:xfrm>
            <a:off x="135467" y="73899"/>
            <a:ext cx="3810000" cy="50183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7" name="Google Shape;313;p1">
            <a:extLst>
              <a:ext uri="{FF2B5EF4-FFF2-40B4-BE49-F238E27FC236}">
                <a16:creationId xmlns:a16="http://schemas.microsoft.com/office/drawing/2014/main" id="{406B2449-2349-434D-84A4-D4BD4E32CB05}"/>
              </a:ext>
            </a:extLst>
          </p:cNvPr>
          <p:cNvSpPr/>
          <p:nvPr/>
        </p:nvSpPr>
        <p:spPr>
          <a:xfrm>
            <a:off x="-262465" y="73899"/>
            <a:ext cx="3640666" cy="425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ts val="3000"/>
              </a:lnSpc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MX" b="1" i="0" u="none" strike="noStrike" cap="none" dirty="0">
                <a:solidFill>
                  <a:schemeClr val="bg1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REPORTE GERENCIAL</a:t>
            </a:r>
            <a:endParaRPr lang="es-MX" b="1" i="0" u="none" strike="noStrike" cap="none" dirty="0">
              <a:solidFill>
                <a:srgbClr val="FFC000"/>
              </a:solidFill>
              <a:latin typeface="Poppins" panose="00000500000000000000" pitchFamily="2" charset="0"/>
              <a:ea typeface="Poppins"/>
              <a:cs typeface="Poppins" panose="00000500000000000000" pitchFamily="2" charset="0"/>
              <a:sym typeface="Poppin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8398C67-B2A6-4EE1-AB47-46BD622090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7" r="4968" b="23196"/>
          <a:stretch/>
        </p:blipFill>
        <p:spPr>
          <a:xfrm>
            <a:off x="283916" y="951603"/>
            <a:ext cx="11624167" cy="564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5345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2386</TotalTime>
  <Words>176</Words>
  <Application>Microsoft Office PowerPoint</Application>
  <PresentationFormat>Panorámica</PresentationFormat>
  <Paragraphs>52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Poppins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ORLANDO SULLON SULLON</dc:creator>
  <cp:lastModifiedBy>Jorge de Jesus Cieza Herrera</cp:lastModifiedBy>
  <cp:revision>183</cp:revision>
  <cp:lastPrinted>2024-05-19T23:46:21Z</cp:lastPrinted>
  <dcterms:created xsi:type="dcterms:W3CDTF">2014-07-08T14:30:13Z</dcterms:created>
  <dcterms:modified xsi:type="dcterms:W3CDTF">2024-05-21T22:48:03Z</dcterms:modified>
</cp:coreProperties>
</file>