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85ee9e5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ed85ee9e5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e2924b026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ee2924b026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d85ee9e56_2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ed85ee9e56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e2924b026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ee2924b026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e2924b026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ee2924b026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d85ee9e56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ed85ee9e56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ed85ee9e56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e2924b02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ee2924b026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d85ee9e56_2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d85ee9e56_2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d85ee9e56_2_14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ed85ee9e56_2_14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d85ee9e56_2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d85ee9e56_2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d85ee9e56_2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ed85ee9e56_2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e2924b026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ee2924b026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e2924b026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e2924b026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.png"/><Relationship Id="rId13" Type="http://schemas.openxmlformats.org/officeDocument/2006/relationships/image" Target="../media/image11.png"/><Relationship Id="rId1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7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 showMasterSp="0">
  <p:cSld name="PPTM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6">
            <a:alphaModFix/>
          </a:blip>
          <a:srcRect b="0" l="0" r="336" t="578"/>
          <a:stretch/>
        </p:blipFill>
        <p:spPr>
          <a:xfrm>
            <a:off x="4243859" y="0"/>
            <a:ext cx="4900141" cy="2852057"/>
          </a:xfrm>
          <a:prstGeom prst="rect">
            <a:avLst/>
          </a:prstGeom>
          <a:noFill/>
          <a:ln>
            <a:noFill/>
          </a:ln>
          <a:effectLst>
            <a:outerShdw blurRad="381000" rotWithShape="0" algn="tr" dir="8100000" dist="127000">
              <a:srgbClr val="000000">
                <a:alpha val="14901"/>
              </a:srgbClr>
            </a:outerShdw>
          </a:effectLst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7">
            <a:alphaModFix/>
          </a:blip>
          <a:srcRect b="243" l="10397" r="0" t="243"/>
          <a:stretch/>
        </p:blipFill>
        <p:spPr>
          <a:xfrm>
            <a:off x="0" y="1225357"/>
            <a:ext cx="3519954" cy="3918143"/>
          </a:xfrm>
          <a:prstGeom prst="rect">
            <a:avLst/>
          </a:prstGeom>
          <a:noFill/>
          <a:ln>
            <a:noFill/>
          </a:ln>
          <a:effectLst>
            <a:outerShdw blurRad="381000" rotWithShape="0" algn="bl" dir="18900000" dist="127000">
              <a:srgbClr val="000000">
                <a:alpha val="14901"/>
              </a:srgbClr>
            </a:outerShdw>
          </a:effectLst>
        </p:spPr>
      </p:pic>
      <p:sp>
        <p:nvSpPr>
          <p:cNvPr id="21" name="Google Shape;21;p2"/>
          <p:cNvSpPr/>
          <p:nvPr/>
        </p:nvSpPr>
        <p:spPr>
          <a:xfrm>
            <a:off x="1959428" y="944336"/>
            <a:ext cx="5225100" cy="32547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0103" y="3045571"/>
            <a:ext cx="1055421" cy="105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29405" y="4474724"/>
            <a:ext cx="1090050" cy="24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6045" y="388619"/>
            <a:ext cx="1055425" cy="38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11">
            <a:alphaModFix/>
          </a:blip>
          <a:srcRect b="616" l="671" r="0" t="0"/>
          <a:stretch/>
        </p:blipFill>
        <p:spPr>
          <a:xfrm>
            <a:off x="0" y="2472313"/>
            <a:ext cx="2454539" cy="2671187"/>
          </a:xfrm>
          <a:prstGeom prst="rect">
            <a:avLst/>
          </a:prstGeom>
          <a:noFill/>
          <a:ln>
            <a:noFill/>
          </a:ln>
          <a:effectLst>
            <a:outerShdw blurRad="381000" rotWithShape="0" algn="bl" dir="18900000" dist="127000">
              <a:srgbClr val="000000">
                <a:alpha val="14901"/>
              </a:srgbClr>
            </a:outerShdw>
          </a:effectLst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12">
            <a:alphaModFix/>
          </a:blip>
          <a:srcRect b="949" l="674" r="0" t="0"/>
          <a:stretch/>
        </p:blipFill>
        <p:spPr>
          <a:xfrm>
            <a:off x="1" y="3530423"/>
            <a:ext cx="2275115" cy="1613078"/>
          </a:xfrm>
          <a:prstGeom prst="rect">
            <a:avLst/>
          </a:prstGeom>
          <a:noFill/>
          <a:ln>
            <a:noFill/>
          </a:ln>
          <a:effectLst>
            <a:outerShdw blurRad="381000" rotWithShape="0" algn="bl" dir="18900000" dist="127000">
              <a:srgbClr val="000000">
                <a:alpha val="14901"/>
              </a:srgbClr>
            </a:outerShdw>
          </a:effectLst>
        </p:spPr>
      </p:pic>
      <p:pic>
        <p:nvPicPr>
          <p:cNvPr id="27" name="Google Shape;27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606208" y="727845"/>
            <a:ext cx="1037050" cy="10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 rotWithShape="1">
          <a:blip r:embed="rId14">
            <a:alphaModFix/>
          </a:blip>
          <a:srcRect b="0" l="0" r="579" t="644"/>
          <a:stretch/>
        </p:blipFill>
        <p:spPr>
          <a:xfrm>
            <a:off x="6298389" y="0"/>
            <a:ext cx="2845612" cy="2558037"/>
          </a:xfrm>
          <a:prstGeom prst="rect">
            <a:avLst/>
          </a:prstGeom>
          <a:noFill/>
          <a:ln>
            <a:noFill/>
          </a:ln>
          <a:effectLst>
            <a:outerShdw blurRad="381000" rotWithShape="0" algn="tr" dir="8100000" dist="127000">
              <a:srgbClr val="000000">
                <a:alpha val="14901"/>
              </a:srgbClr>
            </a:outerShdw>
          </a:effectLst>
        </p:spPr>
      </p:pic>
      <p:pic>
        <p:nvPicPr>
          <p:cNvPr id="29" name="Google Shape;29;p2"/>
          <p:cNvPicPr preferRelativeResize="0"/>
          <p:nvPr/>
        </p:nvPicPr>
        <p:blipFill rotWithShape="1">
          <a:blip r:embed="rId15">
            <a:alphaModFix/>
          </a:blip>
          <a:srcRect b="0" l="0" r="773" t="1549"/>
          <a:stretch/>
        </p:blipFill>
        <p:spPr>
          <a:xfrm>
            <a:off x="7018397" y="0"/>
            <a:ext cx="2125602" cy="1053131"/>
          </a:xfrm>
          <a:prstGeom prst="rect">
            <a:avLst/>
          </a:prstGeom>
          <a:noFill/>
          <a:ln>
            <a:noFill/>
          </a:ln>
          <a:effectLst>
            <a:outerShdw blurRad="381000" rotWithShape="0" algn="tr" dir="8100000" dist="127000">
              <a:srgbClr val="000000">
                <a:alpha val="14901"/>
              </a:srgbClr>
            </a:outerShdw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 showMasterSp="0">
  <p:cSld name="PPTMON 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>
            <p:ph idx="2" type="pic"/>
          </p:nvPr>
        </p:nvSpPr>
        <p:spPr>
          <a:xfrm>
            <a:off x="5364812" y="428770"/>
            <a:ext cx="2895600" cy="4286100"/>
          </a:xfrm>
          <a:prstGeom prst="roundRect">
            <a:avLst>
              <a:gd fmla="val 6282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729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>
            <p:ph idx="2" type="pic"/>
          </p:nvPr>
        </p:nvSpPr>
        <p:spPr>
          <a:xfrm>
            <a:off x="953935" y="1183865"/>
            <a:ext cx="2775900" cy="2775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>
            <p:ph idx="2" type="pic"/>
          </p:nvPr>
        </p:nvSpPr>
        <p:spPr>
          <a:xfrm>
            <a:off x="600416" y="2667001"/>
            <a:ext cx="3226500" cy="1876200"/>
          </a:xfrm>
          <a:prstGeom prst="roundRect">
            <a:avLst>
              <a:gd fmla="val 7383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pic>
        <p:nvPicPr>
          <p:cNvPr id="43" name="Google Shape;43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>
            <p:ph idx="3" type="pic"/>
          </p:nvPr>
        </p:nvSpPr>
        <p:spPr>
          <a:xfrm>
            <a:off x="600416" y="600416"/>
            <a:ext cx="3226500" cy="1876200"/>
          </a:xfrm>
          <a:prstGeom prst="roundRect">
            <a:avLst>
              <a:gd fmla="val 7383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1252736" y="784128"/>
            <a:ext cx="980400" cy="981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0" name="Google Shape;50;p7"/>
          <p:cNvSpPr/>
          <p:nvPr>
            <p:ph idx="3" type="pic"/>
          </p:nvPr>
        </p:nvSpPr>
        <p:spPr>
          <a:xfrm>
            <a:off x="5114926" y="784128"/>
            <a:ext cx="980400" cy="981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1" name="Google Shape;51;p7"/>
          <p:cNvSpPr/>
          <p:nvPr>
            <p:ph idx="4" type="pic"/>
          </p:nvPr>
        </p:nvSpPr>
        <p:spPr>
          <a:xfrm>
            <a:off x="1252736" y="2845597"/>
            <a:ext cx="980400" cy="981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2" name="Google Shape;52;p7"/>
          <p:cNvSpPr/>
          <p:nvPr>
            <p:ph idx="5" type="pic"/>
          </p:nvPr>
        </p:nvSpPr>
        <p:spPr>
          <a:xfrm>
            <a:off x="5114926" y="2845597"/>
            <a:ext cx="980400" cy="981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>
            <p:ph idx="2" type="pic"/>
          </p:nvPr>
        </p:nvSpPr>
        <p:spPr>
          <a:xfrm>
            <a:off x="1536114" y="619800"/>
            <a:ext cx="1816800" cy="3942000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1041193" y="536965"/>
            <a:ext cx="2998500" cy="3999300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347155" y="994083"/>
            <a:ext cx="3907200" cy="24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23" Type="http://schemas.openxmlformats.org/officeDocument/2006/relationships/theme" Target="../theme/theme1.xml"/><Relationship Id="rId1" Type="http://schemas.openxmlformats.org/officeDocument/2006/relationships/image" Target="../media/image10.png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8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F5FDB"/>
            </a:gs>
            <a:gs pos="15000">
              <a:srgbClr val="5F5FDB"/>
            </a:gs>
            <a:gs pos="52000">
              <a:srgbClr val="1D4FD7"/>
            </a:gs>
            <a:gs pos="100000">
              <a:srgbClr val="3A34AF"/>
            </a:gs>
          </a:gsLst>
          <a:lin ang="27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336" t="578"/>
          <a:stretch/>
        </p:blipFill>
        <p:spPr>
          <a:xfrm>
            <a:off x="6226358" y="0"/>
            <a:ext cx="2917642" cy="1698171"/>
          </a:xfrm>
          <a:prstGeom prst="rect">
            <a:avLst/>
          </a:prstGeom>
          <a:noFill/>
          <a:ln>
            <a:noFill/>
          </a:ln>
          <a:effectLst>
            <a:outerShdw blurRad="254000" rotWithShape="0" algn="tr" dir="8100000" dist="63500">
              <a:srgbClr val="000000">
                <a:alpha val="14901"/>
              </a:srgbClr>
            </a:outerShdw>
          </a:effectLst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243" l="10397" r="0" t="243"/>
          <a:stretch/>
        </p:blipFill>
        <p:spPr>
          <a:xfrm>
            <a:off x="0" y="2810560"/>
            <a:ext cx="2095851" cy="2332939"/>
          </a:xfrm>
          <a:prstGeom prst="rect">
            <a:avLst/>
          </a:prstGeom>
          <a:noFill/>
          <a:ln>
            <a:noFill/>
          </a:ln>
          <a:effectLst>
            <a:outerShdw blurRad="254000" rotWithShape="0" algn="bl" dir="18900000" dist="63500">
              <a:srgbClr val="000000">
                <a:alpha val="14901"/>
              </a:srgbClr>
            </a:outerShdw>
          </a:effectLst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8372" y="4691664"/>
            <a:ext cx="963488" cy="216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030" y="243675"/>
            <a:ext cx="833681" cy="30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279" y="3887486"/>
            <a:ext cx="708477" cy="709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6">
            <a:alphaModFix/>
          </a:blip>
          <a:srcRect b="616" l="671" r="0" t="0"/>
          <a:stretch/>
        </p:blipFill>
        <p:spPr>
          <a:xfrm>
            <a:off x="0" y="3553022"/>
            <a:ext cx="1461482" cy="1590477"/>
          </a:xfrm>
          <a:prstGeom prst="rect">
            <a:avLst/>
          </a:prstGeom>
          <a:noFill/>
          <a:ln>
            <a:noFill/>
          </a:ln>
          <a:effectLst>
            <a:outerShdw blurRad="254000" rotWithShape="0" algn="bl" dir="18900000" dist="63500">
              <a:srgbClr val="000000">
                <a:alpha val="14901"/>
              </a:srgbClr>
            </a:outerShdw>
          </a:effectLst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7">
            <a:alphaModFix/>
          </a:blip>
          <a:srcRect b="949" l="674" r="0" t="0"/>
          <a:stretch/>
        </p:blipFill>
        <p:spPr>
          <a:xfrm>
            <a:off x="1" y="4183042"/>
            <a:ext cx="1354648" cy="960458"/>
          </a:xfrm>
          <a:prstGeom prst="rect">
            <a:avLst/>
          </a:prstGeom>
          <a:noFill/>
          <a:ln>
            <a:noFill/>
          </a:ln>
          <a:effectLst>
            <a:outerShdw blurRad="254000" rotWithShape="0" algn="bl" dir="18900000" dist="63500">
              <a:srgbClr val="000000">
                <a:alpha val="14901"/>
              </a:srgbClr>
            </a:outerShdw>
          </a:effectLst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66813" y="335301"/>
            <a:ext cx="807700" cy="8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9">
            <a:alphaModFix/>
          </a:blip>
          <a:srcRect b="0" l="0" r="579" t="644"/>
          <a:stretch/>
        </p:blipFill>
        <p:spPr>
          <a:xfrm>
            <a:off x="7449666" y="0"/>
            <a:ext cx="1694333" cy="1523107"/>
          </a:xfrm>
          <a:prstGeom prst="rect">
            <a:avLst/>
          </a:prstGeom>
          <a:noFill/>
          <a:ln>
            <a:noFill/>
          </a:ln>
          <a:effectLst>
            <a:outerShdw blurRad="254000" rotWithShape="0" algn="tr" dir="8100000" dist="63500">
              <a:srgbClr val="000000">
                <a:alpha val="14901"/>
              </a:srgbClr>
            </a:outerShdw>
          </a:effectLst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10">
            <a:alphaModFix/>
          </a:blip>
          <a:srcRect b="0" l="0" r="773" t="1549"/>
          <a:stretch/>
        </p:blipFill>
        <p:spPr>
          <a:xfrm>
            <a:off x="7878373" y="0"/>
            <a:ext cx="1265626" cy="627055"/>
          </a:xfrm>
          <a:prstGeom prst="rect">
            <a:avLst/>
          </a:prstGeom>
          <a:noFill/>
          <a:ln>
            <a:noFill/>
          </a:ln>
          <a:effectLst>
            <a:outerShdw blurRad="254000" rotWithShape="0" algn="tr" dir="8100000" dist="63500">
              <a:srgbClr val="000000">
                <a:alpha val="14901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/>
        </p:nvSpPr>
        <p:spPr>
          <a:xfrm>
            <a:off x="2090057" y="1414030"/>
            <a:ext cx="49638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METODOLOGÍA</a:t>
            </a:r>
            <a:r>
              <a:rPr lang="es" sz="5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s" sz="5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5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387225" y="3275225"/>
            <a:ext cx="20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/>
        </p:nvSpPr>
        <p:spPr>
          <a:xfrm>
            <a:off x="1554525" y="699325"/>
            <a:ext cx="550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Product Increment</a:t>
            </a:r>
            <a:endParaRPr sz="2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descr="Scrum Artifacts #3 The Increment | Let&amp;#39;s Scrum it!"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138" y="1284325"/>
            <a:ext cx="7391724" cy="364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/>
        </p:nvSpPr>
        <p:spPr>
          <a:xfrm>
            <a:off x="2963813" y="443018"/>
            <a:ext cx="3978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Definition of done</a:t>
            </a:r>
            <a:endParaRPr sz="2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783256" y="2253529"/>
            <a:ext cx="3882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descr="Definition of Done vs. User Stories vs. Acceptance Criteria"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00" y="1179125"/>
            <a:ext cx="6016449" cy="357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2963813" y="443018"/>
            <a:ext cx="3978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Eventos de Scrum</a:t>
            </a:r>
            <a:endParaRPr sz="2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783256" y="2253529"/>
            <a:ext cx="3882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50" y="1075575"/>
            <a:ext cx="8024426" cy="36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2600325" y="1504950"/>
            <a:ext cx="3943200" cy="2133600"/>
          </a:xfrm>
          <a:prstGeom prst="roundRect">
            <a:avLst>
              <a:gd fmla="val 6422" name="adj"/>
            </a:avLst>
          </a:prstGeom>
          <a:solidFill>
            <a:schemeClr val="lt1"/>
          </a:solidFill>
          <a:ln>
            <a:noFill/>
          </a:ln>
          <a:effectLst>
            <a:outerShdw blurRad="127000" rotWithShape="0" algn="tl" dir="2700000" dist="127000">
              <a:srgbClr val="000000">
                <a:alpha val="1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1D4FD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Conclusión</a:t>
            </a:r>
            <a:endParaRPr sz="2700">
              <a:solidFill>
                <a:srgbClr val="1D4FD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1104960" y="1224054"/>
            <a:ext cx="2063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Qué es  Scrum?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782650" y="693590"/>
            <a:ext cx="707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649425" y="1750546"/>
            <a:ext cx="2063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169525" y="1854917"/>
            <a:ext cx="2063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Valores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218150" y="1281702"/>
            <a:ext cx="70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331090" y="1750546"/>
            <a:ext cx="2063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6331090" y="1404354"/>
            <a:ext cx="2063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Scrum Team</a:t>
            </a:r>
            <a:r>
              <a:rPr lang="e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6752690" y="877839"/>
            <a:ext cx="70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2158503" y="267675"/>
            <a:ext cx="4827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Contenido de la </a:t>
            </a:r>
            <a:r>
              <a:rPr b="1" i="1" lang="e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endParaRPr b="1" i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858785" y="4098021"/>
            <a:ext cx="2063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104960" y="2970704"/>
            <a:ext cx="2063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Eventos Scrum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449035" y="2490389"/>
            <a:ext cx="70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649435" y="4098021"/>
            <a:ext cx="2063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550922" y="3751825"/>
            <a:ext cx="2681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Artefactos</a:t>
            </a:r>
            <a:r>
              <a:rPr lang="e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Scrum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080210" y="3221189"/>
            <a:ext cx="70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331110" y="4098021"/>
            <a:ext cx="2063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541660" y="3221204"/>
            <a:ext cx="2063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Conclusión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541660" y="2751189"/>
            <a:ext cx="70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06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>
            <a:off x="2255664" y="773363"/>
            <a:ext cx="291536" cy="291179"/>
            <a:chOff x="2090919" y="902017"/>
            <a:chExt cx="388715" cy="388239"/>
          </a:xfrm>
        </p:grpSpPr>
        <p:sp>
          <p:nvSpPr>
            <p:cNvPr id="105" name="Google Shape;105;p15"/>
            <p:cNvSpPr/>
            <p:nvPr/>
          </p:nvSpPr>
          <p:spPr>
            <a:xfrm>
              <a:off x="2412959" y="991314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331893" y="1034034"/>
              <a:ext cx="104775" cy="104775"/>
            </a:xfrm>
            <a:custGeom>
              <a:rect b="b" l="l" r="r" t="t"/>
              <a:pathLst>
                <a:path extrusionOk="0" h="104775" w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090919" y="947356"/>
              <a:ext cx="257175" cy="342900"/>
            </a:xfrm>
            <a:custGeom>
              <a:rect b="b" l="l" r="r" t="t"/>
              <a:pathLst>
                <a:path extrusionOk="0" h="342900" w="257175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25317" y="969645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203028" y="1036510"/>
              <a:ext cx="76200" cy="57150"/>
            </a:xfrm>
            <a:custGeom>
              <a:rect b="b" l="l" r="r" t="t"/>
              <a:pathLst>
                <a:path extrusionOk="0" h="57150" w="7620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135496" y="902017"/>
              <a:ext cx="257175" cy="342900"/>
            </a:xfrm>
            <a:custGeom>
              <a:rect b="b" l="l" r="r" t="t"/>
              <a:pathLst>
                <a:path extrusionOk="0" h="342900" w="257175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314471" y="90201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4781054" y="1307136"/>
            <a:ext cx="221456" cy="295322"/>
            <a:chOff x="3471472" y="902398"/>
            <a:chExt cx="295275" cy="393763"/>
          </a:xfrm>
        </p:grpSpPr>
        <p:sp>
          <p:nvSpPr>
            <p:cNvPr id="113" name="Google Shape;113;p15"/>
            <p:cNvSpPr/>
            <p:nvPr/>
          </p:nvSpPr>
          <p:spPr>
            <a:xfrm>
              <a:off x="3549482" y="902398"/>
              <a:ext cx="142875" cy="76200"/>
            </a:xfrm>
            <a:custGeom>
              <a:rect b="b" l="l" r="r" t="t"/>
              <a:pathLst>
                <a:path extrusionOk="0" h="76200" w="142875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471472" y="924686"/>
              <a:ext cx="295275" cy="371475"/>
            </a:xfrm>
            <a:custGeom>
              <a:rect b="b" l="l" r="r" t="t"/>
              <a:pathLst>
                <a:path extrusionOk="0" h="371475" w="2952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7322305" y="904498"/>
            <a:ext cx="259818" cy="292894"/>
            <a:chOff x="773707" y="897064"/>
            <a:chExt cx="346424" cy="390525"/>
          </a:xfrm>
        </p:grpSpPr>
        <p:sp>
          <p:nvSpPr>
            <p:cNvPr id="116" name="Google Shape;116;p15"/>
            <p:cNvSpPr/>
            <p:nvPr/>
          </p:nvSpPr>
          <p:spPr>
            <a:xfrm>
              <a:off x="929917" y="964692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834381" y="897064"/>
              <a:ext cx="285750" cy="390525"/>
            </a:xfrm>
            <a:custGeom>
              <a:rect b="b" l="l" r="r" t="t"/>
              <a:pathLst>
                <a:path extrusionOk="0" h="390525" w="285750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773707" y="1076134"/>
              <a:ext cx="57150" cy="209550"/>
            </a:xfrm>
            <a:custGeom>
              <a:rect b="b" l="l" r="r" t="t"/>
              <a:pathLst>
                <a:path extrusionOk="0" h="209550" w="571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2156720" y="2517051"/>
            <a:ext cx="292894" cy="292894"/>
            <a:chOff x="2801293" y="892968"/>
            <a:chExt cx="390525" cy="390525"/>
          </a:xfrm>
        </p:grpSpPr>
        <p:sp>
          <p:nvSpPr>
            <p:cNvPr id="120" name="Google Shape;120;p15"/>
            <p:cNvSpPr/>
            <p:nvPr/>
          </p:nvSpPr>
          <p:spPr>
            <a:xfrm>
              <a:off x="2801293" y="892968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845299" y="1004030"/>
              <a:ext cx="190500" cy="28575"/>
            </a:xfrm>
            <a:custGeom>
              <a:rect b="b" l="l" r="r" t="t"/>
              <a:pathLst>
                <a:path extrusionOk="0" h="28575" w="190500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845204" y="1048416"/>
              <a:ext cx="142875" cy="28575"/>
            </a:xfrm>
            <a:custGeom>
              <a:rect b="b" l="l" r="r" t="t"/>
              <a:pathLst>
                <a:path extrusionOk="0" h="28575" w="1428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45204" y="1092803"/>
              <a:ext cx="142875" cy="28575"/>
            </a:xfrm>
            <a:custGeom>
              <a:rect b="b" l="l" r="r" t="t"/>
              <a:pathLst>
                <a:path extrusionOk="0" h="28575" w="1428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845204" y="1137189"/>
              <a:ext cx="142875" cy="28575"/>
            </a:xfrm>
            <a:custGeom>
              <a:rect b="b" l="l" r="r" t="t"/>
              <a:pathLst>
                <a:path extrusionOk="0" h="28575" w="1428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934167" y="1205293"/>
              <a:ext cx="95250" cy="28575"/>
            </a:xfrm>
            <a:custGeom>
              <a:rect b="b" l="l" r="r" t="t"/>
              <a:pathLst>
                <a:path extrusionOk="0" h="28575" w="95250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26" name="Google Shape;126;p15"/>
          <p:cNvGrpSpPr/>
          <p:nvPr/>
        </p:nvGrpSpPr>
        <p:grpSpPr>
          <a:xfrm>
            <a:off x="4714463" y="3316901"/>
            <a:ext cx="288036" cy="223671"/>
            <a:chOff x="4112600" y="931068"/>
            <a:chExt cx="384048" cy="298228"/>
          </a:xfrm>
        </p:grpSpPr>
        <p:sp>
          <p:nvSpPr>
            <p:cNvPr id="127" name="Google Shape;127;p15"/>
            <p:cNvSpPr/>
            <p:nvPr/>
          </p:nvSpPr>
          <p:spPr>
            <a:xfrm>
              <a:off x="4201373" y="931068"/>
              <a:ext cx="295275" cy="76200"/>
            </a:xfrm>
            <a:custGeom>
              <a:rect b="b" l="l" r="r" t="t"/>
              <a:pathLst>
                <a:path extrusionOk="0" h="76200" w="295275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201373" y="1042130"/>
              <a:ext cx="295275" cy="76200"/>
            </a:xfrm>
            <a:custGeom>
              <a:rect b="b" l="l" r="r" t="t"/>
              <a:pathLst>
                <a:path extrusionOk="0" h="76200" w="295275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201373" y="1153096"/>
              <a:ext cx="295275" cy="76200"/>
            </a:xfrm>
            <a:custGeom>
              <a:rect b="b" l="l" r="r" t="t"/>
              <a:pathLst>
                <a:path extrusionOk="0" h="76200" w="295275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112600" y="931068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112600" y="1042130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112600" y="1153096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7460402" y="2777650"/>
            <a:ext cx="293323" cy="293251"/>
            <a:chOff x="2765670" y="902684"/>
            <a:chExt cx="391097" cy="391001"/>
          </a:xfrm>
        </p:grpSpPr>
        <p:sp>
          <p:nvSpPr>
            <p:cNvPr id="134" name="Google Shape;134;p15"/>
            <p:cNvSpPr/>
            <p:nvPr/>
          </p:nvSpPr>
          <p:spPr>
            <a:xfrm>
              <a:off x="2765670" y="902684"/>
              <a:ext cx="285750" cy="390525"/>
            </a:xfrm>
            <a:custGeom>
              <a:rect b="b" l="l" r="r" t="t"/>
              <a:pathLst>
                <a:path extrusionOk="0" h="390525" w="285750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071042" y="1207960"/>
              <a:ext cx="85725" cy="85725"/>
            </a:xfrm>
            <a:custGeom>
              <a:rect b="b" l="l" r="r" t="t"/>
              <a:pathLst>
                <a:path extrusionOk="0" h="85725" w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071042" y="960208"/>
              <a:ext cx="85725" cy="228600"/>
            </a:xfrm>
            <a:custGeom>
              <a:rect b="b" l="l" r="r" t="t"/>
              <a:pathLst>
                <a:path extrusionOk="0" h="228600" w="85725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2600325" y="1504950"/>
            <a:ext cx="3943200" cy="2133600"/>
          </a:xfrm>
          <a:prstGeom prst="roundRect">
            <a:avLst>
              <a:gd fmla="val 6422" name="adj"/>
            </a:avLst>
          </a:prstGeom>
          <a:solidFill>
            <a:schemeClr val="lt1"/>
          </a:solidFill>
          <a:ln>
            <a:noFill/>
          </a:ln>
          <a:effectLst>
            <a:outerShdw blurRad="127000" rotWithShape="0" algn="tl" dir="2700000" dist="127000">
              <a:srgbClr val="000000">
                <a:alpha val="1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1D4FD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Qué</a:t>
            </a:r>
            <a:r>
              <a:rPr lang="es" sz="2700">
                <a:solidFill>
                  <a:srgbClr val="1D4FD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es Scrum?</a:t>
            </a:r>
            <a:endParaRPr sz="2700">
              <a:solidFill>
                <a:srgbClr val="1D4FD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724109" y="1760031"/>
            <a:ext cx="2824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Eventos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Formales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3992339" y="1760014"/>
            <a:ext cx="2095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3992338" y="1422889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Transparencia</a:t>
            </a:r>
            <a:endParaRPr sz="1100"/>
          </a:p>
        </p:txBody>
      </p:sp>
      <p:sp>
        <p:nvSpPr>
          <p:cNvPr id="149" name="Google Shape;149;p17"/>
          <p:cNvSpPr/>
          <p:nvPr/>
        </p:nvSpPr>
        <p:spPr>
          <a:xfrm>
            <a:off x="3982813" y="1051831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01.</a:t>
            </a:r>
            <a:endParaRPr sz="1100"/>
          </a:p>
        </p:txBody>
      </p:sp>
      <p:sp>
        <p:nvSpPr>
          <p:cNvPr id="150" name="Google Shape;150;p17"/>
          <p:cNvSpPr txBox="1"/>
          <p:nvPr/>
        </p:nvSpPr>
        <p:spPr>
          <a:xfrm>
            <a:off x="6430358" y="1760014"/>
            <a:ext cx="2095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430358" y="1422889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Inspección</a:t>
            </a:r>
            <a:endParaRPr sz="1100"/>
          </a:p>
        </p:txBody>
      </p:sp>
      <p:sp>
        <p:nvSpPr>
          <p:cNvPr id="152" name="Google Shape;152;p17"/>
          <p:cNvSpPr/>
          <p:nvPr/>
        </p:nvSpPr>
        <p:spPr>
          <a:xfrm>
            <a:off x="6420833" y="1051831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02.</a:t>
            </a:r>
            <a:endParaRPr sz="1100"/>
          </a:p>
        </p:txBody>
      </p:sp>
      <p:sp>
        <p:nvSpPr>
          <p:cNvPr id="153" name="Google Shape;153;p17"/>
          <p:cNvSpPr txBox="1"/>
          <p:nvPr/>
        </p:nvSpPr>
        <p:spPr>
          <a:xfrm>
            <a:off x="3992339" y="3521195"/>
            <a:ext cx="2095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3992338" y="3184070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Adaptación</a:t>
            </a:r>
            <a:endParaRPr sz="1100"/>
          </a:p>
        </p:txBody>
      </p:sp>
      <p:sp>
        <p:nvSpPr>
          <p:cNvPr id="155" name="Google Shape;155;p17"/>
          <p:cNvSpPr/>
          <p:nvPr/>
        </p:nvSpPr>
        <p:spPr>
          <a:xfrm>
            <a:off x="3982813" y="2813012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03.</a:t>
            </a:r>
            <a:endParaRPr sz="1100"/>
          </a:p>
        </p:txBody>
      </p:sp>
      <p:sp>
        <p:nvSpPr>
          <p:cNvPr id="156" name="Google Shape;156;p17"/>
          <p:cNvSpPr txBox="1"/>
          <p:nvPr/>
        </p:nvSpPr>
        <p:spPr>
          <a:xfrm>
            <a:off x="6430358" y="3521195"/>
            <a:ext cx="2095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430358" y="3184070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Valores Scrum</a:t>
            </a:r>
            <a:endParaRPr sz="1100"/>
          </a:p>
        </p:txBody>
      </p:sp>
      <p:sp>
        <p:nvSpPr>
          <p:cNvPr id="158" name="Google Shape;158;p17"/>
          <p:cNvSpPr/>
          <p:nvPr/>
        </p:nvSpPr>
        <p:spPr>
          <a:xfrm>
            <a:off x="6420833" y="2813012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2600325" y="1504950"/>
            <a:ext cx="3943200" cy="2133600"/>
          </a:xfrm>
          <a:prstGeom prst="roundRect">
            <a:avLst>
              <a:gd fmla="val 6422" name="adj"/>
            </a:avLst>
          </a:prstGeom>
          <a:solidFill>
            <a:schemeClr val="lt1"/>
          </a:solidFill>
          <a:ln>
            <a:noFill/>
          </a:ln>
          <a:effectLst>
            <a:outerShdw blurRad="127000" rotWithShape="0" algn="tl" dir="2700000" dist="127000">
              <a:srgbClr val="000000">
                <a:alpha val="1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1D4FD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Valores</a:t>
            </a:r>
            <a:endParaRPr sz="2700">
              <a:solidFill>
                <a:srgbClr val="1D4FD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548075" y="548075"/>
            <a:ext cx="196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</a:rPr>
              <a:t>Compromiso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6543525" y="418375"/>
            <a:ext cx="2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</a:rPr>
              <a:t>Enfoque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548075" y="2310150"/>
            <a:ext cx="143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</a:rPr>
              <a:t>Apertura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7223375" y="2310150"/>
            <a:ext cx="182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</a:rPr>
              <a:t>Respeto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4019225" y="4201925"/>
            <a:ext cx="333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</a:rPr>
              <a:t>Coraje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-970791" y="1064106"/>
            <a:ext cx="2824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968759" y="1194706"/>
            <a:ext cx="2824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1482936" y="749600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SCRUM TEAM</a:t>
            </a:r>
            <a:endParaRPr sz="2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76" name="Google Shape;176;p19"/>
          <p:cNvGrpSpPr/>
          <p:nvPr/>
        </p:nvGrpSpPr>
        <p:grpSpPr>
          <a:xfrm>
            <a:off x="1786313" y="1869445"/>
            <a:ext cx="362745" cy="567099"/>
            <a:chOff x="2176740" y="5552108"/>
            <a:chExt cx="257175" cy="402055"/>
          </a:xfrm>
        </p:grpSpPr>
        <p:sp>
          <p:nvSpPr>
            <p:cNvPr id="177" name="Google Shape;177;p19"/>
            <p:cNvSpPr/>
            <p:nvPr/>
          </p:nvSpPr>
          <p:spPr>
            <a:xfrm>
              <a:off x="2176740" y="5620788"/>
              <a:ext cx="257175" cy="333375"/>
            </a:xfrm>
            <a:custGeom>
              <a:rect b="b" l="l" r="r" t="t"/>
              <a:pathLst>
                <a:path extrusionOk="0" h="333375" w="2571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2286374" y="5552108"/>
              <a:ext cx="28575" cy="57150"/>
            </a:xfrm>
            <a:custGeom>
              <a:rect b="b" l="l" r="r" t="t"/>
              <a:pathLst>
                <a:path extrusionOk="0" h="57150" w="28575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2234946" y="5560356"/>
              <a:ext cx="38100" cy="47625"/>
            </a:xfrm>
            <a:custGeom>
              <a:rect b="b" l="l" r="r" t="t"/>
              <a:pathLst>
                <a:path extrusionOk="0" h="47625" w="38100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2330381" y="5560507"/>
              <a:ext cx="38100" cy="47625"/>
            </a:xfrm>
            <a:custGeom>
              <a:rect b="b" l="l" r="r" t="t"/>
              <a:pathLst>
                <a:path extrusionOk="0" h="47625" w="38100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81" name="Google Shape;181;p19"/>
          <p:cNvSpPr txBox="1"/>
          <p:nvPr/>
        </p:nvSpPr>
        <p:spPr>
          <a:xfrm>
            <a:off x="3571972" y="3179784"/>
            <a:ext cx="20178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▪"/>
            </a:pPr>
            <a:r>
              <a:rPr lang="es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 comprometen a crear un Incremento útil en cada Sprint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▪"/>
            </a:pPr>
            <a:r>
              <a:rPr lang="es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Crean el Sprint Backlog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▪"/>
            </a:pPr>
            <a:r>
              <a:rPr lang="es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Inculcar la calidad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▪"/>
            </a:pPr>
            <a:r>
              <a:rPr lang="es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Adaptar plan hacia objetivo del sprint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▪"/>
            </a:pPr>
            <a:r>
              <a:rPr lang="es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Responsabilidad como profesional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958772" y="2776642"/>
            <a:ext cx="2017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Product Owner</a:t>
            </a:r>
            <a:endParaRPr sz="1100"/>
          </a:p>
        </p:txBody>
      </p:sp>
      <p:sp>
        <p:nvSpPr>
          <p:cNvPr id="183" name="Google Shape;183;p19"/>
          <p:cNvSpPr/>
          <p:nvPr/>
        </p:nvSpPr>
        <p:spPr>
          <a:xfrm>
            <a:off x="4332880" y="1912901"/>
            <a:ext cx="495967" cy="495967"/>
          </a:xfrm>
          <a:custGeom>
            <a:rect b="b" l="l" r="r" t="t"/>
            <a:pathLst>
              <a:path extrusionOk="0" h="390525" w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815839" y="3164000"/>
            <a:ext cx="23037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▪"/>
            </a:pPr>
            <a:r>
              <a:rPr lang="es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Maximizar el valor del producto resultante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▪"/>
            </a:pPr>
            <a:r>
              <a:rPr lang="es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Desarrollar y comunicar  el Objetivo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▪"/>
            </a:pPr>
            <a:r>
              <a:rPr lang="es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Creación y comunicación  de trabajo pendiente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▪"/>
            </a:pPr>
            <a:r>
              <a:rPr lang="es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Trabajo pendiente del producto sea transparente, visible y comprendido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3563088" y="2776642"/>
            <a:ext cx="2017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Developers</a:t>
            </a:r>
            <a:endParaRPr sz="1100"/>
          </a:p>
        </p:txBody>
      </p:sp>
      <p:sp>
        <p:nvSpPr>
          <p:cNvPr id="186" name="Google Shape;186;p19"/>
          <p:cNvSpPr/>
          <p:nvPr/>
        </p:nvSpPr>
        <p:spPr>
          <a:xfrm>
            <a:off x="6926740" y="1887534"/>
            <a:ext cx="451771" cy="544782"/>
          </a:xfrm>
          <a:custGeom>
            <a:rect b="b" l="l" r="r" t="t"/>
            <a:pathLst>
              <a:path extrusionOk="0" h="390525" w="323850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6145104" y="3204659"/>
            <a:ext cx="20178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▪"/>
            </a:pPr>
            <a:r>
              <a:rPr lang="es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Responsable de la efectividad del Scrum Team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▪"/>
            </a:pPr>
            <a:r>
              <a:rPr lang="es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</a:t>
            </a:r>
            <a:r>
              <a:rPr lang="es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irven al equipo Scrum,Al product owner  y a toda la organización.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6145104" y="2776642"/>
            <a:ext cx="2017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Scrum Master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/>
        </p:nvSpPr>
        <p:spPr>
          <a:xfrm>
            <a:off x="2585800" y="505950"/>
            <a:ext cx="550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Artefactos </a:t>
            </a:r>
            <a:r>
              <a:rPr lang="es" sz="2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 Scrum</a:t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5" y="1185675"/>
            <a:ext cx="8802056" cy="37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2585800" y="505950"/>
            <a:ext cx="550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Sprint Backlog</a:t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50" y="1197225"/>
            <a:ext cx="8300925" cy="37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/>
        </p:nvSpPr>
        <p:spPr>
          <a:xfrm>
            <a:off x="2585800" y="505950"/>
            <a:ext cx="550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Sprint goal</a:t>
            </a:r>
            <a:endParaRPr sz="2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50" y="1243400"/>
            <a:ext cx="8312475" cy="34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