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aleway Heavy" charset="1" panose="00000000000000000000"/>
      <p:regular r:id="rId16"/>
    </p:embeddedFont>
    <p:embeddedFont>
      <p:font typeface="Garet" charset="1" panose="00000000000000000000"/>
      <p:regular r:id="rId17"/>
    </p:embeddedFont>
    <p:embeddedFont>
      <p:font typeface="Raleway" charset="1" panose="00000000000000000000"/>
      <p:regular r:id="rId18"/>
    </p:embeddedFont>
    <p:embeddedFont>
      <p:font typeface="DM Serif Display" charset="1" panose="00000000000000000000"/>
      <p:regular r:id="rId19"/>
    </p:embeddedFont>
    <p:embeddedFont>
      <p:font typeface="Montserrat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900552" y="4552418"/>
            <a:ext cx="8486896" cy="2048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8"/>
              </a:lnSpc>
            </a:pPr>
            <a:r>
              <a:rPr lang="en-US" b="true" sz="6212" spc="31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EVALUACIÓN DE NOTAS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67976" y="6737594"/>
            <a:ext cx="5675166" cy="206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Grupo:  </a:t>
            </a:r>
          </a:p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Piriz Axel</a:t>
            </a:r>
          </a:p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Ruiz Franco Javier</a:t>
            </a:r>
          </a:p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Tapia Ferrufino Rocio Melina</a:t>
            </a:r>
          </a:p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Vargas Kevin Daniel</a:t>
            </a:r>
          </a:p>
          <a:p>
            <a:pPr algn="ctr">
              <a:lnSpc>
                <a:spcPts val="278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312014" y="3199506"/>
            <a:ext cx="13663973" cy="155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9"/>
              </a:lnSpc>
            </a:pPr>
            <a:r>
              <a:rPr lang="en-US" sz="9541" spc="477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TPI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328095"/>
            <a:ext cx="13019115" cy="1155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9"/>
              </a:lnSpc>
            </a:pPr>
            <a:r>
              <a:rPr lang="en-US" b="true" sz="7868" spc="2533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CONCLUSIONES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242325" y="3018136"/>
            <a:ext cx="13726468" cy="4687231"/>
            <a:chOff x="0" y="0"/>
            <a:chExt cx="18301957" cy="624964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40667"/>
              <a:ext cx="6769267" cy="812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79"/>
                </a:lnSpc>
                <a:spcBef>
                  <a:spcPct val="0"/>
                </a:spcBef>
              </a:pPr>
              <a:r>
                <a:rPr lang="en-US" b="true" sz="3699">
                  <a:solidFill>
                    <a:srgbClr val="27403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Trabajo en equipo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193699"/>
              <a:ext cx="6769267" cy="14772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9"/>
                </a:lnSpc>
              </a:pPr>
              <a:r>
                <a:rPr lang="en-US" sz="2177" b="true">
                  <a:solidFill>
                    <a:srgbClr val="27403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Aprendimos el valor de colaborar de forma remota</a:t>
              </a:r>
            </a:p>
            <a:p>
              <a:pPr algn="l">
                <a:lnSpc>
                  <a:spcPts val="3049"/>
                </a:lnSpc>
                <a:spcBef>
                  <a:spcPct val="0"/>
                </a:spcBef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375986" y="-66675"/>
              <a:ext cx="8925971" cy="812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79"/>
                </a:lnSpc>
                <a:spcBef>
                  <a:spcPct val="0"/>
                </a:spcBef>
              </a:pPr>
              <a:r>
                <a:rPr lang="en-US" b="true" sz="3699">
                  <a:solidFill>
                    <a:srgbClr val="27403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Habilidades técnicas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9375986" y="986356"/>
              <a:ext cx="8925971" cy="972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9"/>
                </a:lnSpc>
                <a:spcBef>
                  <a:spcPct val="0"/>
                </a:spcBef>
              </a:pPr>
              <a:r>
                <a:rPr lang="en-US" b="true" sz="2177">
                  <a:solidFill>
                    <a:srgbClr val="27403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Aplicamos conceptos clave de POO para crear un sistema académico modular.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719369"/>
              <a:ext cx="8108694" cy="812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79"/>
                </a:lnSpc>
                <a:spcBef>
                  <a:spcPct val="0"/>
                </a:spcBef>
              </a:pPr>
              <a:r>
                <a:rPr lang="en-US" b="true" sz="3699">
                  <a:solidFill>
                    <a:srgbClr val="27403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Optimización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772400"/>
              <a:ext cx="8108694" cy="14772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9"/>
                </a:lnSpc>
              </a:pPr>
              <a:r>
                <a:rPr lang="en-US" sz="2177" b="true">
                  <a:solidFill>
                    <a:srgbClr val="27403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Simplificamos el codigo original para que sea más claro y eficiente.</a:t>
              </a:r>
            </a:p>
            <a:p>
              <a:pPr algn="l">
                <a:lnSpc>
                  <a:spcPts val="3049"/>
                </a:lnSpc>
                <a:spcBef>
                  <a:spcPct val="0"/>
                </a:spcBef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9375986" y="3719369"/>
              <a:ext cx="7518438" cy="812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79"/>
                </a:lnSpc>
                <a:spcBef>
                  <a:spcPct val="0"/>
                </a:spcBef>
              </a:pPr>
              <a:r>
                <a:rPr lang="en-US" b="true" sz="3699">
                  <a:solidFill>
                    <a:srgbClr val="27403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Potencial a futuro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9375986" y="4772400"/>
              <a:ext cx="7518438" cy="14772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9"/>
                </a:lnSpc>
              </a:pPr>
              <a:r>
                <a:rPr lang="en-US" sz="2177" b="true">
                  <a:solidFill>
                    <a:srgbClr val="27403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Identificamos mejoras para ingresar dinámicamente estudiantes y notas.</a:t>
              </a:r>
            </a:p>
            <a:p>
              <a:pPr algn="l">
                <a:lnSpc>
                  <a:spcPts val="304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0788565" y="279188"/>
              <a:ext cx="1691816" cy="23268945"/>
              <a:chOff x="0" y="0"/>
              <a:chExt cx="334186" cy="45963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34186" cy="4596335"/>
              </a:xfrm>
              <a:custGeom>
                <a:avLst/>
                <a:gdLst/>
                <a:ahLst/>
                <a:cxnLst/>
                <a:rect r="r" b="b" t="t" l="l"/>
                <a:pathLst>
                  <a:path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0771334" y="390167"/>
              <a:ext cx="1699601" cy="22662723"/>
              <a:chOff x="0" y="0"/>
              <a:chExt cx="335724" cy="447658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5724" cy="4476587"/>
              </a:xfrm>
              <a:custGeom>
                <a:avLst/>
                <a:gdLst/>
                <a:ahLst/>
                <a:cxnLst/>
                <a:rect r="r" b="b" t="t" l="l"/>
                <a:pathLst>
                  <a:path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07053" y="431431"/>
              <a:ext cx="1715394" cy="21922519"/>
              <a:chOff x="0" y="0"/>
              <a:chExt cx="338843" cy="43303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38843" cy="4330374"/>
              </a:xfrm>
              <a:custGeom>
                <a:avLst/>
                <a:gdLst/>
                <a:ahLst/>
                <a:cxnLst/>
                <a:rect r="r" b="b" t="t" l="l"/>
                <a:pathLst>
                  <a:path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2113204" y="2741878"/>
            <a:ext cx="11386292" cy="2816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1"/>
              </a:lnSpc>
            </a:pPr>
          </a:p>
          <a:p>
            <a:pPr algn="l" marL="600538" indent="-300269" lvl="1">
              <a:lnSpc>
                <a:spcPts val="4561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Concepto de POO en un caso práctico</a:t>
            </a:r>
          </a:p>
          <a:p>
            <a:pPr algn="l" marL="600538" indent="-300269" lvl="1">
              <a:lnSpc>
                <a:spcPts val="4561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Problema real del ámbito educativo</a:t>
            </a:r>
          </a:p>
          <a:p>
            <a:pPr algn="l" marL="600538" indent="-300269" lvl="1">
              <a:lnSpc>
                <a:spcPts val="4561"/>
              </a:lnSpc>
              <a:buFont typeface="Arial"/>
              <a:buChar char="•"/>
            </a:pPr>
            <a:r>
              <a:rPr lang="en-US" sz="278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Gestión del rendimiento académico</a:t>
            </a:r>
          </a:p>
          <a:p>
            <a:pPr algn="l">
              <a:lnSpc>
                <a:spcPts val="4561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113204" y="1347740"/>
            <a:ext cx="14089248" cy="59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8"/>
              </a:lnSpc>
            </a:pPr>
            <a:r>
              <a:rPr lang="en-US" b="true" sz="4068" spc="131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¿POR QUÉ ELEGIMOS ESTE TEMA?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0788565" y="279188"/>
              <a:ext cx="1691816" cy="23268945"/>
              <a:chOff x="0" y="0"/>
              <a:chExt cx="334186" cy="45963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34186" cy="4596335"/>
              </a:xfrm>
              <a:custGeom>
                <a:avLst/>
                <a:gdLst/>
                <a:ahLst/>
                <a:cxnLst/>
                <a:rect r="r" b="b" t="t" l="l"/>
                <a:pathLst>
                  <a:path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0771334" y="390167"/>
              <a:ext cx="1699601" cy="22662723"/>
              <a:chOff x="0" y="0"/>
              <a:chExt cx="335724" cy="447658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5724" cy="4476587"/>
              </a:xfrm>
              <a:custGeom>
                <a:avLst/>
                <a:gdLst/>
                <a:ahLst/>
                <a:cxnLst/>
                <a:rect r="r" b="b" t="t" l="l"/>
                <a:pathLst>
                  <a:path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07053" y="431431"/>
              <a:ext cx="1715394" cy="21922519"/>
              <a:chOff x="0" y="0"/>
              <a:chExt cx="338843" cy="43303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38843" cy="4330374"/>
              </a:xfrm>
              <a:custGeom>
                <a:avLst/>
                <a:gdLst/>
                <a:ahLst/>
                <a:cxnLst/>
                <a:rect r="r" b="b" t="t" l="l"/>
                <a:pathLst>
                  <a:path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1813706" y="3070180"/>
            <a:ext cx="6809055" cy="551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2"/>
              </a:lnSpc>
            </a:pPr>
            <a:r>
              <a:rPr lang="en-US" sz="291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Sistema de evaluación de notas: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13204" y="1347740"/>
            <a:ext cx="13019115" cy="59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8"/>
              </a:lnSpc>
            </a:pPr>
            <a:r>
              <a:rPr lang="en-US" b="true" sz="4068" spc="131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QUÉ HACE EL PROYECTO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13204" y="4240394"/>
            <a:ext cx="10629962" cy="168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3284" indent="-306642" lvl="1">
              <a:lnSpc>
                <a:spcPts val="4658"/>
              </a:lnSpc>
              <a:buFont typeface="Arial"/>
              <a:buChar char="•"/>
            </a:pPr>
            <a:r>
              <a:rPr lang="en-US" sz="284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Solicita el nombre de 3 estudiantes</a:t>
            </a:r>
          </a:p>
          <a:p>
            <a:pPr algn="l" marL="591693" indent="-295847" lvl="1">
              <a:lnSpc>
                <a:spcPts val="4494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Pide ingresar sus dos notas</a:t>
            </a:r>
          </a:p>
          <a:p>
            <a:pPr algn="l" marL="591693" indent="-295847" lvl="1">
              <a:lnSpc>
                <a:spcPts val="4494"/>
              </a:lnSpc>
              <a:buFont typeface="Arial"/>
              <a:buChar char="•"/>
            </a:pPr>
            <a:r>
              <a:rPr lang="en-US" sz="274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Muestra un mensaje con el resultado final de las notas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0788565" y="279188"/>
              <a:ext cx="1691816" cy="23268945"/>
              <a:chOff x="0" y="0"/>
              <a:chExt cx="334186" cy="45963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34186" cy="4596335"/>
              </a:xfrm>
              <a:custGeom>
                <a:avLst/>
                <a:gdLst/>
                <a:ahLst/>
                <a:cxnLst/>
                <a:rect r="r" b="b" t="t" l="l"/>
                <a:pathLst>
                  <a:path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0771334" y="390167"/>
              <a:ext cx="1699601" cy="22662723"/>
              <a:chOff x="0" y="0"/>
              <a:chExt cx="335724" cy="447658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5724" cy="4476587"/>
              </a:xfrm>
              <a:custGeom>
                <a:avLst/>
                <a:gdLst/>
                <a:ahLst/>
                <a:cxnLst/>
                <a:rect r="r" b="b" t="t" l="l"/>
                <a:pathLst>
                  <a:path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07053" y="431431"/>
              <a:ext cx="1715394" cy="21922519"/>
              <a:chOff x="0" y="0"/>
              <a:chExt cx="338843" cy="43303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38843" cy="4330374"/>
              </a:xfrm>
              <a:custGeom>
                <a:avLst/>
                <a:gdLst/>
                <a:ahLst/>
                <a:cxnLst/>
                <a:rect r="r" b="b" t="t" l="l"/>
                <a:pathLst>
                  <a:path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2113204" y="1347740"/>
            <a:ext cx="13019115" cy="59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8"/>
              </a:lnSpc>
            </a:pPr>
            <a:r>
              <a:rPr lang="en-US" b="true" sz="4068" spc="131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TECNOLOGÍAS USADAS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5572" y="2327872"/>
            <a:ext cx="964076" cy="152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3"/>
              </a:lnSpc>
              <a:spcBef>
                <a:spcPct val="0"/>
              </a:spcBef>
            </a:pPr>
            <a:r>
              <a:rPr lang="en-US" sz="8909">
                <a:solidFill>
                  <a:srgbClr val="27403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2131" y="3644047"/>
            <a:ext cx="1950958" cy="651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0"/>
              </a:lnSpc>
              <a:spcBef>
                <a:spcPct val="0"/>
              </a:spcBef>
            </a:pPr>
            <a:r>
              <a:rPr lang="en-US" b="true" sz="3807">
                <a:solidFill>
                  <a:srgbClr val="27403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Python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58757" y="2485581"/>
            <a:ext cx="1170159" cy="152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3"/>
              </a:lnSpc>
              <a:spcBef>
                <a:spcPct val="0"/>
              </a:spcBef>
            </a:pPr>
            <a:r>
              <a:rPr lang="en-US" sz="8909">
                <a:solidFill>
                  <a:srgbClr val="27403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566788" y="2485581"/>
            <a:ext cx="1170159" cy="152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3"/>
              </a:lnSpc>
              <a:spcBef>
                <a:spcPct val="0"/>
              </a:spcBef>
            </a:pPr>
            <a:r>
              <a:rPr lang="en-US" sz="8909">
                <a:solidFill>
                  <a:srgbClr val="27403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71129" y="5092514"/>
            <a:ext cx="1176976" cy="152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3"/>
              </a:lnSpc>
              <a:spcBef>
                <a:spcPct val="0"/>
              </a:spcBef>
            </a:pPr>
            <a:r>
              <a:rPr lang="en-US" sz="8909">
                <a:solidFill>
                  <a:srgbClr val="27403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57132" y="5092514"/>
            <a:ext cx="1170159" cy="152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3"/>
              </a:lnSpc>
              <a:spcBef>
                <a:spcPct val="0"/>
              </a:spcBef>
            </a:pPr>
            <a:r>
              <a:rPr lang="en-US" sz="8909">
                <a:solidFill>
                  <a:srgbClr val="27403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668357" y="3774160"/>
            <a:ext cx="1950958" cy="651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0"/>
              </a:lnSpc>
              <a:spcBef>
                <a:spcPct val="0"/>
              </a:spcBef>
            </a:pPr>
            <a:r>
              <a:rPr lang="en-US" b="true" sz="3807">
                <a:solidFill>
                  <a:srgbClr val="27403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514157" y="3774219"/>
            <a:ext cx="3275420" cy="65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3"/>
              </a:lnSpc>
              <a:spcBef>
                <a:spcPct val="0"/>
              </a:spcBef>
            </a:pPr>
            <a:r>
              <a:rPr lang="en-US" b="true" sz="3809">
                <a:solidFill>
                  <a:srgbClr val="27403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Decoradores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046518" y="6363628"/>
            <a:ext cx="2226198" cy="65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3"/>
              </a:lnSpc>
              <a:spcBef>
                <a:spcPct val="0"/>
              </a:spcBef>
            </a:pPr>
            <a:r>
              <a:rPr lang="en-US" b="true" sz="3809">
                <a:solidFill>
                  <a:srgbClr val="27403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Terminal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149329" y="6363628"/>
            <a:ext cx="3785763" cy="65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3"/>
              </a:lnSpc>
              <a:spcBef>
                <a:spcPct val="0"/>
              </a:spcBef>
            </a:pPr>
            <a:r>
              <a:rPr lang="en-US" b="true" sz="3809">
                <a:solidFill>
                  <a:srgbClr val="27403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Comunicacion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0788565" y="279188"/>
              <a:ext cx="1691816" cy="23268945"/>
              <a:chOff x="0" y="0"/>
              <a:chExt cx="334186" cy="45963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34186" cy="4596335"/>
              </a:xfrm>
              <a:custGeom>
                <a:avLst/>
                <a:gdLst/>
                <a:ahLst/>
                <a:cxnLst/>
                <a:rect r="r" b="b" t="t" l="l"/>
                <a:pathLst>
                  <a:path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0771334" y="390167"/>
              <a:ext cx="1699601" cy="22662723"/>
              <a:chOff x="0" y="0"/>
              <a:chExt cx="335724" cy="447658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5724" cy="4476587"/>
              </a:xfrm>
              <a:custGeom>
                <a:avLst/>
                <a:gdLst/>
                <a:ahLst/>
                <a:cxnLst/>
                <a:rect r="r" b="b" t="t" l="l"/>
                <a:pathLst>
                  <a:path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07053" y="431431"/>
              <a:ext cx="1715394" cy="21922519"/>
              <a:chOff x="0" y="0"/>
              <a:chExt cx="338843" cy="43303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38843" cy="4330374"/>
              </a:xfrm>
              <a:custGeom>
                <a:avLst/>
                <a:gdLst/>
                <a:ahLst/>
                <a:cxnLst/>
                <a:rect r="r" b="b" t="t" l="l"/>
                <a:pathLst>
                  <a:path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10411662" y="3621268"/>
            <a:ext cx="6638171" cy="2850000"/>
          </a:xfrm>
          <a:custGeom>
            <a:avLst/>
            <a:gdLst/>
            <a:ahLst/>
            <a:cxnLst/>
            <a:rect r="r" b="b" t="t" l="l"/>
            <a:pathLst>
              <a:path h="2850000" w="6638171">
                <a:moveTo>
                  <a:pt x="0" y="0"/>
                </a:moveTo>
                <a:lnTo>
                  <a:pt x="6638171" y="0"/>
                </a:lnTo>
                <a:lnTo>
                  <a:pt x="6638171" y="2850000"/>
                </a:lnTo>
                <a:lnTo>
                  <a:pt x="0" y="285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4427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70565" y="2206951"/>
            <a:ext cx="15779268" cy="1075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1"/>
              </a:lnSpc>
            </a:pPr>
            <a:r>
              <a:rPr lang="en-US" sz="270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 estructura de nuestro proyecto está compuesta por tres clases principales: Evaluar y Persona, que actúan como clases base, y Estudiante, que hereda de ambas.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13204" y="1347740"/>
            <a:ext cx="13019115" cy="59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8"/>
              </a:lnSpc>
            </a:pPr>
            <a:r>
              <a:rPr lang="en-US" b="true" sz="4068" spc="131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DISEÑO: CLASES Y ESTRUCTURA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3769083"/>
            <a:ext cx="8761113" cy="1632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1"/>
              </a:lnSpc>
            </a:pPr>
            <a:r>
              <a:rPr lang="en-US" sz="270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Clase abstracta que define métodos que la clase ‘Nota’ implementa para calcular la nota final y ver si el alumno promociona.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411662" y="6623668"/>
            <a:ext cx="6638171" cy="3009262"/>
          </a:xfrm>
          <a:custGeom>
            <a:avLst/>
            <a:gdLst/>
            <a:ahLst/>
            <a:cxnLst/>
            <a:rect r="r" b="b" t="t" l="l"/>
            <a:pathLst>
              <a:path h="3009262" w="6638171">
                <a:moveTo>
                  <a:pt x="0" y="0"/>
                </a:moveTo>
                <a:lnTo>
                  <a:pt x="6638171" y="0"/>
                </a:lnTo>
                <a:lnTo>
                  <a:pt x="6638171" y="3009262"/>
                </a:lnTo>
                <a:lnTo>
                  <a:pt x="0" y="3009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025" r="-31917" b="-13025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270565" y="7229991"/>
            <a:ext cx="8761113" cy="1632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1"/>
              </a:lnSpc>
            </a:pPr>
            <a:r>
              <a:rPr lang="en-US" sz="270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trata de una clase padre donde en este se utiliza para recopilar la información del alumno para introducir el nombre del mismo.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0788565" y="279188"/>
              <a:ext cx="1691816" cy="23268945"/>
              <a:chOff x="0" y="0"/>
              <a:chExt cx="334186" cy="45963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34186" cy="4596335"/>
              </a:xfrm>
              <a:custGeom>
                <a:avLst/>
                <a:gdLst/>
                <a:ahLst/>
                <a:cxnLst/>
                <a:rect r="r" b="b" t="t" l="l"/>
                <a:pathLst>
                  <a:path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0771334" y="390167"/>
              <a:ext cx="1699601" cy="22662723"/>
              <a:chOff x="0" y="0"/>
              <a:chExt cx="335724" cy="447658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5724" cy="4476587"/>
              </a:xfrm>
              <a:custGeom>
                <a:avLst/>
                <a:gdLst/>
                <a:ahLst/>
                <a:cxnLst/>
                <a:rect r="r" b="b" t="t" l="l"/>
                <a:pathLst>
                  <a:path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07053" y="431431"/>
              <a:ext cx="1715394" cy="21922519"/>
              <a:chOff x="0" y="0"/>
              <a:chExt cx="338843" cy="43303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38843" cy="4330374"/>
              </a:xfrm>
              <a:custGeom>
                <a:avLst/>
                <a:gdLst/>
                <a:ahLst/>
                <a:cxnLst/>
                <a:rect r="r" b="b" t="t" l="l"/>
                <a:pathLst>
                  <a:path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8366328" y="1940717"/>
            <a:ext cx="8892972" cy="3435976"/>
          </a:xfrm>
          <a:custGeom>
            <a:avLst/>
            <a:gdLst/>
            <a:ahLst/>
            <a:cxnLst/>
            <a:rect r="r" b="b" t="t" l="l"/>
            <a:pathLst>
              <a:path h="3435976" w="8892972">
                <a:moveTo>
                  <a:pt x="0" y="0"/>
                </a:moveTo>
                <a:lnTo>
                  <a:pt x="8892972" y="0"/>
                </a:lnTo>
                <a:lnTo>
                  <a:pt x="8892972" y="3435976"/>
                </a:lnTo>
                <a:lnTo>
                  <a:pt x="0" y="343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571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366328" y="5395743"/>
            <a:ext cx="8938958" cy="4015825"/>
          </a:xfrm>
          <a:custGeom>
            <a:avLst/>
            <a:gdLst/>
            <a:ahLst/>
            <a:cxnLst/>
            <a:rect r="r" b="b" t="t" l="l"/>
            <a:pathLst>
              <a:path h="4015825" w="8938958">
                <a:moveTo>
                  <a:pt x="0" y="0"/>
                </a:moveTo>
                <a:lnTo>
                  <a:pt x="8938958" y="0"/>
                </a:lnTo>
                <a:lnTo>
                  <a:pt x="8938958" y="4015826"/>
                </a:lnTo>
                <a:lnTo>
                  <a:pt x="0" y="4015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8" t="0" r="-8567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113204" y="1347740"/>
            <a:ext cx="13019115" cy="59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8"/>
              </a:lnSpc>
            </a:pPr>
            <a:r>
              <a:rPr lang="en-US" b="true" sz="4068" spc="131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CÓDIGO CLAVE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2264854"/>
            <a:ext cx="7126782" cy="218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1"/>
              </a:lnSpc>
            </a:pPr>
            <a:r>
              <a:rPr lang="en-US" sz="270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 clase Estudiante hereda de Persona y Evaluar, inicializa los datos y tiene un método para calcular el promedio de notas.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6252264"/>
            <a:ext cx="6772058" cy="218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1"/>
              </a:lnSpc>
            </a:pPr>
            <a:r>
              <a:rPr lang="en-US" sz="270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 usa un decorador en el método final para evaluar el promedio y definir si el alumno queda libre, recursa, aprueba o promociona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802846" y="2706671"/>
            <a:ext cx="8123624" cy="5897519"/>
          </a:xfrm>
          <a:custGeom>
            <a:avLst/>
            <a:gdLst/>
            <a:ahLst/>
            <a:cxnLst/>
            <a:rect r="r" b="b" t="t" l="l"/>
            <a:pathLst>
              <a:path h="5897519" w="8123624">
                <a:moveTo>
                  <a:pt x="0" y="0"/>
                </a:moveTo>
                <a:lnTo>
                  <a:pt x="8123625" y="0"/>
                </a:lnTo>
                <a:lnTo>
                  <a:pt x="8123625" y="5897519"/>
                </a:lnTo>
                <a:lnTo>
                  <a:pt x="0" y="58975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13204" y="1347740"/>
            <a:ext cx="13019115" cy="59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8"/>
              </a:lnSpc>
            </a:pPr>
            <a:r>
              <a:rPr lang="en-US" b="true" sz="4068" spc="131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CÓDIGO CLAVE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270296"/>
            <a:ext cx="7594061" cy="1632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1"/>
              </a:lnSpc>
            </a:pPr>
            <a:r>
              <a:rPr lang="en-US" sz="270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El programa crea tres obejtos llamado estudiantes, les pide una nota, evalúa si aprueban y muestra la nota.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0788565" y="279188"/>
              <a:ext cx="1691816" cy="23268945"/>
              <a:chOff x="0" y="0"/>
              <a:chExt cx="334186" cy="45963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34186" cy="4596335"/>
              </a:xfrm>
              <a:custGeom>
                <a:avLst/>
                <a:gdLst/>
                <a:ahLst/>
                <a:cxnLst/>
                <a:rect r="r" b="b" t="t" l="l"/>
                <a:pathLst>
                  <a:path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0771334" y="390167"/>
              <a:ext cx="1699601" cy="22662723"/>
              <a:chOff x="0" y="0"/>
              <a:chExt cx="335724" cy="447658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5724" cy="4476587"/>
              </a:xfrm>
              <a:custGeom>
                <a:avLst/>
                <a:gdLst/>
                <a:ahLst/>
                <a:cxnLst/>
                <a:rect r="r" b="b" t="t" l="l"/>
                <a:pathLst>
                  <a:path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07053" y="431431"/>
              <a:ext cx="1715394" cy="21922519"/>
              <a:chOff x="0" y="0"/>
              <a:chExt cx="338843" cy="43303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38843" cy="4330374"/>
              </a:xfrm>
              <a:custGeom>
                <a:avLst/>
                <a:gdLst/>
                <a:ahLst/>
                <a:cxnLst/>
                <a:rect r="r" b="b" t="t" l="l"/>
                <a:pathLst>
                  <a:path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3768627" y="2139367"/>
            <a:ext cx="10869983" cy="6074904"/>
          </a:xfrm>
          <a:custGeom>
            <a:avLst/>
            <a:gdLst/>
            <a:ahLst/>
            <a:cxnLst/>
            <a:rect r="r" b="b" t="t" l="l"/>
            <a:pathLst>
              <a:path h="6074904" w="10869983">
                <a:moveTo>
                  <a:pt x="0" y="0"/>
                </a:moveTo>
                <a:lnTo>
                  <a:pt x="10869983" y="0"/>
                </a:lnTo>
                <a:lnTo>
                  <a:pt x="10869983" y="6074904"/>
                </a:lnTo>
                <a:lnTo>
                  <a:pt x="0" y="6074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113204" y="1347740"/>
            <a:ext cx="13019115" cy="59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8"/>
              </a:lnSpc>
            </a:pPr>
            <a:r>
              <a:rPr lang="en-US" b="true" sz="4068" spc="131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DEMO O CAPTURAS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0788565" y="279188"/>
              <a:ext cx="1691816" cy="23268945"/>
              <a:chOff x="0" y="0"/>
              <a:chExt cx="334186" cy="45963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34186" cy="4596335"/>
              </a:xfrm>
              <a:custGeom>
                <a:avLst/>
                <a:gdLst/>
                <a:ahLst/>
                <a:cxnLst/>
                <a:rect r="r" b="b" t="t" l="l"/>
                <a:pathLst>
                  <a:path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0771334" y="390167"/>
              <a:ext cx="1699601" cy="22662723"/>
              <a:chOff x="0" y="0"/>
              <a:chExt cx="335724" cy="447658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5724" cy="4476587"/>
              </a:xfrm>
              <a:custGeom>
                <a:avLst/>
                <a:gdLst/>
                <a:ahLst/>
                <a:cxnLst/>
                <a:rect r="r" b="b" t="t" l="l"/>
                <a:pathLst>
                  <a:path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07053" y="431431"/>
              <a:ext cx="1715394" cy="21922519"/>
              <a:chOff x="0" y="0"/>
              <a:chExt cx="338843" cy="43303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38843" cy="4330374"/>
              </a:xfrm>
              <a:custGeom>
                <a:avLst/>
                <a:gdLst/>
                <a:ahLst/>
                <a:cxnLst/>
                <a:rect r="r" b="b" t="t" l="l"/>
                <a:pathLst>
                  <a:path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4805217" y="4499397"/>
            <a:ext cx="8442410" cy="5186840"/>
          </a:xfrm>
          <a:custGeom>
            <a:avLst/>
            <a:gdLst/>
            <a:ahLst/>
            <a:cxnLst/>
            <a:rect r="r" b="b" t="t" l="l"/>
            <a:pathLst>
              <a:path h="5186840" w="8442410">
                <a:moveTo>
                  <a:pt x="0" y="0"/>
                </a:moveTo>
                <a:lnTo>
                  <a:pt x="8442410" y="0"/>
                </a:lnTo>
                <a:lnTo>
                  <a:pt x="8442410" y="5186840"/>
                </a:lnTo>
                <a:lnTo>
                  <a:pt x="0" y="5186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113204" y="1347740"/>
            <a:ext cx="13019115" cy="4812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8"/>
              </a:lnSpc>
            </a:pPr>
            <a:r>
              <a:rPr lang="en-US" b="true" sz="4068" spc="131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DIFICULTADES</a:t>
            </a:r>
          </a:p>
          <a:p>
            <a:pPr algn="l">
              <a:lnSpc>
                <a:spcPts val="4524"/>
              </a:lnSpc>
            </a:pPr>
          </a:p>
          <a:p>
            <a:pPr algn="just" marL="360239" indent="-180120" lvl="1">
              <a:lnSpc>
                <a:spcPts val="1902"/>
              </a:lnSpc>
              <a:buFont typeface="Arial"/>
              <a:buChar char="•"/>
            </a:pPr>
            <a:r>
              <a:rPr lang="en-US" b="true" sz="1668" spc="537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PROBLEMA INICIAL: EL CÓDIGO NO IMPRIMÍA RESULTADOS CORRECTAMENTE O DIRECTAMENTE NI IMPRIMIA</a:t>
            </a:r>
          </a:p>
          <a:p>
            <a:pPr algn="just">
              <a:lnSpc>
                <a:spcPts val="1902"/>
              </a:lnSpc>
            </a:pPr>
          </a:p>
          <a:p>
            <a:pPr algn="just" marL="360239" indent="-180120" lvl="1">
              <a:lnSpc>
                <a:spcPts val="1902"/>
              </a:lnSpc>
              <a:buFont typeface="Arial"/>
              <a:buChar char="•"/>
            </a:pPr>
            <a:r>
              <a:rPr lang="en-US" b="true" sz="1668" spc="537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SOLUCIÓN TEMPORAL: USAMOS UN WHILE (LUEGO ELIMINADO POR SIMPLEMENTE QUERER HACER ALGO MAS SIMPLE).</a:t>
            </a:r>
          </a:p>
          <a:p>
            <a:pPr algn="just">
              <a:lnSpc>
                <a:spcPts val="1902"/>
              </a:lnSpc>
            </a:pPr>
          </a:p>
          <a:p>
            <a:pPr algn="just" marL="360239" indent="-180120" lvl="1">
              <a:lnSpc>
                <a:spcPts val="1902"/>
              </a:lnSpc>
              <a:buFont typeface="Arial"/>
              <a:buChar char="•"/>
            </a:pPr>
            <a:r>
              <a:rPr lang="en-US" b="true" sz="1668" spc="537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REDISEÑO: CAMBIAMOS DE 3 HERENCIAS A 2 CLASES PADRE Y 1 HERENCIA MÚLTIPLE PARA SIMPLIFICAR.</a:t>
            </a:r>
          </a:p>
          <a:p>
            <a:pPr algn="l">
              <a:lnSpc>
                <a:spcPts val="4638"/>
              </a:lnSpc>
            </a:pPr>
          </a:p>
          <a:p>
            <a:pPr algn="l">
              <a:lnSpc>
                <a:spcPts val="4638"/>
              </a:lnSpc>
            </a:pPr>
          </a:p>
          <a:p>
            <a:pPr algn="l">
              <a:lnSpc>
                <a:spcPts val="463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DAGp5-EPgjY</dc:identifier>
  <dcterms:modified xsi:type="dcterms:W3CDTF">2011-08-01T06:04:30Z</dcterms:modified>
  <cp:revision>1</cp:revision>
  <dc:title>TPI</dc:title>
</cp:coreProperties>
</file>