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jD1c44y0hFwx47qdk9D1x+QD1O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Abstracción</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Proceso de análisis del mundo real con el propósito de interpretar los aspectos esenciales de un problema y expresarlo en términos precisos.</a:t>
            </a:r>
            <a:endParaRPr/>
          </a:p>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Modelizacion</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Abstraer un problema del mundo real y simplificar su expresión, tratando de encontrar los aspectos principales que se pueden resolver, requerimientos, los datos que se han de procesar y el contexto del problema.</a:t>
            </a:r>
            <a:endParaRPr/>
          </a:p>
          <a:p>
            <a:pPr indent="0" lvl="0" marL="0" rtl="0" algn="l">
              <a:spcBef>
                <a:spcPts val="0"/>
              </a:spcBef>
              <a:spcAft>
                <a:spcPts val="0"/>
              </a:spcAft>
              <a:buNone/>
            </a:pPr>
            <a:r>
              <a:t/>
            </a:r>
            <a:endParaRPr/>
          </a:p>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Del problema real a su solución por computadoras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Analizando un problema del mundo real se llega a la </a:t>
            </a:r>
            <a:r>
              <a:rPr b="0" i="1" lang="en-US" sz="1200" u="none" strike="noStrike">
                <a:solidFill>
                  <a:schemeClr val="dk1"/>
                </a:solidFill>
                <a:latin typeface="Calibri"/>
                <a:ea typeface="Calibri"/>
                <a:cs typeface="Calibri"/>
                <a:sym typeface="Calibri"/>
              </a:rPr>
              <a:t>modelización </a:t>
            </a:r>
            <a:r>
              <a:rPr b="0" i="0" lang="en-US" sz="1200" u="none" strike="noStrike">
                <a:solidFill>
                  <a:schemeClr val="dk1"/>
                </a:solidFill>
                <a:latin typeface="Calibri"/>
                <a:ea typeface="Calibri"/>
                <a:cs typeface="Calibri"/>
                <a:sym typeface="Calibri"/>
              </a:rPr>
              <a:t>del problema por medio de la </a:t>
            </a:r>
            <a:r>
              <a:rPr b="0" i="1" lang="en-US" sz="1200" u="none" strike="noStrike">
                <a:solidFill>
                  <a:schemeClr val="dk1"/>
                </a:solidFill>
                <a:latin typeface="Calibri"/>
                <a:ea typeface="Calibri"/>
                <a:cs typeface="Calibri"/>
                <a:sym typeface="Calibri"/>
              </a:rPr>
              <a:t>abstracción</a:t>
            </a:r>
            <a:r>
              <a:rPr b="0" i="0" lang="en-US" sz="1200" u="none" strike="noStrike">
                <a:solidFill>
                  <a:schemeClr val="dk1"/>
                </a:solidFill>
                <a:latin typeface="Calibri"/>
                <a:ea typeface="Calibri"/>
                <a:cs typeface="Calibri"/>
                <a:sym typeface="Calibri"/>
              </a:rPr>
              <a: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 partir del modelo se debe elaborar el análisis de la solución como sistema, esto significa la descomposición en módulos.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Estos módulos deben tener una función bien definida.</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La modularización es muy importante y no solo se refiere a los procesos a cumplir, sino también a la distribución de los datos de entrada, salida y los datos intermedios necesarios para alcanzar la solución.</a:t>
            </a:r>
            <a:endParaRPr/>
          </a:p>
        </p:txBody>
      </p:sp>
      <p:sp>
        <p:nvSpPr>
          <p:cNvPr id="96" name="Google Shape;9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89" name="Google Shape;89;p1"/>
          <p:cNvSpPr txBox="1"/>
          <p:nvPr>
            <p:ph type="ctrTitle"/>
          </p:nvPr>
        </p:nvSpPr>
        <p:spPr>
          <a:xfrm>
            <a:off x="1" y="1700808"/>
            <a:ext cx="9143999" cy="100811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Introducción a la Programación</a:t>
            </a:r>
            <a:endParaRPr b="1" sz="4000"/>
          </a:p>
        </p:txBody>
      </p:sp>
      <p:sp>
        <p:nvSpPr>
          <p:cNvPr id="90" name="Google Shape;90;p1"/>
          <p:cNvSpPr txBox="1"/>
          <p:nvPr>
            <p:ph idx="1" type="subTitle"/>
          </p:nvPr>
        </p:nvSpPr>
        <p:spPr>
          <a:xfrm>
            <a:off x="1" y="3645024"/>
            <a:ext cx="9143999" cy="1800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t/>
            </a:r>
            <a:endParaRPr sz="2800"/>
          </a:p>
          <a:p>
            <a:pPr indent="0" lvl="0" marL="0" rtl="0" algn="ctr">
              <a:spcBef>
                <a:spcPts val="560"/>
              </a:spcBef>
              <a:spcAft>
                <a:spcPts val="0"/>
              </a:spcAft>
              <a:buClr>
                <a:srgbClr val="888888"/>
              </a:buClr>
              <a:buSzPts val="2800"/>
              <a:buNone/>
            </a:pPr>
            <a:r>
              <a:rPr lang="en-US" sz="2800"/>
              <a:t>Metodología de resolución de problemas</a:t>
            </a:r>
            <a:endParaRPr/>
          </a:p>
          <a:p>
            <a:pPr indent="0" lvl="0" marL="0" rtl="0" algn="ctr">
              <a:spcBef>
                <a:spcPts val="560"/>
              </a:spcBef>
              <a:spcAft>
                <a:spcPts val="0"/>
              </a:spcAft>
              <a:buClr>
                <a:srgbClr val="888888"/>
              </a:buClr>
              <a:buSzPts val="2800"/>
              <a:buNone/>
            </a:pPr>
            <a:r>
              <a:rPr lang="en-US" sz="2800"/>
              <a:t>Diagramas de Flujo</a:t>
            </a:r>
            <a:endParaRPr sz="2800"/>
          </a:p>
          <a:p>
            <a:pPr indent="0" lvl="0" marL="0" rtl="0" algn="ctr">
              <a:spcBef>
                <a:spcPts val="560"/>
              </a:spcBef>
              <a:spcAft>
                <a:spcPts val="0"/>
              </a:spcAft>
              <a:buClr>
                <a:srgbClr val="888888"/>
              </a:buClr>
              <a:buSzPts val="2800"/>
              <a:buNone/>
            </a:pPr>
            <a:r>
              <a:t/>
            </a:r>
            <a:endParaRPr sz="2800"/>
          </a:p>
        </p:txBody>
      </p:sp>
      <p:sp>
        <p:nvSpPr>
          <p:cNvPr id="91" name="Google Shape;91;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
        <p:nvSpPr>
          <p:cNvPr id="92" name="Google Shape;92;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0"/>
          <p:cNvSpPr/>
          <p:nvPr/>
        </p:nvSpPr>
        <p:spPr>
          <a:xfrm>
            <a:off x="1048201" y="4883104"/>
            <a:ext cx="1650952" cy="1221947"/>
          </a:xfrm>
          <a:prstGeom prst="flowChartProcess">
            <a:avLst/>
          </a:prstGeom>
          <a:noFill/>
          <a:ln cap="flat" cmpd="sng" w="9525">
            <a:solidFill>
              <a:schemeClr val="dk1"/>
            </a:solidFill>
            <a:prstDash val="dash"/>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C00000"/>
                </a:solidFill>
                <a:latin typeface="Calibri"/>
                <a:ea typeface="Calibri"/>
                <a:cs typeface="Calibri"/>
                <a:sym typeface="Calibri"/>
              </a:rPr>
              <a:t>Acciones &lt; 12</a:t>
            </a:r>
            <a:endParaRPr sz="1600">
              <a:solidFill>
                <a:srgbClr val="C00000"/>
              </a:solidFill>
              <a:latin typeface="Calibri"/>
              <a:ea typeface="Calibri"/>
              <a:cs typeface="Calibri"/>
              <a:sym typeface="Calibri"/>
            </a:endParaRPr>
          </a:p>
        </p:txBody>
      </p:sp>
      <p:sp>
        <p:nvSpPr>
          <p:cNvPr id="243" name="Google Shape;243;p10"/>
          <p:cNvSpPr/>
          <p:nvPr/>
        </p:nvSpPr>
        <p:spPr>
          <a:xfrm>
            <a:off x="2848401" y="4883104"/>
            <a:ext cx="1650952" cy="1221947"/>
          </a:xfrm>
          <a:prstGeom prst="flowChartProcess">
            <a:avLst/>
          </a:prstGeom>
          <a:noFill/>
          <a:ln cap="flat" cmpd="sng" w="9525">
            <a:solidFill>
              <a:schemeClr val="dk1"/>
            </a:solidFill>
            <a:prstDash val="dash"/>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C00000"/>
                </a:solidFill>
                <a:latin typeface="Calibri"/>
                <a:ea typeface="Calibri"/>
                <a:cs typeface="Calibri"/>
                <a:sym typeface="Calibri"/>
              </a:rPr>
              <a:t>Acciones (12-20)</a:t>
            </a:r>
            <a:endParaRPr sz="1600">
              <a:solidFill>
                <a:srgbClr val="C00000"/>
              </a:solidFill>
              <a:latin typeface="Calibri"/>
              <a:ea typeface="Calibri"/>
              <a:cs typeface="Calibri"/>
              <a:sym typeface="Calibri"/>
            </a:endParaRPr>
          </a:p>
        </p:txBody>
      </p:sp>
      <p:sp>
        <p:nvSpPr>
          <p:cNvPr id="244" name="Google Shape;244;p10"/>
          <p:cNvSpPr/>
          <p:nvPr/>
        </p:nvSpPr>
        <p:spPr>
          <a:xfrm>
            <a:off x="4653833" y="4883104"/>
            <a:ext cx="1650952" cy="1221947"/>
          </a:xfrm>
          <a:prstGeom prst="flowChartProcess">
            <a:avLst/>
          </a:prstGeom>
          <a:noFill/>
          <a:ln cap="flat" cmpd="sng" w="9525">
            <a:solidFill>
              <a:schemeClr val="dk1"/>
            </a:solidFill>
            <a:prstDash val="dash"/>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C00000"/>
                </a:solidFill>
                <a:latin typeface="Calibri"/>
                <a:ea typeface="Calibri"/>
                <a:cs typeface="Calibri"/>
                <a:sym typeface="Calibri"/>
              </a:rPr>
              <a:t>Acciones (21-65)</a:t>
            </a:r>
            <a:endParaRPr sz="1600">
              <a:solidFill>
                <a:srgbClr val="C00000"/>
              </a:solidFill>
              <a:latin typeface="Calibri"/>
              <a:ea typeface="Calibri"/>
              <a:cs typeface="Calibri"/>
              <a:sym typeface="Calibri"/>
            </a:endParaRPr>
          </a:p>
          <a:p>
            <a:pPr indent="0" lvl="0" marL="0" marR="0" rtl="0" algn="ctr">
              <a:spcBef>
                <a:spcPts val="0"/>
              </a:spcBef>
              <a:spcAft>
                <a:spcPts val="0"/>
              </a:spcAft>
              <a:buNone/>
            </a:pPr>
            <a:r>
              <a:t/>
            </a:r>
            <a:endParaRPr sz="1600">
              <a:solidFill>
                <a:srgbClr val="C00000"/>
              </a:solidFill>
              <a:latin typeface="Calibri"/>
              <a:ea typeface="Calibri"/>
              <a:cs typeface="Calibri"/>
              <a:sym typeface="Calibri"/>
            </a:endParaRPr>
          </a:p>
        </p:txBody>
      </p:sp>
      <p:sp>
        <p:nvSpPr>
          <p:cNvPr id="245" name="Google Shape;245;p10"/>
          <p:cNvSpPr/>
          <p:nvPr/>
        </p:nvSpPr>
        <p:spPr>
          <a:xfrm>
            <a:off x="6454033" y="4894859"/>
            <a:ext cx="1650952" cy="1221947"/>
          </a:xfrm>
          <a:prstGeom prst="flowChartProcess">
            <a:avLst/>
          </a:prstGeom>
          <a:noFill/>
          <a:ln cap="flat" cmpd="sng" w="9525">
            <a:solidFill>
              <a:schemeClr val="dk1"/>
            </a:solidFill>
            <a:prstDash val="dash"/>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C00000"/>
                </a:solidFill>
                <a:latin typeface="Calibri"/>
                <a:ea typeface="Calibri"/>
                <a:cs typeface="Calibri"/>
                <a:sym typeface="Calibri"/>
              </a:rPr>
              <a:t>Acciones &gt; 65</a:t>
            </a:r>
            <a:endParaRPr sz="1600">
              <a:solidFill>
                <a:srgbClr val="C00000"/>
              </a:solidFill>
              <a:latin typeface="Calibri"/>
              <a:ea typeface="Calibri"/>
              <a:cs typeface="Calibri"/>
              <a:sym typeface="Calibri"/>
            </a:endParaRPr>
          </a:p>
        </p:txBody>
      </p:sp>
      <p:sp>
        <p:nvSpPr>
          <p:cNvPr id="246" name="Google Shape;24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10"/>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Estructuras de Control:</a:t>
            </a:r>
            <a:br>
              <a:rPr lang="en-US" sz="2800"/>
            </a:br>
            <a:r>
              <a:rPr lang="en-US" sz="2800"/>
              <a:t>Selección</a:t>
            </a:r>
            <a:endParaRPr sz="2800"/>
          </a:p>
        </p:txBody>
      </p:sp>
      <p:sp>
        <p:nvSpPr>
          <p:cNvPr id="248" name="Google Shape;248;p10"/>
          <p:cNvSpPr txBox="1"/>
          <p:nvPr>
            <p:ph idx="1" type="body"/>
          </p:nvPr>
        </p:nvSpPr>
        <p:spPr>
          <a:xfrm>
            <a:off x="696913" y="1447800"/>
            <a:ext cx="8053387" cy="107960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sz="2400"/>
              <a:t>Es una extensión de la estructura básica de decisión</a:t>
            </a:r>
            <a:endParaRPr/>
          </a:p>
          <a:p>
            <a:pPr indent="-342900" lvl="0" marL="342900" rtl="0" algn="l">
              <a:lnSpc>
                <a:spcPct val="90000"/>
              </a:lnSpc>
              <a:spcBef>
                <a:spcPts val="480"/>
              </a:spcBef>
              <a:spcAft>
                <a:spcPts val="0"/>
              </a:spcAft>
              <a:buClr>
                <a:schemeClr val="dk1"/>
              </a:buClr>
              <a:buSzPts val="2400"/>
              <a:buChar char="•"/>
            </a:pPr>
            <a:r>
              <a:rPr lang="en-US" sz="2400"/>
              <a:t>Se utiliza cuando las alternativas sean mas de dos</a:t>
            </a:r>
            <a:endParaRPr sz="2000"/>
          </a:p>
        </p:txBody>
      </p:sp>
      <p:pic>
        <p:nvPicPr>
          <p:cNvPr id="249" name="Google Shape;249;p10"/>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250" name="Google Shape;250;p10"/>
          <p:cNvSpPr/>
          <p:nvPr/>
        </p:nvSpPr>
        <p:spPr>
          <a:xfrm>
            <a:off x="3270624" y="2348880"/>
            <a:ext cx="2597520" cy="504056"/>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Leer edad (entre 1 y 100)</a:t>
            </a:r>
            <a:endParaRPr sz="1800">
              <a:solidFill>
                <a:schemeClr val="dk1"/>
              </a:solidFill>
              <a:latin typeface="Calibri"/>
              <a:ea typeface="Calibri"/>
              <a:cs typeface="Calibri"/>
              <a:sym typeface="Calibri"/>
            </a:endParaRPr>
          </a:p>
        </p:txBody>
      </p:sp>
      <p:sp>
        <p:nvSpPr>
          <p:cNvPr id="251" name="Google Shape;251;p10"/>
          <p:cNvSpPr/>
          <p:nvPr/>
        </p:nvSpPr>
        <p:spPr>
          <a:xfrm>
            <a:off x="1051474" y="5312963"/>
            <a:ext cx="1650952" cy="636317"/>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Imprimir “Niño”</a:t>
            </a:r>
            <a:endParaRPr sz="1800">
              <a:solidFill>
                <a:schemeClr val="dk1"/>
              </a:solidFill>
              <a:latin typeface="Calibri"/>
              <a:ea typeface="Calibri"/>
              <a:cs typeface="Calibri"/>
              <a:sym typeface="Calibri"/>
            </a:endParaRPr>
          </a:p>
        </p:txBody>
      </p:sp>
      <p:sp>
        <p:nvSpPr>
          <p:cNvPr id="252" name="Google Shape;252;p10"/>
          <p:cNvSpPr/>
          <p:nvPr/>
        </p:nvSpPr>
        <p:spPr>
          <a:xfrm>
            <a:off x="3578945" y="3099862"/>
            <a:ext cx="1980877" cy="1277724"/>
          </a:xfrm>
          <a:prstGeom prst="flowChartDecision">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&lt; 12</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(12-20)</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(21-65)</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&gt;65</a:t>
            </a:r>
            <a:endParaRPr/>
          </a:p>
        </p:txBody>
      </p:sp>
      <p:sp>
        <p:nvSpPr>
          <p:cNvPr id="253" name="Google Shape;253;p10"/>
          <p:cNvSpPr/>
          <p:nvPr/>
        </p:nvSpPr>
        <p:spPr>
          <a:xfrm>
            <a:off x="2851674" y="5312963"/>
            <a:ext cx="1650952" cy="636317"/>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Imprimir “Adolecente”</a:t>
            </a:r>
            <a:endParaRPr sz="1800">
              <a:solidFill>
                <a:schemeClr val="dk1"/>
              </a:solidFill>
              <a:latin typeface="Calibri"/>
              <a:ea typeface="Calibri"/>
              <a:cs typeface="Calibri"/>
              <a:sym typeface="Calibri"/>
            </a:endParaRPr>
          </a:p>
        </p:txBody>
      </p:sp>
      <p:sp>
        <p:nvSpPr>
          <p:cNvPr id="254" name="Google Shape;254;p10"/>
          <p:cNvSpPr/>
          <p:nvPr/>
        </p:nvSpPr>
        <p:spPr>
          <a:xfrm>
            <a:off x="4657106" y="5312963"/>
            <a:ext cx="1650952" cy="636317"/>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Imprimir “Adulto”</a:t>
            </a:r>
            <a:endParaRPr sz="1800">
              <a:solidFill>
                <a:schemeClr val="dk1"/>
              </a:solidFill>
              <a:latin typeface="Calibri"/>
              <a:ea typeface="Calibri"/>
              <a:cs typeface="Calibri"/>
              <a:sym typeface="Calibri"/>
            </a:endParaRPr>
          </a:p>
        </p:txBody>
      </p:sp>
      <p:sp>
        <p:nvSpPr>
          <p:cNvPr id="255" name="Google Shape;255;p10"/>
          <p:cNvSpPr/>
          <p:nvPr/>
        </p:nvSpPr>
        <p:spPr>
          <a:xfrm>
            <a:off x="6457306" y="5324718"/>
            <a:ext cx="1650952" cy="636317"/>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Imprimir “Mayor”</a:t>
            </a:r>
            <a:endParaRPr sz="1800">
              <a:solidFill>
                <a:schemeClr val="dk1"/>
              </a:solidFill>
              <a:latin typeface="Calibri"/>
              <a:ea typeface="Calibri"/>
              <a:cs typeface="Calibri"/>
              <a:sym typeface="Calibri"/>
            </a:endParaRPr>
          </a:p>
        </p:txBody>
      </p:sp>
      <p:cxnSp>
        <p:nvCxnSpPr>
          <p:cNvPr id="256" name="Google Shape;256;p10"/>
          <p:cNvCxnSpPr>
            <a:endCxn id="250" idx="0"/>
          </p:cNvCxnSpPr>
          <p:nvPr/>
        </p:nvCxnSpPr>
        <p:spPr>
          <a:xfrm>
            <a:off x="4569384" y="2204880"/>
            <a:ext cx="0" cy="144000"/>
          </a:xfrm>
          <a:prstGeom prst="straightConnector1">
            <a:avLst/>
          </a:prstGeom>
          <a:noFill/>
          <a:ln cap="flat" cmpd="sng" w="9525">
            <a:solidFill>
              <a:srgbClr val="4A7DBA"/>
            </a:solidFill>
            <a:prstDash val="solid"/>
            <a:round/>
            <a:headEnd len="sm" w="sm" type="none"/>
            <a:tailEnd len="med" w="med" type="stealth"/>
          </a:ln>
        </p:spPr>
      </p:cxnSp>
      <p:cxnSp>
        <p:nvCxnSpPr>
          <p:cNvPr id="257" name="Google Shape;257;p10"/>
          <p:cNvCxnSpPr>
            <a:stCxn id="250" idx="2"/>
            <a:endCxn id="252" idx="0"/>
          </p:cNvCxnSpPr>
          <p:nvPr/>
        </p:nvCxnSpPr>
        <p:spPr>
          <a:xfrm>
            <a:off x="4569384" y="2852936"/>
            <a:ext cx="0" cy="246900"/>
          </a:xfrm>
          <a:prstGeom prst="straightConnector1">
            <a:avLst/>
          </a:prstGeom>
          <a:noFill/>
          <a:ln cap="flat" cmpd="sng" w="9525">
            <a:solidFill>
              <a:srgbClr val="4A7DBA"/>
            </a:solidFill>
            <a:prstDash val="solid"/>
            <a:round/>
            <a:headEnd len="sm" w="sm" type="none"/>
            <a:tailEnd len="med" w="med" type="stealth"/>
          </a:ln>
        </p:spPr>
      </p:cxnSp>
      <p:cxnSp>
        <p:nvCxnSpPr>
          <p:cNvPr id="258" name="Google Shape;258;p10"/>
          <p:cNvCxnSpPr>
            <a:stCxn id="252" idx="2"/>
            <a:endCxn id="242" idx="0"/>
          </p:cNvCxnSpPr>
          <p:nvPr/>
        </p:nvCxnSpPr>
        <p:spPr>
          <a:xfrm flipH="1">
            <a:off x="1873584" y="4377586"/>
            <a:ext cx="2695800" cy="505500"/>
          </a:xfrm>
          <a:prstGeom prst="straightConnector1">
            <a:avLst/>
          </a:prstGeom>
          <a:noFill/>
          <a:ln cap="flat" cmpd="sng" w="9525">
            <a:solidFill>
              <a:srgbClr val="4A7DBA"/>
            </a:solidFill>
            <a:prstDash val="solid"/>
            <a:round/>
            <a:headEnd len="sm" w="sm" type="none"/>
            <a:tailEnd len="med" w="med" type="stealth"/>
          </a:ln>
        </p:spPr>
      </p:cxnSp>
      <p:cxnSp>
        <p:nvCxnSpPr>
          <p:cNvPr id="259" name="Google Shape;259;p10"/>
          <p:cNvCxnSpPr>
            <a:stCxn id="252" idx="2"/>
            <a:endCxn id="243" idx="0"/>
          </p:cNvCxnSpPr>
          <p:nvPr/>
        </p:nvCxnSpPr>
        <p:spPr>
          <a:xfrm flipH="1">
            <a:off x="3673884" y="4377586"/>
            <a:ext cx="895500" cy="505500"/>
          </a:xfrm>
          <a:prstGeom prst="straightConnector1">
            <a:avLst/>
          </a:prstGeom>
          <a:noFill/>
          <a:ln cap="flat" cmpd="sng" w="9525">
            <a:solidFill>
              <a:srgbClr val="4A7DBA"/>
            </a:solidFill>
            <a:prstDash val="solid"/>
            <a:round/>
            <a:headEnd len="sm" w="sm" type="none"/>
            <a:tailEnd len="med" w="med" type="stealth"/>
          </a:ln>
        </p:spPr>
      </p:cxnSp>
      <p:cxnSp>
        <p:nvCxnSpPr>
          <p:cNvPr id="260" name="Google Shape;260;p10"/>
          <p:cNvCxnSpPr>
            <a:stCxn id="252" idx="2"/>
            <a:endCxn id="244" idx="0"/>
          </p:cNvCxnSpPr>
          <p:nvPr/>
        </p:nvCxnSpPr>
        <p:spPr>
          <a:xfrm>
            <a:off x="4569384" y="4377586"/>
            <a:ext cx="909900" cy="505500"/>
          </a:xfrm>
          <a:prstGeom prst="straightConnector1">
            <a:avLst/>
          </a:prstGeom>
          <a:noFill/>
          <a:ln cap="flat" cmpd="sng" w="9525">
            <a:solidFill>
              <a:srgbClr val="4A7DBA"/>
            </a:solidFill>
            <a:prstDash val="solid"/>
            <a:round/>
            <a:headEnd len="sm" w="sm" type="none"/>
            <a:tailEnd len="med" w="med" type="stealth"/>
          </a:ln>
        </p:spPr>
      </p:cxnSp>
      <p:cxnSp>
        <p:nvCxnSpPr>
          <p:cNvPr id="261" name="Google Shape;261;p10"/>
          <p:cNvCxnSpPr>
            <a:stCxn id="252" idx="2"/>
            <a:endCxn id="245" idx="0"/>
          </p:cNvCxnSpPr>
          <p:nvPr/>
        </p:nvCxnSpPr>
        <p:spPr>
          <a:xfrm>
            <a:off x="4569384" y="4377586"/>
            <a:ext cx="2710200" cy="517200"/>
          </a:xfrm>
          <a:prstGeom prst="straightConnector1">
            <a:avLst/>
          </a:prstGeom>
          <a:noFill/>
          <a:ln cap="flat" cmpd="sng" w="9525">
            <a:solidFill>
              <a:srgbClr val="4A7DBA"/>
            </a:solidFill>
            <a:prstDash val="solid"/>
            <a:round/>
            <a:headEnd len="sm" w="sm" type="none"/>
            <a:tailEnd len="med" w="med" type="stealth"/>
          </a:ln>
        </p:spPr>
      </p:cxnSp>
      <p:sp>
        <p:nvSpPr>
          <p:cNvPr id="262" name="Google Shape;262;p10"/>
          <p:cNvSpPr/>
          <p:nvPr/>
        </p:nvSpPr>
        <p:spPr>
          <a:xfrm>
            <a:off x="4572000" y="6349516"/>
            <a:ext cx="36000" cy="36000"/>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63" name="Google Shape;263;p10"/>
          <p:cNvCxnSpPr>
            <a:stCxn id="251" idx="2"/>
            <a:endCxn id="262" idx="0"/>
          </p:cNvCxnSpPr>
          <p:nvPr/>
        </p:nvCxnSpPr>
        <p:spPr>
          <a:xfrm flipH="1" rot="-5400000">
            <a:off x="3033450" y="4792780"/>
            <a:ext cx="400200" cy="27132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264" name="Google Shape;264;p10"/>
          <p:cNvCxnSpPr>
            <a:stCxn id="253" idx="2"/>
            <a:endCxn id="262" idx="0"/>
          </p:cNvCxnSpPr>
          <p:nvPr/>
        </p:nvCxnSpPr>
        <p:spPr>
          <a:xfrm flipH="1" rot="-5400000">
            <a:off x="3933500" y="5692930"/>
            <a:ext cx="400200" cy="9129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265" name="Google Shape;265;p10"/>
          <p:cNvCxnSpPr>
            <a:stCxn id="254" idx="2"/>
            <a:endCxn id="262" idx="0"/>
          </p:cNvCxnSpPr>
          <p:nvPr/>
        </p:nvCxnSpPr>
        <p:spPr>
          <a:xfrm rot="5400000">
            <a:off x="4836232" y="5703130"/>
            <a:ext cx="400200" cy="8925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266" name="Google Shape;266;p10"/>
          <p:cNvCxnSpPr>
            <a:stCxn id="255" idx="2"/>
            <a:endCxn id="262" idx="0"/>
          </p:cNvCxnSpPr>
          <p:nvPr/>
        </p:nvCxnSpPr>
        <p:spPr>
          <a:xfrm rot="5400000">
            <a:off x="5742132" y="4808885"/>
            <a:ext cx="388500" cy="2692800"/>
          </a:xfrm>
          <a:prstGeom prst="bentConnector3">
            <a:avLst>
              <a:gd fmla="val 50000" name="adj1"/>
            </a:avLst>
          </a:prstGeom>
          <a:noFill/>
          <a:ln cap="flat" cmpd="sng" w="9525">
            <a:solidFill>
              <a:srgbClr val="4A7DBA"/>
            </a:solidFill>
            <a:prstDash val="solid"/>
            <a:round/>
            <a:headEnd len="sm" w="sm" type="none"/>
            <a:tailEnd len="med" w="med" type="stealth"/>
          </a:ln>
        </p:spPr>
      </p:cxnSp>
      <p:sp>
        <p:nvSpPr>
          <p:cNvPr id="267" name="Google Shape;267;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11"/>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Algoritmos</a:t>
            </a:r>
            <a:br>
              <a:rPr lang="en-US" sz="2800"/>
            </a:br>
            <a:r>
              <a:rPr lang="en-US" sz="2800"/>
              <a:t>(cont.)</a:t>
            </a:r>
            <a:endParaRPr sz="2800"/>
          </a:p>
        </p:txBody>
      </p:sp>
      <p:sp>
        <p:nvSpPr>
          <p:cNvPr id="274" name="Google Shape;274;p11"/>
          <p:cNvSpPr txBox="1"/>
          <p:nvPr>
            <p:ph idx="1" type="body"/>
          </p:nvPr>
        </p:nvSpPr>
        <p:spPr>
          <a:xfrm>
            <a:off x="696913" y="1447800"/>
            <a:ext cx="8053387"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Algoritmo es la especificación rigurosa de la secuencia de pasos (instrucciones) a realizar para alcanzar un resultado deseado en un tiempo finito</a:t>
            </a:r>
            <a:endParaRPr/>
          </a:p>
        </p:txBody>
      </p:sp>
      <p:pic>
        <p:nvPicPr>
          <p:cNvPr id="275" name="Google Shape;275;p11"/>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276" name="Google Shape;276;p11"/>
          <p:cNvSpPr txBox="1"/>
          <p:nvPr/>
        </p:nvSpPr>
        <p:spPr>
          <a:xfrm>
            <a:off x="1547664" y="4797152"/>
            <a:ext cx="6120680" cy="936104"/>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0" lvl="0" marL="0" marR="0" rtl="0" algn="ctr">
              <a:lnSpc>
                <a:spcPct val="90000"/>
              </a:lnSpc>
              <a:spcBef>
                <a:spcPts val="0"/>
              </a:spcBef>
              <a:spcAft>
                <a:spcPts val="0"/>
              </a:spcAft>
              <a:buClr>
                <a:schemeClr val="dk1"/>
              </a:buClr>
              <a:buSzPct val="100000"/>
              <a:buFont typeface="Arial"/>
              <a:buNone/>
            </a:pPr>
            <a:r>
              <a:rPr lang="en-US" sz="2400">
                <a:solidFill>
                  <a:schemeClr val="dk1"/>
                </a:solidFill>
                <a:latin typeface="Calibri"/>
                <a:ea typeface="Calibri"/>
                <a:cs typeface="Calibri"/>
                <a:sym typeface="Calibri"/>
              </a:rPr>
              <a:t>Qué datos necesito para poder resolver el problema?</a:t>
            </a:r>
            <a:endParaRPr/>
          </a:p>
          <a:p>
            <a:pPr indent="0" lvl="0" marL="0" marR="0" rtl="0" algn="ctr">
              <a:lnSpc>
                <a:spcPct val="90000"/>
              </a:lnSpc>
              <a:spcBef>
                <a:spcPts val="408"/>
              </a:spcBef>
              <a:spcAft>
                <a:spcPts val="0"/>
              </a:spcAft>
              <a:buClr>
                <a:schemeClr val="dk1"/>
              </a:buClr>
              <a:buSzPct val="100000"/>
              <a:buFont typeface="Arial"/>
              <a:buNone/>
            </a:pPr>
            <a:r>
              <a:rPr lang="en-US" sz="2400">
                <a:solidFill>
                  <a:schemeClr val="dk1"/>
                </a:solidFill>
                <a:latin typeface="Calibri"/>
                <a:ea typeface="Calibri"/>
                <a:cs typeface="Calibri"/>
                <a:sym typeface="Calibri"/>
              </a:rPr>
              <a:t>Qué operación/es voy a realizar?</a:t>
            </a:r>
            <a:endParaRPr/>
          </a:p>
          <a:p>
            <a:pPr indent="0" lvl="0" marL="0" marR="0" rtl="0" algn="ctr">
              <a:lnSpc>
                <a:spcPct val="90000"/>
              </a:lnSpc>
              <a:spcBef>
                <a:spcPts val="408"/>
              </a:spcBef>
              <a:spcAft>
                <a:spcPts val="0"/>
              </a:spcAft>
              <a:buClr>
                <a:schemeClr val="dk1"/>
              </a:buClr>
              <a:buSzPct val="100000"/>
              <a:buFont typeface="Arial"/>
              <a:buNone/>
            </a:pPr>
            <a:r>
              <a:rPr lang="en-US" sz="2400">
                <a:solidFill>
                  <a:schemeClr val="dk1"/>
                </a:solidFill>
                <a:latin typeface="Calibri"/>
                <a:ea typeface="Calibri"/>
                <a:cs typeface="Calibri"/>
                <a:sym typeface="Calibri"/>
              </a:rPr>
              <a:t>Qué es lo que voy a mostrar?</a:t>
            </a:r>
            <a:endParaRPr sz="2400">
              <a:solidFill>
                <a:schemeClr val="dk1"/>
              </a:solidFill>
              <a:latin typeface="Calibri"/>
              <a:ea typeface="Calibri"/>
              <a:cs typeface="Calibri"/>
              <a:sym typeface="Calibri"/>
            </a:endParaRPr>
          </a:p>
        </p:txBody>
      </p:sp>
      <p:grpSp>
        <p:nvGrpSpPr>
          <p:cNvPr id="277" name="Google Shape;277;p11"/>
          <p:cNvGrpSpPr/>
          <p:nvPr/>
        </p:nvGrpSpPr>
        <p:grpSpPr>
          <a:xfrm>
            <a:off x="397962" y="2853628"/>
            <a:ext cx="8276067" cy="1182295"/>
            <a:chOff x="2426" y="864788"/>
            <a:chExt cx="8276067" cy="1182295"/>
          </a:xfrm>
        </p:grpSpPr>
        <p:sp>
          <p:nvSpPr>
            <p:cNvPr id="278" name="Google Shape;278;p11"/>
            <p:cNvSpPr/>
            <p:nvPr/>
          </p:nvSpPr>
          <p:spPr>
            <a:xfrm>
              <a:off x="2426" y="864788"/>
              <a:ext cx="2955738" cy="1182295"/>
            </a:xfrm>
            <a:prstGeom prst="chevron">
              <a:avLst>
                <a:gd fmla="val 50000" name="adj"/>
              </a:avLst>
            </a:prstGeom>
            <a:solidFill>
              <a:srgbClr val="BF504D"/>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txBox="1"/>
            <p:nvPr/>
          </p:nvSpPr>
          <p:spPr>
            <a:xfrm>
              <a:off x="593574" y="864788"/>
              <a:ext cx="1773443" cy="1182295"/>
            </a:xfrm>
            <a:prstGeom prst="rect">
              <a:avLst/>
            </a:prstGeom>
            <a:noFill/>
            <a:ln>
              <a:noFill/>
            </a:ln>
          </p:spPr>
          <p:txBody>
            <a:bodyPr anchorCtr="0" anchor="ctr" bIns="30650" lIns="92000" spcFirstLastPara="1" rIns="30650" wrap="square" tIns="30650">
              <a:noAutofit/>
            </a:bodyPr>
            <a:lstStyle/>
            <a:p>
              <a:pPr indent="0" lvl="0" marL="0" marR="0" rtl="0" algn="ctr">
                <a:lnSpc>
                  <a:spcPct val="90000"/>
                </a:lnSpc>
                <a:spcBef>
                  <a:spcPts val="0"/>
                </a:spcBef>
                <a:spcAft>
                  <a:spcPts val="0"/>
                </a:spcAft>
                <a:buNone/>
              </a:pPr>
              <a:r>
                <a:rPr lang="en-US" sz="2300">
                  <a:solidFill>
                    <a:schemeClr val="lt1"/>
                  </a:solidFill>
                  <a:latin typeface="Calibri"/>
                  <a:ea typeface="Calibri"/>
                  <a:cs typeface="Calibri"/>
                  <a:sym typeface="Calibri"/>
                </a:rPr>
                <a:t>Datos de Entrada</a:t>
              </a:r>
              <a:endParaRPr sz="2300">
                <a:solidFill>
                  <a:schemeClr val="lt1"/>
                </a:solidFill>
                <a:latin typeface="Calibri"/>
                <a:ea typeface="Calibri"/>
                <a:cs typeface="Calibri"/>
                <a:sym typeface="Calibri"/>
              </a:endParaRPr>
            </a:p>
          </p:txBody>
        </p:sp>
        <p:sp>
          <p:nvSpPr>
            <p:cNvPr id="280" name="Google Shape;280;p11"/>
            <p:cNvSpPr/>
            <p:nvPr/>
          </p:nvSpPr>
          <p:spPr>
            <a:xfrm>
              <a:off x="2662590" y="864788"/>
              <a:ext cx="2955738" cy="1182295"/>
            </a:xfrm>
            <a:prstGeom prst="chevron">
              <a:avLst>
                <a:gd fmla="val 50000" name="adj"/>
              </a:avLst>
            </a:prstGeom>
            <a:solidFill>
              <a:schemeClr val="accent3"/>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txBox="1"/>
            <p:nvPr/>
          </p:nvSpPr>
          <p:spPr>
            <a:xfrm>
              <a:off x="3253738" y="864788"/>
              <a:ext cx="1773443" cy="1182295"/>
            </a:xfrm>
            <a:prstGeom prst="rect">
              <a:avLst/>
            </a:prstGeom>
            <a:noFill/>
            <a:ln>
              <a:noFill/>
            </a:ln>
          </p:spPr>
          <p:txBody>
            <a:bodyPr anchorCtr="0" anchor="ctr" bIns="30650" lIns="92000" spcFirstLastPara="1" rIns="30650" wrap="square" tIns="30650">
              <a:noAutofit/>
            </a:bodyPr>
            <a:lstStyle/>
            <a:p>
              <a:pPr indent="0" lvl="0" marL="0" marR="0" rtl="0" algn="ctr">
                <a:lnSpc>
                  <a:spcPct val="90000"/>
                </a:lnSpc>
                <a:spcBef>
                  <a:spcPts val="0"/>
                </a:spcBef>
                <a:spcAft>
                  <a:spcPts val="0"/>
                </a:spcAft>
                <a:buNone/>
              </a:pPr>
              <a:r>
                <a:rPr lang="en-US" sz="2300">
                  <a:solidFill>
                    <a:schemeClr val="lt1"/>
                  </a:solidFill>
                  <a:latin typeface="Calibri"/>
                  <a:ea typeface="Calibri"/>
                  <a:cs typeface="Calibri"/>
                  <a:sym typeface="Calibri"/>
                </a:rPr>
                <a:t>Proceso de los datos</a:t>
              </a:r>
              <a:endParaRPr sz="2300">
                <a:solidFill>
                  <a:schemeClr val="lt1"/>
                </a:solidFill>
                <a:latin typeface="Calibri"/>
                <a:ea typeface="Calibri"/>
                <a:cs typeface="Calibri"/>
                <a:sym typeface="Calibri"/>
              </a:endParaRPr>
            </a:p>
          </p:txBody>
        </p:sp>
        <p:sp>
          <p:nvSpPr>
            <p:cNvPr id="282" name="Google Shape;282;p11"/>
            <p:cNvSpPr/>
            <p:nvPr/>
          </p:nvSpPr>
          <p:spPr>
            <a:xfrm>
              <a:off x="5322755" y="864788"/>
              <a:ext cx="2955738" cy="1182295"/>
            </a:xfrm>
            <a:prstGeom prst="chevron">
              <a:avLst>
                <a:gd fmla="val 50000" name="adj"/>
              </a:avLst>
            </a:prstGeom>
            <a:solidFill>
              <a:schemeClr val="accent4"/>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txBox="1"/>
            <p:nvPr/>
          </p:nvSpPr>
          <p:spPr>
            <a:xfrm>
              <a:off x="5913903" y="864788"/>
              <a:ext cx="1773443" cy="1182295"/>
            </a:xfrm>
            <a:prstGeom prst="rect">
              <a:avLst/>
            </a:prstGeom>
            <a:noFill/>
            <a:ln>
              <a:noFill/>
            </a:ln>
          </p:spPr>
          <p:txBody>
            <a:bodyPr anchorCtr="0" anchor="ctr" bIns="30650" lIns="92000" spcFirstLastPara="1" rIns="30650" wrap="square" tIns="30650">
              <a:noAutofit/>
            </a:bodyPr>
            <a:lstStyle/>
            <a:p>
              <a:pPr indent="0" lvl="0" marL="0" marR="0" rtl="0" algn="ctr">
                <a:lnSpc>
                  <a:spcPct val="90000"/>
                </a:lnSpc>
                <a:spcBef>
                  <a:spcPts val="0"/>
                </a:spcBef>
                <a:spcAft>
                  <a:spcPts val="0"/>
                </a:spcAft>
                <a:buNone/>
              </a:pPr>
              <a:r>
                <a:rPr lang="en-US" sz="2300">
                  <a:solidFill>
                    <a:schemeClr val="lt1"/>
                  </a:solidFill>
                  <a:latin typeface="Calibri"/>
                  <a:ea typeface="Calibri"/>
                  <a:cs typeface="Calibri"/>
                  <a:sym typeface="Calibri"/>
                </a:rPr>
                <a:t>Impresion de los resultados (Salidas)</a:t>
              </a:r>
              <a:endParaRPr sz="2300">
                <a:solidFill>
                  <a:schemeClr val="lt1"/>
                </a:solidFill>
                <a:latin typeface="Calibri"/>
                <a:ea typeface="Calibri"/>
                <a:cs typeface="Calibri"/>
                <a:sym typeface="Calibri"/>
              </a:endParaRPr>
            </a:p>
          </p:txBody>
        </p:sp>
      </p:grpSp>
      <p:sp>
        <p:nvSpPr>
          <p:cNvPr id="284" name="Google Shape;284;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2"/>
          <p:cNvSpPr txBox="1"/>
          <p:nvPr>
            <p:ph idx="12" type="sldNum"/>
          </p:nvPr>
        </p:nvSpPr>
        <p:spPr>
          <a:xfrm>
            <a:off x="6340205"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12"/>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Diagrama de flujo</a:t>
            </a:r>
            <a:endParaRPr sz="2800"/>
          </a:p>
        </p:txBody>
      </p:sp>
      <p:pic>
        <p:nvPicPr>
          <p:cNvPr id="291" name="Google Shape;291;p12"/>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292" name="Google Shape;292;p12"/>
          <p:cNvSpPr txBox="1"/>
          <p:nvPr/>
        </p:nvSpPr>
        <p:spPr>
          <a:xfrm>
            <a:off x="682354" y="1484784"/>
            <a:ext cx="8053386" cy="936104"/>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chemeClr val="dk1"/>
              </a:buClr>
              <a:buSzPct val="100000"/>
              <a:buFont typeface="Arial"/>
              <a:buNone/>
            </a:pPr>
            <a:r>
              <a:rPr lang="en-US" sz="2400">
                <a:solidFill>
                  <a:schemeClr val="dk1"/>
                </a:solidFill>
                <a:latin typeface="Calibri"/>
                <a:ea typeface="Calibri"/>
                <a:cs typeface="Calibri"/>
                <a:sym typeface="Calibri"/>
              </a:rPr>
              <a:t>Un diagrama de flujo representa la esquematización gráfica de un algoritmo. Muestra gráficamente los pasos a seguir para alcanzar la resolución de un problema.</a:t>
            </a:r>
            <a:endParaRPr sz="2400">
              <a:solidFill>
                <a:schemeClr val="dk1"/>
              </a:solidFill>
              <a:latin typeface="Calibri"/>
              <a:ea typeface="Calibri"/>
              <a:cs typeface="Calibri"/>
              <a:sym typeface="Calibri"/>
            </a:endParaRPr>
          </a:p>
        </p:txBody>
      </p:sp>
      <p:sp>
        <p:nvSpPr>
          <p:cNvPr id="293" name="Google Shape;293;p12"/>
          <p:cNvSpPr txBox="1"/>
          <p:nvPr/>
        </p:nvSpPr>
        <p:spPr>
          <a:xfrm>
            <a:off x="2266481" y="2905152"/>
            <a:ext cx="2225279" cy="3260152"/>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Inicio/fin del algoritmo</a:t>
            </a:r>
            <a:endParaRPr sz="2400">
              <a:solidFill>
                <a:schemeClr val="dk1"/>
              </a:solidFill>
              <a:latin typeface="Calibri"/>
              <a:ea typeface="Calibri"/>
              <a:cs typeface="Calibri"/>
              <a:sym typeface="Calibri"/>
            </a:endParaRPr>
          </a:p>
          <a:p>
            <a:pPr indent="0" lvl="0" marL="0" marR="0" rtl="0" algn="l">
              <a:lnSpc>
                <a:spcPct val="90000"/>
              </a:lnSpc>
              <a:spcBef>
                <a:spcPts val="880"/>
              </a:spcBef>
              <a:spcAft>
                <a:spcPts val="0"/>
              </a:spcAft>
              <a:buClr>
                <a:schemeClr val="dk1"/>
              </a:buClr>
              <a:buSzPts val="4400"/>
              <a:buFont typeface="Arial"/>
              <a:buNone/>
            </a:pPr>
            <a:r>
              <a:rPr lang="en-US" sz="4400">
                <a:solidFill>
                  <a:schemeClr val="dk1"/>
                </a:solidFill>
                <a:latin typeface="Calibri"/>
                <a:ea typeface="Calibri"/>
                <a:cs typeface="Calibri"/>
                <a:sym typeface="Calibri"/>
              </a:rPr>
              <a:t> </a:t>
            </a:r>
            <a:endParaRPr/>
          </a:p>
          <a:p>
            <a:pPr indent="0" lvl="0" marL="0" marR="0" rtl="0" algn="l">
              <a:lnSpc>
                <a:spcPct val="90000"/>
              </a:lnSpc>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Proceso</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Decisión / Condición</a:t>
            </a:r>
            <a:endParaRPr sz="2400">
              <a:solidFill>
                <a:schemeClr val="dk1"/>
              </a:solidFill>
              <a:latin typeface="Calibri"/>
              <a:ea typeface="Calibri"/>
              <a:cs typeface="Calibri"/>
              <a:sym typeface="Calibri"/>
            </a:endParaRPr>
          </a:p>
        </p:txBody>
      </p:sp>
      <p:sp>
        <p:nvSpPr>
          <p:cNvPr id="294" name="Google Shape;294;p12"/>
          <p:cNvSpPr/>
          <p:nvPr/>
        </p:nvSpPr>
        <p:spPr>
          <a:xfrm>
            <a:off x="683568" y="4074329"/>
            <a:ext cx="1578874" cy="715114"/>
          </a:xfrm>
          <a:prstGeom prst="flowChartProcess">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2"/>
          <p:cNvSpPr/>
          <p:nvPr/>
        </p:nvSpPr>
        <p:spPr>
          <a:xfrm>
            <a:off x="683568" y="5301208"/>
            <a:ext cx="1578874" cy="864096"/>
          </a:xfrm>
          <a:prstGeom prst="flowChartDecision">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2"/>
          <p:cNvSpPr/>
          <p:nvPr/>
        </p:nvSpPr>
        <p:spPr>
          <a:xfrm>
            <a:off x="5148064" y="2761835"/>
            <a:ext cx="1578874" cy="715114"/>
          </a:xfrm>
          <a:prstGeom prst="flowChartManualInpu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2"/>
          <p:cNvSpPr/>
          <p:nvPr/>
        </p:nvSpPr>
        <p:spPr>
          <a:xfrm>
            <a:off x="1625066" y="2905152"/>
            <a:ext cx="409338" cy="417150"/>
          </a:xfrm>
          <a:prstGeom prst="flowChartConnector">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12"/>
          <p:cNvSpPr/>
          <p:nvPr/>
        </p:nvSpPr>
        <p:spPr>
          <a:xfrm>
            <a:off x="1048909" y="2905152"/>
            <a:ext cx="409338" cy="417150"/>
          </a:xfrm>
          <a:prstGeom prst="flowChartConnector">
            <a:avLst/>
          </a:prstGeom>
          <a:no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12"/>
          <p:cNvSpPr/>
          <p:nvPr/>
        </p:nvSpPr>
        <p:spPr>
          <a:xfrm>
            <a:off x="5148064" y="4079994"/>
            <a:ext cx="1578874" cy="715114"/>
          </a:xfrm>
          <a:prstGeom prst="flowChartDocumen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0" name="Google Shape;300;p12"/>
          <p:cNvCxnSpPr/>
          <p:nvPr/>
        </p:nvCxnSpPr>
        <p:spPr>
          <a:xfrm>
            <a:off x="5148064" y="5594905"/>
            <a:ext cx="1578874" cy="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01" name="Google Shape;301;p12"/>
          <p:cNvCxnSpPr/>
          <p:nvPr/>
        </p:nvCxnSpPr>
        <p:spPr>
          <a:xfrm>
            <a:off x="5148064" y="5882937"/>
            <a:ext cx="1578874" cy="0"/>
          </a:xfrm>
          <a:prstGeom prst="straightConnector1">
            <a:avLst/>
          </a:prstGeom>
          <a:noFill/>
          <a:ln cap="flat" cmpd="sng" w="38100">
            <a:solidFill>
              <a:schemeClr val="accent1"/>
            </a:solidFill>
            <a:prstDash val="solid"/>
            <a:round/>
            <a:headEnd len="med" w="med" type="triangle"/>
            <a:tailEnd len="sm" w="sm" type="none"/>
          </a:ln>
          <a:effectLst>
            <a:outerShdw blurRad="40000" rotWithShape="0" dir="5400000" dist="23000">
              <a:srgbClr val="000000">
                <a:alpha val="34901"/>
              </a:srgbClr>
            </a:outerShdw>
          </a:effectLst>
        </p:spPr>
      </p:cxnSp>
      <p:sp>
        <p:nvSpPr>
          <p:cNvPr id="302" name="Google Shape;302;p12"/>
          <p:cNvSpPr txBox="1"/>
          <p:nvPr/>
        </p:nvSpPr>
        <p:spPr>
          <a:xfrm>
            <a:off x="6712654" y="2910817"/>
            <a:ext cx="2431346" cy="326015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Entrada manual</a:t>
            </a:r>
            <a:endParaRPr/>
          </a:p>
          <a:p>
            <a:pPr indent="0" lvl="0" marL="0" marR="0" rtl="0" algn="l">
              <a:lnSpc>
                <a:spcPct val="90000"/>
              </a:lnSpc>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Imprimir/Mostrar</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Flechas de dirección</a:t>
            </a:r>
            <a:endParaRPr sz="2400">
              <a:solidFill>
                <a:schemeClr val="dk1"/>
              </a:solidFill>
              <a:latin typeface="Calibri"/>
              <a:ea typeface="Calibri"/>
              <a:cs typeface="Calibri"/>
              <a:sym typeface="Calibri"/>
            </a:endParaRPr>
          </a:p>
        </p:txBody>
      </p:sp>
      <p:sp>
        <p:nvSpPr>
          <p:cNvPr id="303" name="Google Shape;303;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3"/>
          <p:cNvSpPr txBox="1"/>
          <p:nvPr>
            <p:ph idx="12" type="sldNum"/>
          </p:nvPr>
        </p:nvSpPr>
        <p:spPr>
          <a:xfrm>
            <a:off x="6340205"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13"/>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Diagrama de flujo:</a:t>
            </a:r>
            <a:br>
              <a:rPr lang="en-US" sz="2800"/>
            </a:br>
            <a:r>
              <a:rPr lang="en-US" sz="2800"/>
              <a:t>Ejemplo</a:t>
            </a:r>
            <a:endParaRPr sz="2800"/>
          </a:p>
        </p:txBody>
      </p:sp>
      <p:pic>
        <p:nvPicPr>
          <p:cNvPr id="310" name="Google Shape;310;p13"/>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311" name="Google Shape;311;p13"/>
          <p:cNvSpPr txBox="1"/>
          <p:nvPr/>
        </p:nvSpPr>
        <p:spPr>
          <a:xfrm>
            <a:off x="682354" y="1484784"/>
            <a:ext cx="3097558" cy="468052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Problema</a:t>
            </a:r>
            <a:endParaRPr/>
          </a:p>
          <a:p>
            <a:pPr indent="0" lvl="0" marL="0" marR="0" rtl="0" algn="l">
              <a:lnSpc>
                <a:spcPct val="90000"/>
              </a:lnSpc>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Realizar un algoritmo que muestre si un número introducido es par o impar.</a:t>
            </a:r>
            <a:endParaRPr/>
          </a:p>
          <a:p>
            <a:pPr indent="0" lvl="0" marL="0" marR="0" rtl="0" algn="l">
              <a:lnSpc>
                <a:spcPct val="90000"/>
              </a:lnSpc>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Pre-Requisitos:</a:t>
            </a:r>
            <a:endParaRPr/>
          </a:p>
          <a:p>
            <a:pPr indent="-342900" lvl="0" marL="342900" marR="0" rtl="0" algn="l">
              <a:lnSpc>
                <a:spcPct val="90000"/>
              </a:lnSpc>
              <a:spcBef>
                <a:spcPts val="36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El número a introducir no debe ser 0</a:t>
            </a:r>
            <a:endParaRPr/>
          </a:p>
          <a:p>
            <a:pPr indent="-342900" lvl="0" marL="342900" marR="0" rtl="0" algn="l">
              <a:lnSpc>
                <a:spcPct val="90000"/>
              </a:lnSpc>
              <a:spcBef>
                <a:spcPts val="36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El numero a introducir debe ser entero</a:t>
            </a:r>
            <a:endParaRPr sz="1800">
              <a:solidFill>
                <a:schemeClr val="dk1"/>
              </a:solidFill>
              <a:latin typeface="Calibri"/>
              <a:ea typeface="Calibri"/>
              <a:cs typeface="Calibri"/>
              <a:sym typeface="Calibri"/>
            </a:endParaRPr>
          </a:p>
        </p:txBody>
      </p:sp>
      <p:sp>
        <p:nvSpPr>
          <p:cNvPr id="312" name="Google Shape;312;p13"/>
          <p:cNvSpPr/>
          <p:nvPr/>
        </p:nvSpPr>
        <p:spPr>
          <a:xfrm>
            <a:off x="3961077" y="3246342"/>
            <a:ext cx="1578874" cy="864096"/>
          </a:xfrm>
          <a:prstGeom prst="flowChartDecision">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Es par?</a:t>
            </a:r>
            <a:endParaRPr sz="1800">
              <a:solidFill>
                <a:schemeClr val="lt1"/>
              </a:solidFill>
              <a:latin typeface="Calibri"/>
              <a:ea typeface="Calibri"/>
              <a:cs typeface="Calibri"/>
              <a:sym typeface="Calibri"/>
            </a:endParaRPr>
          </a:p>
        </p:txBody>
      </p:sp>
      <p:sp>
        <p:nvSpPr>
          <p:cNvPr id="313" name="Google Shape;313;p13"/>
          <p:cNvSpPr/>
          <p:nvPr/>
        </p:nvSpPr>
        <p:spPr>
          <a:xfrm>
            <a:off x="3961077" y="2276817"/>
            <a:ext cx="1578874" cy="715114"/>
          </a:xfrm>
          <a:prstGeom prst="flowChartManualInpu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Leer número</a:t>
            </a:r>
            <a:endParaRPr sz="1800">
              <a:solidFill>
                <a:schemeClr val="lt1"/>
              </a:solidFill>
              <a:latin typeface="Calibri"/>
              <a:ea typeface="Calibri"/>
              <a:cs typeface="Calibri"/>
              <a:sym typeface="Calibri"/>
            </a:endParaRPr>
          </a:p>
        </p:txBody>
      </p:sp>
      <p:sp>
        <p:nvSpPr>
          <p:cNvPr id="314" name="Google Shape;314;p13"/>
          <p:cNvSpPr/>
          <p:nvPr/>
        </p:nvSpPr>
        <p:spPr>
          <a:xfrm>
            <a:off x="4545845" y="5460122"/>
            <a:ext cx="409338" cy="417150"/>
          </a:xfrm>
          <a:prstGeom prst="flowChartConnector">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Calibri"/>
                <a:ea typeface="Calibri"/>
                <a:cs typeface="Calibri"/>
                <a:sym typeface="Calibri"/>
              </a:rPr>
              <a:t>FIN</a:t>
            </a:r>
            <a:endParaRPr sz="600">
              <a:solidFill>
                <a:schemeClr val="lt1"/>
              </a:solidFill>
              <a:latin typeface="Calibri"/>
              <a:ea typeface="Calibri"/>
              <a:cs typeface="Calibri"/>
              <a:sym typeface="Calibri"/>
            </a:endParaRPr>
          </a:p>
        </p:txBody>
      </p:sp>
      <p:sp>
        <p:nvSpPr>
          <p:cNvPr id="315" name="Google Shape;315;p13"/>
          <p:cNvSpPr/>
          <p:nvPr/>
        </p:nvSpPr>
        <p:spPr>
          <a:xfrm>
            <a:off x="4545845" y="1662732"/>
            <a:ext cx="409338" cy="417150"/>
          </a:xfrm>
          <a:prstGeom prst="flowChartConnector">
            <a:avLst/>
          </a:prstGeom>
          <a:no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13"/>
          <p:cNvSpPr/>
          <p:nvPr/>
        </p:nvSpPr>
        <p:spPr>
          <a:xfrm>
            <a:off x="3961077" y="4417763"/>
            <a:ext cx="1578874" cy="715114"/>
          </a:xfrm>
          <a:prstGeom prst="flowChartDocumen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PAR</a:t>
            </a:r>
            <a:endParaRPr sz="1800">
              <a:solidFill>
                <a:schemeClr val="lt1"/>
              </a:solidFill>
              <a:latin typeface="Calibri"/>
              <a:ea typeface="Calibri"/>
              <a:cs typeface="Calibri"/>
              <a:sym typeface="Calibri"/>
            </a:endParaRPr>
          </a:p>
        </p:txBody>
      </p:sp>
      <p:cxnSp>
        <p:nvCxnSpPr>
          <p:cNvPr id="317" name="Google Shape;317;p13"/>
          <p:cNvCxnSpPr>
            <a:stCxn id="313" idx="2"/>
            <a:endCxn id="312" idx="0"/>
          </p:cNvCxnSpPr>
          <p:nvPr/>
        </p:nvCxnSpPr>
        <p:spPr>
          <a:xfrm>
            <a:off x="4750514" y="2991931"/>
            <a:ext cx="0" cy="2544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18" name="Google Shape;318;p13"/>
          <p:cNvCxnSpPr>
            <a:stCxn id="316" idx="0"/>
            <a:endCxn id="312" idx="2"/>
          </p:cNvCxnSpPr>
          <p:nvPr/>
        </p:nvCxnSpPr>
        <p:spPr>
          <a:xfrm rot="10800000">
            <a:off x="4750514" y="4110563"/>
            <a:ext cx="0" cy="307200"/>
          </a:xfrm>
          <a:prstGeom prst="straightConnector1">
            <a:avLst/>
          </a:prstGeom>
          <a:noFill/>
          <a:ln cap="flat" cmpd="sng" w="38100">
            <a:solidFill>
              <a:schemeClr val="accent1"/>
            </a:solidFill>
            <a:prstDash val="solid"/>
            <a:round/>
            <a:headEnd len="med" w="med" type="triangle"/>
            <a:tailEnd len="sm" w="sm" type="none"/>
          </a:ln>
          <a:effectLst>
            <a:outerShdw blurRad="40000" rotWithShape="0" dir="5400000" dist="23000">
              <a:srgbClr val="000000">
                <a:alpha val="34901"/>
              </a:srgbClr>
            </a:outerShdw>
          </a:effectLst>
        </p:spPr>
      </p:cxnSp>
      <p:sp>
        <p:nvSpPr>
          <p:cNvPr id="319" name="Google Shape;319;p13"/>
          <p:cNvSpPr/>
          <p:nvPr/>
        </p:nvSpPr>
        <p:spPr>
          <a:xfrm>
            <a:off x="5999956" y="4417763"/>
            <a:ext cx="1578874" cy="715114"/>
          </a:xfrm>
          <a:prstGeom prst="flowChartDocumen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IMPAR</a:t>
            </a:r>
            <a:endParaRPr sz="1800">
              <a:solidFill>
                <a:schemeClr val="lt1"/>
              </a:solidFill>
              <a:latin typeface="Calibri"/>
              <a:ea typeface="Calibri"/>
              <a:cs typeface="Calibri"/>
              <a:sym typeface="Calibri"/>
            </a:endParaRPr>
          </a:p>
        </p:txBody>
      </p:sp>
      <p:cxnSp>
        <p:nvCxnSpPr>
          <p:cNvPr id="320" name="Google Shape;320;p13"/>
          <p:cNvCxnSpPr>
            <a:stCxn id="313" idx="0"/>
            <a:endCxn id="315" idx="4"/>
          </p:cNvCxnSpPr>
          <p:nvPr/>
        </p:nvCxnSpPr>
        <p:spPr>
          <a:xfrm rot="10800000">
            <a:off x="4750514" y="2079828"/>
            <a:ext cx="0" cy="268500"/>
          </a:xfrm>
          <a:prstGeom prst="straightConnector1">
            <a:avLst/>
          </a:prstGeom>
          <a:noFill/>
          <a:ln cap="flat" cmpd="sng" w="38100">
            <a:solidFill>
              <a:schemeClr val="accent1"/>
            </a:solidFill>
            <a:prstDash val="solid"/>
            <a:round/>
            <a:headEnd len="med" w="med" type="triangle"/>
            <a:tailEnd len="sm" w="sm" type="none"/>
          </a:ln>
          <a:effectLst>
            <a:outerShdw blurRad="40000" rotWithShape="0" dir="5400000" dist="23000">
              <a:srgbClr val="000000">
                <a:alpha val="34901"/>
              </a:srgbClr>
            </a:outerShdw>
          </a:effectLst>
        </p:spPr>
      </p:cxnSp>
      <p:cxnSp>
        <p:nvCxnSpPr>
          <p:cNvPr id="321" name="Google Shape;321;p13"/>
          <p:cNvCxnSpPr>
            <a:stCxn id="314" idx="0"/>
            <a:endCxn id="316" idx="2"/>
          </p:cNvCxnSpPr>
          <p:nvPr/>
        </p:nvCxnSpPr>
        <p:spPr>
          <a:xfrm rot="10800000">
            <a:off x="4750514" y="5085722"/>
            <a:ext cx="0" cy="374400"/>
          </a:xfrm>
          <a:prstGeom prst="straightConnector1">
            <a:avLst/>
          </a:prstGeom>
          <a:noFill/>
          <a:ln cap="flat" cmpd="sng" w="38100">
            <a:solidFill>
              <a:schemeClr val="accent1"/>
            </a:solidFill>
            <a:prstDash val="solid"/>
            <a:round/>
            <a:headEnd len="med" w="med" type="triangle"/>
            <a:tailEnd len="sm" w="sm" type="none"/>
          </a:ln>
          <a:effectLst>
            <a:outerShdw blurRad="40000" rotWithShape="0" dir="5400000" dist="23000">
              <a:srgbClr val="000000">
                <a:alpha val="34901"/>
              </a:srgbClr>
            </a:outerShdw>
          </a:effectLst>
        </p:spPr>
      </p:cxnSp>
      <p:cxnSp>
        <p:nvCxnSpPr>
          <p:cNvPr id="322" name="Google Shape;322;p13"/>
          <p:cNvCxnSpPr>
            <a:stCxn id="319" idx="2"/>
            <a:endCxn id="314" idx="0"/>
          </p:cNvCxnSpPr>
          <p:nvPr/>
        </p:nvCxnSpPr>
        <p:spPr>
          <a:xfrm rot="5400000">
            <a:off x="5582793" y="4253400"/>
            <a:ext cx="374400" cy="2038800"/>
          </a:xfrm>
          <a:prstGeom prst="bentConnector3">
            <a:avLst>
              <a:gd fmla="val 50000" name="adj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23" name="Google Shape;323;p13"/>
          <p:cNvCxnSpPr>
            <a:stCxn id="312" idx="3"/>
            <a:endCxn id="319" idx="0"/>
          </p:cNvCxnSpPr>
          <p:nvPr/>
        </p:nvCxnSpPr>
        <p:spPr>
          <a:xfrm>
            <a:off x="5539951" y="3678390"/>
            <a:ext cx="1249500" cy="739500"/>
          </a:xfrm>
          <a:prstGeom prst="bentConnector2">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324" name="Google Shape;324;p13"/>
          <p:cNvSpPr txBox="1"/>
          <p:nvPr/>
        </p:nvSpPr>
        <p:spPr>
          <a:xfrm>
            <a:off x="6552957" y="2326114"/>
            <a:ext cx="16297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Entradas: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Número entero</a:t>
            </a:r>
            <a:endParaRPr sz="1800">
              <a:solidFill>
                <a:schemeClr val="dk1"/>
              </a:solidFill>
              <a:latin typeface="Calibri"/>
              <a:ea typeface="Calibri"/>
              <a:cs typeface="Calibri"/>
              <a:sym typeface="Calibri"/>
            </a:endParaRPr>
          </a:p>
        </p:txBody>
      </p:sp>
      <p:sp>
        <p:nvSpPr>
          <p:cNvPr id="325" name="Google Shape;325;p13"/>
          <p:cNvSpPr txBox="1"/>
          <p:nvPr/>
        </p:nvSpPr>
        <p:spPr>
          <a:xfrm>
            <a:off x="6552957" y="5324075"/>
            <a:ext cx="248902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Salidas: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Imprimir si el numero es par o impar</a:t>
            </a:r>
            <a:endParaRPr sz="1800">
              <a:solidFill>
                <a:schemeClr val="dk1"/>
              </a:solidFill>
              <a:latin typeface="Calibri"/>
              <a:ea typeface="Calibri"/>
              <a:cs typeface="Calibri"/>
              <a:sym typeface="Calibri"/>
            </a:endParaRPr>
          </a:p>
        </p:txBody>
      </p:sp>
      <p:sp>
        <p:nvSpPr>
          <p:cNvPr id="326" name="Google Shape;326;p13"/>
          <p:cNvSpPr txBox="1"/>
          <p:nvPr/>
        </p:nvSpPr>
        <p:spPr>
          <a:xfrm>
            <a:off x="5647074" y="3339836"/>
            <a:ext cx="4267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No</a:t>
            </a:r>
            <a:endParaRPr sz="1600">
              <a:solidFill>
                <a:schemeClr val="dk1"/>
              </a:solidFill>
              <a:latin typeface="Calibri"/>
              <a:ea typeface="Calibri"/>
              <a:cs typeface="Calibri"/>
              <a:sym typeface="Calibri"/>
            </a:endParaRPr>
          </a:p>
        </p:txBody>
      </p:sp>
      <p:sp>
        <p:nvSpPr>
          <p:cNvPr id="327" name="Google Shape;327;p13"/>
          <p:cNvSpPr txBox="1"/>
          <p:nvPr/>
        </p:nvSpPr>
        <p:spPr>
          <a:xfrm>
            <a:off x="4291256" y="4048076"/>
            <a:ext cx="32573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Si</a:t>
            </a:r>
            <a:endParaRPr sz="1600">
              <a:solidFill>
                <a:schemeClr val="dk1"/>
              </a:solidFill>
              <a:latin typeface="Calibri"/>
              <a:ea typeface="Calibri"/>
              <a:cs typeface="Calibri"/>
              <a:sym typeface="Calibri"/>
            </a:endParaRPr>
          </a:p>
        </p:txBody>
      </p:sp>
      <p:sp>
        <p:nvSpPr>
          <p:cNvPr id="328" name="Google Shape;32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4"/>
          <p:cNvSpPr txBox="1"/>
          <p:nvPr>
            <p:ph idx="12" type="sldNum"/>
          </p:nvPr>
        </p:nvSpPr>
        <p:spPr>
          <a:xfrm>
            <a:off x="6340205"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p14"/>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Practica en clase</a:t>
            </a:r>
            <a:endParaRPr sz="2800"/>
          </a:p>
        </p:txBody>
      </p:sp>
      <p:pic>
        <p:nvPicPr>
          <p:cNvPr id="336" name="Google Shape;336;p14"/>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337" name="Google Shape;337;p14"/>
          <p:cNvSpPr txBox="1"/>
          <p:nvPr/>
        </p:nvSpPr>
        <p:spPr>
          <a:xfrm>
            <a:off x="682354" y="1484784"/>
            <a:ext cx="7922094" cy="475252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Un cliente ejecuta un pedido a una </a:t>
            </a:r>
            <a:r>
              <a:rPr lang="en-US" sz="2400">
                <a:solidFill>
                  <a:schemeClr val="dk1"/>
                </a:solidFill>
                <a:latin typeface="Calibri"/>
                <a:ea typeface="Calibri"/>
                <a:cs typeface="Calibri"/>
                <a:sym typeface="Calibri"/>
              </a:rPr>
              <a:t>fábrica</a:t>
            </a:r>
            <a:r>
              <a:rPr lang="en-US" sz="2400">
                <a:solidFill>
                  <a:schemeClr val="dk1"/>
                </a:solidFill>
                <a:latin typeface="Calibri"/>
                <a:ea typeface="Calibri"/>
                <a:cs typeface="Calibri"/>
                <a:sym typeface="Calibri"/>
              </a:rPr>
              <a:t>. La </a:t>
            </a:r>
            <a:r>
              <a:rPr lang="en-US" sz="2400">
                <a:solidFill>
                  <a:schemeClr val="dk1"/>
                </a:solidFill>
                <a:latin typeface="Calibri"/>
                <a:ea typeface="Calibri"/>
                <a:cs typeface="Calibri"/>
                <a:sym typeface="Calibri"/>
              </a:rPr>
              <a:t>fábrica</a:t>
            </a:r>
            <a:r>
              <a:rPr lang="en-US" sz="2400">
                <a:solidFill>
                  <a:schemeClr val="dk1"/>
                </a:solidFill>
                <a:latin typeface="Calibri"/>
                <a:ea typeface="Calibri"/>
                <a:cs typeface="Calibri"/>
                <a:sym typeface="Calibri"/>
              </a:rPr>
              <a:t> examina en su banco de datos la ficha del cliente, si el cliente es solvente entonces la empresa acepta el pedido; caso contrario, rechazará el pedido. Redactar el algoritmo correspondiente.</a:t>
            </a:r>
            <a:endParaRPr sz="2400">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p:txBody>
      </p:sp>
      <p:grpSp>
        <p:nvGrpSpPr>
          <p:cNvPr id="338" name="Google Shape;338;p14"/>
          <p:cNvGrpSpPr/>
          <p:nvPr/>
        </p:nvGrpSpPr>
        <p:grpSpPr>
          <a:xfrm>
            <a:off x="1296676" y="3390250"/>
            <a:ext cx="7072842" cy="2924052"/>
            <a:chOff x="1296676" y="3390250"/>
            <a:chExt cx="7072842" cy="2924052"/>
          </a:xfrm>
        </p:grpSpPr>
        <p:sp>
          <p:nvSpPr>
            <p:cNvPr id="339" name="Google Shape;339;p14"/>
            <p:cNvSpPr/>
            <p:nvPr/>
          </p:nvSpPr>
          <p:spPr>
            <a:xfrm>
              <a:off x="1296676" y="4110385"/>
              <a:ext cx="1578874" cy="715114"/>
            </a:xfrm>
            <a:prstGeom prst="flowChartManualInpu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Leer el pedido</a:t>
              </a:r>
              <a:endParaRPr sz="1800">
                <a:solidFill>
                  <a:schemeClr val="lt1"/>
                </a:solidFill>
                <a:latin typeface="Calibri"/>
                <a:ea typeface="Calibri"/>
                <a:cs typeface="Calibri"/>
                <a:sym typeface="Calibri"/>
              </a:endParaRPr>
            </a:p>
          </p:txBody>
        </p:sp>
        <p:sp>
          <p:nvSpPr>
            <p:cNvPr id="340" name="Google Shape;340;p14"/>
            <p:cNvSpPr/>
            <p:nvPr/>
          </p:nvSpPr>
          <p:spPr>
            <a:xfrm>
              <a:off x="7960180" y="5748170"/>
              <a:ext cx="409338" cy="417150"/>
            </a:xfrm>
            <a:prstGeom prst="flowChartConnector">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Calibri"/>
                  <a:ea typeface="Calibri"/>
                  <a:cs typeface="Calibri"/>
                  <a:sym typeface="Calibri"/>
                </a:rPr>
                <a:t>FIN</a:t>
              </a:r>
              <a:endParaRPr sz="600">
                <a:solidFill>
                  <a:schemeClr val="lt1"/>
                </a:solidFill>
                <a:latin typeface="Calibri"/>
                <a:ea typeface="Calibri"/>
                <a:cs typeface="Calibri"/>
                <a:sym typeface="Calibri"/>
              </a:endParaRPr>
            </a:p>
          </p:txBody>
        </p:sp>
        <p:sp>
          <p:nvSpPr>
            <p:cNvPr id="341" name="Google Shape;341;p14"/>
            <p:cNvSpPr/>
            <p:nvPr/>
          </p:nvSpPr>
          <p:spPr>
            <a:xfrm>
              <a:off x="1881444" y="3390250"/>
              <a:ext cx="409338" cy="417150"/>
            </a:xfrm>
            <a:prstGeom prst="flowChartConnector">
              <a:avLst/>
            </a:prstGeom>
            <a:no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2" name="Google Shape;342;p14"/>
            <p:cNvCxnSpPr>
              <a:stCxn id="339" idx="2"/>
              <a:endCxn id="343" idx="0"/>
            </p:cNvCxnSpPr>
            <p:nvPr/>
          </p:nvCxnSpPr>
          <p:spPr>
            <a:xfrm>
              <a:off x="2086113" y="4825499"/>
              <a:ext cx="0" cy="696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44" name="Google Shape;344;p14"/>
            <p:cNvCxnSpPr>
              <a:stCxn id="339" idx="0"/>
              <a:endCxn id="341" idx="4"/>
            </p:cNvCxnSpPr>
            <p:nvPr/>
          </p:nvCxnSpPr>
          <p:spPr>
            <a:xfrm rot="10800000">
              <a:off x="2086113" y="3807496"/>
              <a:ext cx="0" cy="374400"/>
            </a:xfrm>
            <a:prstGeom prst="straightConnector1">
              <a:avLst/>
            </a:prstGeom>
            <a:noFill/>
            <a:ln cap="flat" cmpd="sng" w="38100">
              <a:solidFill>
                <a:schemeClr val="accent1"/>
              </a:solidFill>
              <a:prstDash val="solid"/>
              <a:round/>
              <a:headEnd len="med" w="med" type="triangle"/>
              <a:tailEnd len="sm" w="sm" type="none"/>
            </a:ln>
            <a:effectLst>
              <a:outerShdw blurRad="40000" rotWithShape="0" dir="5400000" dist="23000">
                <a:srgbClr val="000000">
                  <a:alpha val="34901"/>
                </a:srgbClr>
              </a:outerShdw>
            </a:effectLst>
          </p:spPr>
        </p:cxnSp>
        <p:cxnSp>
          <p:nvCxnSpPr>
            <p:cNvPr id="345" name="Google Shape;345;p14"/>
            <p:cNvCxnSpPr>
              <a:stCxn id="346" idx="3"/>
              <a:endCxn id="340" idx="2"/>
            </p:cNvCxnSpPr>
            <p:nvPr/>
          </p:nvCxnSpPr>
          <p:spPr>
            <a:xfrm>
              <a:off x="5574810" y="5956745"/>
              <a:ext cx="2385300" cy="600"/>
            </a:xfrm>
            <a:prstGeom prst="bentConnector3">
              <a:avLst>
                <a:gd fmla="val 50000" name="adj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47" name="Google Shape;347;p14"/>
            <p:cNvCxnSpPr>
              <a:stCxn id="348" idx="2"/>
              <a:endCxn id="346" idx="0"/>
            </p:cNvCxnSpPr>
            <p:nvPr/>
          </p:nvCxnSpPr>
          <p:spPr>
            <a:xfrm flipH="1" rot="-5400000">
              <a:off x="4569865" y="5383848"/>
              <a:ext cx="425400" cy="5400"/>
            </a:xfrm>
            <a:prstGeom prst="bentConnector3">
              <a:avLst>
                <a:gd fmla="val 50000" name="adj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343" name="Google Shape;343;p14"/>
            <p:cNvSpPr/>
            <p:nvPr/>
          </p:nvSpPr>
          <p:spPr>
            <a:xfrm>
              <a:off x="1296676" y="5522198"/>
              <a:ext cx="1578874" cy="792104"/>
            </a:xfrm>
            <a:prstGeom prst="flowChartProcess">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Examinar la ficha del cliente</a:t>
              </a:r>
              <a:endParaRPr sz="1800">
                <a:solidFill>
                  <a:schemeClr val="lt1"/>
                </a:solidFill>
                <a:latin typeface="Calibri"/>
                <a:ea typeface="Calibri"/>
                <a:cs typeface="Calibri"/>
                <a:sym typeface="Calibri"/>
              </a:endParaRPr>
            </a:p>
          </p:txBody>
        </p:sp>
        <p:sp>
          <p:nvSpPr>
            <p:cNvPr id="346" name="Google Shape;346;p14"/>
            <p:cNvSpPr/>
            <p:nvPr/>
          </p:nvSpPr>
          <p:spPr>
            <a:xfrm>
              <a:off x="3995936" y="5599188"/>
              <a:ext cx="1578874" cy="715114"/>
            </a:xfrm>
            <a:prstGeom prst="flowChartProcess">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Aceptar pedido</a:t>
              </a:r>
              <a:endParaRPr sz="1800">
                <a:solidFill>
                  <a:schemeClr val="lt1"/>
                </a:solidFill>
                <a:latin typeface="Calibri"/>
                <a:ea typeface="Calibri"/>
                <a:cs typeface="Calibri"/>
                <a:sym typeface="Calibri"/>
              </a:endParaRPr>
            </a:p>
          </p:txBody>
        </p:sp>
        <p:cxnSp>
          <p:nvCxnSpPr>
            <p:cNvPr id="349" name="Google Shape;349;p14"/>
            <p:cNvCxnSpPr>
              <a:stCxn id="343" idx="3"/>
              <a:endCxn id="348" idx="1"/>
            </p:cNvCxnSpPr>
            <p:nvPr/>
          </p:nvCxnSpPr>
          <p:spPr>
            <a:xfrm flipH="1" rot="10800000">
              <a:off x="2875550" y="4604850"/>
              <a:ext cx="774900" cy="1313400"/>
            </a:xfrm>
            <a:prstGeom prst="bentConnector3">
              <a:avLst>
                <a:gd fmla="val 50000" name="adj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348" name="Google Shape;348;p14"/>
            <p:cNvSpPr/>
            <p:nvPr/>
          </p:nvSpPr>
          <p:spPr>
            <a:xfrm>
              <a:off x="3650573" y="4035894"/>
              <a:ext cx="2258583" cy="1137954"/>
            </a:xfrm>
            <a:prstGeom prst="flowChartDecision">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Es solvente?</a:t>
              </a:r>
              <a:endParaRPr sz="1800">
                <a:solidFill>
                  <a:schemeClr val="lt1"/>
                </a:solidFill>
                <a:latin typeface="Calibri"/>
                <a:ea typeface="Calibri"/>
                <a:cs typeface="Calibri"/>
                <a:sym typeface="Calibri"/>
              </a:endParaRPr>
            </a:p>
          </p:txBody>
        </p:sp>
        <p:sp>
          <p:nvSpPr>
            <p:cNvPr id="350" name="Google Shape;350;p14"/>
            <p:cNvSpPr txBox="1"/>
            <p:nvPr/>
          </p:nvSpPr>
          <p:spPr>
            <a:xfrm>
              <a:off x="5857908" y="4231609"/>
              <a:ext cx="4267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No</a:t>
              </a:r>
              <a:endParaRPr sz="1600">
                <a:solidFill>
                  <a:schemeClr val="dk1"/>
                </a:solidFill>
                <a:latin typeface="Calibri"/>
                <a:ea typeface="Calibri"/>
                <a:cs typeface="Calibri"/>
                <a:sym typeface="Calibri"/>
              </a:endParaRPr>
            </a:p>
          </p:txBody>
        </p:sp>
        <p:sp>
          <p:nvSpPr>
            <p:cNvPr id="351" name="Google Shape;351;p14"/>
            <p:cNvSpPr txBox="1"/>
            <p:nvPr/>
          </p:nvSpPr>
          <p:spPr>
            <a:xfrm>
              <a:off x="4828699" y="5106978"/>
              <a:ext cx="32573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Si</a:t>
              </a:r>
              <a:endParaRPr sz="1600">
                <a:solidFill>
                  <a:schemeClr val="dk1"/>
                </a:solidFill>
                <a:latin typeface="Calibri"/>
                <a:ea typeface="Calibri"/>
                <a:cs typeface="Calibri"/>
                <a:sym typeface="Calibri"/>
              </a:endParaRPr>
            </a:p>
          </p:txBody>
        </p:sp>
        <p:sp>
          <p:nvSpPr>
            <p:cNvPr id="352" name="Google Shape;352;p14"/>
            <p:cNvSpPr/>
            <p:nvPr/>
          </p:nvSpPr>
          <p:spPr>
            <a:xfrm>
              <a:off x="6449510" y="4251568"/>
              <a:ext cx="1578874" cy="715114"/>
            </a:xfrm>
            <a:prstGeom prst="flowChartProcess">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Rechazar</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pedido</a:t>
              </a:r>
              <a:endParaRPr sz="1800">
                <a:solidFill>
                  <a:schemeClr val="lt1"/>
                </a:solidFill>
                <a:latin typeface="Calibri"/>
                <a:ea typeface="Calibri"/>
                <a:cs typeface="Calibri"/>
                <a:sym typeface="Calibri"/>
              </a:endParaRPr>
            </a:p>
          </p:txBody>
        </p:sp>
        <p:cxnSp>
          <p:nvCxnSpPr>
            <p:cNvPr id="353" name="Google Shape;353;p14"/>
            <p:cNvCxnSpPr>
              <a:stCxn id="348" idx="3"/>
              <a:endCxn id="352" idx="1"/>
            </p:cNvCxnSpPr>
            <p:nvPr/>
          </p:nvCxnSpPr>
          <p:spPr>
            <a:xfrm>
              <a:off x="5909156" y="4604871"/>
              <a:ext cx="540300" cy="4200"/>
            </a:xfrm>
            <a:prstGeom prst="bentConnector3">
              <a:avLst>
                <a:gd fmla="val 50000" name="adj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54" name="Google Shape;354;p14"/>
            <p:cNvCxnSpPr>
              <a:stCxn id="352" idx="2"/>
              <a:endCxn id="340" idx="2"/>
            </p:cNvCxnSpPr>
            <p:nvPr/>
          </p:nvCxnSpPr>
          <p:spPr>
            <a:xfrm flipH="1" rot="-5400000">
              <a:off x="7104547" y="5101082"/>
              <a:ext cx="990000" cy="721200"/>
            </a:xfrm>
            <a:prstGeom prst="bentConnector2">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grpSp>
      <p:sp>
        <p:nvSpPr>
          <p:cNvPr id="355" name="Google Shape;355;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5"/>
          <p:cNvSpPr txBox="1"/>
          <p:nvPr>
            <p:ph idx="12" type="sldNum"/>
          </p:nvPr>
        </p:nvSpPr>
        <p:spPr>
          <a:xfrm>
            <a:off x="6340205"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p15"/>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Practica en clase</a:t>
            </a:r>
            <a:endParaRPr sz="2800"/>
          </a:p>
        </p:txBody>
      </p:sp>
      <p:pic>
        <p:nvPicPr>
          <p:cNvPr id="363" name="Google Shape;363;p15"/>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364" name="Google Shape;364;p15"/>
          <p:cNvSpPr txBox="1"/>
          <p:nvPr/>
        </p:nvSpPr>
        <p:spPr>
          <a:xfrm>
            <a:off x="682354" y="1484784"/>
            <a:ext cx="7922094" cy="475252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Calcular la paga neta de un trabajador conociendo el </a:t>
            </a:r>
            <a:r>
              <a:rPr lang="en-US" sz="2400">
                <a:solidFill>
                  <a:schemeClr val="dk1"/>
                </a:solidFill>
                <a:latin typeface="Calibri"/>
                <a:ea typeface="Calibri"/>
                <a:cs typeface="Calibri"/>
                <a:sym typeface="Calibri"/>
              </a:rPr>
              <a:t>número</a:t>
            </a:r>
            <a:r>
              <a:rPr lang="en-US" sz="2400">
                <a:solidFill>
                  <a:schemeClr val="dk1"/>
                </a:solidFill>
                <a:latin typeface="Calibri"/>
                <a:ea typeface="Calibri"/>
                <a:cs typeface="Calibri"/>
                <a:sym typeface="Calibri"/>
              </a:rPr>
              <a:t> de horas trabajadas, la tarifa horaria y la tasa de impuestos.</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p:txBody>
      </p:sp>
      <p:grpSp>
        <p:nvGrpSpPr>
          <p:cNvPr id="365" name="Google Shape;365;p15"/>
          <p:cNvGrpSpPr/>
          <p:nvPr/>
        </p:nvGrpSpPr>
        <p:grpSpPr>
          <a:xfrm>
            <a:off x="1296676" y="2738557"/>
            <a:ext cx="6591477" cy="2847062"/>
            <a:chOff x="1296676" y="2529982"/>
            <a:chExt cx="6591477" cy="2847062"/>
          </a:xfrm>
        </p:grpSpPr>
        <p:sp>
          <p:nvSpPr>
            <p:cNvPr id="366" name="Google Shape;366;p15"/>
            <p:cNvSpPr/>
            <p:nvPr/>
          </p:nvSpPr>
          <p:spPr>
            <a:xfrm>
              <a:off x="1296676" y="3250117"/>
              <a:ext cx="1578874" cy="715114"/>
            </a:xfrm>
            <a:prstGeom prst="flowChartManualInpu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Leer  horas, tarifa  y tasa</a:t>
              </a:r>
              <a:endParaRPr sz="1800">
                <a:solidFill>
                  <a:schemeClr val="lt1"/>
                </a:solidFill>
                <a:latin typeface="Calibri"/>
                <a:ea typeface="Calibri"/>
                <a:cs typeface="Calibri"/>
                <a:sym typeface="Calibri"/>
              </a:endParaRPr>
            </a:p>
          </p:txBody>
        </p:sp>
        <p:sp>
          <p:nvSpPr>
            <p:cNvPr id="367" name="Google Shape;367;p15"/>
            <p:cNvSpPr/>
            <p:nvPr/>
          </p:nvSpPr>
          <p:spPr>
            <a:xfrm>
              <a:off x="6894047" y="4810912"/>
              <a:ext cx="409338" cy="417150"/>
            </a:xfrm>
            <a:prstGeom prst="flowChartConnector">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Calibri"/>
                  <a:ea typeface="Calibri"/>
                  <a:cs typeface="Calibri"/>
                  <a:sym typeface="Calibri"/>
                </a:rPr>
                <a:t>FIN</a:t>
              </a:r>
              <a:endParaRPr sz="600">
                <a:solidFill>
                  <a:schemeClr val="lt1"/>
                </a:solidFill>
                <a:latin typeface="Calibri"/>
                <a:ea typeface="Calibri"/>
                <a:cs typeface="Calibri"/>
                <a:sym typeface="Calibri"/>
              </a:endParaRPr>
            </a:p>
          </p:txBody>
        </p:sp>
        <p:sp>
          <p:nvSpPr>
            <p:cNvPr id="368" name="Google Shape;368;p15"/>
            <p:cNvSpPr/>
            <p:nvPr/>
          </p:nvSpPr>
          <p:spPr>
            <a:xfrm>
              <a:off x="1881444" y="2529982"/>
              <a:ext cx="409338" cy="417150"/>
            </a:xfrm>
            <a:prstGeom prst="flowChartConnector">
              <a:avLst/>
            </a:prstGeom>
            <a:no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5"/>
            <p:cNvSpPr/>
            <p:nvPr/>
          </p:nvSpPr>
          <p:spPr>
            <a:xfrm>
              <a:off x="6309279" y="3145934"/>
              <a:ext cx="1578874" cy="923480"/>
            </a:xfrm>
            <a:prstGeom prst="flowChartDocumen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PagaBruta, Impuestos, PagaNeta</a:t>
              </a:r>
              <a:endParaRPr sz="1800">
                <a:solidFill>
                  <a:schemeClr val="lt1"/>
                </a:solidFill>
                <a:latin typeface="Calibri"/>
                <a:ea typeface="Calibri"/>
                <a:cs typeface="Calibri"/>
                <a:sym typeface="Calibri"/>
              </a:endParaRPr>
            </a:p>
          </p:txBody>
        </p:sp>
        <p:cxnSp>
          <p:nvCxnSpPr>
            <p:cNvPr id="370" name="Google Shape;370;p15"/>
            <p:cNvCxnSpPr>
              <a:stCxn id="366" idx="2"/>
              <a:endCxn id="371" idx="0"/>
            </p:cNvCxnSpPr>
            <p:nvPr/>
          </p:nvCxnSpPr>
          <p:spPr>
            <a:xfrm>
              <a:off x="2086113" y="3965231"/>
              <a:ext cx="0" cy="696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72" name="Google Shape;372;p15"/>
            <p:cNvCxnSpPr>
              <a:stCxn id="366" idx="0"/>
              <a:endCxn id="368" idx="4"/>
            </p:cNvCxnSpPr>
            <p:nvPr/>
          </p:nvCxnSpPr>
          <p:spPr>
            <a:xfrm rot="10800000">
              <a:off x="2086113" y="2947228"/>
              <a:ext cx="0" cy="374400"/>
            </a:xfrm>
            <a:prstGeom prst="straightConnector1">
              <a:avLst/>
            </a:prstGeom>
            <a:noFill/>
            <a:ln cap="flat" cmpd="sng" w="38100">
              <a:solidFill>
                <a:schemeClr val="accent1"/>
              </a:solidFill>
              <a:prstDash val="solid"/>
              <a:round/>
              <a:headEnd len="med" w="med" type="triangle"/>
              <a:tailEnd len="sm" w="sm" type="none"/>
            </a:ln>
            <a:effectLst>
              <a:outerShdw blurRad="40000" rotWithShape="0" dir="5400000" dist="23000">
                <a:srgbClr val="000000">
                  <a:alpha val="34901"/>
                </a:srgbClr>
              </a:outerShdw>
            </a:effectLst>
          </p:spPr>
        </p:cxnSp>
        <p:cxnSp>
          <p:nvCxnSpPr>
            <p:cNvPr id="373" name="Google Shape;373;p15"/>
            <p:cNvCxnSpPr>
              <a:stCxn id="374" idx="3"/>
              <a:endCxn id="369" idx="1"/>
            </p:cNvCxnSpPr>
            <p:nvPr/>
          </p:nvCxnSpPr>
          <p:spPr>
            <a:xfrm flipH="1" rot="10800000">
              <a:off x="5260444" y="3607687"/>
              <a:ext cx="1048800" cy="1411800"/>
            </a:xfrm>
            <a:prstGeom prst="bentConnector3">
              <a:avLst>
                <a:gd fmla="val 50000" name="adj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75" name="Google Shape;375;p15"/>
            <p:cNvCxnSpPr>
              <a:stCxn id="376" idx="2"/>
              <a:endCxn id="374" idx="0"/>
            </p:cNvCxnSpPr>
            <p:nvPr/>
          </p:nvCxnSpPr>
          <p:spPr>
            <a:xfrm flipH="1" rot="-5400000">
              <a:off x="4123007" y="4313231"/>
              <a:ext cx="696600" cy="600"/>
            </a:xfrm>
            <a:prstGeom prst="bentConnector3">
              <a:avLst>
                <a:gd fmla="val 20062" name="adj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371" name="Google Shape;371;p15"/>
            <p:cNvSpPr/>
            <p:nvPr/>
          </p:nvSpPr>
          <p:spPr>
            <a:xfrm>
              <a:off x="1296676" y="4661930"/>
              <a:ext cx="1578874" cy="715114"/>
            </a:xfrm>
            <a:prstGeom prst="flowChartProcess">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Calcular PagaBruta</a:t>
              </a:r>
              <a:endParaRPr sz="1800">
                <a:solidFill>
                  <a:schemeClr val="lt1"/>
                </a:solidFill>
                <a:latin typeface="Calibri"/>
                <a:ea typeface="Calibri"/>
                <a:cs typeface="Calibri"/>
                <a:sym typeface="Calibri"/>
              </a:endParaRPr>
            </a:p>
          </p:txBody>
        </p:sp>
        <p:sp>
          <p:nvSpPr>
            <p:cNvPr id="376" name="Google Shape;376;p15"/>
            <p:cNvSpPr/>
            <p:nvPr/>
          </p:nvSpPr>
          <p:spPr>
            <a:xfrm>
              <a:off x="3681570" y="3250117"/>
              <a:ext cx="1578874" cy="715114"/>
            </a:xfrm>
            <a:prstGeom prst="flowChartProcess">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Calcular Impuestos</a:t>
              </a:r>
              <a:endParaRPr sz="1800">
                <a:solidFill>
                  <a:schemeClr val="lt1"/>
                </a:solidFill>
                <a:latin typeface="Calibri"/>
                <a:ea typeface="Calibri"/>
                <a:cs typeface="Calibri"/>
                <a:sym typeface="Calibri"/>
              </a:endParaRPr>
            </a:p>
          </p:txBody>
        </p:sp>
        <p:sp>
          <p:nvSpPr>
            <p:cNvPr id="374" name="Google Shape;374;p15"/>
            <p:cNvSpPr/>
            <p:nvPr/>
          </p:nvSpPr>
          <p:spPr>
            <a:xfrm>
              <a:off x="3681570" y="4661930"/>
              <a:ext cx="1578874" cy="715114"/>
            </a:xfrm>
            <a:prstGeom prst="flowChartProcess">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Calcular PagaNeta</a:t>
              </a:r>
              <a:endParaRPr sz="1800">
                <a:solidFill>
                  <a:schemeClr val="lt1"/>
                </a:solidFill>
                <a:latin typeface="Calibri"/>
                <a:ea typeface="Calibri"/>
                <a:cs typeface="Calibri"/>
                <a:sym typeface="Calibri"/>
              </a:endParaRPr>
            </a:p>
          </p:txBody>
        </p:sp>
        <p:cxnSp>
          <p:nvCxnSpPr>
            <p:cNvPr id="377" name="Google Shape;377;p15"/>
            <p:cNvCxnSpPr>
              <a:stCxn id="371" idx="3"/>
              <a:endCxn id="376" idx="1"/>
            </p:cNvCxnSpPr>
            <p:nvPr/>
          </p:nvCxnSpPr>
          <p:spPr>
            <a:xfrm flipH="1" rot="10800000">
              <a:off x="2875550" y="3607687"/>
              <a:ext cx="806100" cy="1411800"/>
            </a:xfrm>
            <a:prstGeom prst="bentConnector3">
              <a:avLst>
                <a:gd fmla="val 50000" name="adj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78" name="Google Shape;378;p15"/>
            <p:cNvCxnSpPr>
              <a:stCxn id="367" idx="0"/>
              <a:endCxn id="369" idx="2"/>
            </p:cNvCxnSpPr>
            <p:nvPr/>
          </p:nvCxnSpPr>
          <p:spPr>
            <a:xfrm rot="-5400000">
              <a:off x="6697766" y="4409362"/>
              <a:ext cx="802500" cy="600"/>
            </a:xfrm>
            <a:prstGeom prst="bentConnector3">
              <a:avLst>
                <a:gd fmla="val 75989" name="adj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grpSp>
      <p:sp>
        <p:nvSpPr>
          <p:cNvPr id="379" name="Google Shape;37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6"/>
          <p:cNvSpPr txBox="1"/>
          <p:nvPr>
            <p:ph idx="12" type="sldNum"/>
          </p:nvPr>
        </p:nvSpPr>
        <p:spPr>
          <a:xfrm>
            <a:off x="6340205"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6" name="Google Shape;386;p16"/>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Practica</a:t>
            </a:r>
            <a:endParaRPr sz="2800"/>
          </a:p>
        </p:txBody>
      </p:sp>
      <p:pic>
        <p:nvPicPr>
          <p:cNvPr id="387" name="Google Shape;387;p16"/>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388" name="Google Shape;388;p16"/>
          <p:cNvSpPr txBox="1"/>
          <p:nvPr/>
        </p:nvSpPr>
        <p:spPr>
          <a:xfrm>
            <a:off x="682354" y="1484784"/>
            <a:ext cx="7922094" cy="4752528"/>
          </a:xfrm>
          <a:prstGeom prst="rect">
            <a:avLst/>
          </a:prstGeom>
          <a:noFill/>
          <a:ln>
            <a:noFill/>
          </a:ln>
        </p:spPr>
        <p:txBody>
          <a:bodyPr anchorCtr="0" anchor="t" bIns="45700" lIns="91425" spcFirstLastPara="1" rIns="91425" wrap="square" tIns="45700">
            <a:normAutofit lnSpcReduction="20000"/>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Antes de codificar, leer atentamente el enunciado apuntado en lenguaje natural cuales son las entradas y salidas del problema y qué proceso de </a:t>
            </a:r>
            <a:r>
              <a:rPr lang="en-US" sz="2400">
                <a:solidFill>
                  <a:schemeClr val="dk1"/>
                </a:solidFill>
                <a:latin typeface="Calibri"/>
                <a:ea typeface="Calibri"/>
                <a:cs typeface="Calibri"/>
                <a:sym typeface="Calibri"/>
              </a:rPr>
              <a:t>transformación</a:t>
            </a:r>
            <a:r>
              <a:rPr lang="en-US" sz="2400">
                <a:solidFill>
                  <a:schemeClr val="dk1"/>
                </a:solidFill>
                <a:latin typeface="Calibri"/>
                <a:ea typeface="Calibri"/>
                <a:cs typeface="Calibri"/>
                <a:sym typeface="Calibri"/>
              </a:rPr>
              <a:t> se realiza.</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a:p>
            <a:pPr indent="-457200" lvl="0" marL="457200" marR="0" rtl="0" algn="l">
              <a:spcBef>
                <a:spcPts val="48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Cambiar pneumatico del auto</a:t>
            </a:r>
            <a:endParaRPr/>
          </a:p>
          <a:p>
            <a:pPr indent="-457200" lvl="0" marL="457200" marR="0" rtl="0" algn="l">
              <a:spcBef>
                <a:spcPts val="48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Pagar un impuesto por internet</a:t>
            </a:r>
            <a:endParaRPr/>
          </a:p>
          <a:p>
            <a:pPr indent="-457200" lvl="0" marL="457200" marR="0" rtl="0" algn="l">
              <a:spcBef>
                <a:spcPts val="48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Preparar una torta</a:t>
            </a:r>
            <a:endParaRPr sz="2400">
              <a:solidFill>
                <a:schemeClr val="dk1"/>
              </a:solidFill>
              <a:latin typeface="Calibri"/>
              <a:ea typeface="Calibri"/>
              <a:cs typeface="Calibri"/>
              <a:sym typeface="Calibri"/>
            </a:endParaRPr>
          </a:p>
          <a:p>
            <a:pPr indent="-457200" lvl="0" marL="457200" marR="0" rtl="0" algn="l">
              <a:spcBef>
                <a:spcPts val="48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Calcular el factorial de un numero leido manualmente</a:t>
            </a:r>
            <a:endParaRPr/>
          </a:p>
          <a:p>
            <a:pPr indent="-457200" lvl="0" marL="457200" marR="0" rtl="0" algn="l">
              <a:spcBef>
                <a:spcPts val="48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Calcular el indice de masa corporal de una persona (IMC = peso (kg) / talla² (mts)²)</a:t>
            </a:r>
            <a:endParaRPr/>
          </a:p>
          <a:p>
            <a:pPr indent="-457200" lvl="0" marL="457200" marR="0" rtl="0" algn="l">
              <a:spcBef>
                <a:spcPts val="48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Prepara un café</a:t>
            </a:r>
            <a:endParaRPr sz="2400">
              <a:solidFill>
                <a:schemeClr val="dk1"/>
              </a:solidFill>
              <a:latin typeface="Calibri"/>
              <a:ea typeface="Calibri"/>
              <a:cs typeface="Calibri"/>
              <a:sym typeface="Calibri"/>
            </a:endParaRPr>
          </a:p>
          <a:p>
            <a:pPr indent="-304800" lvl="0" marL="457200" marR="0" rtl="0" algn="l">
              <a:spcBef>
                <a:spcPts val="48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800" lvl="0" marL="457200" marR="0" rtl="0" algn="l">
              <a:spcBef>
                <a:spcPts val="48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p:txBody>
      </p:sp>
      <p:sp>
        <p:nvSpPr>
          <p:cNvPr id="389" name="Google Shape;38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2"/>
          <p:cNvSpPr txBox="1"/>
          <p:nvPr>
            <p:ph type="title"/>
          </p:nvPr>
        </p:nvSpPr>
        <p:spPr>
          <a:xfrm>
            <a:off x="5255418" y="0"/>
            <a:ext cx="3888582"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Modelización de problemas del mundo real</a:t>
            </a:r>
            <a:endParaRPr sz="2800"/>
          </a:p>
        </p:txBody>
      </p:sp>
      <p:sp>
        <p:nvSpPr>
          <p:cNvPr id="100" name="Google Shape;100;p2"/>
          <p:cNvSpPr txBox="1"/>
          <p:nvPr>
            <p:ph idx="1" type="body"/>
          </p:nvPr>
        </p:nvSpPr>
        <p:spPr>
          <a:xfrm>
            <a:off x="696913" y="1447800"/>
            <a:ext cx="8053387" cy="133312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sz="2400"/>
              <a:t>Abstracción de un problema y simplificar su expresión tratando de encontrar los aspectos principales que se pueden resolver (requerimientos), los datos que se han de procesar y el contexto del sistema.</a:t>
            </a:r>
            <a:endParaRPr sz="2000"/>
          </a:p>
        </p:txBody>
      </p:sp>
      <p:pic>
        <p:nvPicPr>
          <p:cNvPr id="101" name="Google Shape;101;p2"/>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102" name="Google Shape;102;p2"/>
          <p:cNvSpPr/>
          <p:nvPr/>
        </p:nvSpPr>
        <p:spPr>
          <a:xfrm>
            <a:off x="690466" y="2983971"/>
            <a:ext cx="2061861" cy="1237117"/>
          </a:xfrm>
          <a:custGeom>
            <a:rect b="b" l="l" r="r" t="t"/>
            <a:pathLst>
              <a:path extrusionOk="0" h="1237117" w="2061861">
                <a:moveTo>
                  <a:pt x="0" y="123712"/>
                </a:moveTo>
                <a:cubicBezTo>
                  <a:pt x="0" y="55388"/>
                  <a:pt x="55388" y="0"/>
                  <a:pt x="123712" y="0"/>
                </a:cubicBezTo>
                <a:lnTo>
                  <a:pt x="1938149" y="0"/>
                </a:lnTo>
                <a:cubicBezTo>
                  <a:pt x="2006473" y="0"/>
                  <a:pt x="2061861" y="55388"/>
                  <a:pt x="2061861" y="123712"/>
                </a:cubicBezTo>
                <a:lnTo>
                  <a:pt x="2061861" y="1113405"/>
                </a:lnTo>
                <a:cubicBezTo>
                  <a:pt x="2061861" y="1181729"/>
                  <a:pt x="2006473" y="1237117"/>
                  <a:pt x="1938149" y="1237117"/>
                </a:cubicBezTo>
                <a:lnTo>
                  <a:pt x="123712" y="1237117"/>
                </a:lnTo>
                <a:cubicBezTo>
                  <a:pt x="55388" y="1237117"/>
                  <a:pt x="0" y="1181729"/>
                  <a:pt x="0" y="1113405"/>
                </a:cubicBezTo>
                <a:lnTo>
                  <a:pt x="0" y="123712"/>
                </a:lnTo>
                <a:close/>
              </a:path>
            </a:pathLst>
          </a:custGeom>
          <a:gradFill>
            <a:gsLst>
              <a:gs pos="0">
                <a:srgbClr val="982D2B"/>
              </a:gs>
              <a:gs pos="80000">
                <a:srgbClr val="C83D39"/>
              </a:gs>
              <a:gs pos="100000">
                <a:srgbClr val="CC3A36"/>
              </a:gs>
            </a:gsLst>
            <a:lin ang="16200000" scaled="0"/>
          </a:gradFill>
          <a:ln>
            <a:noFill/>
          </a:ln>
          <a:effectLst>
            <a:outerShdw blurRad="40000" rotWithShape="0" dir="5400000" dist="23000">
              <a:srgbClr val="000000">
                <a:alpha val="34901"/>
              </a:srgbClr>
            </a:outerShdw>
          </a:effectLst>
        </p:spPr>
        <p:txBody>
          <a:bodyPr anchorCtr="0" anchor="ctr" bIns="135275" lIns="135275" spcFirstLastPara="1" rIns="135275" wrap="square" tIns="135275">
            <a:noAutofit/>
          </a:bodyPr>
          <a:lstStyle/>
          <a:p>
            <a:pPr indent="0" lvl="0" marL="0" marR="0" rtl="0" algn="ctr">
              <a:lnSpc>
                <a:spcPct val="90000"/>
              </a:lnSpc>
              <a:spcBef>
                <a:spcPts val="0"/>
              </a:spcBef>
              <a:spcAft>
                <a:spcPts val="0"/>
              </a:spcAft>
              <a:buNone/>
            </a:pPr>
            <a:r>
              <a:rPr b="0" i="0" lang="en-US" sz="2600" u="none" cap="none" strike="noStrike">
                <a:solidFill>
                  <a:schemeClr val="lt1"/>
                </a:solidFill>
                <a:latin typeface="Calibri"/>
                <a:ea typeface="Calibri"/>
                <a:cs typeface="Calibri"/>
                <a:sym typeface="Calibri"/>
              </a:rPr>
              <a:t>Problema del mundo real </a:t>
            </a:r>
            <a:endParaRPr b="0" i="0" sz="2600" u="none" cap="none" strike="noStrike">
              <a:solidFill>
                <a:schemeClr val="lt1"/>
              </a:solidFill>
              <a:latin typeface="Calibri"/>
              <a:ea typeface="Calibri"/>
              <a:cs typeface="Calibri"/>
              <a:sym typeface="Calibri"/>
            </a:endParaRPr>
          </a:p>
        </p:txBody>
      </p:sp>
      <p:sp>
        <p:nvSpPr>
          <p:cNvPr id="103" name="Google Shape;103;p2"/>
          <p:cNvSpPr/>
          <p:nvPr/>
        </p:nvSpPr>
        <p:spPr>
          <a:xfrm>
            <a:off x="2933772" y="3346859"/>
            <a:ext cx="437114" cy="511341"/>
          </a:xfrm>
          <a:custGeom>
            <a:rect b="b" l="l" r="r" t="t"/>
            <a:pathLst>
              <a:path extrusionOk="0" h="511341" w="437114">
                <a:moveTo>
                  <a:pt x="0" y="102268"/>
                </a:moveTo>
                <a:lnTo>
                  <a:pt x="218557" y="102268"/>
                </a:lnTo>
                <a:lnTo>
                  <a:pt x="218557" y="0"/>
                </a:lnTo>
                <a:lnTo>
                  <a:pt x="437114" y="255671"/>
                </a:lnTo>
                <a:lnTo>
                  <a:pt x="218557" y="511341"/>
                </a:lnTo>
                <a:lnTo>
                  <a:pt x="218557" y="409073"/>
                </a:lnTo>
                <a:lnTo>
                  <a:pt x="0" y="409073"/>
                </a:lnTo>
                <a:lnTo>
                  <a:pt x="0" y="102268"/>
                </a:lnTo>
                <a:close/>
              </a:path>
            </a:pathLst>
          </a:custGeom>
          <a:gradFill>
            <a:gsLst>
              <a:gs pos="0">
                <a:srgbClr val="982D2B"/>
              </a:gs>
              <a:gs pos="80000">
                <a:srgbClr val="C83D39"/>
              </a:gs>
              <a:gs pos="100000">
                <a:srgbClr val="CC3A36"/>
              </a:gs>
            </a:gsLst>
            <a:lin ang="16200000" scaled="0"/>
          </a:gradFill>
          <a:ln>
            <a:noFill/>
          </a:ln>
          <a:effectLst>
            <a:outerShdw blurRad="40000" rotWithShape="0" dir="5400000" dist="23000">
              <a:srgbClr val="000000">
                <a:alpha val="34901"/>
              </a:srgbClr>
            </a:outerShdw>
          </a:effectLst>
        </p:spPr>
        <p:txBody>
          <a:bodyPr anchorCtr="0" anchor="ctr" bIns="102250" lIns="0" spcFirstLastPara="1" rIns="131125" wrap="square" tIns="102250">
            <a:noAutofit/>
          </a:bodyPr>
          <a:lstStyle/>
          <a:p>
            <a:pPr indent="0" lvl="0" marL="0" marR="0" rtl="0" algn="ctr">
              <a:lnSpc>
                <a:spcPct val="90000"/>
              </a:lnSpc>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104" name="Google Shape;104;p2"/>
          <p:cNvSpPr/>
          <p:nvPr/>
        </p:nvSpPr>
        <p:spPr>
          <a:xfrm>
            <a:off x="3577073" y="2983971"/>
            <a:ext cx="2061861" cy="1237117"/>
          </a:xfrm>
          <a:custGeom>
            <a:rect b="b" l="l" r="r" t="t"/>
            <a:pathLst>
              <a:path extrusionOk="0" h="1237117" w="2061861">
                <a:moveTo>
                  <a:pt x="0" y="123712"/>
                </a:moveTo>
                <a:cubicBezTo>
                  <a:pt x="0" y="55388"/>
                  <a:pt x="55388" y="0"/>
                  <a:pt x="123712" y="0"/>
                </a:cubicBezTo>
                <a:lnTo>
                  <a:pt x="1938149" y="0"/>
                </a:lnTo>
                <a:cubicBezTo>
                  <a:pt x="2006473" y="0"/>
                  <a:pt x="2061861" y="55388"/>
                  <a:pt x="2061861" y="123712"/>
                </a:cubicBezTo>
                <a:lnTo>
                  <a:pt x="2061861" y="1113405"/>
                </a:lnTo>
                <a:cubicBezTo>
                  <a:pt x="2061861" y="1181729"/>
                  <a:pt x="2006473" y="1237117"/>
                  <a:pt x="1938149" y="1237117"/>
                </a:cubicBezTo>
                <a:lnTo>
                  <a:pt x="123712" y="1237117"/>
                </a:lnTo>
                <a:cubicBezTo>
                  <a:pt x="55388" y="1237117"/>
                  <a:pt x="0" y="1181729"/>
                  <a:pt x="0" y="1113405"/>
                </a:cubicBezTo>
                <a:lnTo>
                  <a:pt x="0" y="123712"/>
                </a:ln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135275" lIns="135275" spcFirstLastPara="1" rIns="135275" wrap="square" tIns="135275">
            <a:noAutofit/>
          </a:bodyPr>
          <a:lstStyle/>
          <a:p>
            <a:pPr indent="0" lvl="0" marL="0" marR="0" rtl="0" algn="ctr">
              <a:lnSpc>
                <a:spcPct val="90000"/>
              </a:lnSpc>
              <a:spcBef>
                <a:spcPts val="0"/>
              </a:spcBef>
              <a:spcAft>
                <a:spcPts val="0"/>
              </a:spcAft>
              <a:buNone/>
            </a:pPr>
            <a:r>
              <a:rPr b="0" i="0" lang="en-US" sz="2600" u="none" cap="none" strike="noStrike">
                <a:solidFill>
                  <a:schemeClr val="lt1"/>
                </a:solidFill>
                <a:latin typeface="Calibri"/>
                <a:ea typeface="Calibri"/>
                <a:cs typeface="Calibri"/>
                <a:sym typeface="Calibri"/>
              </a:rPr>
              <a:t>Modelo</a:t>
            </a:r>
            <a:endParaRPr b="0" i="0" sz="2600" u="none" cap="none" strike="noStrike">
              <a:solidFill>
                <a:schemeClr val="lt1"/>
              </a:solidFill>
              <a:latin typeface="Calibri"/>
              <a:ea typeface="Calibri"/>
              <a:cs typeface="Calibri"/>
              <a:sym typeface="Calibri"/>
            </a:endParaRPr>
          </a:p>
        </p:txBody>
      </p:sp>
      <p:sp>
        <p:nvSpPr>
          <p:cNvPr id="105" name="Google Shape;105;p2"/>
          <p:cNvSpPr/>
          <p:nvPr/>
        </p:nvSpPr>
        <p:spPr>
          <a:xfrm rot="2095718">
            <a:off x="5903153" y="3414849"/>
            <a:ext cx="437114" cy="511341"/>
          </a:xfrm>
          <a:custGeom>
            <a:rect b="b" l="l" r="r" t="t"/>
            <a:pathLst>
              <a:path extrusionOk="0" h="511341" w="437114">
                <a:moveTo>
                  <a:pt x="0" y="102268"/>
                </a:moveTo>
                <a:lnTo>
                  <a:pt x="218557" y="102268"/>
                </a:lnTo>
                <a:lnTo>
                  <a:pt x="218557" y="0"/>
                </a:lnTo>
                <a:lnTo>
                  <a:pt x="437114" y="255671"/>
                </a:lnTo>
                <a:lnTo>
                  <a:pt x="218557" y="511341"/>
                </a:lnTo>
                <a:lnTo>
                  <a:pt x="218557" y="409073"/>
                </a:lnTo>
                <a:lnTo>
                  <a:pt x="0" y="409073"/>
                </a:lnTo>
                <a:lnTo>
                  <a:pt x="0" y="102268"/>
                </a:ln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102250" lIns="0" spcFirstLastPara="1" rIns="131125" wrap="square" tIns="102250">
            <a:noAutofit/>
          </a:bodyPr>
          <a:lstStyle/>
          <a:p>
            <a:pPr indent="0" lvl="0" marL="0" marR="0" rtl="0" algn="ctr">
              <a:lnSpc>
                <a:spcPct val="90000"/>
              </a:lnSpc>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106" name="Google Shape;106;p2"/>
          <p:cNvSpPr/>
          <p:nvPr/>
        </p:nvSpPr>
        <p:spPr>
          <a:xfrm>
            <a:off x="6463679" y="3861048"/>
            <a:ext cx="2061861" cy="1237117"/>
          </a:xfrm>
          <a:custGeom>
            <a:rect b="b" l="l" r="r" t="t"/>
            <a:pathLst>
              <a:path extrusionOk="0" h="1237117" w="2061861">
                <a:moveTo>
                  <a:pt x="0" y="123712"/>
                </a:moveTo>
                <a:cubicBezTo>
                  <a:pt x="0" y="55388"/>
                  <a:pt x="55388" y="0"/>
                  <a:pt x="123712" y="0"/>
                </a:cubicBezTo>
                <a:lnTo>
                  <a:pt x="1938149" y="0"/>
                </a:lnTo>
                <a:cubicBezTo>
                  <a:pt x="2006473" y="0"/>
                  <a:pt x="2061861" y="55388"/>
                  <a:pt x="2061861" y="123712"/>
                </a:cubicBezTo>
                <a:lnTo>
                  <a:pt x="2061861" y="1113405"/>
                </a:lnTo>
                <a:cubicBezTo>
                  <a:pt x="2061861" y="1181729"/>
                  <a:pt x="2006473" y="1237117"/>
                  <a:pt x="1938149" y="1237117"/>
                </a:cubicBezTo>
                <a:lnTo>
                  <a:pt x="123712" y="1237117"/>
                </a:lnTo>
                <a:cubicBezTo>
                  <a:pt x="55388" y="1237117"/>
                  <a:pt x="0" y="1181729"/>
                  <a:pt x="0" y="1113405"/>
                </a:cubicBezTo>
                <a:lnTo>
                  <a:pt x="0" y="123712"/>
                </a:lnTo>
                <a:close/>
              </a:path>
            </a:pathLst>
          </a:cu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135275" lIns="135275" spcFirstLastPara="1" rIns="135275" wrap="square" tIns="135275">
            <a:noAutofit/>
          </a:bodyPr>
          <a:lstStyle/>
          <a:p>
            <a:pPr indent="0" lvl="0" marL="0" marR="0" rtl="0" algn="ctr">
              <a:lnSpc>
                <a:spcPct val="90000"/>
              </a:lnSpc>
              <a:spcBef>
                <a:spcPts val="0"/>
              </a:spcBef>
              <a:spcAft>
                <a:spcPts val="0"/>
              </a:spcAft>
              <a:buNone/>
            </a:pPr>
            <a:r>
              <a:rPr b="0" i="0" lang="en-US" sz="2600" u="none" cap="none" strike="noStrike">
                <a:solidFill>
                  <a:schemeClr val="lt1"/>
                </a:solidFill>
                <a:latin typeface="Calibri"/>
                <a:ea typeface="Calibri"/>
                <a:cs typeface="Calibri"/>
                <a:sym typeface="Calibri"/>
              </a:rPr>
              <a:t>Sistema</a:t>
            </a:r>
            <a:endParaRPr b="0" i="0" sz="2600" u="none" cap="none" strike="noStrike">
              <a:solidFill>
                <a:schemeClr val="lt1"/>
              </a:solidFill>
              <a:latin typeface="Calibri"/>
              <a:ea typeface="Calibri"/>
              <a:cs typeface="Calibri"/>
              <a:sym typeface="Calibri"/>
            </a:endParaRPr>
          </a:p>
        </p:txBody>
      </p:sp>
      <p:sp>
        <p:nvSpPr>
          <p:cNvPr id="107" name="Google Shape;107;p2"/>
          <p:cNvSpPr/>
          <p:nvPr/>
        </p:nvSpPr>
        <p:spPr>
          <a:xfrm rot="2998741">
            <a:off x="5903153" y="5202970"/>
            <a:ext cx="511342" cy="437115"/>
          </a:xfrm>
          <a:custGeom>
            <a:rect b="b" l="l" r="r" t="t"/>
            <a:pathLst>
              <a:path extrusionOk="0" h="511341" w="437114">
                <a:moveTo>
                  <a:pt x="349691" y="1"/>
                </a:moveTo>
                <a:lnTo>
                  <a:pt x="349691" y="255671"/>
                </a:lnTo>
                <a:lnTo>
                  <a:pt x="437114" y="255670"/>
                </a:lnTo>
                <a:lnTo>
                  <a:pt x="218557" y="511340"/>
                </a:lnTo>
                <a:lnTo>
                  <a:pt x="0" y="255671"/>
                </a:lnTo>
                <a:lnTo>
                  <a:pt x="87423" y="255671"/>
                </a:lnTo>
                <a:lnTo>
                  <a:pt x="87423" y="1"/>
                </a:lnTo>
                <a:lnTo>
                  <a:pt x="349691" y="1"/>
                </a:lnTo>
                <a:close/>
              </a:path>
            </a:pathLst>
          </a:cu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131125" lIns="102250" spcFirstLastPara="1" rIns="10225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108" name="Google Shape;108;p2"/>
          <p:cNvSpPr/>
          <p:nvPr/>
        </p:nvSpPr>
        <p:spPr>
          <a:xfrm>
            <a:off x="3570174" y="4797152"/>
            <a:ext cx="2061861" cy="1237117"/>
          </a:xfrm>
          <a:custGeom>
            <a:rect b="b" l="l" r="r" t="t"/>
            <a:pathLst>
              <a:path extrusionOk="0" h="1237117" w="2061861">
                <a:moveTo>
                  <a:pt x="0" y="123712"/>
                </a:moveTo>
                <a:cubicBezTo>
                  <a:pt x="0" y="55388"/>
                  <a:pt x="55388" y="0"/>
                  <a:pt x="123712" y="0"/>
                </a:cubicBezTo>
                <a:lnTo>
                  <a:pt x="1938149" y="0"/>
                </a:lnTo>
                <a:cubicBezTo>
                  <a:pt x="2006473" y="0"/>
                  <a:pt x="2061861" y="55388"/>
                  <a:pt x="2061861" y="123712"/>
                </a:cubicBezTo>
                <a:lnTo>
                  <a:pt x="2061861" y="1113405"/>
                </a:lnTo>
                <a:cubicBezTo>
                  <a:pt x="2061861" y="1181729"/>
                  <a:pt x="2006473" y="1237117"/>
                  <a:pt x="1938149" y="1237117"/>
                </a:cubicBezTo>
                <a:lnTo>
                  <a:pt x="123712" y="1237117"/>
                </a:lnTo>
                <a:cubicBezTo>
                  <a:pt x="55388" y="1237117"/>
                  <a:pt x="0" y="1181729"/>
                  <a:pt x="0" y="1113405"/>
                </a:cubicBezTo>
                <a:lnTo>
                  <a:pt x="0" y="123712"/>
                </a:lnTo>
                <a:close/>
              </a:path>
            </a:pathLst>
          </a:custGeom>
          <a:gradFill>
            <a:gsLst>
              <a:gs pos="0">
                <a:srgbClr val="27869E"/>
              </a:gs>
              <a:gs pos="80000">
                <a:srgbClr val="34B0D0"/>
              </a:gs>
              <a:gs pos="100000">
                <a:srgbClr val="30B3D4"/>
              </a:gs>
            </a:gsLst>
            <a:lin ang="16200000" scaled="0"/>
          </a:gradFill>
          <a:ln>
            <a:noFill/>
          </a:ln>
          <a:effectLst>
            <a:outerShdw blurRad="40000" rotWithShape="0" dir="5400000" dist="23000">
              <a:srgbClr val="000000">
                <a:alpha val="34901"/>
              </a:srgbClr>
            </a:outerShdw>
          </a:effectLst>
        </p:spPr>
        <p:txBody>
          <a:bodyPr anchorCtr="0" anchor="ctr" bIns="135275" lIns="135275" spcFirstLastPara="1" rIns="135275" wrap="square" tIns="135275">
            <a:noAutofit/>
          </a:bodyPr>
          <a:lstStyle/>
          <a:p>
            <a:pPr indent="0" lvl="0" marL="0" marR="0" rtl="0" algn="ctr">
              <a:lnSpc>
                <a:spcPct val="90000"/>
              </a:lnSpc>
              <a:spcBef>
                <a:spcPts val="0"/>
              </a:spcBef>
              <a:spcAft>
                <a:spcPts val="0"/>
              </a:spcAft>
              <a:buNone/>
            </a:pPr>
            <a:r>
              <a:rPr b="0" i="0" lang="en-US" sz="2600" u="none" cap="none" strike="noStrike">
                <a:solidFill>
                  <a:schemeClr val="lt1"/>
                </a:solidFill>
                <a:latin typeface="Calibri"/>
                <a:ea typeface="Calibri"/>
                <a:cs typeface="Calibri"/>
                <a:sym typeface="Calibri"/>
              </a:rPr>
              <a:t>Módulo</a:t>
            </a:r>
            <a:endParaRPr b="0" i="0" sz="2600" u="none" cap="none" strike="noStrike">
              <a:solidFill>
                <a:schemeClr val="lt1"/>
              </a:solidFill>
              <a:latin typeface="Calibri"/>
              <a:ea typeface="Calibri"/>
              <a:cs typeface="Calibri"/>
              <a:sym typeface="Calibri"/>
            </a:endParaRPr>
          </a:p>
        </p:txBody>
      </p:sp>
      <p:sp>
        <p:nvSpPr>
          <p:cNvPr id="109" name="Google Shape;109;p2"/>
          <p:cNvSpPr/>
          <p:nvPr/>
        </p:nvSpPr>
        <p:spPr>
          <a:xfrm>
            <a:off x="2951616" y="5160039"/>
            <a:ext cx="437114" cy="511342"/>
          </a:xfrm>
          <a:custGeom>
            <a:rect b="b" l="l" r="r" t="t"/>
            <a:pathLst>
              <a:path extrusionOk="0" h="511341" w="437114">
                <a:moveTo>
                  <a:pt x="437114" y="409073"/>
                </a:moveTo>
                <a:lnTo>
                  <a:pt x="218557" y="409073"/>
                </a:lnTo>
                <a:lnTo>
                  <a:pt x="218557" y="511341"/>
                </a:lnTo>
                <a:lnTo>
                  <a:pt x="0" y="255670"/>
                </a:lnTo>
                <a:lnTo>
                  <a:pt x="218557" y="0"/>
                </a:lnTo>
                <a:lnTo>
                  <a:pt x="218557" y="102268"/>
                </a:lnTo>
                <a:lnTo>
                  <a:pt x="437114" y="102268"/>
                </a:lnTo>
                <a:lnTo>
                  <a:pt x="437114" y="409073"/>
                </a:lnTo>
                <a:close/>
              </a:path>
            </a:pathLst>
          </a:custGeom>
          <a:gradFill>
            <a:gsLst>
              <a:gs pos="0">
                <a:srgbClr val="27869E"/>
              </a:gs>
              <a:gs pos="80000">
                <a:srgbClr val="34B0D0"/>
              </a:gs>
              <a:gs pos="100000">
                <a:srgbClr val="30B3D4"/>
              </a:gs>
            </a:gsLst>
            <a:lin ang="16200000" scaled="0"/>
          </a:gradFill>
          <a:ln>
            <a:noFill/>
          </a:ln>
          <a:effectLst>
            <a:outerShdw blurRad="40000" rotWithShape="0" dir="5400000" dist="23000">
              <a:srgbClr val="000000">
                <a:alpha val="34901"/>
              </a:srgbClr>
            </a:outerShdw>
          </a:effectLst>
        </p:spPr>
        <p:txBody>
          <a:bodyPr anchorCtr="0" anchor="ctr" bIns="102250" lIns="131125" spcFirstLastPara="1" rIns="0" wrap="square" tIns="102250">
            <a:noAutofit/>
          </a:bodyPr>
          <a:lstStyle/>
          <a:p>
            <a:pPr indent="0" lvl="0" marL="0" marR="0" rtl="0" algn="ctr">
              <a:lnSpc>
                <a:spcPct val="90000"/>
              </a:lnSpc>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110" name="Google Shape;110;p2"/>
          <p:cNvSpPr/>
          <p:nvPr/>
        </p:nvSpPr>
        <p:spPr>
          <a:xfrm>
            <a:off x="683568" y="4797152"/>
            <a:ext cx="2061861" cy="1237117"/>
          </a:xfrm>
          <a:custGeom>
            <a:rect b="b" l="l" r="r" t="t"/>
            <a:pathLst>
              <a:path extrusionOk="0" h="1237117" w="2061861">
                <a:moveTo>
                  <a:pt x="0" y="123712"/>
                </a:moveTo>
                <a:cubicBezTo>
                  <a:pt x="0" y="55388"/>
                  <a:pt x="55388" y="0"/>
                  <a:pt x="123712" y="0"/>
                </a:cubicBezTo>
                <a:lnTo>
                  <a:pt x="1938149" y="0"/>
                </a:lnTo>
                <a:cubicBezTo>
                  <a:pt x="2006473" y="0"/>
                  <a:pt x="2061861" y="55388"/>
                  <a:pt x="2061861" y="123712"/>
                </a:cubicBezTo>
                <a:lnTo>
                  <a:pt x="2061861" y="1113405"/>
                </a:lnTo>
                <a:cubicBezTo>
                  <a:pt x="2061861" y="1181729"/>
                  <a:pt x="2006473" y="1237117"/>
                  <a:pt x="1938149" y="1237117"/>
                </a:cubicBezTo>
                <a:lnTo>
                  <a:pt x="123712" y="1237117"/>
                </a:lnTo>
                <a:cubicBezTo>
                  <a:pt x="55388" y="1237117"/>
                  <a:pt x="0" y="1181729"/>
                  <a:pt x="0" y="1113405"/>
                </a:cubicBezTo>
                <a:lnTo>
                  <a:pt x="0" y="123712"/>
                </a:lnTo>
                <a:close/>
              </a:path>
            </a:pathLst>
          </a:cu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135275" lIns="135275" spcFirstLastPara="1" rIns="135275" wrap="square" tIns="135275">
            <a:noAutofit/>
          </a:bodyPr>
          <a:lstStyle/>
          <a:p>
            <a:pPr indent="0" lvl="0" marL="0" marR="0" rtl="0" algn="ctr">
              <a:lnSpc>
                <a:spcPct val="90000"/>
              </a:lnSpc>
              <a:spcBef>
                <a:spcPts val="0"/>
              </a:spcBef>
              <a:spcAft>
                <a:spcPts val="0"/>
              </a:spcAft>
              <a:buNone/>
            </a:pPr>
            <a:r>
              <a:rPr b="0" i="0" lang="en-US" sz="2600" u="none" cap="none" strike="noStrike">
                <a:solidFill>
                  <a:schemeClr val="lt1"/>
                </a:solidFill>
                <a:latin typeface="Calibri"/>
                <a:ea typeface="Calibri"/>
                <a:cs typeface="Calibri"/>
                <a:sym typeface="Calibri"/>
              </a:rPr>
              <a:t>Programa </a:t>
            </a:r>
            <a:endParaRPr b="0" i="0" sz="2600" u="none" cap="none" strike="noStrike">
              <a:solidFill>
                <a:schemeClr val="lt1"/>
              </a:solidFill>
              <a:latin typeface="Calibri"/>
              <a:ea typeface="Calibri"/>
              <a:cs typeface="Calibri"/>
              <a:sym typeface="Calibri"/>
            </a:endParaRPr>
          </a:p>
        </p:txBody>
      </p:sp>
      <p:sp>
        <p:nvSpPr>
          <p:cNvPr id="111" name="Google Shape;111;p2"/>
          <p:cNvSpPr txBox="1"/>
          <p:nvPr/>
        </p:nvSpPr>
        <p:spPr>
          <a:xfrm>
            <a:off x="2511993" y="2601461"/>
            <a:ext cx="12806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Abstracción</a:t>
            </a:r>
            <a:endParaRPr sz="1800">
              <a:solidFill>
                <a:schemeClr val="dk1"/>
              </a:solidFill>
              <a:latin typeface="Calibri"/>
              <a:ea typeface="Calibri"/>
              <a:cs typeface="Calibri"/>
              <a:sym typeface="Calibri"/>
            </a:endParaRPr>
          </a:p>
        </p:txBody>
      </p:sp>
      <p:sp>
        <p:nvSpPr>
          <p:cNvPr id="112" name="Google Shape;112;p2"/>
          <p:cNvSpPr txBox="1"/>
          <p:nvPr/>
        </p:nvSpPr>
        <p:spPr>
          <a:xfrm>
            <a:off x="2118442" y="6034269"/>
            <a:ext cx="21034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Diseño de Algoritmo</a:t>
            </a:r>
            <a:endParaRPr sz="1800">
              <a:solidFill>
                <a:schemeClr val="dk1"/>
              </a:solidFill>
              <a:latin typeface="Calibri"/>
              <a:ea typeface="Calibri"/>
              <a:cs typeface="Calibri"/>
              <a:sym typeface="Calibri"/>
            </a:endParaRPr>
          </a:p>
        </p:txBody>
      </p:sp>
      <p:sp>
        <p:nvSpPr>
          <p:cNvPr id="113" name="Google Shape;113;p2"/>
          <p:cNvSpPr txBox="1"/>
          <p:nvPr/>
        </p:nvSpPr>
        <p:spPr>
          <a:xfrm>
            <a:off x="6213937" y="3140968"/>
            <a:ext cx="8883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Análisis</a:t>
            </a:r>
            <a:endParaRPr sz="1800">
              <a:solidFill>
                <a:schemeClr val="dk1"/>
              </a:solidFill>
              <a:latin typeface="Calibri"/>
              <a:ea typeface="Calibri"/>
              <a:cs typeface="Calibri"/>
              <a:sym typeface="Calibri"/>
            </a:endParaRPr>
          </a:p>
        </p:txBody>
      </p:sp>
      <p:sp>
        <p:nvSpPr>
          <p:cNvPr id="114" name="Google Shape;114;p2"/>
          <p:cNvSpPr txBox="1"/>
          <p:nvPr/>
        </p:nvSpPr>
        <p:spPr>
          <a:xfrm>
            <a:off x="6388180" y="5302049"/>
            <a:ext cx="17152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Descomposición</a:t>
            </a:r>
            <a:endParaRPr sz="1800">
              <a:solidFill>
                <a:schemeClr val="dk1"/>
              </a:solidFill>
              <a:latin typeface="Calibri"/>
              <a:ea typeface="Calibri"/>
              <a:cs typeface="Calibri"/>
              <a:sym typeface="Calibri"/>
            </a:endParaRPr>
          </a:p>
        </p:txBody>
      </p:sp>
      <p:sp>
        <p:nvSpPr>
          <p:cNvPr id="115" name="Google Shape;115;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3"/>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Etapas en la resolución de problemas</a:t>
            </a:r>
            <a:endParaRPr sz="2800"/>
          </a:p>
        </p:txBody>
      </p:sp>
      <p:pic>
        <p:nvPicPr>
          <p:cNvPr id="122" name="Google Shape;122;p3"/>
          <p:cNvPicPr preferRelativeResize="0"/>
          <p:nvPr/>
        </p:nvPicPr>
        <p:blipFill rotWithShape="1">
          <a:blip r:embed="rId3">
            <a:alphaModFix/>
          </a:blip>
          <a:srcRect b="21003" l="8921" r="38745" t="62990"/>
          <a:stretch/>
        </p:blipFill>
        <p:spPr>
          <a:xfrm>
            <a:off x="1" y="19110"/>
            <a:ext cx="5255418" cy="1250156"/>
          </a:xfrm>
          <a:prstGeom prst="rect">
            <a:avLst/>
          </a:prstGeom>
          <a:noFill/>
          <a:ln>
            <a:noFill/>
          </a:ln>
        </p:spPr>
      </p:pic>
      <p:sp>
        <p:nvSpPr>
          <p:cNvPr id="123" name="Google Shape;123;p3"/>
          <p:cNvSpPr/>
          <p:nvPr/>
        </p:nvSpPr>
        <p:spPr>
          <a:xfrm>
            <a:off x="2016374" y="1412776"/>
            <a:ext cx="979694" cy="1399563"/>
          </a:xfrm>
          <a:custGeom>
            <a:rect b="b" l="l" r="r" t="t"/>
            <a:pathLst>
              <a:path extrusionOk="0" h="979693" w="1399562">
                <a:moveTo>
                  <a:pt x="1399561" y="0"/>
                </a:moveTo>
                <a:lnTo>
                  <a:pt x="1399561" y="636801"/>
                </a:lnTo>
                <a:lnTo>
                  <a:pt x="699780" y="979693"/>
                </a:lnTo>
                <a:lnTo>
                  <a:pt x="1" y="636801"/>
                </a:lnTo>
                <a:lnTo>
                  <a:pt x="1" y="0"/>
                </a:lnTo>
                <a:lnTo>
                  <a:pt x="699780" y="342893"/>
                </a:lnTo>
                <a:lnTo>
                  <a:pt x="1399561" y="0"/>
                </a:lnTo>
                <a:close/>
              </a:path>
            </a:pathLst>
          </a:custGeom>
          <a:solidFill>
            <a:schemeClr val="accent1"/>
          </a:solidFill>
          <a:ln>
            <a:noFill/>
          </a:ln>
          <a:effectLst>
            <a:outerShdw blurRad="40000" rotWithShape="0" dir="5400000" dist="23000">
              <a:srgbClr val="000000">
                <a:alpha val="34901"/>
              </a:srgbClr>
            </a:outerShdw>
          </a:effectLst>
        </p:spPr>
        <p:txBody>
          <a:bodyPr anchorCtr="0" anchor="ctr" bIns="496825" lIns="6975" spcFirstLastPara="1" rIns="6975" wrap="square" tIns="496825">
            <a:noAutofit/>
          </a:bodyPr>
          <a:lstStyle/>
          <a:p>
            <a:pPr indent="0" lvl="0" marL="0" marR="0" rtl="0" algn="ctr">
              <a:lnSpc>
                <a:spcPct val="90000"/>
              </a:lnSpc>
              <a:spcBef>
                <a:spcPts val="0"/>
              </a:spcBef>
              <a:spcAft>
                <a:spcPts val="0"/>
              </a:spcAft>
              <a:buNone/>
            </a:pPr>
            <a:r>
              <a:rPr lang="en-US" sz="1100">
                <a:solidFill>
                  <a:schemeClr val="lt1"/>
                </a:solidFill>
                <a:latin typeface="Calibri"/>
                <a:ea typeface="Calibri"/>
                <a:cs typeface="Calibri"/>
                <a:sym typeface="Calibri"/>
              </a:rPr>
              <a:t>Análisis del problema</a:t>
            </a:r>
            <a:endParaRPr sz="1100">
              <a:solidFill>
                <a:schemeClr val="lt1"/>
              </a:solidFill>
              <a:latin typeface="Calibri"/>
              <a:ea typeface="Calibri"/>
              <a:cs typeface="Calibri"/>
              <a:sym typeface="Calibri"/>
            </a:endParaRPr>
          </a:p>
        </p:txBody>
      </p:sp>
      <p:sp>
        <p:nvSpPr>
          <p:cNvPr id="124" name="Google Shape;124;p3"/>
          <p:cNvSpPr/>
          <p:nvPr/>
        </p:nvSpPr>
        <p:spPr>
          <a:xfrm>
            <a:off x="2996067" y="1412778"/>
            <a:ext cx="3736173" cy="909715"/>
          </a:xfrm>
          <a:custGeom>
            <a:rect b="b" l="l" r="r" t="t"/>
            <a:pathLst>
              <a:path extrusionOk="0" h="3736173" w="909715">
                <a:moveTo>
                  <a:pt x="909715" y="622707"/>
                </a:moveTo>
                <a:lnTo>
                  <a:pt x="909715" y="3113466"/>
                </a:lnTo>
                <a:cubicBezTo>
                  <a:pt x="909715" y="3457379"/>
                  <a:pt x="893186" y="3736173"/>
                  <a:pt x="872797" y="3736173"/>
                </a:cubicBezTo>
                <a:lnTo>
                  <a:pt x="0" y="3736173"/>
                </a:lnTo>
                <a:lnTo>
                  <a:pt x="0" y="3736173"/>
                </a:lnTo>
                <a:lnTo>
                  <a:pt x="0" y="0"/>
                </a:lnTo>
                <a:lnTo>
                  <a:pt x="0" y="0"/>
                </a:lnTo>
                <a:lnTo>
                  <a:pt x="872797" y="0"/>
                </a:lnTo>
                <a:cubicBezTo>
                  <a:pt x="893186" y="0"/>
                  <a:pt x="909715" y="278794"/>
                  <a:pt x="909715" y="622707"/>
                </a:cubicBezTo>
                <a:close/>
              </a:path>
            </a:pathLst>
          </a:custGeom>
          <a:solidFill>
            <a:schemeClr val="lt1">
              <a:alpha val="89803"/>
            </a:schemeClr>
          </a:solidFill>
          <a:ln>
            <a:noFill/>
          </a:ln>
        </p:spPr>
        <p:txBody>
          <a:bodyPr anchorCtr="0" anchor="ctr" bIns="52025" lIns="85325" spcFirstLastPara="1" rIns="52025" wrap="square" tIns="520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Requerimientos del usuario</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Objetivo a resolver</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Datos a utilizar</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Transformaciones de esos datos</a:t>
            </a:r>
            <a:endParaRPr b="0" i="0" sz="1200" u="none" cap="none" strike="noStrike">
              <a:solidFill>
                <a:schemeClr val="dk1"/>
              </a:solidFill>
              <a:latin typeface="Calibri"/>
              <a:ea typeface="Calibri"/>
              <a:cs typeface="Calibri"/>
              <a:sym typeface="Calibri"/>
            </a:endParaRPr>
          </a:p>
        </p:txBody>
      </p:sp>
      <p:sp>
        <p:nvSpPr>
          <p:cNvPr id="125" name="Google Shape;125;p3"/>
          <p:cNvSpPr/>
          <p:nvPr/>
        </p:nvSpPr>
        <p:spPr>
          <a:xfrm>
            <a:off x="2016374" y="2424297"/>
            <a:ext cx="979694" cy="1399563"/>
          </a:xfrm>
          <a:custGeom>
            <a:rect b="b" l="l" r="r" t="t"/>
            <a:pathLst>
              <a:path extrusionOk="0" h="979693" w="1399562">
                <a:moveTo>
                  <a:pt x="1399561" y="0"/>
                </a:moveTo>
                <a:lnTo>
                  <a:pt x="1399561" y="636801"/>
                </a:lnTo>
                <a:lnTo>
                  <a:pt x="699780" y="979693"/>
                </a:lnTo>
                <a:lnTo>
                  <a:pt x="1" y="636801"/>
                </a:lnTo>
                <a:lnTo>
                  <a:pt x="1" y="0"/>
                </a:lnTo>
                <a:lnTo>
                  <a:pt x="699780" y="342893"/>
                </a:lnTo>
                <a:lnTo>
                  <a:pt x="1399561" y="0"/>
                </a:lnTo>
                <a:close/>
              </a:path>
            </a:pathLst>
          </a:custGeom>
          <a:solidFill>
            <a:schemeClr val="accent1"/>
          </a:solidFill>
          <a:ln>
            <a:noFill/>
          </a:ln>
          <a:effectLst>
            <a:outerShdw blurRad="40000" rotWithShape="0" dir="5400000" dist="23000">
              <a:srgbClr val="000000">
                <a:alpha val="34901"/>
              </a:srgbClr>
            </a:outerShdw>
          </a:effectLst>
        </p:spPr>
        <p:txBody>
          <a:bodyPr anchorCtr="0" anchor="ctr" bIns="496825" lIns="6975" spcFirstLastPara="1" rIns="6975" wrap="square" tIns="496825">
            <a:noAutofit/>
          </a:bodyPr>
          <a:lstStyle/>
          <a:p>
            <a:pPr indent="0" lvl="0" marL="0" marR="0" rtl="0" algn="ctr">
              <a:lnSpc>
                <a:spcPct val="90000"/>
              </a:lnSpc>
              <a:spcBef>
                <a:spcPts val="0"/>
              </a:spcBef>
              <a:spcAft>
                <a:spcPts val="0"/>
              </a:spcAft>
              <a:buNone/>
            </a:pPr>
            <a:r>
              <a:rPr lang="en-US" sz="1100">
                <a:solidFill>
                  <a:schemeClr val="lt1"/>
                </a:solidFill>
                <a:latin typeface="Calibri"/>
                <a:ea typeface="Calibri"/>
                <a:cs typeface="Calibri"/>
                <a:sym typeface="Calibri"/>
              </a:rPr>
              <a:t>Diseño de una solución</a:t>
            </a:r>
            <a:endParaRPr sz="1100">
              <a:solidFill>
                <a:schemeClr val="lt1"/>
              </a:solidFill>
              <a:latin typeface="Calibri"/>
              <a:ea typeface="Calibri"/>
              <a:cs typeface="Calibri"/>
              <a:sym typeface="Calibri"/>
            </a:endParaRPr>
          </a:p>
        </p:txBody>
      </p:sp>
      <p:sp>
        <p:nvSpPr>
          <p:cNvPr id="126" name="Google Shape;126;p3"/>
          <p:cNvSpPr/>
          <p:nvPr/>
        </p:nvSpPr>
        <p:spPr>
          <a:xfrm>
            <a:off x="2996067" y="2424298"/>
            <a:ext cx="3736173" cy="909715"/>
          </a:xfrm>
          <a:custGeom>
            <a:rect b="b" l="l" r="r" t="t"/>
            <a:pathLst>
              <a:path extrusionOk="0" h="3736173" w="909715">
                <a:moveTo>
                  <a:pt x="909715" y="622707"/>
                </a:moveTo>
                <a:lnTo>
                  <a:pt x="909715" y="3113466"/>
                </a:lnTo>
                <a:cubicBezTo>
                  <a:pt x="909715" y="3457379"/>
                  <a:pt x="893186" y="3736173"/>
                  <a:pt x="872797" y="3736173"/>
                </a:cubicBezTo>
                <a:lnTo>
                  <a:pt x="0" y="3736173"/>
                </a:lnTo>
                <a:lnTo>
                  <a:pt x="0" y="3736173"/>
                </a:lnTo>
                <a:lnTo>
                  <a:pt x="0" y="0"/>
                </a:lnTo>
                <a:lnTo>
                  <a:pt x="0" y="0"/>
                </a:lnTo>
                <a:lnTo>
                  <a:pt x="872797" y="0"/>
                </a:lnTo>
                <a:cubicBezTo>
                  <a:pt x="893186" y="0"/>
                  <a:pt x="909715" y="278794"/>
                  <a:pt x="909715" y="622707"/>
                </a:cubicBezTo>
                <a:close/>
              </a:path>
            </a:pathLst>
          </a:custGeom>
          <a:solidFill>
            <a:schemeClr val="lt1">
              <a:alpha val="89803"/>
            </a:schemeClr>
          </a:solidFill>
          <a:ln>
            <a:noFill/>
          </a:ln>
        </p:spPr>
        <p:txBody>
          <a:bodyPr anchorCtr="0" anchor="ctr" bIns="52025" lIns="85325" spcFirstLastPara="1" rIns="52025" wrap="square" tIns="520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Soft y Hard requeridos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Modularización del problema</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Comunicación entre los módulos del sistema</a:t>
            </a:r>
            <a:endParaRPr b="0" i="0" sz="1200" u="none" cap="none" strike="noStrike">
              <a:solidFill>
                <a:schemeClr val="dk1"/>
              </a:solidFill>
              <a:latin typeface="Calibri"/>
              <a:ea typeface="Calibri"/>
              <a:cs typeface="Calibri"/>
              <a:sym typeface="Calibri"/>
            </a:endParaRPr>
          </a:p>
        </p:txBody>
      </p:sp>
      <p:sp>
        <p:nvSpPr>
          <p:cNvPr id="127" name="Google Shape;127;p3"/>
          <p:cNvSpPr/>
          <p:nvPr/>
        </p:nvSpPr>
        <p:spPr>
          <a:xfrm>
            <a:off x="2016374" y="3432409"/>
            <a:ext cx="979694" cy="1399563"/>
          </a:xfrm>
          <a:custGeom>
            <a:rect b="b" l="l" r="r" t="t"/>
            <a:pathLst>
              <a:path extrusionOk="0" h="979693" w="1399562">
                <a:moveTo>
                  <a:pt x="1399561" y="0"/>
                </a:moveTo>
                <a:lnTo>
                  <a:pt x="1399561" y="636801"/>
                </a:lnTo>
                <a:lnTo>
                  <a:pt x="699780" y="979693"/>
                </a:lnTo>
                <a:lnTo>
                  <a:pt x="1" y="636801"/>
                </a:lnTo>
                <a:lnTo>
                  <a:pt x="1" y="0"/>
                </a:lnTo>
                <a:lnTo>
                  <a:pt x="699780" y="342893"/>
                </a:lnTo>
                <a:lnTo>
                  <a:pt x="1399561" y="0"/>
                </a:lnTo>
                <a:close/>
              </a:path>
            </a:pathLst>
          </a:custGeom>
          <a:solidFill>
            <a:schemeClr val="accent1"/>
          </a:solidFill>
          <a:ln>
            <a:noFill/>
          </a:ln>
          <a:effectLst>
            <a:outerShdw blurRad="40000" rotWithShape="0" dir="5400000" dist="23000">
              <a:srgbClr val="000000">
                <a:alpha val="34901"/>
              </a:srgbClr>
            </a:outerShdw>
          </a:effectLst>
        </p:spPr>
        <p:txBody>
          <a:bodyPr anchorCtr="0" anchor="ctr" bIns="496825" lIns="6975" spcFirstLastPara="1" rIns="6975" wrap="square" tIns="496825">
            <a:noAutofit/>
          </a:bodyPr>
          <a:lstStyle/>
          <a:p>
            <a:pPr indent="0" lvl="0" marL="0" marR="0" rtl="0" algn="ctr">
              <a:lnSpc>
                <a:spcPct val="90000"/>
              </a:lnSpc>
              <a:spcBef>
                <a:spcPts val="0"/>
              </a:spcBef>
              <a:spcAft>
                <a:spcPts val="0"/>
              </a:spcAft>
              <a:buNone/>
            </a:pPr>
            <a:r>
              <a:rPr lang="en-US" sz="1100">
                <a:solidFill>
                  <a:schemeClr val="lt1"/>
                </a:solidFill>
                <a:latin typeface="Calibri"/>
                <a:ea typeface="Calibri"/>
                <a:cs typeface="Calibri"/>
                <a:sym typeface="Calibri"/>
              </a:rPr>
              <a:t>Especificación de algoritmos</a:t>
            </a:r>
            <a:endParaRPr sz="1100">
              <a:solidFill>
                <a:schemeClr val="lt1"/>
              </a:solidFill>
              <a:latin typeface="Calibri"/>
              <a:ea typeface="Calibri"/>
              <a:cs typeface="Calibri"/>
              <a:sym typeface="Calibri"/>
            </a:endParaRPr>
          </a:p>
        </p:txBody>
      </p:sp>
      <p:sp>
        <p:nvSpPr>
          <p:cNvPr id="128" name="Google Shape;128;p3"/>
          <p:cNvSpPr/>
          <p:nvPr/>
        </p:nvSpPr>
        <p:spPr>
          <a:xfrm>
            <a:off x="2996067" y="3432409"/>
            <a:ext cx="3736173" cy="909716"/>
          </a:xfrm>
          <a:custGeom>
            <a:rect b="b" l="l" r="r" t="t"/>
            <a:pathLst>
              <a:path extrusionOk="0" h="3736173" w="909715">
                <a:moveTo>
                  <a:pt x="909715" y="622707"/>
                </a:moveTo>
                <a:lnTo>
                  <a:pt x="909715" y="3113466"/>
                </a:lnTo>
                <a:cubicBezTo>
                  <a:pt x="909715" y="3457379"/>
                  <a:pt x="893186" y="3736173"/>
                  <a:pt x="872797" y="3736173"/>
                </a:cubicBezTo>
                <a:lnTo>
                  <a:pt x="0" y="3736173"/>
                </a:lnTo>
                <a:lnTo>
                  <a:pt x="0" y="3736173"/>
                </a:lnTo>
                <a:lnTo>
                  <a:pt x="0" y="0"/>
                </a:lnTo>
                <a:lnTo>
                  <a:pt x="0" y="0"/>
                </a:lnTo>
                <a:lnTo>
                  <a:pt x="872797" y="0"/>
                </a:lnTo>
                <a:cubicBezTo>
                  <a:pt x="893186" y="0"/>
                  <a:pt x="909715" y="278794"/>
                  <a:pt x="909715" y="622707"/>
                </a:cubicBezTo>
                <a:close/>
              </a:path>
            </a:pathLst>
          </a:custGeom>
          <a:solidFill>
            <a:schemeClr val="lt1">
              <a:alpha val="89803"/>
            </a:schemeClr>
          </a:solidFill>
          <a:ln>
            <a:noFill/>
          </a:ln>
        </p:spPr>
        <p:txBody>
          <a:bodyPr anchorCtr="0" anchor="ctr" bIns="52025" lIns="85325" spcFirstLastPara="1" rIns="52025" wrap="square" tIns="520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Elección de algoritmos para los módulos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Traducción de funciones en algoritmos</a:t>
            </a:r>
            <a:endParaRPr b="0" i="0" sz="1200" u="none" cap="none" strike="noStrike">
              <a:solidFill>
                <a:schemeClr val="dk1"/>
              </a:solidFill>
              <a:latin typeface="Calibri"/>
              <a:ea typeface="Calibri"/>
              <a:cs typeface="Calibri"/>
              <a:sym typeface="Calibri"/>
            </a:endParaRPr>
          </a:p>
        </p:txBody>
      </p:sp>
      <p:sp>
        <p:nvSpPr>
          <p:cNvPr id="129" name="Google Shape;129;p3"/>
          <p:cNvSpPr/>
          <p:nvPr/>
        </p:nvSpPr>
        <p:spPr>
          <a:xfrm>
            <a:off x="2016374" y="4440521"/>
            <a:ext cx="979694" cy="1399563"/>
          </a:xfrm>
          <a:custGeom>
            <a:rect b="b" l="l" r="r" t="t"/>
            <a:pathLst>
              <a:path extrusionOk="0" h="979693" w="1399562">
                <a:moveTo>
                  <a:pt x="1399561" y="0"/>
                </a:moveTo>
                <a:lnTo>
                  <a:pt x="1399561" y="636801"/>
                </a:lnTo>
                <a:lnTo>
                  <a:pt x="699780" y="979693"/>
                </a:lnTo>
                <a:lnTo>
                  <a:pt x="1" y="636801"/>
                </a:lnTo>
                <a:lnTo>
                  <a:pt x="1" y="0"/>
                </a:lnTo>
                <a:lnTo>
                  <a:pt x="699780" y="342893"/>
                </a:lnTo>
                <a:lnTo>
                  <a:pt x="1399561" y="0"/>
                </a:lnTo>
                <a:close/>
              </a:path>
            </a:pathLst>
          </a:custGeom>
          <a:solidFill>
            <a:schemeClr val="accent1"/>
          </a:solidFill>
          <a:ln>
            <a:noFill/>
          </a:ln>
          <a:effectLst>
            <a:outerShdw blurRad="40000" rotWithShape="0" dir="5400000" dist="23000">
              <a:srgbClr val="000000">
                <a:alpha val="34901"/>
              </a:srgbClr>
            </a:outerShdw>
          </a:effectLst>
        </p:spPr>
        <p:txBody>
          <a:bodyPr anchorCtr="0" anchor="ctr" bIns="496825" lIns="6975" spcFirstLastPara="1" rIns="6975" wrap="square" tIns="496825">
            <a:noAutofit/>
          </a:bodyPr>
          <a:lstStyle/>
          <a:p>
            <a:pPr indent="0" lvl="0" marL="0" marR="0" rtl="0" algn="ctr">
              <a:lnSpc>
                <a:spcPct val="90000"/>
              </a:lnSpc>
              <a:spcBef>
                <a:spcPts val="0"/>
              </a:spcBef>
              <a:spcAft>
                <a:spcPts val="0"/>
              </a:spcAft>
              <a:buNone/>
            </a:pPr>
            <a:r>
              <a:rPr lang="en-US" sz="1100">
                <a:solidFill>
                  <a:schemeClr val="lt1"/>
                </a:solidFill>
                <a:latin typeface="Calibri"/>
                <a:ea typeface="Calibri"/>
                <a:cs typeface="Calibri"/>
                <a:sym typeface="Calibri"/>
              </a:rPr>
              <a:t>Escritura de programas</a:t>
            </a:r>
            <a:endParaRPr sz="1100">
              <a:solidFill>
                <a:schemeClr val="lt1"/>
              </a:solidFill>
              <a:latin typeface="Calibri"/>
              <a:ea typeface="Calibri"/>
              <a:cs typeface="Calibri"/>
              <a:sym typeface="Calibri"/>
            </a:endParaRPr>
          </a:p>
        </p:txBody>
      </p:sp>
      <p:sp>
        <p:nvSpPr>
          <p:cNvPr id="130" name="Google Shape;130;p3"/>
          <p:cNvSpPr/>
          <p:nvPr/>
        </p:nvSpPr>
        <p:spPr>
          <a:xfrm>
            <a:off x="2996067" y="4440521"/>
            <a:ext cx="3736173" cy="909716"/>
          </a:xfrm>
          <a:custGeom>
            <a:rect b="b" l="l" r="r" t="t"/>
            <a:pathLst>
              <a:path extrusionOk="0" h="3736173" w="909715">
                <a:moveTo>
                  <a:pt x="909715" y="622707"/>
                </a:moveTo>
                <a:lnTo>
                  <a:pt x="909715" y="3113466"/>
                </a:lnTo>
                <a:cubicBezTo>
                  <a:pt x="909715" y="3457379"/>
                  <a:pt x="893186" y="3736173"/>
                  <a:pt x="872797" y="3736173"/>
                </a:cubicBezTo>
                <a:lnTo>
                  <a:pt x="0" y="3736173"/>
                </a:lnTo>
                <a:lnTo>
                  <a:pt x="0" y="3736173"/>
                </a:lnTo>
                <a:lnTo>
                  <a:pt x="0" y="0"/>
                </a:lnTo>
                <a:lnTo>
                  <a:pt x="0" y="0"/>
                </a:lnTo>
                <a:lnTo>
                  <a:pt x="872797" y="0"/>
                </a:lnTo>
                <a:cubicBezTo>
                  <a:pt x="893186" y="0"/>
                  <a:pt x="909715" y="278794"/>
                  <a:pt x="909715" y="622707"/>
                </a:cubicBezTo>
                <a:close/>
              </a:path>
            </a:pathLst>
          </a:custGeom>
          <a:solidFill>
            <a:schemeClr val="lt1">
              <a:alpha val="89803"/>
            </a:schemeClr>
          </a:solidFill>
          <a:ln>
            <a:noFill/>
          </a:ln>
        </p:spPr>
        <p:txBody>
          <a:bodyPr anchorCtr="0" anchor="ctr" bIns="52025" lIns="85325" spcFirstLastPara="1" rIns="52025" wrap="square" tIns="520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Elección del lenguaje</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Traducción de algoritmo a lenguaje</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Depuración errores sintácticos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Compilación</a:t>
            </a:r>
            <a:endParaRPr b="0" i="0" sz="1200" u="none" cap="none" strike="noStrike">
              <a:solidFill>
                <a:schemeClr val="dk1"/>
              </a:solidFill>
              <a:latin typeface="Calibri"/>
              <a:ea typeface="Calibri"/>
              <a:cs typeface="Calibri"/>
              <a:sym typeface="Calibri"/>
            </a:endParaRPr>
          </a:p>
        </p:txBody>
      </p:sp>
      <p:sp>
        <p:nvSpPr>
          <p:cNvPr id="131" name="Google Shape;131;p3"/>
          <p:cNvSpPr/>
          <p:nvPr/>
        </p:nvSpPr>
        <p:spPr>
          <a:xfrm>
            <a:off x="2016374" y="5448633"/>
            <a:ext cx="979694" cy="1399563"/>
          </a:xfrm>
          <a:custGeom>
            <a:rect b="b" l="l" r="r" t="t"/>
            <a:pathLst>
              <a:path extrusionOk="0" h="979693" w="1399562">
                <a:moveTo>
                  <a:pt x="1399561" y="0"/>
                </a:moveTo>
                <a:lnTo>
                  <a:pt x="1399561" y="636801"/>
                </a:lnTo>
                <a:lnTo>
                  <a:pt x="699780" y="979693"/>
                </a:lnTo>
                <a:lnTo>
                  <a:pt x="1" y="636801"/>
                </a:lnTo>
                <a:lnTo>
                  <a:pt x="1" y="0"/>
                </a:lnTo>
                <a:lnTo>
                  <a:pt x="699780" y="342893"/>
                </a:lnTo>
                <a:lnTo>
                  <a:pt x="1399561" y="0"/>
                </a:lnTo>
                <a:close/>
              </a:path>
            </a:pathLst>
          </a:custGeom>
          <a:solidFill>
            <a:schemeClr val="accent1"/>
          </a:solidFill>
          <a:ln>
            <a:noFill/>
          </a:ln>
          <a:effectLst>
            <a:outerShdw blurRad="40000" rotWithShape="0" dir="5400000" dist="23000">
              <a:srgbClr val="000000">
                <a:alpha val="34901"/>
              </a:srgbClr>
            </a:outerShdw>
          </a:effectLst>
        </p:spPr>
        <p:txBody>
          <a:bodyPr anchorCtr="0" anchor="ctr" bIns="496825" lIns="6975" spcFirstLastPara="1" rIns="6975" wrap="square" tIns="496825">
            <a:noAutofit/>
          </a:bodyPr>
          <a:lstStyle/>
          <a:p>
            <a:pPr indent="0" lvl="0" marL="0" marR="0" rtl="0" algn="ctr">
              <a:lnSpc>
                <a:spcPct val="90000"/>
              </a:lnSpc>
              <a:spcBef>
                <a:spcPts val="0"/>
              </a:spcBef>
              <a:spcAft>
                <a:spcPts val="0"/>
              </a:spcAft>
              <a:buNone/>
            </a:pPr>
            <a:r>
              <a:rPr lang="en-US" sz="1100">
                <a:solidFill>
                  <a:schemeClr val="lt1"/>
                </a:solidFill>
                <a:latin typeface="Calibri"/>
                <a:ea typeface="Calibri"/>
                <a:cs typeface="Calibri"/>
                <a:sym typeface="Calibri"/>
              </a:rPr>
              <a:t>Verificación</a:t>
            </a:r>
            <a:endParaRPr sz="1100">
              <a:solidFill>
                <a:schemeClr val="lt1"/>
              </a:solidFill>
              <a:latin typeface="Calibri"/>
              <a:ea typeface="Calibri"/>
              <a:cs typeface="Calibri"/>
              <a:sym typeface="Calibri"/>
            </a:endParaRPr>
          </a:p>
        </p:txBody>
      </p:sp>
      <p:sp>
        <p:nvSpPr>
          <p:cNvPr id="132" name="Google Shape;132;p3"/>
          <p:cNvSpPr/>
          <p:nvPr/>
        </p:nvSpPr>
        <p:spPr>
          <a:xfrm>
            <a:off x="2996067" y="5448634"/>
            <a:ext cx="3736173" cy="909715"/>
          </a:xfrm>
          <a:custGeom>
            <a:rect b="b" l="l" r="r" t="t"/>
            <a:pathLst>
              <a:path extrusionOk="0" h="3736173" w="909715">
                <a:moveTo>
                  <a:pt x="909715" y="622707"/>
                </a:moveTo>
                <a:lnTo>
                  <a:pt x="909715" y="3113466"/>
                </a:lnTo>
                <a:cubicBezTo>
                  <a:pt x="909715" y="3457379"/>
                  <a:pt x="893186" y="3736173"/>
                  <a:pt x="872797" y="3736173"/>
                </a:cubicBezTo>
                <a:lnTo>
                  <a:pt x="0" y="3736173"/>
                </a:lnTo>
                <a:lnTo>
                  <a:pt x="0" y="3736173"/>
                </a:lnTo>
                <a:lnTo>
                  <a:pt x="0" y="0"/>
                </a:lnTo>
                <a:lnTo>
                  <a:pt x="0" y="0"/>
                </a:lnTo>
                <a:lnTo>
                  <a:pt x="872797" y="0"/>
                </a:lnTo>
                <a:cubicBezTo>
                  <a:pt x="893186" y="0"/>
                  <a:pt x="909715" y="278794"/>
                  <a:pt x="909715" y="622707"/>
                </a:cubicBezTo>
                <a:close/>
              </a:path>
            </a:pathLst>
          </a:custGeom>
          <a:solidFill>
            <a:schemeClr val="lt1">
              <a:alpha val="89803"/>
            </a:schemeClr>
          </a:solidFill>
          <a:ln>
            <a:noFill/>
          </a:ln>
        </p:spPr>
        <p:txBody>
          <a:bodyPr anchorCtr="0" anchor="ctr" bIns="52025" lIns="85325" spcFirstLastPara="1" rIns="52025" wrap="square" tIns="520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Verificación de resultado deseado</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Verificación con datos representativos</a:t>
            </a:r>
            <a:endParaRPr b="0" i="0" sz="1200" u="none" cap="none" strike="noStrike">
              <a:solidFill>
                <a:schemeClr val="dk1"/>
              </a:solidFill>
              <a:latin typeface="Calibri"/>
              <a:ea typeface="Calibri"/>
              <a:cs typeface="Calibri"/>
              <a:sym typeface="Calibri"/>
            </a:endParaRPr>
          </a:p>
        </p:txBody>
      </p:sp>
      <p:sp>
        <p:nvSpPr>
          <p:cNvPr id="133" name="Google Shape;133;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4"/>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Lenguajes</a:t>
            </a:r>
            <a:endParaRPr sz="2800"/>
          </a:p>
        </p:txBody>
      </p:sp>
      <p:sp>
        <p:nvSpPr>
          <p:cNvPr id="140" name="Google Shape;140;p4"/>
          <p:cNvSpPr txBox="1"/>
          <p:nvPr>
            <p:ph idx="1" type="body"/>
          </p:nvPr>
        </p:nvSpPr>
        <p:spPr>
          <a:xfrm>
            <a:off x="696913" y="1447800"/>
            <a:ext cx="8053387" cy="15491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Un lenguaje de programación es un conjunto de símbolos y reglas sintácticas y semánticas que definen su estructura y el significado de sus elementos y expresiones. Es utilizado para controlar el comportamiento físico y lógico de una máquina.</a:t>
            </a:r>
            <a:endParaRPr sz="2000"/>
          </a:p>
        </p:txBody>
      </p:sp>
      <p:pic>
        <p:nvPicPr>
          <p:cNvPr id="141" name="Google Shape;141;p4"/>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grpSp>
        <p:nvGrpSpPr>
          <p:cNvPr id="142" name="Google Shape;142;p4"/>
          <p:cNvGrpSpPr/>
          <p:nvPr/>
        </p:nvGrpSpPr>
        <p:grpSpPr>
          <a:xfrm>
            <a:off x="684546" y="2780927"/>
            <a:ext cx="8001276" cy="3672408"/>
            <a:chOff x="978" y="-1"/>
            <a:chExt cx="8001276" cy="3672408"/>
          </a:xfrm>
        </p:grpSpPr>
        <p:sp>
          <p:nvSpPr>
            <p:cNvPr id="143" name="Google Shape;143;p4"/>
            <p:cNvSpPr/>
            <p:nvPr/>
          </p:nvSpPr>
          <p:spPr>
            <a:xfrm rot="-5400000">
              <a:off x="-565182" y="566159"/>
              <a:ext cx="3672408" cy="2540088"/>
            </a:xfrm>
            <a:prstGeom prst="flowChartManualOperation">
              <a:avLst/>
            </a:prstGeom>
            <a:gradFill>
              <a:gsLst>
                <a:gs pos="0">
                  <a:srgbClr val="982D2B"/>
                </a:gs>
                <a:gs pos="80000">
                  <a:srgbClr val="C83D39"/>
                </a:gs>
                <a:gs pos="100000">
                  <a:srgbClr val="CC3A36"/>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txBox="1"/>
            <p:nvPr/>
          </p:nvSpPr>
          <p:spPr>
            <a:xfrm>
              <a:off x="978" y="734481"/>
              <a:ext cx="2540088" cy="2203444"/>
            </a:xfrm>
            <a:prstGeom prst="rect">
              <a:avLst/>
            </a:prstGeom>
            <a:noFill/>
            <a:ln>
              <a:noFill/>
            </a:ln>
          </p:spPr>
          <p:txBody>
            <a:bodyPr anchorCtr="0" anchor="t" bIns="0" lIns="114300" spcFirstLastPara="1" rIns="115025" wrap="square" tIns="0">
              <a:noAutofit/>
            </a:bodyPr>
            <a:lstStyle/>
            <a:p>
              <a:pPr indent="0" lvl="0" marL="0" marR="0" rtl="0" algn="ctr">
                <a:lnSpc>
                  <a:spcPct val="90000"/>
                </a:lnSpc>
                <a:spcBef>
                  <a:spcPts val="0"/>
                </a:spcBef>
                <a:spcAft>
                  <a:spcPts val="0"/>
                </a:spcAft>
                <a:buNone/>
              </a:pPr>
              <a:r>
                <a:rPr b="1" lang="en-US" sz="1800">
                  <a:solidFill>
                    <a:schemeClr val="lt1"/>
                  </a:solidFill>
                  <a:latin typeface="Calibri"/>
                  <a:ea typeface="Calibri"/>
                  <a:cs typeface="Calibri"/>
                  <a:sym typeface="Calibri"/>
                </a:rPr>
                <a:t>Alto Nivel</a:t>
              </a:r>
              <a:endParaRPr b="1" sz="1800">
                <a:solidFill>
                  <a:schemeClr val="lt1"/>
                </a:solidFill>
                <a:latin typeface="Calibri"/>
                <a:ea typeface="Calibri"/>
                <a:cs typeface="Calibri"/>
                <a:sym typeface="Calibri"/>
              </a:endParaRPr>
            </a:p>
            <a:p>
              <a:pPr indent="-25400" lvl="1" marL="114300" marR="0" rtl="0" algn="l">
                <a:lnSpc>
                  <a:spcPct val="90000"/>
                </a:lnSpc>
                <a:spcBef>
                  <a:spcPts val="63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Instrucción</a:t>
              </a:r>
              <a:endParaRPr b="0" i="0" sz="1400" u="none" cap="none" strike="noStrike">
                <a:solidFill>
                  <a:schemeClr val="lt1"/>
                </a:solidFill>
                <a:latin typeface="Calibri"/>
                <a:ea typeface="Calibri"/>
                <a:cs typeface="Calibri"/>
                <a:sym typeface="Calibri"/>
              </a:endParaRPr>
            </a:p>
            <a:p>
              <a:pPr indent="-25400" lvl="1" marL="114300" marR="0" rtl="0" algn="l">
                <a:lnSpc>
                  <a:spcPct val="90000"/>
                </a:lnSpc>
                <a:spcBef>
                  <a:spcPts val="21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a:p>
              <a:pPr indent="-25400" lvl="1" marL="114300" marR="0" rtl="0" algn="l">
                <a:lnSpc>
                  <a:spcPct val="90000"/>
                </a:lnSpc>
                <a:spcBef>
                  <a:spcPts val="21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a:p>
              <a:pPr indent="-25400" lvl="1" marL="114300" marR="0" rtl="0" algn="l">
                <a:lnSpc>
                  <a:spcPct val="90000"/>
                </a:lnSpc>
                <a:spcBef>
                  <a:spcPts val="21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Instrucción</a:t>
              </a:r>
              <a:endParaRPr b="0" i="0" sz="1400" u="none" cap="none" strike="noStrike">
                <a:solidFill>
                  <a:schemeClr val="lt1"/>
                </a:solidFill>
                <a:latin typeface="Calibri"/>
                <a:ea typeface="Calibri"/>
                <a:cs typeface="Calibri"/>
                <a:sym typeface="Calibri"/>
              </a:endParaRPr>
            </a:p>
          </p:txBody>
        </p:sp>
        <p:sp>
          <p:nvSpPr>
            <p:cNvPr id="145" name="Google Shape;145;p4"/>
            <p:cNvSpPr/>
            <p:nvPr/>
          </p:nvSpPr>
          <p:spPr>
            <a:xfrm rot="-5400000">
              <a:off x="2165412" y="566159"/>
              <a:ext cx="3672408" cy="2540088"/>
            </a:xfrm>
            <a:prstGeom prst="flowChartManualOperation">
              <a:avLst/>
            </a:prstGeom>
            <a:gradFill>
              <a:gsLst>
                <a:gs pos="0">
                  <a:srgbClr val="947430"/>
                </a:gs>
                <a:gs pos="80000">
                  <a:srgbClr val="C3993F"/>
                </a:gs>
                <a:gs pos="100000">
                  <a:srgbClr val="C69A3D"/>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txBox="1"/>
            <p:nvPr/>
          </p:nvSpPr>
          <p:spPr>
            <a:xfrm>
              <a:off x="2731572" y="734481"/>
              <a:ext cx="2540088" cy="2203444"/>
            </a:xfrm>
            <a:prstGeom prst="rect">
              <a:avLst/>
            </a:prstGeom>
            <a:noFill/>
            <a:ln>
              <a:noFill/>
            </a:ln>
          </p:spPr>
          <p:txBody>
            <a:bodyPr anchorCtr="0" anchor="t" bIns="0" lIns="114300" spcFirstLastPara="1" rIns="115025" wrap="square" tIns="0">
              <a:noAutofit/>
            </a:bodyPr>
            <a:lstStyle/>
            <a:p>
              <a:pPr indent="0" lvl="0" marL="0" marR="0" rtl="0" algn="ctr">
                <a:lnSpc>
                  <a:spcPct val="90000"/>
                </a:lnSpc>
                <a:spcBef>
                  <a:spcPts val="0"/>
                </a:spcBef>
                <a:spcAft>
                  <a:spcPts val="0"/>
                </a:spcAft>
                <a:buNone/>
              </a:pPr>
              <a:r>
                <a:rPr b="1" lang="en-US" sz="1800">
                  <a:solidFill>
                    <a:schemeClr val="lt1"/>
                  </a:solidFill>
                  <a:latin typeface="Calibri"/>
                  <a:ea typeface="Calibri"/>
                  <a:cs typeface="Calibri"/>
                  <a:sym typeface="Calibri"/>
                </a:rPr>
                <a:t>Bajo Nivel</a:t>
              </a:r>
              <a:endParaRPr b="1" sz="1800">
                <a:solidFill>
                  <a:schemeClr val="lt1"/>
                </a:solidFill>
                <a:latin typeface="Calibri"/>
                <a:ea typeface="Calibri"/>
                <a:cs typeface="Calibri"/>
                <a:sym typeface="Calibri"/>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Instrucción</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Instrucción</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Instrucción</a:t>
              </a:r>
              <a:br>
                <a:rPr b="0" i="0" lang="en-US" sz="1400" u="none" cap="none" strike="noStrike">
                  <a:solidFill>
                    <a:schemeClr val="lt1"/>
                  </a:solidFill>
                  <a:latin typeface="Calibri"/>
                  <a:ea typeface="Calibri"/>
                  <a:cs typeface="Calibri"/>
                  <a:sym typeface="Calibri"/>
                </a:rPr>
              </a:b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Instrucción</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Instrucción</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Instrucción</a:t>
              </a:r>
              <a:endParaRPr b="0" i="0" sz="1400" u="none" cap="none" strike="noStrike">
                <a:solidFill>
                  <a:schemeClr val="lt1"/>
                </a:solidFill>
                <a:latin typeface="Calibri"/>
                <a:ea typeface="Calibri"/>
                <a:cs typeface="Calibri"/>
                <a:sym typeface="Calibri"/>
              </a:endParaRPr>
            </a:p>
          </p:txBody>
        </p:sp>
        <p:sp>
          <p:nvSpPr>
            <p:cNvPr id="147" name="Google Shape;147;p4"/>
            <p:cNvSpPr/>
            <p:nvPr/>
          </p:nvSpPr>
          <p:spPr>
            <a:xfrm rot="-5400000">
              <a:off x="4896006" y="566159"/>
              <a:ext cx="3672408" cy="2540088"/>
            </a:xfrm>
            <a:prstGeom prst="flowChartManualOperation">
              <a:avLst/>
            </a:prstGeom>
            <a:gradFill>
              <a:gsLst>
                <a:gs pos="0">
                  <a:srgbClr val="739235"/>
                </a:gs>
                <a:gs pos="80000">
                  <a:srgbClr val="98BF47"/>
                </a:gs>
                <a:gs pos="100000">
                  <a:srgbClr val="99C344"/>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txBox="1"/>
            <p:nvPr/>
          </p:nvSpPr>
          <p:spPr>
            <a:xfrm>
              <a:off x="5462166" y="734481"/>
              <a:ext cx="2540088" cy="2203444"/>
            </a:xfrm>
            <a:prstGeom prst="rect">
              <a:avLst/>
            </a:prstGeom>
            <a:noFill/>
            <a:ln>
              <a:noFill/>
            </a:ln>
          </p:spPr>
          <p:txBody>
            <a:bodyPr anchorCtr="0" anchor="t" bIns="0" lIns="114300" spcFirstLastPara="1" rIns="115025" wrap="square" tIns="0">
              <a:noAutofit/>
            </a:bodyPr>
            <a:lstStyle/>
            <a:p>
              <a:pPr indent="0" lvl="0" marL="0" marR="0" rtl="0" algn="ctr">
                <a:lnSpc>
                  <a:spcPct val="90000"/>
                </a:lnSpc>
                <a:spcBef>
                  <a:spcPts val="0"/>
                </a:spcBef>
                <a:spcAft>
                  <a:spcPts val="0"/>
                </a:spcAft>
                <a:buNone/>
              </a:pPr>
              <a:r>
                <a:rPr b="1" lang="en-US" sz="1800">
                  <a:solidFill>
                    <a:schemeClr val="lt1"/>
                  </a:solidFill>
                  <a:latin typeface="Calibri"/>
                  <a:ea typeface="Calibri"/>
                  <a:cs typeface="Calibri"/>
                  <a:sym typeface="Calibri"/>
                </a:rPr>
                <a:t>Máquina</a:t>
              </a:r>
              <a:endParaRPr b="1" sz="1800">
                <a:solidFill>
                  <a:schemeClr val="lt1"/>
                </a:solidFill>
                <a:latin typeface="Calibri"/>
                <a:ea typeface="Calibri"/>
                <a:cs typeface="Calibri"/>
                <a:sym typeface="Calibri"/>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011000110100101</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110001101001011</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100011010010101</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100011010010111</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000110100101000</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001101001010011</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000110100101011</a:t>
              </a:r>
              <a:endParaRPr b="0" i="0" sz="1400" u="none" cap="none" strike="noStrike">
                <a:solidFill>
                  <a:schemeClr val="lt1"/>
                </a:solidFill>
                <a:latin typeface="Calibri"/>
                <a:ea typeface="Calibri"/>
                <a:cs typeface="Calibri"/>
                <a:sym typeface="Calibri"/>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000110100101100</a:t>
              </a:r>
              <a:endParaRPr b="0" i="0" sz="1400" u="none" cap="none" strike="noStrike">
                <a:solidFill>
                  <a:schemeClr val="lt1"/>
                </a:solidFill>
                <a:latin typeface="Calibri"/>
                <a:ea typeface="Calibri"/>
                <a:cs typeface="Calibri"/>
                <a:sym typeface="Calibri"/>
              </a:endParaRPr>
            </a:p>
          </p:txBody>
        </p:sp>
      </p:grpSp>
      <p:sp>
        <p:nvSpPr>
          <p:cNvPr id="149" name="Google Shape;149;p4"/>
          <p:cNvSpPr/>
          <p:nvPr/>
        </p:nvSpPr>
        <p:spPr>
          <a:xfrm>
            <a:off x="1367644" y="4581128"/>
            <a:ext cx="936104" cy="360040"/>
          </a:xfrm>
          <a:prstGeom prst="wedgeRectCallout">
            <a:avLst>
              <a:gd fmla="val -20833" name="adj1"/>
              <a:gd fmla="val 62500" name="adj2"/>
            </a:avLst>
          </a:prstGeom>
          <a:solidFill>
            <a:srgbClr val="E5B8B7"/>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 := 10;</a:t>
            </a:r>
            <a:endParaRPr sz="1800">
              <a:solidFill>
                <a:schemeClr val="lt1"/>
              </a:solidFill>
              <a:latin typeface="Calibri"/>
              <a:ea typeface="Calibri"/>
              <a:cs typeface="Calibri"/>
              <a:sym typeface="Calibri"/>
            </a:endParaRPr>
          </a:p>
        </p:txBody>
      </p:sp>
      <p:sp>
        <p:nvSpPr>
          <p:cNvPr id="150" name="Google Shape;150;p4"/>
          <p:cNvSpPr/>
          <p:nvPr/>
        </p:nvSpPr>
        <p:spPr>
          <a:xfrm>
            <a:off x="3851920" y="3969060"/>
            <a:ext cx="1368152" cy="792088"/>
          </a:xfrm>
          <a:prstGeom prst="wedgeRectCallout">
            <a:avLst>
              <a:gd fmla="val -20833" name="adj1"/>
              <a:gd fmla="val 62500" name="adj2"/>
            </a:avLst>
          </a:prstGeom>
          <a:solidFill>
            <a:srgbClr val="FDE9D8"/>
          </a:solid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xor AX,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ax,bx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80h</a:t>
            </a:r>
            <a:endParaRPr sz="1800">
              <a:solidFill>
                <a:schemeClr val="dk1"/>
              </a:solidFill>
              <a:latin typeface="Calibri"/>
              <a:ea typeface="Calibri"/>
              <a:cs typeface="Calibri"/>
              <a:sym typeface="Calibri"/>
            </a:endParaRPr>
          </a:p>
        </p:txBody>
      </p:sp>
      <p:sp>
        <p:nvSpPr>
          <p:cNvPr id="151" name="Google Shape;151;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5"/>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Algoritmos</a:t>
            </a:r>
            <a:endParaRPr sz="2800"/>
          </a:p>
        </p:txBody>
      </p:sp>
      <p:sp>
        <p:nvSpPr>
          <p:cNvPr id="158" name="Google Shape;158;p5"/>
          <p:cNvSpPr txBox="1"/>
          <p:nvPr>
            <p:ph idx="1" type="body"/>
          </p:nvPr>
        </p:nvSpPr>
        <p:spPr>
          <a:xfrm>
            <a:off x="696913" y="1447800"/>
            <a:ext cx="8053387"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Algoritmo es la especificación rigurosa de la secuencia de pasos (instrucciones) a realizar para alcanzar un resultado deseado en un tiempo finito</a:t>
            </a:r>
            <a:endParaRPr/>
          </a:p>
          <a:p>
            <a:pPr indent="0" lvl="0" marL="0" rtl="0" algn="l">
              <a:lnSpc>
                <a:spcPct val="90000"/>
              </a:lnSpc>
              <a:spcBef>
                <a:spcPts val="480"/>
              </a:spcBef>
              <a:spcAft>
                <a:spcPts val="0"/>
              </a:spcAft>
              <a:buClr>
                <a:schemeClr val="dk1"/>
              </a:buClr>
              <a:buSzPts val="2400"/>
              <a:buNone/>
            </a:pPr>
            <a:r>
              <a:t/>
            </a:r>
            <a:endParaRPr sz="2400"/>
          </a:p>
          <a:p>
            <a:pPr indent="0" lvl="0" marL="0" rtl="0" algn="l">
              <a:lnSpc>
                <a:spcPct val="90000"/>
              </a:lnSpc>
              <a:spcBef>
                <a:spcPts val="480"/>
              </a:spcBef>
              <a:spcAft>
                <a:spcPts val="0"/>
              </a:spcAft>
              <a:buClr>
                <a:schemeClr val="dk1"/>
              </a:buClr>
              <a:buSzPts val="2400"/>
              <a:buNone/>
            </a:pPr>
            <a:r>
              <a:rPr lang="en-US" sz="2400"/>
              <a:t>Propiedades:</a:t>
            </a:r>
            <a:endParaRPr sz="2400"/>
          </a:p>
          <a:p>
            <a:pPr indent="-342900" lvl="0" marL="342900" rtl="0" algn="l">
              <a:lnSpc>
                <a:spcPct val="90000"/>
              </a:lnSpc>
              <a:spcBef>
                <a:spcPts val="400"/>
              </a:spcBef>
              <a:spcAft>
                <a:spcPts val="0"/>
              </a:spcAft>
              <a:buClr>
                <a:schemeClr val="dk1"/>
              </a:buClr>
              <a:buSzPts val="2000"/>
              <a:buChar char="•"/>
            </a:pPr>
            <a:r>
              <a:rPr b="1" lang="en-US" sz="2000"/>
              <a:t>Finito</a:t>
            </a:r>
            <a:r>
              <a:rPr lang="en-US" sz="2000"/>
              <a:t>: Debe terminar después de un determinado número de pasos.</a:t>
            </a:r>
            <a:endParaRPr/>
          </a:p>
          <a:p>
            <a:pPr indent="-342900" lvl="0" marL="342900" rtl="0" algn="l">
              <a:lnSpc>
                <a:spcPct val="90000"/>
              </a:lnSpc>
              <a:spcBef>
                <a:spcPts val="400"/>
              </a:spcBef>
              <a:spcAft>
                <a:spcPts val="0"/>
              </a:spcAft>
              <a:buClr>
                <a:schemeClr val="dk1"/>
              </a:buClr>
              <a:buSzPts val="2000"/>
              <a:buChar char="•"/>
            </a:pPr>
            <a:r>
              <a:rPr b="1" lang="en-US" sz="2000"/>
              <a:t>Precisión</a:t>
            </a:r>
            <a:r>
              <a:rPr lang="en-US" sz="2000"/>
              <a:t>: Cada paso debe estar rigurosamente definido. De manera no ambigua.</a:t>
            </a:r>
            <a:endParaRPr/>
          </a:p>
          <a:p>
            <a:pPr indent="-342900" lvl="0" marL="342900" rtl="0" algn="l">
              <a:lnSpc>
                <a:spcPct val="90000"/>
              </a:lnSpc>
              <a:spcBef>
                <a:spcPts val="400"/>
              </a:spcBef>
              <a:spcAft>
                <a:spcPts val="0"/>
              </a:spcAft>
              <a:buClr>
                <a:schemeClr val="dk1"/>
              </a:buClr>
              <a:buSzPts val="2000"/>
              <a:buChar char="•"/>
            </a:pPr>
            <a:r>
              <a:rPr b="1" lang="en-US" sz="2000"/>
              <a:t>Definido:</a:t>
            </a:r>
            <a:r>
              <a:rPr lang="en-US" sz="2000"/>
              <a:t> Si se sigue dos veces, obtiene el mismo resultado cada vez.</a:t>
            </a:r>
            <a:endParaRPr/>
          </a:p>
          <a:p>
            <a:pPr indent="-215900" lvl="0" marL="342900" rtl="0" algn="l">
              <a:lnSpc>
                <a:spcPct val="90000"/>
              </a:lnSpc>
              <a:spcBef>
                <a:spcPts val="400"/>
              </a:spcBef>
              <a:spcAft>
                <a:spcPts val="0"/>
              </a:spcAft>
              <a:buClr>
                <a:schemeClr val="dk1"/>
              </a:buClr>
              <a:buSzPts val="2000"/>
              <a:buNone/>
            </a:pPr>
            <a:r>
              <a:t/>
            </a:r>
            <a:endParaRPr sz="2000"/>
          </a:p>
          <a:p>
            <a:pPr indent="-342900" lvl="0" marL="342900" rtl="0" algn="l">
              <a:lnSpc>
                <a:spcPct val="90000"/>
              </a:lnSpc>
              <a:spcBef>
                <a:spcPts val="400"/>
              </a:spcBef>
              <a:spcAft>
                <a:spcPts val="0"/>
              </a:spcAft>
              <a:buClr>
                <a:schemeClr val="dk1"/>
              </a:buClr>
              <a:buSzPts val="2000"/>
              <a:buChar char="•"/>
            </a:pPr>
            <a:r>
              <a:rPr b="1" lang="en-US" sz="2000"/>
              <a:t>Entrada</a:t>
            </a:r>
            <a:r>
              <a:rPr lang="en-US" sz="2000"/>
              <a:t>: Puede tener cero o mas entradas.</a:t>
            </a:r>
            <a:endParaRPr/>
          </a:p>
          <a:p>
            <a:pPr indent="-342900" lvl="0" marL="342900" rtl="0" algn="l">
              <a:lnSpc>
                <a:spcPct val="90000"/>
              </a:lnSpc>
              <a:spcBef>
                <a:spcPts val="400"/>
              </a:spcBef>
              <a:spcAft>
                <a:spcPts val="0"/>
              </a:spcAft>
              <a:buClr>
                <a:schemeClr val="dk1"/>
              </a:buClr>
              <a:buSzPts val="2000"/>
              <a:buChar char="•"/>
            </a:pPr>
            <a:r>
              <a:rPr b="1" lang="en-US" sz="2000"/>
              <a:t>Salida</a:t>
            </a:r>
            <a:r>
              <a:rPr lang="en-US" sz="2000"/>
              <a:t>: Tiene una o mas salidas.</a:t>
            </a:r>
            <a:endParaRPr sz="2000"/>
          </a:p>
        </p:txBody>
      </p:sp>
      <p:pic>
        <p:nvPicPr>
          <p:cNvPr id="159" name="Google Shape;159;p5"/>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160" name="Google Shape;16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6"/>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Estructuras de Control</a:t>
            </a:r>
            <a:endParaRPr sz="2800"/>
          </a:p>
        </p:txBody>
      </p:sp>
      <p:sp>
        <p:nvSpPr>
          <p:cNvPr id="167" name="Google Shape;167;p6"/>
          <p:cNvSpPr txBox="1"/>
          <p:nvPr>
            <p:ph idx="1" type="body"/>
          </p:nvPr>
        </p:nvSpPr>
        <p:spPr>
          <a:xfrm>
            <a:off x="696913" y="1447800"/>
            <a:ext cx="8053387"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Todos los lenguajes de programación tienen un conjunto mínimo de instrucciones que permiten especificar el control propio del algoritmo que se quiere implementar. Este conjunto debe contener estructuras mínimas de asignación, decisión e iteración.</a:t>
            </a:r>
            <a:endParaRPr sz="2000"/>
          </a:p>
        </p:txBody>
      </p:sp>
      <p:pic>
        <p:nvPicPr>
          <p:cNvPr id="168" name="Google Shape;168;p6"/>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grpSp>
        <p:nvGrpSpPr>
          <p:cNvPr id="169" name="Google Shape;169;p6"/>
          <p:cNvGrpSpPr/>
          <p:nvPr/>
        </p:nvGrpSpPr>
        <p:grpSpPr>
          <a:xfrm>
            <a:off x="899600" y="3429000"/>
            <a:ext cx="7776863" cy="2675654"/>
            <a:chOff x="0" y="20276"/>
            <a:chExt cx="7776863" cy="3159350"/>
          </a:xfrm>
        </p:grpSpPr>
        <p:sp>
          <p:nvSpPr>
            <p:cNvPr id="170" name="Google Shape;170;p6"/>
            <p:cNvSpPr/>
            <p:nvPr/>
          </p:nvSpPr>
          <p:spPr>
            <a:xfrm>
              <a:off x="0" y="20276"/>
              <a:ext cx="2430269" cy="1458161"/>
            </a:xfrm>
            <a:prstGeom prst="rect">
              <a:avLst/>
            </a:prstGeom>
            <a:solidFill>
              <a:srgbClr val="BF504D"/>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txBox="1"/>
            <p:nvPr/>
          </p:nvSpPr>
          <p:spPr>
            <a:xfrm>
              <a:off x="0" y="20276"/>
              <a:ext cx="2430269" cy="1458161"/>
            </a:xfrm>
            <a:prstGeom prst="rect">
              <a:avLst/>
            </a:prstGeom>
            <a:noFill/>
            <a:ln>
              <a:noFill/>
            </a:ln>
          </p:spPr>
          <p:txBody>
            <a:bodyPr anchorCtr="0" anchor="ctr" bIns="144775" lIns="144775" spcFirstLastPara="1" rIns="144775" wrap="square" tIns="144775">
              <a:noAutofit/>
            </a:bodyPr>
            <a:lstStyle/>
            <a:p>
              <a:pPr indent="0" lvl="0" marL="0" marR="0" rtl="0" algn="ctr">
                <a:lnSpc>
                  <a:spcPct val="90000"/>
                </a:lnSpc>
                <a:spcBef>
                  <a:spcPts val="0"/>
                </a:spcBef>
                <a:spcAft>
                  <a:spcPts val="0"/>
                </a:spcAft>
                <a:buNone/>
              </a:pPr>
              <a:r>
                <a:rPr lang="en-US" sz="3800">
                  <a:solidFill>
                    <a:schemeClr val="lt1"/>
                  </a:solidFill>
                  <a:latin typeface="Calibri"/>
                  <a:ea typeface="Calibri"/>
                  <a:cs typeface="Calibri"/>
                  <a:sym typeface="Calibri"/>
                </a:rPr>
                <a:t>Secuencia</a:t>
              </a:r>
              <a:endParaRPr sz="3800">
                <a:solidFill>
                  <a:schemeClr val="lt1"/>
                </a:solidFill>
                <a:latin typeface="Calibri"/>
                <a:ea typeface="Calibri"/>
                <a:cs typeface="Calibri"/>
                <a:sym typeface="Calibri"/>
              </a:endParaRPr>
            </a:p>
          </p:txBody>
        </p:sp>
        <p:sp>
          <p:nvSpPr>
            <p:cNvPr id="172" name="Google Shape;172;p6"/>
            <p:cNvSpPr/>
            <p:nvPr/>
          </p:nvSpPr>
          <p:spPr>
            <a:xfrm>
              <a:off x="2673296" y="20276"/>
              <a:ext cx="2430269" cy="1458161"/>
            </a:xfrm>
            <a:prstGeom prst="rect">
              <a:avLst/>
            </a:prstGeom>
            <a:solidFill>
              <a:schemeClr val="accent3"/>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txBox="1"/>
            <p:nvPr/>
          </p:nvSpPr>
          <p:spPr>
            <a:xfrm>
              <a:off x="2673296" y="20276"/>
              <a:ext cx="2430269" cy="1458161"/>
            </a:xfrm>
            <a:prstGeom prst="rect">
              <a:avLst/>
            </a:prstGeom>
            <a:noFill/>
            <a:ln>
              <a:noFill/>
            </a:ln>
          </p:spPr>
          <p:txBody>
            <a:bodyPr anchorCtr="0" anchor="ctr" bIns="144775" lIns="144775" spcFirstLastPara="1" rIns="144775" wrap="square" tIns="144775">
              <a:noAutofit/>
            </a:bodyPr>
            <a:lstStyle/>
            <a:p>
              <a:pPr indent="0" lvl="0" marL="0" marR="0" rtl="0" algn="ctr">
                <a:lnSpc>
                  <a:spcPct val="90000"/>
                </a:lnSpc>
                <a:spcBef>
                  <a:spcPts val="0"/>
                </a:spcBef>
                <a:spcAft>
                  <a:spcPts val="0"/>
                </a:spcAft>
                <a:buNone/>
              </a:pPr>
              <a:r>
                <a:rPr lang="en-US" sz="3800">
                  <a:solidFill>
                    <a:schemeClr val="lt1"/>
                  </a:solidFill>
                  <a:latin typeface="Calibri"/>
                  <a:ea typeface="Calibri"/>
                  <a:cs typeface="Calibri"/>
                  <a:sym typeface="Calibri"/>
                </a:rPr>
                <a:t>Repetición</a:t>
              </a:r>
              <a:endParaRPr sz="3800">
                <a:solidFill>
                  <a:schemeClr val="lt1"/>
                </a:solidFill>
                <a:latin typeface="Calibri"/>
                <a:ea typeface="Calibri"/>
                <a:cs typeface="Calibri"/>
                <a:sym typeface="Calibri"/>
              </a:endParaRPr>
            </a:p>
          </p:txBody>
        </p:sp>
        <p:sp>
          <p:nvSpPr>
            <p:cNvPr id="174" name="Google Shape;174;p6"/>
            <p:cNvSpPr/>
            <p:nvPr/>
          </p:nvSpPr>
          <p:spPr>
            <a:xfrm>
              <a:off x="5346594" y="20276"/>
              <a:ext cx="2430269" cy="1458161"/>
            </a:xfrm>
            <a:prstGeom prst="rect">
              <a:avLst/>
            </a:prstGeom>
            <a:solidFill>
              <a:schemeClr val="accent4"/>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txBox="1"/>
            <p:nvPr/>
          </p:nvSpPr>
          <p:spPr>
            <a:xfrm>
              <a:off x="5346594" y="20276"/>
              <a:ext cx="2430269" cy="1458161"/>
            </a:xfrm>
            <a:prstGeom prst="rect">
              <a:avLst/>
            </a:prstGeom>
            <a:noFill/>
            <a:ln>
              <a:noFill/>
            </a:ln>
          </p:spPr>
          <p:txBody>
            <a:bodyPr anchorCtr="0" anchor="ctr" bIns="144775" lIns="144775" spcFirstLastPara="1" rIns="144775" wrap="square" tIns="144775">
              <a:noAutofit/>
            </a:bodyPr>
            <a:lstStyle/>
            <a:p>
              <a:pPr indent="0" lvl="0" marL="0" marR="0" rtl="0" algn="ctr">
                <a:lnSpc>
                  <a:spcPct val="90000"/>
                </a:lnSpc>
                <a:spcBef>
                  <a:spcPts val="0"/>
                </a:spcBef>
                <a:spcAft>
                  <a:spcPts val="0"/>
                </a:spcAft>
                <a:buNone/>
              </a:pPr>
              <a:r>
                <a:rPr lang="en-US" sz="3800">
                  <a:solidFill>
                    <a:schemeClr val="lt1"/>
                  </a:solidFill>
                  <a:latin typeface="Calibri"/>
                  <a:ea typeface="Calibri"/>
                  <a:cs typeface="Calibri"/>
                  <a:sym typeface="Calibri"/>
                </a:rPr>
                <a:t>Decisión</a:t>
              </a:r>
              <a:endParaRPr sz="3800">
                <a:solidFill>
                  <a:schemeClr val="lt1"/>
                </a:solidFill>
                <a:latin typeface="Calibri"/>
                <a:ea typeface="Calibri"/>
                <a:cs typeface="Calibri"/>
                <a:sym typeface="Calibri"/>
              </a:endParaRPr>
            </a:p>
          </p:txBody>
        </p:sp>
        <p:sp>
          <p:nvSpPr>
            <p:cNvPr id="176" name="Google Shape;176;p6"/>
            <p:cNvSpPr/>
            <p:nvPr/>
          </p:nvSpPr>
          <p:spPr>
            <a:xfrm>
              <a:off x="0" y="1721465"/>
              <a:ext cx="2430269" cy="1458161"/>
            </a:xfrm>
            <a:prstGeom prst="rect">
              <a:avLst/>
            </a:prstGeom>
            <a:solidFill>
              <a:srgbClr val="49ACC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txBox="1"/>
            <p:nvPr/>
          </p:nvSpPr>
          <p:spPr>
            <a:xfrm>
              <a:off x="0" y="1721465"/>
              <a:ext cx="2430269" cy="1458161"/>
            </a:xfrm>
            <a:prstGeom prst="rect">
              <a:avLst/>
            </a:prstGeom>
            <a:noFill/>
            <a:ln>
              <a:noFill/>
            </a:ln>
          </p:spPr>
          <p:txBody>
            <a:bodyPr anchorCtr="0" anchor="ctr" bIns="144775" lIns="144775" spcFirstLastPara="1" rIns="144775" wrap="square" tIns="144775">
              <a:noAutofit/>
            </a:bodyPr>
            <a:lstStyle/>
            <a:p>
              <a:pPr indent="0" lvl="0" marL="0" marR="0" rtl="0" algn="ctr">
                <a:lnSpc>
                  <a:spcPct val="90000"/>
                </a:lnSpc>
                <a:spcBef>
                  <a:spcPts val="0"/>
                </a:spcBef>
                <a:spcAft>
                  <a:spcPts val="0"/>
                </a:spcAft>
                <a:buNone/>
              </a:pPr>
              <a:r>
                <a:rPr lang="en-US" sz="3800">
                  <a:solidFill>
                    <a:schemeClr val="lt1"/>
                  </a:solidFill>
                  <a:latin typeface="Calibri"/>
                  <a:ea typeface="Calibri"/>
                  <a:cs typeface="Calibri"/>
                  <a:sym typeface="Calibri"/>
                </a:rPr>
                <a:t>Asignación</a:t>
              </a:r>
              <a:endParaRPr sz="3800">
                <a:solidFill>
                  <a:schemeClr val="lt1"/>
                </a:solidFill>
                <a:latin typeface="Calibri"/>
                <a:ea typeface="Calibri"/>
                <a:cs typeface="Calibri"/>
                <a:sym typeface="Calibri"/>
              </a:endParaRPr>
            </a:p>
          </p:txBody>
        </p:sp>
        <p:sp>
          <p:nvSpPr>
            <p:cNvPr id="178" name="Google Shape;178;p6"/>
            <p:cNvSpPr/>
            <p:nvPr/>
          </p:nvSpPr>
          <p:spPr>
            <a:xfrm>
              <a:off x="2673297" y="1721465"/>
              <a:ext cx="2430269" cy="1458161"/>
            </a:xfrm>
            <a:prstGeom prst="rect">
              <a:avLst/>
            </a:prstGeom>
            <a:solidFill>
              <a:srgbClr val="F79543"/>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txBox="1"/>
            <p:nvPr/>
          </p:nvSpPr>
          <p:spPr>
            <a:xfrm>
              <a:off x="2673297" y="1721465"/>
              <a:ext cx="2430269" cy="1458161"/>
            </a:xfrm>
            <a:prstGeom prst="rect">
              <a:avLst/>
            </a:prstGeom>
            <a:noFill/>
            <a:ln>
              <a:noFill/>
            </a:ln>
          </p:spPr>
          <p:txBody>
            <a:bodyPr anchorCtr="0" anchor="ctr" bIns="144775" lIns="144775" spcFirstLastPara="1" rIns="144775" wrap="square" tIns="144775">
              <a:noAutofit/>
            </a:bodyPr>
            <a:lstStyle/>
            <a:p>
              <a:pPr indent="0" lvl="0" marL="0" marR="0" rtl="0" algn="ctr">
                <a:lnSpc>
                  <a:spcPct val="90000"/>
                </a:lnSpc>
                <a:spcBef>
                  <a:spcPts val="0"/>
                </a:spcBef>
                <a:spcAft>
                  <a:spcPts val="0"/>
                </a:spcAft>
                <a:buNone/>
              </a:pPr>
              <a:r>
                <a:rPr lang="en-US" sz="3800">
                  <a:solidFill>
                    <a:schemeClr val="lt1"/>
                  </a:solidFill>
                  <a:latin typeface="Calibri"/>
                  <a:ea typeface="Calibri"/>
                  <a:cs typeface="Calibri"/>
                  <a:sym typeface="Calibri"/>
                </a:rPr>
                <a:t>Selección</a:t>
              </a:r>
              <a:endParaRPr sz="3800">
                <a:solidFill>
                  <a:schemeClr val="lt1"/>
                </a:solidFill>
                <a:latin typeface="Calibri"/>
                <a:ea typeface="Calibri"/>
                <a:cs typeface="Calibri"/>
                <a:sym typeface="Calibri"/>
              </a:endParaRPr>
            </a:p>
          </p:txBody>
        </p:sp>
        <p:sp>
          <p:nvSpPr>
            <p:cNvPr id="180" name="Google Shape;180;p6"/>
            <p:cNvSpPr/>
            <p:nvPr/>
          </p:nvSpPr>
          <p:spPr>
            <a:xfrm>
              <a:off x="5346594" y="1721465"/>
              <a:ext cx="2430269" cy="1458161"/>
            </a:xfrm>
            <a:prstGeom prst="rect">
              <a:avLst/>
            </a:prstGeom>
            <a:solidFill>
              <a:srgbClr val="BF504D"/>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txBox="1"/>
            <p:nvPr/>
          </p:nvSpPr>
          <p:spPr>
            <a:xfrm>
              <a:off x="5346594" y="1721465"/>
              <a:ext cx="2430269" cy="1458161"/>
            </a:xfrm>
            <a:prstGeom prst="rect">
              <a:avLst/>
            </a:prstGeom>
            <a:noFill/>
            <a:ln>
              <a:noFill/>
            </a:ln>
          </p:spPr>
          <p:txBody>
            <a:bodyPr anchorCtr="0" anchor="ctr" bIns="144775" lIns="144775" spcFirstLastPara="1" rIns="144775" wrap="square" tIns="144775">
              <a:noAutofit/>
            </a:bodyPr>
            <a:lstStyle/>
            <a:p>
              <a:pPr indent="0" lvl="0" marL="0" marR="0" rtl="0" algn="ctr">
                <a:lnSpc>
                  <a:spcPct val="90000"/>
                </a:lnSpc>
                <a:spcBef>
                  <a:spcPts val="0"/>
                </a:spcBef>
                <a:spcAft>
                  <a:spcPts val="0"/>
                </a:spcAft>
                <a:buNone/>
              </a:pPr>
              <a:r>
                <a:rPr lang="en-US" sz="3800">
                  <a:solidFill>
                    <a:schemeClr val="lt1"/>
                  </a:solidFill>
                  <a:latin typeface="Calibri"/>
                  <a:ea typeface="Calibri"/>
                  <a:cs typeface="Calibri"/>
                  <a:sym typeface="Calibri"/>
                </a:rPr>
                <a:t>Iteración</a:t>
              </a:r>
              <a:endParaRPr sz="3800">
                <a:solidFill>
                  <a:schemeClr val="lt1"/>
                </a:solidFill>
                <a:latin typeface="Calibri"/>
                <a:ea typeface="Calibri"/>
                <a:cs typeface="Calibri"/>
                <a:sym typeface="Calibri"/>
              </a:endParaRPr>
            </a:p>
          </p:txBody>
        </p:sp>
      </p:grpSp>
      <p:sp>
        <p:nvSpPr>
          <p:cNvPr id="182" name="Google Shape;182;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p7"/>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Estructuras de Control:</a:t>
            </a:r>
            <a:br>
              <a:rPr lang="en-US" sz="2800"/>
            </a:br>
            <a:r>
              <a:rPr lang="en-US" sz="2800"/>
              <a:t>Secuencia</a:t>
            </a:r>
            <a:endParaRPr sz="2800"/>
          </a:p>
        </p:txBody>
      </p:sp>
      <p:sp>
        <p:nvSpPr>
          <p:cNvPr id="189" name="Google Shape;189;p7"/>
          <p:cNvSpPr txBox="1"/>
          <p:nvPr>
            <p:ph idx="1" type="body"/>
          </p:nvPr>
        </p:nvSpPr>
        <p:spPr>
          <a:xfrm>
            <a:off x="696913" y="1447800"/>
            <a:ext cx="8053387"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sz="2400"/>
              <a:t>La estructura de control </a:t>
            </a:r>
            <a:r>
              <a:rPr lang="en-US" sz="2400"/>
              <a:t>más</a:t>
            </a:r>
            <a:r>
              <a:rPr lang="en-US" sz="2400"/>
              <a:t> simple representada por una sucesión de operaciones. Ej: asignación (almacenar valores).</a:t>
            </a:r>
            <a:endParaRPr/>
          </a:p>
          <a:p>
            <a:pPr indent="-342900" lvl="0" marL="342900" rtl="0" algn="l">
              <a:lnSpc>
                <a:spcPct val="90000"/>
              </a:lnSpc>
              <a:spcBef>
                <a:spcPts val="480"/>
              </a:spcBef>
              <a:spcAft>
                <a:spcPts val="0"/>
              </a:spcAft>
              <a:buClr>
                <a:schemeClr val="dk1"/>
              </a:buClr>
              <a:buSzPts val="2400"/>
              <a:buChar char="•"/>
            </a:pPr>
            <a:r>
              <a:rPr lang="en-US" sz="2400"/>
              <a:t>El orden de ejecución coincide con el orden físico de la aparición de las instrucciones.</a:t>
            </a:r>
            <a:endParaRPr sz="2000"/>
          </a:p>
        </p:txBody>
      </p:sp>
      <p:pic>
        <p:nvPicPr>
          <p:cNvPr id="190" name="Google Shape;190;p7"/>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191" name="Google Shape;191;p7"/>
          <p:cNvSpPr/>
          <p:nvPr/>
        </p:nvSpPr>
        <p:spPr>
          <a:xfrm>
            <a:off x="3707904" y="3341520"/>
            <a:ext cx="1690851" cy="727816"/>
          </a:xfrm>
          <a:custGeom>
            <a:rect b="b" l="l" r="r" t="t"/>
            <a:pathLst>
              <a:path extrusionOk="0" h="1014511" w="1690851">
                <a:moveTo>
                  <a:pt x="0" y="0"/>
                </a:moveTo>
                <a:lnTo>
                  <a:pt x="1690851" y="0"/>
                </a:lnTo>
                <a:lnTo>
                  <a:pt x="1690851" y="1014511"/>
                </a:lnTo>
                <a:lnTo>
                  <a:pt x="0" y="1014511"/>
                </a:lnTo>
                <a:lnTo>
                  <a:pt x="0" y="0"/>
                </a:lnTo>
                <a:close/>
              </a:path>
            </a:pathLst>
          </a:custGeom>
          <a:solidFill>
            <a:schemeClr val="lt1"/>
          </a:solidFill>
          <a:ln cap="flat" cmpd="sng" w="25400">
            <a:solidFill>
              <a:schemeClr val="dk1"/>
            </a:solidFill>
            <a:prstDash val="solid"/>
            <a:round/>
            <a:headEnd len="sm" w="sm" type="none"/>
            <a:tailEnd len="sm" w="sm" type="none"/>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Abrir billetera</a:t>
            </a:r>
            <a:endParaRPr sz="2000">
              <a:solidFill>
                <a:schemeClr val="dk1"/>
              </a:solidFill>
              <a:latin typeface="Calibri"/>
              <a:ea typeface="Calibri"/>
              <a:cs typeface="Calibri"/>
              <a:sym typeface="Calibri"/>
            </a:endParaRPr>
          </a:p>
        </p:txBody>
      </p:sp>
      <p:sp>
        <p:nvSpPr>
          <p:cNvPr id="192" name="Google Shape;192;p7"/>
          <p:cNvSpPr/>
          <p:nvPr/>
        </p:nvSpPr>
        <p:spPr>
          <a:xfrm>
            <a:off x="3707904" y="4390173"/>
            <a:ext cx="1690851" cy="727816"/>
          </a:xfrm>
          <a:custGeom>
            <a:rect b="b" l="l" r="r" t="t"/>
            <a:pathLst>
              <a:path extrusionOk="0" h="1014511" w="1690851">
                <a:moveTo>
                  <a:pt x="0" y="0"/>
                </a:moveTo>
                <a:lnTo>
                  <a:pt x="1690851" y="0"/>
                </a:lnTo>
                <a:lnTo>
                  <a:pt x="1690851" y="1014511"/>
                </a:lnTo>
                <a:lnTo>
                  <a:pt x="0" y="1014511"/>
                </a:lnTo>
                <a:lnTo>
                  <a:pt x="0" y="0"/>
                </a:lnTo>
                <a:close/>
              </a:path>
            </a:pathLst>
          </a:custGeom>
          <a:solidFill>
            <a:schemeClr val="lt1"/>
          </a:solidFill>
          <a:ln cap="flat" cmpd="sng" w="25400">
            <a:solidFill>
              <a:schemeClr val="dk1"/>
            </a:solidFill>
            <a:prstDash val="solid"/>
            <a:round/>
            <a:headEnd len="sm" w="sm" type="none"/>
            <a:tailEnd len="sm" w="sm" type="none"/>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Guardar moneda</a:t>
            </a:r>
            <a:endParaRPr sz="2000">
              <a:solidFill>
                <a:schemeClr val="dk1"/>
              </a:solidFill>
              <a:latin typeface="Calibri"/>
              <a:ea typeface="Calibri"/>
              <a:cs typeface="Calibri"/>
              <a:sym typeface="Calibri"/>
            </a:endParaRPr>
          </a:p>
        </p:txBody>
      </p:sp>
      <p:sp>
        <p:nvSpPr>
          <p:cNvPr id="193" name="Google Shape;193;p7"/>
          <p:cNvSpPr/>
          <p:nvPr/>
        </p:nvSpPr>
        <p:spPr>
          <a:xfrm>
            <a:off x="3707904" y="5437488"/>
            <a:ext cx="1690851" cy="727816"/>
          </a:xfrm>
          <a:custGeom>
            <a:rect b="b" l="l" r="r" t="t"/>
            <a:pathLst>
              <a:path extrusionOk="0" h="1014511" w="1690851">
                <a:moveTo>
                  <a:pt x="0" y="0"/>
                </a:moveTo>
                <a:lnTo>
                  <a:pt x="1690851" y="0"/>
                </a:lnTo>
                <a:lnTo>
                  <a:pt x="1690851" y="1014511"/>
                </a:lnTo>
                <a:lnTo>
                  <a:pt x="0" y="1014511"/>
                </a:lnTo>
                <a:lnTo>
                  <a:pt x="0" y="0"/>
                </a:lnTo>
                <a:close/>
              </a:path>
            </a:pathLst>
          </a:custGeom>
          <a:solidFill>
            <a:schemeClr val="lt1"/>
          </a:solidFill>
          <a:ln cap="flat" cmpd="sng" w="25400">
            <a:solidFill>
              <a:schemeClr val="dk1"/>
            </a:solidFill>
            <a:prstDash val="solid"/>
            <a:round/>
            <a:headEnd len="sm" w="sm" type="none"/>
            <a:tailEnd len="sm" w="sm" type="none"/>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Cerrar billetera</a:t>
            </a:r>
            <a:endParaRPr sz="2000">
              <a:solidFill>
                <a:schemeClr val="dk1"/>
              </a:solidFill>
              <a:latin typeface="Calibri"/>
              <a:ea typeface="Calibri"/>
              <a:cs typeface="Calibri"/>
              <a:sym typeface="Calibri"/>
            </a:endParaRPr>
          </a:p>
        </p:txBody>
      </p:sp>
      <p:cxnSp>
        <p:nvCxnSpPr>
          <p:cNvPr id="194" name="Google Shape;194;p7"/>
          <p:cNvCxnSpPr/>
          <p:nvPr/>
        </p:nvCxnSpPr>
        <p:spPr>
          <a:xfrm>
            <a:off x="4553329" y="4069336"/>
            <a:ext cx="0" cy="320837"/>
          </a:xfrm>
          <a:prstGeom prst="straightConnector1">
            <a:avLst/>
          </a:prstGeom>
          <a:noFill/>
          <a:ln cap="flat" cmpd="sng" w="9525">
            <a:solidFill>
              <a:srgbClr val="4A7DBA"/>
            </a:solidFill>
            <a:prstDash val="solid"/>
            <a:round/>
            <a:headEnd len="sm" w="sm" type="none"/>
            <a:tailEnd len="med" w="med" type="stealth"/>
          </a:ln>
        </p:spPr>
      </p:cxnSp>
      <p:cxnSp>
        <p:nvCxnSpPr>
          <p:cNvPr id="195" name="Google Shape;195;p7"/>
          <p:cNvCxnSpPr/>
          <p:nvPr/>
        </p:nvCxnSpPr>
        <p:spPr>
          <a:xfrm>
            <a:off x="4553329" y="5117989"/>
            <a:ext cx="0" cy="319499"/>
          </a:xfrm>
          <a:prstGeom prst="straightConnector1">
            <a:avLst/>
          </a:prstGeom>
          <a:noFill/>
          <a:ln cap="flat" cmpd="sng" w="9525">
            <a:solidFill>
              <a:srgbClr val="4A7DBA"/>
            </a:solidFill>
            <a:prstDash val="solid"/>
            <a:round/>
            <a:headEnd len="sm" w="sm" type="none"/>
            <a:tailEnd len="med" w="med" type="stealth"/>
          </a:ln>
        </p:spPr>
      </p:cxnSp>
      <p:sp>
        <p:nvSpPr>
          <p:cNvPr id="196" name="Google Shape;196;p7"/>
          <p:cNvSpPr/>
          <p:nvPr/>
        </p:nvSpPr>
        <p:spPr>
          <a:xfrm>
            <a:off x="5718414" y="3068960"/>
            <a:ext cx="144016" cy="3312368"/>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7" name="Google Shape;197;p7"/>
          <p:cNvSpPr txBox="1"/>
          <p:nvPr/>
        </p:nvSpPr>
        <p:spPr>
          <a:xfrm>
            <a:off x="5862430" y="3039343"/>
            <a:ext cx="14350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Secuencia</a:t>
            </a:r>
            <a:endParaRPr sz="2400">
              <a:solidFill>
                <a:schemeClr val="dk1"/>
              </a:solidFill>
              <a:latin typeface="Calibri"/>
              <a:ea typeface="Calibri"/>
              <a:cs typeface="Calibri"/>
              <a:sym typeface="Calibri"/>
            </a:endParaRPr>
          </a:p>
        </p:txBody>
      </p:sp>
      <p:sp>
        <p:nvSpPr>
          <p:cNvPr id="198" name="Google Shape;198;p7"/>
          <p:cNvSpPr/>
          <p:nvPr/>
        </p:nvSpPr>
        <p:spPr>
          <a:xfrm>
            <a:off x="6173509" y="4049559"/>
            <a:ext cx="1549509" cy="655808"/>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58002" y="123656"/>
                </a:lnTo>
              </a:path>
            </a:pathLst>
          </a:cu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Asignación</a:t>
            </a:r>
            <a:endParaRPr sz="1800">
              <a:solidFill>
                <a:schemeClr val="lt1"/>
              </a:solidFill>
              <a:latin typeface="Calibri"/>
              <a:ea typeface="Calibri"/>
              <a:cs typeface="Calibri"/>
              <a:sym typeface="Calibri"/>
            </a:endParaRPr>
          </a:p>
        </p:txBody>
      </p:sp>
      <p:sp>
        <p:nvSpPr>
          <p:cNvPr id="199" name="Google Shape;199;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8"/>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Estructuras de Control:</a:t>
            </a:r>
            <a:br>
              <a:rPr lang="en-US" sz="2800"/>
            </a:br>
            <a:r>
              <a:rPr lang="en-US" sz="2800"/>
              <a:t>Repetición</a:t>
            </a:r>
            <a:endParaRPr sz="2800"/>
          </a:p>
        </p:txBody>
      </p:sp>
      <p:sp>
        <p:nvSpPr>
          <p:cNvPr id="206" name="Google Shape;206;p8"/>
          <p:cNvSpPr txBox="1"/>
          <p:nvPr>
            <p:ph idx="1" type="body"/>
          </p:nvPr>
        </p:nvSpPr>
        <p:spPr>
          <a:xfrm>
            <a:off x="696913" y="1447800"/>
            <a:ext cx="8053387"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sz="2400"/>
              <a:t>Consiste en repetir n veces un determinado bloque de acciones.</a:t>
            </a:r>
            <a:endParaRPr/>
          </a:p>
          <a:p>
            <a:pPr indent="-342900" lvl="0" marL="342900" rtl="0" algn="l">
              <a:lnSpc>
                <a:spcPct val="90000"/>
              </a:lnSpc>
              <a:spcBef>
                <a:spcPts val="480"/>
              </a:spcBef>
              <a:spcAft>
                <a:spcPts val="0"/>
              </a:spcAft>
              <a:buClr>
                <a:schemeClr val="dk1"/>
              </a:buClr>
              <a:buSzPts val="2400"/>
              <a:buChar char="•"/>
            </a:pPr>
            <a:r>
              <a:rPr lang="en-US" sz="2400"/>
              <a:t>Se considera que el número de veces que se deben ejecutar las acciones es fijo y conocido de antemano.</a:t>
            </a:r>
            <a:endParaRPr sz="2000"/>
          </a:p>
        </p:txBody>
      </p:sp>
      <p:pic>
        <p:nvPicPr>
          <p:cNvPr id="207" name="Google Shape;207;p8"/>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208" name="Google Shape;208;p8"/>
          <p:cNvSpPr/>
          <p:nvPr/>
        </p:nvSpPr>
        <p:spPr>
          <a:xfrm>
            <a:off x="2627710" y="3447421"/>
            <a:ext cx="1800274" cy="504056"/>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Abrir billetera</a:t>
            </a:r>
            <a:endParaRPr sz="1800">
              <a:solidFill>
                <a:schemeClr val="dk1"/>
              </a:solidFill>
              <a:latin typeface="Calibri"/>
              <a:ea typeface="Calibri"/>
              <a:cs typeface="Calibri"/>
              <a:sym typeface="Calibri"/>
            </a:endParaRPr>
          </a:p>
        </p:txBody>
      </p:sp>
      <p:sp>
        <p:nvSpPr>
          <p:cNvPr id="209" name="Google Shape;209;p8"/>
          <p:cNvSpPr/>
          <p:nvPr/>
        </p:nvSpPr>
        <p:spPr>
          <a:xfrm>
            <a:off x="2627710" y="5661248"/>
            <a:ext cx="1800274" cy="504056"/>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Guardar moneda</a:t>
            </a:r>
            <a:endParaRPr sz="1800">
              <a:solidFill>
                <a:schemeClr val="dk1"/>
              </a:solidFill>
              <a:latin typeface="Calibri"/>
              <a:ea typeface="Calibri"/>
              <a:cs typeface="Calibri"/>
              <a:sym typeface="Calibri"/>
            </a:endParaRPr>
          </a:p>
        </p:txBody>
      </p:sp>
      <p:sp>
        <p:nvSpPr>
          <p:cNvPr id="210" name="Google Shape;210;p8"/>
          <p:cNvSpPr/>
          <p:nvPr/>
        </p:nvSpPr>
        <p:spPr>
          <a:xfrm>
            <a:off x="6131487" y="5661248"/>
            <a:ext cx="1800274" cy="504056"/>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Cerrar billetera</a:t>
            </a:r>
            <a:endParaRPr sz="1800">
              <a:solidFill>
                <a:schemeClr val="dk1"/>
              </a:solidFill>
              <a:latin typeface="Calibri"/>
              <a:ea typeface="Calibri"/>
              <a:cs typeface="Calibri"/>
              <a:sym typeface="Calibri"/>
            </a:endParaRPr>
          </a:p>
        </p:txBody>
      </p:sp>
      <p:sp>
        <p:nvSpPr>
          <p:cNvPr id="211" name="Google Shape;211;p8"/>
          <p:cNvSpPr/>
          <p:nvPr/>
        </p:nvSpPr>
        <p:spPr>
          <a:xfrm>
            <a:off x="2537408" y="4211571"/>
            <a:ext cx="1980877" cy="1277724"/>
          </a:xfrm>
          <a:prstGeom prst="flowChartDecision">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 repitió 5 veces?</a:t>
            </a:r>
            <a:endParaRPr sz="1800">
              <a:solidFill>
                <a:schemeClr val="dk1"/>
              </a:solidFill>
              <a:latin typeface="Calibri"/>
              <a:ea typeface="Calibri"/>
              <a:cs typeface="Calibri"/>
              <a:sym typeface="Calibri"/>
            </a:endParaRPr>
          </a:p>
        </p:txBody>
      </p:sp>
      <p:cxnSp>
        <p:nvCxnSpPr>
          <p:cNvPr id="212" name="Google Shape;212;p8"/>
          <p:cNvCxnSpPr>
            <a:stCxn id="208" idx="2"/>
            <a:endCxn id="211" idx="0"/>
          </p:cNvCxnSpPr>
          <p:nvPr/>
        </p:nvCxnSpPr>
        <p:spPr>
          <a:xfrm>
            <a:off x="3527847" y="3951477"/>
            <a:ext cx="0" cy="260100"/>
          </a:xfrm>
          <a:prstGeom prst="straightConnector1">
            <a:avLst/>
          </a:prstGeom>
          <a:noFill/>
          <a:ln cap="flat" cmpd="sng" w="9525">
            <a:solidFill>
              <a:srgbClr val="4A7DBA"/>
            </a:solidFill>
            <a:prstDash val="solid"/>
            <a:round/>
            <a:headEnd len="sm" w="sm" type="none"/>
            <a:tailEnd len="med" w="med" type="stealth"/>
          </a:ln>
        </p:spPr>
      </p:cxnSp>
      <p:cxnSp>
        <p:nvCxnSpPr>
          <p:cNvPr id="213" name="Google Shape;213;p8"/>
          <p:cNvCxnSpPr>
            <a:stCxn id="211" idx="2"/>
            <a:endCxn id="209" idx="0"/>
          </p:cNvCxnSpPr>
          <p:nvPr/>
        </p:nvCxnSpPr>
        <p:spPr>
          <a:xfrm>
            <a:off x="3527846" y="5489295"/>
            <a:ext cx="0" cy="171900"/>
          </a:xfrm>
          <a:prstGeom prst="straightConnector1">
            <a:avLst/>
          </a:prstGeom>
          <a:noFill/>
          <a:ln cap="flat" cmpd="sng" w="9525">
            <a:solidFill>
              <a:srgbClr val="4A7DBA"/>
            </a:solidFill>
            <a:prstDash val="solid"/>
            <a:round/>
            <a:headEnd len="sm" w="sm" type="none"/>
            <a:tailEnd len="med" w="med" type="stealth"/>
          </a:ln>
        </p:spPr>
      </p:cxnSp>
      <p:cxnSp>
        <p:nvCxnSpPr>
          <p:cNvPr id="214" name="Google Shape;214;p8"/>
          <p:cNvCxnSpPr>
            <a:endCxn id="208" idx="0"/>
          </p:cNvCxnSpPr>
          <p:nvPr/>
        </p:nvCxnSpPr>
        <p:spPr>
          <a:xfrm>
            <a:off x="3527847" y="2996821"/>
            <a:ext cx="0" cy="450600"/>
          </a:xfrm>
          <a:prstGeom prst="straightConnector1">
            <a:avLst/>
          </a:prstGeom>
          <a:noFill/>
          <a:ln cap="flat" cmpd="sng" w="9525">
            <a:solidFill>
              <a:srgbClr val="4A7DBA"/>
            </a:solidFill>
            <a:prstDash val="solid"/>
            <a:round/>
            <a:headEnd len="sm" w="sm" type="none"/>
            <a:tailEnd len="med" w="med" type="stealth"/>
          </a:ln>
        </p:spPr>
      </p:cxnSp>
      <p:cxnSp>
        <p:nvCxnSpPr>
          <p:cNvPr id="215" name="Google Shape;215;p8"/>
          <p:cNvCxnSpPr>
            <a:stCxn id="209" idx="1"/>
            <a:endCxn id="211" idx="1"/>
          </p:cNvCxnSpPr>
          <p:nvPr/>
        </p:nvCxnSpPr>
        <p:spPr>
          <a:xfrm rot="10800000">
            <a:off x="2537410" y="4850376"/>
            <a:ext cx="90300" cy="1062900"/>
          </a:xfrm>
          <a:prstGeom prst="bentConnector3">
            <a:avLst>
              <a:gd fmla="val 353159" name="adj1"/>
            </a:avLst>
          </a:prstGeom>
          <a:noFill/>
          <a:ln cap="flat" cmpd="sng" w="9525">
            <a:solidFill>
              <a:srgbClr val="4A7DBA"/>
            </a:solidFill>
            <a:prstDash val="solid"/>
            <a:round/>
            <a:headEnd len="sm" w="sm" type="none"/>
            <a:tailEnd len="med" w="med" type="stealth"/>
          </a:ln>
        </p:spPr>
      </p:cxnSp>
      <p:cxnSp>
        <p:nvCxnSpPr>
          <p:cNvPr id="216" name="Google Shape;216;p8"/>
          <p:cNvCxnSpPr>
            <a:stCxn id="211" idx="3"/>
            <a:endCxn id="210" idx="1"/>
          </p:cNvCxnSpPr>
          <p:nvPr/>
        </p:nvCxnSpPr>
        <p:spPr>
          <a:xfrm>
            <a:off x="4518285" y="4850433"/>
            <a:ext cx="1613100" cy="1062900"/>
          </a:xfrm>
          <a:prstGeom prst="bentConnector3">
            <a:avLst>
              <a:gd fmla="val 50000" name="adj1"/>
            </a:avLst>
          </a:prstGeom>
          <a:noFill/>
          <a:ln cap="flat" cmpd="sng" w="9525">
            <a:solidFill>
              <a:srgbClr val="4A7DBA"/>
            </a:solidFill>
            <a:prstDash val="solid"/>
            <a:round/>
            <a:headEnd len="sm" w="sm" type="none"/>
            <a:tailEnd len="med" w="med" type="stealth"/>
          </a:ln>
        </p:spPr>
      </p:cxnSp>
      <p:sp>
        <p:nvSpPr>
          <p:cNvPr id="217" name="Google Shape;217;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9"/>
          <p:cNvSpPr txBox="1"/>
          <p:nvPr>
            <p:ph type="title"/>
          </p:nvPr>
        </p:nvSpPr>
        <p:spPr>
          <a:xfrm>
            <a:off x="5255418" y="0"/>
            <a:ext cx="373618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Estructuras de Control:</a:t>
            </a:r>
            <a:br>
              <a:rPr lang="en-US" sz="2800"/>
            </a:br>
            <a:r>
              <a:rPr lang="en-US" sz="2800"/>
              <a:t>Decisión</a:t>
            </a:r>
            <a:endParaRPr sz="2800"/>
          </a:p>
        </p:txBody>
      </p:sp>
      <p:sp>
        <p:nvSpPr>
          <p:cNvPr id="224" name="Google Shape;224;p9"/>
          <p:cNvSpPr txBox="1"/>
          <p:nvPr>
            <p:ph idx="1" type="body"/>
          </p:nvPr>
        </p:nvSpPr>
        <p:spPr>
          <a:xfrm>
            <a:off x="696913" y="1447800"/>
            <a:ext cx="8053387"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sz="2400"/>
              <a:t>Es imposible la representación real en un algoritmo secuencial puro.</a:t>
            </a:r>
            <a:endParaRPr/>
          </a:p>
          <a:p>
            <a:pPr indent="-342900" lvl="0" marL="342900" rtl="0" algn="l">
              <a:lnSpc>
                <a:spcPct val="90000"/>
              </a:lnSpc>
              <a:spcBef>
                <a:spcPts val="480"/>
              </a:spcBef>
              <a:spcAft>
                <a:spcPts val="0"/>
              </a:spcAft>
              <a:buClr>
                <a:schemeClr val="dk1"/>
              </a:buClr>
              <a:buSzPts val="2400"/>
              <a:buChar char="•"/>
            </a:pPr>
            <a:r>
              <a:rPr lang="en-US" sz="2400"/>
              <a:t>Por medio de una estructura de decisión básica se puede optar entre dos alternativas posibles.</a:t>
            </a:r>
            <a:endParaRPr sz="2000"/>
          </a:p>
        </p:txBody>
      </p:sp>
      <p:pic>
        <p:nvPicPr>
          <p:cNvPr id="225" name="Google Shape;225;p9"/>
          <p:cNvPicPr preferRelativeResize="0"/>
          <p:nvPr/>
        </p:nvPicPr>
        <p:blipFill rotWithShape="1">
          <a:blip r:embed="rId3">
            <a:alphaModFix/>
          </a:blip>
          <a:srcRect b="21003" l="8921" r="38745" t="62990"/>
          <a:stretch/>
        </p:blipFill>
        <p:spPr>
          <a:xfrm>
            <a:off x="1" y="0"/>
            <a:ext cx="5255418" cy="1250156"/>
          </a:xfrm>
          <a:prstGeom prst="rect">
            <a:avLst/>
          </a:prstGeom>
          <a:noFill/>
          <a:ln>
            <a:noFill/>
          </a:ln>
        </p:spPr>
      </p:pic>
      <p:sp>
        <p:nvSpPr>
          <p:cNvPr id="226" name="Google Shape;226;p9"/>
          <p:cNvSpPr/>
          <p:nvPr/>
        </p:nvSpPr>
        <p:spPr>
          <a:xfrm>
            <a:off x="4806318" y="3231397"/>
            <a:ext cx="1800274" cy="504056"/>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Abrir billetera</a:t>
            </a:r>
            <a:endParaRPr sz="1800">
              <a:solidFill>
                <a:schemeClr val="dk1"/>
              </a:solidFill>
              <a:latin typeface="Calibri"/>
              <a:ea typeface="Calibri"/>
              <a:cs typeface="Calibri"/>
              <a:sym typeface="Calibri"/>
            </a:endParaRPr>
          </a:p>
        </p:txBody>
      </p:sp>
      <p:sp>
        <p:nvSpPr>
          <p:cNvPr id="227" name="Google Shape;227;p9"/>
          <p:cNvSpPr/>
          <p:nvPr/>
        </p:nvSpPr>
        <p:spPr>
          <a:xfrm>
            <a:off x="1973317" y="4382381"/>
            <a:ext cx="1800274" cy="504056"/>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Guardar moneda</a:t>
            </a:r>
            <a:endParaRPr sz="1800">
              <a:solidFill>
                <a:schemeClr val="dk1"/>
              </a:solidFill>
              <a:latin typeface="Calibri"/>
              <a:ea typeface="Calibri"/>
              <a:cs typeface="Calibri"/>
              <a:sym typeface="Calibri"/>
            </a:endParaRPr>
          </a:p>
        </p:txBody>
      </p:sp>
      <p:sp>
        <p:nvSpPr>
          <p:cNvPr id="228" name="Google Shape;228;p9"/>
          <p:cNvSpPr/>
          <p:nvPr/>
        </p:nvSpPr>
        <p:spPr>
          <a:xfrm>
            <a:off x="4813738" y="5626609"/>
            <a:ext cx="1800274" cy="504056"/>
          </a:xfrm>
          <a:prstGeom prst="flowChartProcess">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Cerrar billetera</a:t>
            </a:r>
            <a:endParaRPr sz="1800">
              <a:solidFill>
                <a:schemeClr val="dk1"/>
              </a:solidFill>
              <a:latin typeface="Calibri"/>
              <a:ea typeface="Calibri"/>
              <a:cs typeface="Calibri"/>
              <a:sym typeface="Calibri"/>
            </a:endParaRPr>
          </a:p>
        </p:txBody>
      </p:sp>
      <p:sp>
        <p:nvSpPr>
          <p:cNvPr id="229" name="Google Shape;229;p9"/>
          <p:cNvSpPr/>
          <p:nvPr/>
        </p:nvSpPr>
        <p:spPr>
          <a:xfrm>
            <a:off x="4716016" y="3995547"/>
            <a:ext cx="1980877" cy="1277724"/>
          </a:xfrm>
          <a:prstGeom prst="flowChartDecision">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Hay espacio?</a:t>
            </a:r>
            <a:endParaRPr sz="1800">
              <a:solidFill>
                <a:schemeClr val="dk1"/>
              </a:solidFill>
              <a:latin typeface="Calibri"/>
              <a:ea typeface="Calibri"/>
              <a:cs typeface="Calibri"/>
              <a:sym typeface="Calibri"/>
            </a:endParaRPr>
          </a:p>
        </p:txBody>
      </p:sp>
      <p:cxnSp>
        <p:nvCxnSpPr>
          <p:cNvPr id="230" name="Google Shape;230;p9"/>
          <p:cNvCxnSpPr>
            <a:stCxn id="226" idx="2"/>
            <a:endCxn id="229" idx="0"/>
          </p:cNvCxnSpPr>
          <p:nvPr/>
        </p:nvCxnSpPr>
        <p:spPr>
          <a:xfrm>
            <a:off x="5706455" y="3735453"/>
            <a:ext cx="0" cy="260100"/>
          </a:xfrm>
          <a:prstGeom prst="straightConnector1">
            <a:avLst/>
          </a:prstGeom>
          <a:noFill/>
          <a:ln cap="flat" cmpd="sng" w="9525">
            <a:solidFill>
              <a:srgbClr val="4A7DBA"/>
            </a:solidFill>
            <a:prstDash val="solid"/>
            <a:round/>
            <a:headEnd len="sm" w="sm" type="none"/>
            <a:tailEnd len="med" w="med" type="stealth"/>
          </a:ln>
        </p:spPr>
      </p:cxnSp>
      <p:cxnSp>
        <p:nvCxnSpPr>
          <p:cNvPr id="231" name="Google Shape;231;p9"/>
          <p:cNvCxnSpPr>
            <a:endCxn id="226" idx="0"/>
          </p:cNvCxnSpPr>
          <p:nvPr/>
        </p:nvCxnSpPr>
        <p:spPr>
          <a:xfrm>
            <a:off x="5706455" y="2780797"/>
            <a:ext cx="0" cy="450600"/>
          </a:xfrm>
          <a:prstGeom prst="straightConnector1">
            <a:avLst/>
          </a:prstGeom>
          <a:noFill/>
          <a:ln cap="flat" cmpd="sng" w="9525">
            <a:solidFill>
              <a:srgbClr val="4A7DBA"/>
            </a:solidFill>
            <a:prstDash val="solid"/>
            <a:round/>
            <a:headEnd len="sm" w="sm" type="none"/>
            <a:tailEnd len="med" w="med" type="stealth"/>
          </a:ln>
        </p:spPr>
      </p:cxnSp>
      <p:cxnSp>
        <p:nvCxnSpPr>
          <p:cNvPr id="232" name="Google Shape;232;p9"/>
          <p:cNvCxnSpPr>
            <a:stCxn id="229" idx="1"/>
            <a:endCxn id="227" idx="3"/>
          </p:cNvCxnSpPr>
          <p:nvPr/>
        </p:nvCxnSpPr>
        <p:spPr>
          <a:xfrm rot="10800000">
            <a:off x="3773716" y="4634409"/>
            <a:ext cx="942300" cy="0"/>
          </a:xfrm>
          <a:prstGeom prst="straightConnector1">
            <a:avLst/>
          </a:prstGeom>
          <a:noFill/>
          <a:ln cap="flat" cmpd="sng" w="9525">
            <a:solidFill>
              <a:srgbClr val="4A7DBA"/>
            </a:solidFill>
            <a:prstDash val="solid"/>
            <a:round/>
            <a:headEnd len="sm" w="sm" type="none"/>
            <a:tailEnd len="med" w="med" type="stealth"/>
          </a:ln>
        </p:spPr>
      </p:cxnSp>
      <p:cxnSp>
        <p:nvCxnSpPr>
          <p:cNvPr id="233" name="Google Shape;233;p9"/>
          <p:cNvCxnSpPr>
            <a:stCxn id="227" idx="2"/>
            <a:endCxn id="228" idx="1"/>
          </p:cNvCxnSpPr>
          <p:nvPr/>
        </p:nvCxnSpPr>
        <p:spPr>
          <a:xfrm flipH="1" rot="-5400000">
            <a:off x="3347604" y="4412287"/>
            <a:ext cx="992100" cy="1940400"/>
          </a:xfrm>
          <a:prstGeom prst="bentConnector2">
            <a:avLst/>
          </a:prstGeom>
          <a:noFill/>
          <a:ln cap="flat" cmpd="sng" w="9525">
            <a:solidFill>
              <a:srgbClr val="4A7DBA"/>
            </a:solidFill>
            <a:prstDash val="solid"/>
            <a:round/>
            <a:headEnd len="sm" w="sm" type="none"/>
            <a:tailEnd len="med" w="med" type="stealth"/>
          </a:ln>
        </p:spPr>
      </p:cxnSp>
      <p:cxnSp>
        <p:nvCxnSpPr>
          <p:cNvPr id="234" name="Google Shape;234;p9"/>
          <p:cNvCxnSpPr>
            <a:stCxn id="229" idx="3"/>
            <a:endCxn id="228" idx="3"/>
          </p:cNvCxnSpPr>
          <p:nvPr/>
        </p:nvCxnSpPr>
        <p:spPr>
          <a:xfrm flipH="1">
            <a:off x="6614093" y="4634409"/>
            <a:ext cx="82800" cy="1244100"/>
          </a:xfrm>
          <a:prstGeom prst="bentConnector3">
            <a:avLst>
              <a:gd fmla="val -276087" name="adj1"/>
            </a:avLst>
          </a:prstGeom>
          <a:noFill/>
          <a:ln cap="flat" cmpd="sng" w="9525">
            <a:solidFill>
              <a:srgbClr val="4A7DBA"/>
            </a:solidFill>
            <a:prstDash val="solid"/>
            <a:round/>
            <a:headEnd len="sm" w="sm" type="none"/>
            <a:tailEnd len="med" w="med" type="stealth"/>
          </a:ln>
        </p:spPr>
      </p:cxnSp>
      <p:sp>
        <p:nvSpPr>
          <p:cNvPr id="235" name="Google Shape;235;p9"/>
          <p:cNvSpPr txBox="1"/>
          <p:nvPr/>
        </p:nvSpPr>
        <p:spPr>
          <a:xfrm>
            <a:off x="3995936" y="4634409"/>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a:t>
            </a:r>
            <a:endParaRPr sz="1800">
              <a:solidFill>
                <a:schemeClr val="dk1"/>
              </a:solidFill>
              <a:latin typeface="Calibri"/>
              <a:ea typeface="Calibri"/>
              <a:cs typeface="Calibri"/>
              <a:sym typeface="Calibri"/>
            </a:endParaRPr>
          </a:p>
        </p:txBody>
      </p:sp>
      <p:sp>
        <p:nvSpPr>
          <p:cNvPr id="236" name="Google Shape;236;p9"/>
          <p:cNvSpPr txBox="1"/>
          <p:nvPr/>
        </p:nvSpPr>
        <p:spPr>
          <a:xfrm>
            <a:off x="6948264" y="4634409"/>
            <a:ext cx="4555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a:t>
            </a:r>
            <a:endParaRPr sz="1800">
              <a:solidFill>
                <a:schemeClr val="dk1"/>
              </a:solidFill>
              <a:latin typeface="Calibri"/>
              <a:ea typeface="Calibri"/>
              <a:cs typeface="Calibri"/>
              <a:sym typeface="Calibri"/>
            </a:endParaRPr>
          </a:p>
        </p:txBody>
      </p:sp>
      <p:sp>
        <p:nvSpPr>
          <p:cNvPr id="237" name="Google Shape;23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UCALP 2023 - Estructura de Datos y Algoritmos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2012-03-12T13:55:19Z</dcterms:created>
  <dc:creator>Antonio Restelli</dc:creator>
</cp:coreProperties>
</file>