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708854a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708854a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b2bd4da6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b2bd4da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b2bd4db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b2bd4db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2a7771621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62a7771621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2a7771621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18" name="Google Shape;218;g62a7771621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1265ad5f5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61265ad5f5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2ab51fd8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62ab51fd8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2a7771621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62a7771621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2a7771621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46" name="Google Shape;246;g62a7771621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2a7771621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62a7771621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2a7771621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62a7771621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515110cb_1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7515110cb_1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2ab51fd84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62ab51fd8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2ab51fd84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62ab51fd84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2a7771621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62a7771621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9d97dfa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9d97dfa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7515110cb_1_2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42" name="Google Shape;142;g57515110cb_1_2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a7771621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62a7771621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b2d24ad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b2d24ad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9d97dfab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9d97dfa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2a777162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62a777162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b2d24ad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b2d24ad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2a7771621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62a7771621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6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with Subtitle">
  <p:cSld name="Segue with Sub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with Subtitle Light">
  <p:cSld name="Segue with Subtitle Light">
    <p:bg>
      <p:bgPr>
        <a:solidFill>
          <a:srgbClr val="02B3E4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Light">
  <p:cSld name="Segue Light">
    <p:bg>
      <p:bgPr>
        <a:solidFill>
          <a:srgbClr val="02B3E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">
  <p:cSld name="Title with Content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5" name="Google Shape;95;p22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Image">
    <p:bg>
      <p:bgPr>
        <a:solidFill>
          <a:srgbClr val="2D3D4A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">
  <p:cSld name="Dem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 Dark">
  <p:cSld name="Logo A Dar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 Light">
  <p:cSld name="Logo A Light">
    <p:bg>
      <p:bgPr>
        <a:solidFill>
          <a:srgbClr val="02B3E4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B Dark">
  <p:cSld name="Logo B Dar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B Light">
  <p:cSld name="Logo B Light">
    <p:bg>
      <p:bgPr>
        <a:solidFill>
          <a:srgbClr val="02B3E4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3D4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ppsliced.co/apps/dev/mathias-maehlum?l=dev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are.diabetesjournals.org/content/early/2018/03/20/dci18-0007" TargetMode="External"/><Relationship Id="rId4" Type="http://schemas.openxmlformats.org/officeDocument/2006/relationships/hyperlink" Target="https://policyadvice.net/insurance/insights/healthcare-statistic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idx="2" type="body"/>
          </p:nvPr>
        </p:nvSpPr>
        <p:spPr>
          <a:xfrm>
            <a:off x="483125" y="4336325"/>
            <a:ext cx="3931800" cy="693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Francis Odo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130" name="Google Shape;130;p30"/>
          <p:cNvSpPr txBox="1"/>
          <p:nvPr>
            <p:ph idx="3" type="body"/>
          </p:nvPr>
        </p:nvSpPr>
        <p:spPr>
          <a:xfrm>
            <a:off x="233300" y="188525"/>
            <a:ext cx="8675100" cy="1143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1" lang="en" sz="4500">
                <a:solidFill>
                  <a:srgbClr val="000000"/>
                </a:solidFill>
              </a:rPr>
              <a:t>Healthy Living Partner</a:t>
            </a:r>
            <a:endParaRPr b="1" sz="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30"/>
          <p:cNvSpPr txBox="1"/>
          <p:nvPr/>
        </p:nvSpPr>
        <p:spPr>
          <a:xfrm>
            <a:off x="624525" y="1131225"/>
            <a:ext cx="67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Pitch A Product Vision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type="title"/>
          </p:nvPr>
        </p:nvSpPr>
        <p:spPr>
          <a:xfrm>
            <a:off x="457200" y="1283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3500"/>
              <a:t> Cost of Development</a:t>
            </a:r>
            <a:endParaRPr b="1" sz="5300"/>
          </a:p>
        </p:txBody>
      </p:sp>
      <p:pic>
        <p:nvPicPr>
          <p:cNvPr id="200" name="Google Shape;2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400" y="875900"/>
            <a:ext cx="5218025" cy="37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What is the cost?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06" name="Google Shape;206;p4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3500"/>
              <a:t>Return On Investment(ROI)</a:t>
            </a:r>
            <a:endParaRPr b="1" sz="5300"/>
          </a:p>
        </p:txBody>
      </p:sp>
      <p:sp>
        <p:nvSpPr>
          <p:cNvPr id="207" name="Google Shape;207;p40"/>
          <p:cNvSpPr txBox="1"/>
          <p:nvPr>
            <p:ph idx="3" type="body"/>
          </p:nvPr>
        </p:nvSpPr>
        <p:spPr>
          <a:xfrm>
            <a:off x="457200" y="1355100"/>
            <a:ext cx="8229600" cy="3216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17500" lvl="0" marL="914400" rtl="0" algn="l"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Total Estimated Cost-							880K</a:t>
            </a:r>
            <a:endParaRPr/>
          </a:p>
          <a:p>
            <a:pPr indent="0" lvl="0" marL="9144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Subscription (monthly) - 						$3.99</a:t>
            </a:r>
            <a:endParaRPr/>
          </a:p>
          <a:p>
            <a:pPr indent="0" lvl="0" marL="9144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Subscription (yearly) - 						$40.00</a:t>
            </a:r>
            <a:endParaRPr/>
          </a:p>
          <a:p>
            <a:pPr indent="0" lvl="0" marL="9144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Target membership volume (12 months) -   50,000 Members</a:t>
            </a:r>
            <a:endParaRPr/>
          </a:p>
          <a:p>
            <a:pPr indent="0" lvl="0" marL="9144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Return On Investment (ROI) - 					130%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>
                <a:solidFill>
                  <a:srgbClr val="0000FF"/>
                </a:solidFill>
              </a:rPr>
              <a:t>How will we know if we’re successful?</a:t>
            </a:r>
            <a:endParaRPr sz="500">
              <a:solidFill>
                <a:srgbClr val="0000FF"/>
              </a:solidFill>
            </a:endParaRPr>
          </a:p>
        </p:txBody>
      </p:sp>
      <p:sp>
        <p:nvSpPr>
          <p:cNvPr id="213" name="Google Shape;213;p4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Measurement</a:t>
            </a:r>
            <a:endParaRPr b="1" sz="500"/>
          </a:p>
        </p:txBody>
      </p:sp>
      <p:sp>
        <p:nvSpPr>
          <p:cNvPr id="214" name="Google Shape;214;p41"/>
          <p:cNvSpPr txBox="1"/>
          <p:nvPr>
            <p:ph idx="3" type="body"/>
          </p:nvPr>
        </p:nvSpPr>
        <p:spPr>
          <a:xfrm>
            <a:off x="318150" y="1223850"/>
            <a:ext cx="86139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571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Minimum Viable Product ready by the end of the first 6 months.</a:t>
            </a:r>
            <a:endParaRPr/>
          </a:p>
          <a:p>
            <a:pPr indent="-114300" lvl="0" marL="571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Business - 2000 Trial members, 1000 subscribers</a:t>
            </a:r>
            <a:endParaRPr/>
          </a:p>
          <a:p>
            <a:pPr indent="-114300" lvl="0" marL="571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Product - Member/Subscriber usage (through account activity - active user</a:t>
            </a:r>
            <a:endParaRPr/>
          </a:p>
          <a:p>
            <a:pPr indent="0" lvl="0" marL="571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Frequency of use or session length )</a:t>
            </a:r>
            <a:endParaRPr/>
          </a:p>
          <a:p>
            <a:pPr indent="-114300" lvl="0" marL="571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Quality - Efficiency(Ease of use), Ratings, Success stories, Feedback, App Store ratings</a:t>
            </a:r>
            <a:endParaRPr/>
          </a:p>
          <a:p>
            <a:pPr indent="-114300" lvl="0" marL="571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Development] - Pilot/Early release in 3 months ,Beta test completion in 6 months</a:t>
            </a:r>
            <a:endParaRPr b="1"/>
          </a:p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1" lang="en"/>
              <a:t>Competitors</a:t>
            </a:r>
            <a:endParaRPr b="1" sz="500"/>
          </a:p>
        </p:txBody>
      </p:sp>
      <p:sp>
        <p:nvSpPr>
          <p:cNvPr id="221" name="Google Shape;221;p42"/>
          <p:cNvSpPr txBox="1"/>
          <p:nvPr/>
        </p:nvSpPr>
        <p:spPr>
          <a:xfrm>
            <a:off x="1378675" y="4513100"/>
            <a:ext cx="67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[“Healthy Living Partner”]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Momentum</a:t>
            </a:r>
            <a:r>
              <a:rPr lang="en"/>
              <a:t> - </a:t>
            </a:r>
            <a:r>
              <a:rPr lang="en" sz="1400"/>
              <a:t>by Apple/</a:t>
            </a:r>
            <a:r>
              <a:rPr lang="en" sz="14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Mathias Maehlum</a:t>
            </a:r>
            <a:endParaRPr sz="500"/>
          </a:p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8" name="Google Shape;228;p43"/>
          <p:cNvSpPr txBox="1"/>
          <p:nvPr>
            <p:ph idx="3" type="body"/>
          </p:nvPr>
        </p:nvSpPr>
        <p:spPr>
          <a:xfrm>
            <a:off x="204200" y="1222475"/>
            <a:ext cx="8482500" cy="3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solidFill>
                  <a:srgbClr val="222222"/>
                </a:solidFill>
                <a:highlight>
                  <a:srgbClr val="E6B8AF"/>
                </a:highlight>
                <a:latin typeface="Roboto"/>
                <a:ea typeface="Roboto"/>
                <a:cs typeface="Roboto"/>
                <a:sym typeface="Roboto"/>
              </a:rPr>
              <a:t>Momentum </a:t>
            </a:r>
            <a:r>
              <a:rPr b="1" lang="en">
                <a:solidFill>
                  <a:srgbClr val="222222"/>
                </a:solidFill>
                <a:highlight>
                  <a:srgbClr val="E6B8AF"/>
                </a:highlight>
                <a:latin typeface="Roboto"/>
                <a:ea typeface="Roboto"/>
                <a:cs typeface="Roboto"/>
                <a:sym typeface="Roboto"/>
              </a:rPr>
              <a:t>Habit</a:t>
            </a:r>
            <a:r>
              <a:rPr lang="en">
                <a:solidFill>
                  <a:srgbClr val="222222"/>
                </a:solidFill>
                <a:highlight>
                  <a:srgbClr val="E6B8AF"/>
                </a:highlight>
                <a:latin typeface="Roboto"/>
                <a:ea typeface="Roboto"/>
                <a:cs typeface="Roboto"/>
                <a:sym typeface="Roboto"/>
              </a:rPr>
              <a:t> Tracker  -  </a:t>
            </a:r>
            <a:r>
              <a:rPr lang="en">
                <a:solidFill>
                  <a:srgbClr val="444444"/>
                </a:solidFill>
                <a:highlight>
                  <a:srgbClr val="E6B8AF"/>
                </a:highlight>
                <a:latin typeface="Roboto"/>
                <a:ea typeface="Roboto"/>
                <a:cs typeface="Roboto"/>
                <a:sym typeface="Roboto"/>
              </a:rPr>
              <a:t>App that boosts willpower and helps you reach goals </a:t>
            </a:r>
            <a:endParaRPr>
              <a:solidFill>
                <a:srgbClr val="444444"/>
              </a:solidFill>
              <a:highlight>
                <a:srgbClr val="E6B8A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Features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Data Export to CSV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/>
              <a:t>Reminder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/>
              <a:t>Interactive Notifications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/>
              <a:t>Weekly Targets, Notes</a:t>
            </a:r>
            <a:endParaRPr sz="1800"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No free reliable data on specific market penetration as of yet. General market projection only. Listed among top 10 apps for healthy habits with 4.6 stars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Habitbull</a:t>
            </a:r>
            <a:r>
              <a:rPr lang="en"/>
              <a:t>  - </a:t>
            </a:r>
            <a:r>
              <a:rPr lang="en" sz="2500"/>
              <a:t>by Appholdings</a:t>
            </a:r>
            <a:endParaRPr sz="500"/>
          </a:p>
        </p:txBody>
      </p:sp>
      <p:sp>
        <p:nvSpPr>
          <p:cNvPr id="234" name="Google Shape;234;p44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35" name="Google Shape;235;p44"/>
          <p:cNvSpPr txBox="1"/>
          <p:nvPr>
            <p:ph idx="3" type="body"/>
          </p:nvPr>
        </p:nvSpPr>
        <p:spPr>
          <a:xfrm>
            <a:off x="153175" y="954475"/>
            <a:ext cx="8709000" cy="38040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114300" lvl="0" marL="571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❏"/>
            </a:pPr>
            <a:r>
              <a:rPr lang="en">
                <a:solidFill>
                  <a:srgbClr val="000000"/>
                </a:solidFill>
                <a:highlight>
                  <a:srgbClr val="E6B8AF"/>
                </a:highlight>
                <a:latin typeface="Roboto"/>
                <a:ea typeface="Roboto"/>
                <a:cs typeface="Roboto"/>
                <a:sym typeface="Roboto"/>
              </a:rPr>
              <a:t>Multi-platform companion to keep track of your habits and routines</a:t>
            </a:r>
            <a:endParaRPr>
              <a:solidFill>
                <a:srgbClr val="000000"/>
              </a:solidFill>
              <a:highlight>
                <a:srgbClr val="E6B8A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14300" lvl="0" marL="571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❏"/>
            </a:pPr>
            <a:r>
              <a:rPr lang="en">
                <a:solidFill>
                  <a:srgbClr val="000000"/>
                </a:solidFill>
                <a:highlight>
                  <a:srgbClr val="E6B8AF"/>
                </a:highlight>
                <a:latin typeface="Roboto"/>
                <a:ea typeface="Roboto"/>
                <a:cs typeface="Roboto"/>
                <a:sym typeface="Roboto"/>
              </a:rPr>
              <a:t>Features</a:t>
            </a:r>
            <a:endParaRPr>
              <a:solidFill>
                <a:srgbClr val="000000"/>
              </a:solidFill>
              <a:highlight>
                <a:srgbClr val="E6B8A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E6B8AF"/>
                </a:highlight>
                <a:latin typeface="Roboto"/>
                <a:ea typeface="Roboto"/>
                <a:cs typeface="Roboto"/>
                <a:sym typeface="Roboto"/>
              </a:rPr>
              <a:t>Repeated to do's or goals</a:t>
            </a:r>
            <a:endParaRPr>
              <a:solidFill>
                <a:srgbClr val="000000"/>
              </a:solidFill>
              <a:highlight>
                <a:srgbClr val="E6B8A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E6B8AF"/>
                </a:highlight>
                <a:latin typeface="Roboto"/>
                <a:ea typeface="Roboto"/>
                <a:cs typeface="Roboto"/>
                <a:sym typeface="Roboto"/>
              </a:rPr>
              <a:t>Calendar</a:t>
            </a:r>
            <a:endParaRPr>
              <a:solidFill>
                <a:srgbClr val="000000"/>
              </a:solidFill>
              <a:highlight>
                <a:srgbClr val="E6B8A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E6B8AF"/>
                </a:highlight>
                <a:latin typeface="Roboto"/>
                <a:ea typeface="Roboto"/>
                <a:cs typeface="Roboto"/>
                <a:sym typeface="Roboto"/>
              </a:rPr>
              <a:t>Streak counter and percentage successful for each habit</a:t>
            </a:r>
            <a:endParaRPr>
              <a:solidFill>
                <a:srgbClr val="000000"/>
              </a:solidFill>
              <a:highlight>
                <a:srgbClr val="E6B8A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E6B8AF"/>
                </a:highlight>
                <a:latin typeface="Roboto"/>
                <a:ea typeface="Roboto"/>
                <a:cs typeface="Roboto"/>
                <a:sym typeface="Roboto"/>
              </a:rPr>
              <a:t>Inspiring quotes per category</a:t>
            </a:r>
            <a:endParaRPr>
              <a:solidFill>
                <a:srgbClr val="000000"/>
              </a:solidFill>
              <a:highlight>
                <a:srgbClr val="E6B8A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39700" lvl="0" marL="571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❏"/>
            </a:pPr>
            <a:r>
              <a:rPr lang="en">
                <a:solidFill>
                  <a:srgbClr val="000000"/>
                </a:solidFill>
                <a:highlight>
                  <a:srgbClr val="E6B8AF"/>
                </a:highlight>
                <a:latin typeface="Roboto"/>
                <a:ea typeface="Roboto"/>
                <a:cs typeface="Roboto"/>
                <a:sym typeface="Roboto"/>
              </a:rPr>
              <a:t>Basic version is free,  premium version is $3.99/month or </a:t>
            </a:r>
            <a:r>
              <a:rPr b="1" lang="en">
                <a:solidFill>
                  <a:srgbClr val="000000"/>
                </a:solidFill>
                <a:highlight>
                  <a:srgbClr val="E6B8AF"/>
                </a:highlight>
                <a:latin typeface="Roboto"/>
                <a:ea typeface="Roboto"/>
                <a:cs typeface="Roboto"/>
                <a:sym typeface="Roboto"/>
              </a:rPr>
              <a:t>$14.99</a:t>
            </a:r>
            <a:r>
              <a:rPr lang="en">
                <a:solidFill>
                  <a:srgbClr val="000000"/>
                </a:solidFill>
                <a:highlight>
                  <a:srgbClr val="E6B8AF"/>
                </a:highlight>
                <a:latin typeface="Roboto"/>
                <a:ea typeface="Roboto"/>
                <a:cs typeface="Roboto"/>
                <a:sym typeface="Roboto"/>
              </a:rPr>
              <a:t>/year</a:t>
            </a:r>
            <a:endParaRPr>
              <a:solidFill>
                <a:srgbClr val="000000"/>
              </a:solidFill>
              <a:highlight>
                <a:srgbClr val="E6B8A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571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No free specific market penetration data yet. General market projection only. Listed among top 10 apps for healthy habits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565600" y="914250"/>
            <a:ext cx="8121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>
                <a:solidFill>
                  <a:srgbClr val="0000FF"/>
                </a:solidFill>
              </a:rPr>
              <a:t>Why are we better?</a:t>
            </a:r>
            <a:endParaRPr sz="500">
              <a:solidFill>
                <a:srgbClr val="0000FF"/>
              </a:solidFill>
            </a:endParaRPr>
          </a:p>
        </p:txBody>
      </p:sp>
      <p:sp>
        <p:nvSpPr>
          <p:cNvPr id="241" name="Google Shape;241;p4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Our Advantages</a:t>
            </a:r>
            <a:endParaRPr b="1" sz="500"/>
          </a:p>
        </p:txBody>
      </p:sp>
      <p:sp>
        <p:nvSpPr>
          <p:cNvPr id="242" name="Google Shape;242;p45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Focus of feature package - Blood sugar monitoring, Nutrition and Exercise routine (key strength of the product).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Access to real health expert resources for tests and measures(data from KP and patients, collaboration)  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Competitions focus more on “will-power” and “training your system on habits” </a:t>
            </a:r>
            <a:endParaRPr/>
          </a:p>
        </p:txBody>
      </p:sp>
      <p:sp>
        <p:nvSpPr>
          <p:cNvPr id="243" name="Google Shape;243;p45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1" lang="en"/>
              <a:t>Roadmap and Vision</a:t>
            </a:r>
            <a:endParaRPr b="1" sz="500"/>
          </a:p>
        </p:txBody>
      </p:sp>
      <p:sp>
        <p:nvSpPr>
          <p:cNvPr id="249" name="Google Shape;249;p46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0" name="Google Shape;250;p46"/>
          <p:cNvSpPr txBox="1"/>
          <p:nvPr/>
        </p:nvSpPr>
        <p:spPr>
          <a:xfrm>
            <a:off x="1366900" y="4348100"/>
            <a:ext cx="67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[“Healthy Living Partner”]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>
                <a:solidFill>
                  <a:srgbClr val="0000FF"/>
                </a:solidFill>
              </a:rPr>
              <a:t>Where do we go from here?</a:t>
            </a:r>
            <a:endParaRPr sz="500">
              <a:solidFill>
                <a:srgbClr val="0000FF"/>
              </a:solidFill>
            </a:endParaRPr>
          </a:p>
        </p:txBody>
      </p:sp>
      <p:sp>
        <p:nvSpPr>
          <p:cNvPr id="256" name="Google Shape;256;p4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Roadmap Pillars</a:t>
            </a:r>
            <a:endParaRPr b="1" sz="500"/>
          </a:p>
        </p:txBody>
      </p:sp>
      <p:sp>
        <p:nvSpPr>
          <p:cNvPr id="257" name="Google Shape;257;p47"/>
          <p:cNvSpPr txBox="1"/>
          <p:nvPr>
            <p:ph idx="3" type="body"/>
          </p:nvPr>
        </p:nvSpPr>
        <p:spPr>
          <a:xfrm>
            <a:off x="457200" y="1409700"/>
            <a:ext cx="8121300" cy="20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To create an app that assists people to live a healthy life through monitored practice, thereby preventing chronic disease.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Blood sugar-level monitor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Diet Assistant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Exercise Activity Mate  </a:t>
            </a:r>
            <a:endParaRPr/>
          </a:p>
        </p:txBody>
      </p:sp>
      <p:sp>
        <p:nvSpPr>
          <p:cNvPr id="258" name="Google Shape;258;p4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59" name="Google Shape;259;p47"/>
          <p:cNvSpPr txBox="1"/>
          <p:nvPr/>
        </p:nvSpPr>
        <p:spPr>
          <a:xfrm>
            <a:off x="1132950" y="4462800"/>
            <a:ext cx="681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[“Healthy Living Partner”]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>
                <a:solidFill>
                  <a:srgbClr val="0000FF"/>
                </a:solidFill>
              </a:rPr>
              <a:t>B</a:t>
            </a:r>
            <a:r>
              <a:rPr lang="en">
                <a:solidFill>
                  <a:srgbClr val="0000FF"/>
                </a:solidFill>
              </a:rPr>
              <a:t>lood sugar-level monitor</a:t>
            </a:r>
            <a:endParaRPr sz="500">
              <a:solidFill>
                <a:srgbClr val="0000FF"/>
              </a:solidFill>
            </a:endParaRPr>
          </a:p>
        </p:txBody>
      </p:sp>
      <p:sp>
        <p:nvSpPr>
          <p:cNvPr id="265" name="Google Shape;265;p4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Theme 1</a:t>
            </a:r>
            <a:endParaRPr b="1" sz="500"/>
          </a:p>
        </p:txBody>
      </p:sp>
      <p:sp>
        <p:nvSpPr>
          <p:cNvPr id="266" name="Google Shape;266;p48"/>
          <p:cNvSpPr txBox="1"/>
          <p:nvPr>
            <p:ph idx="3" type="body"/>
          </p:nvPr>
        </p:nvSpPr>
        <p:spPr>
          <a:xfrm>
            <a:off x="457200" y="1409700"/>
            <a:ext cx="822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The meter - This feature measures the glucose level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Threshold sensor - This feature indicates acceptable boundaries and warnings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Log - Activity log with progress indicator</a:t>
            </a:r>
            <a:endParaRPr/>
          </a:p>
        </p:txBody>
      </p:sp>
      <p:sp>
        <p:nvSpPr>
          <p:cNvPr id="267" name="Google Shape;267;p48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68" name="Google Shape;268;p48"/>
          <p:cNvSpPr txBox="1"/>
          <p:nvPr/>
        </p:nvSpPr>
        <p:spPr>
          <a:xfrm>
            <a:off x="940225" y="4514700"/>
            <a:ext cx="676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[“Healthy Living Partner”]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>
                <a:solidFill>
                  <a:srgbClr val="0000FF"/>
                </a:solidFill>
              </a:rPr>
              <a:t>Why Are We Here?</a:t>
            </a:r>
            <a:endParaRPr sz="500">
              <a:solidFill>
                <a:srgbClr val="0000FF"/>
              </a:solidFill>
            </a:endParaRPr>
          </a:p>
        </p:txBody>
      </p:sp>
      <p:sp>
        <p:nvSpPr>
          <p:cNvPr id="137" name="Google Shape;137;p3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Background</a:t>
            </a:r>
            <a:endParaRPr b="1" sz="500"/>
          </a:p>
        </p:txBody>
      </p:sp>
      <p:sp>
        <p:nvSpPr>
          <p:cNvPr id="138" name="Google Shape;138;p31"/>
          <p:cNvSpPr txBox="1"/>
          <p:nvPr>
            <p:ph idx="3" type="body"/>
          </p:nvPr>
        </p:nvSpPr>
        <p:spPr>
          <a:xfrm>
            <a:off x="106050" y="1461150"/>
            <a:ext cx="8920200" cy="3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Rising cost of healthcare is a major problem to patients and healthcare providers. KP wants to explore solutions through technological innovations that promotes healthy habits, which in return reduce or eliminate chronic disease.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 mobile app that tracks and monitors healthy habits.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/>
              <a:t>[“Healthy Living Partner”]</a:t>
            </a:r>
            <a:endParaRPr b="1"/>
          </a:p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>
                <a:solidFill>
                  <a:srgbClr val="0000FF"/>
                </a:solidFill>
              </a:rPr>
              <a:t>Diet Assistant</a:t>
            </a:r>
            <a:r>
              <a:rPr lang="en">
                <a:solidFill>
                  <a:srgbClr val="2D3D4A"/>
                </a:solidFill>
              </a:rPr>
              <a:t> </a:t>
            </a:r>
            <a:endParaRPr sz="500"/>
          </a:p>
        </p:txBody>
      </p:sp>
      <p:sp>
        <p:nvSpPr>
          <p:cNvPr id="274" name="Google Shape;274;p4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Theme 2</a:t>
            </a:r>
            <a:endParaRPr b="1" sz="500"/>
          </a:p>
        </p:txBody>
      </p:sp>
      <p:sp>
        <p:nvSpPr>
          <p:cNvPr id="275" name="Google Shape;275;p49"/>
          <p:cNvSpPr txBox="1"/>
          <p:nvPr>
            <p:ph idx="3" type="body"/>
          </p:nvPr>
        </p:nvSpPr>
        <p:spPr>
          <a:xfrm>
            <a:off x="457200" y="1409700"/>
            <a:ext cx="83334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Diet menu - Menu for recommended healthy nutritional diet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Calories Indicator - Shows calories of every meal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Scheduler - Recommend meal and exercise activities for user</a:t>
            </a:r>
            <a:endParaRPr/>
          </a:p>
        </p:txBody>
      </p:sp>
      <p:sp>
        <p:nvSpPr>
          <p:cNvPr id="276" name="Google Shape;276;p49"/>
          <p:cNvSpPr txBox="1"/>
          <p:nvPr/>
        </p:nvSpPr>
        <p:spPr>
          <a:xfrm>
            <a:off x="1292850" y="4524975"/>
            <a:ext cx="676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[“Healthy Living Partner”]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>
                <a:solidFill>
                  <a:srgbClr val="0000FF"/>
                </a:solidFill>
              </a:rPr>
              <a:t>Activity Exercise Mate</a:t>
            </a:r>
            <a:r>
              <a:rPr lang="en">
                <a:solidFill>
                  <a:srgbClr val="2D3D4A"/>
                </a:solidFill>
              </a:rPr>
              <a:t> </a:t>
            </a:r>
            <a:endParaRPr sz="500"/>
          </a:p>
        </p:txBody>
      </p:sp>
      <p:sp>
        <p:nvSpPr>
          <p:cNvPr id="282" name="Google Shape;282;p5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Theme 3</a:t>
            </a:r>
            <a:endParaRPr b="1" sz="500"/>
          </a:p>
        </p:txBody>
      </p:sp>
      <p:sp>
        <p:nvSpPr>
          <p:cNvPr id="283" name="Google Shape;283;p50"/>
          <p:cNvSpPr txBox="1"/>
          <p:nvPr>
            <p:ph idx="3" type="body"/>
          </p:nvPr>
        </p:nvSpPr>
        <p:spPr>
          <a:xfrm>
            <a:off x="457200" y="1520075"/>
            <a:ext cx="82296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1143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Timer - Allow user to set time and measure duration of exercise activity</a:t>
            </a:r>
            <a:endParaRPr/>
          </a:p>
          <a:p>
            <a:pPr indent="-114300" lvl="0" marL="1143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Exercise Activity Menu - Walking, Running, Pushup, Squats, etc.</a:t>
            </a:r>
            <a:endParaRPr/>
          </a:p>
          <a:p>
            <a:pPr indent="-114300" lvl="0" marL="1143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Activity Classification - Classify exercise activities into categories based on effectiveness</a:t>
            </a:r>
            <a:r>
              <a:rPr lang="en"/>
              <a:t>.</a:t>
            </a:r>
            <a:endParaRPr/>
          </a:p>
        </p:txBody>
      </p:sp>
      <p:sp>
        <p:nvSpPr>
          <p:cNvPr id="284" name="Google Shape;284;p50"/>
          <p:cNvSpPr txBox="1"/>
          <p:nvPr/>
        </p:nvSpPr>
        <p:spPr>
          <a:xfrm>
            <a:off x="1281100" y="4607250"/>
            <a:ext cx="676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[“Healthy Living Partner”]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>
                <a:solidFill>
                  <a:srgbClr val="0000FF"/>
                </a:solidFill>
              </a:rPr>
              <a:t>Widening the scope</a:t>
            </a:r>
            <a:endParaRPr sz="500">
              <a:solidFill>
                <a:srgbClr val="0000FF"/>
              </a:solidFill>
            </a:endParaRPr>
          </a:p>
        </p:txBody>
      </p:sp>
      <p:sp>
        <p:nvSpPr>
          <p:cNvPr id="290" name="Google Shape;290;p5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Where do we go from here?</a:t>
            </a:r>
            <a:endParaRPr b="1" sz="500"/>
          </a:p>
        </p:txBody>
      </p:sp>
      <p:sp>
        <p:nvSpPr>
          <p:cNvPr id="291" name="Google Shape;291;p51"/>
          <p:cNvSpPr txBox="1"/>
          <p:nvPr>
            <p:ph idx="3" type="body"/>
          </p:nvPr>
        </p:nvSpPr>
        <p:spPr>
          <a:xfrm>
            <a:off x="365300" y="1409700"/>
            <a:ext cx="8321400" cy="28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14300" lvl="0" marL="571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Increase subscription through collaboration with KP - 200,000 (2 yrs)</a:t>
            </a:r>
            <a:endParaRPr/>
          </a:p>
          <a:p>
            <a:pPr indent="-114300" lvl="0" marL="571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Expand product features to include API</a:t>
            </a:r>
            <a:endParaRPr/>
          </a:p>
          <a:p>
            <a:pPr indent="-114300" lvl="0" marL="571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Interface to other reporting test devices </a:t>
            </a:r>
            <a:endParaRPr/>
          </a:p>
          <a:p>
            <a:pPr indent="-114300" lvl="0" marL="571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Data collection and analysis</a:t>
            </a:r>
            <a:endParaRPr/>
          </a:p>
          <a:p>
            <a:pPr indent="-114300" lvl="0" marL="571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❏"/>
            </a:pPr>
            <a:r>
              <a:rPr lang="en"/>
              <a:t>Establish sales channels with health insurance providers</a:t>
            </a:r>
            <a:endParaRPr/>
          </a:p>
        </p:txBody>
      </p:sp>
      <p:sp>
        <p:nvSpPr>
          <p:cNvPr id="292" name="Google Shape;292;p51"/>
          <p:cNvSpPr txBox="1"/>
          <p:nvPr/>
        </p:nvSpPr>
        <p:spPr>
          <a:xfrm>
            <a:off x="1141100" y="4541650"/>
            <a:ext cx="676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[“Healthy Living Partner”]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type="title"/>
          </p:nvPr>
        </p:nvSpPr>
        <p:spPr>
          <a:xfrm>
            <a:off x="178700" y="193775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Fitness App Market Combined</a:t>
            </a:r>
            <a:endParaRPr b="1"/>
          </a:p>
        </p:txBody>
      </p:sp>
      <p:pic>
        <p:nvPicPr>
          <p:cNvPr id="298" name="Google Shape;2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25" y="1223838"/>
            <a:ext cx="6045950" cy="35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1" lang="en"/>
              <a:t>The Business Case</a:t>
            </a:r>
            <a:endParaRPr b="1" sz="500"/>
          </a:p>
        </p:txBody>
      </p:sp>
      <p:sp>
        <p:nvSpPr>
          <p:cNvPr id="145" name="Google Shape;145;p32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46" name="Google Shape;146;p32"/>
          <p:cNvSpPr txBox="1"/>
          <p:nvPr/>
        </p:nvSpPr>
        <p:spPr>
          <a:xfrm>
            <a:off x="901050" y="4453200"/>
            <a:ext cx="734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[“Healthy Living Partner”]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57200" y="803225"/>
            <a:ext cx="82296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>
                <a:solidFill>
                  <a:srgbClr val="0000FF"/>
                </a:solidFill>
              </a:rPr>
              <a:t>Where are we starting?</a:t>
            </a:r>
            <a:endParaRPr sz="500">
              <a:solidFill>
                <a:srgbClr val="0000FF"/>
              </a:solidFill>
            </a:endParaRPr>
          </a:p>
        </p:txBody>
      </p:sp>
      <p:sp>
        <p:nvSpPr>
          <p:cNvPr id="152" name="Google Shape;152;p33"/>
          <p:cNvSpPr txBox="1"/>
          <p:nvPr>
            <p:ph type="title"/>
          </p:nvPr>
        </p:nvSpPr>
        <p:spPr>
          <a:xfrm>
            <a:off x="405800" y="208025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Initial Focus</a:t>
            </a:r>
            <a:endParaRPr b="1" sz="500"/>
          </a:p>
        </p:txBody>
      </p:sp>
      <p:sp>
        <p:nvSpPr>
          <p:cNvPr id="153" name="Google Shape;153;p33"/>
          <p:cNvSpPr txBox="1"/>
          <p:nvPr>
            <p:ph idx="3" type="body"/>
          </p:nvPr>
        </p:nvSpPr>
        <p:spPr>
          <a:xfrm>
            <a:off x="508700" y="1223851"/>
            <a:ext cx="8229600" cy="35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en"/>
              <a:t>Diabetes is a major common disease that is </a:t>
            </a:r>
            <a:r>
              <a:rPr lang="en"/>
              <a:t>financially</a:t>
            </a:r>
            <a:r>
              <a:rPr lang="en"/>
              <a:t> costly to the society.</a:t>
            </a:r>
            <a:endParaRPr/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Roboto"/>
              <a:buChar char="❏"/>
            </a:pPr>
            <a:r>
              <a:rPr b="1" lang="en">
                <a:solidFill>
                  <a:srgbClr val="202124"/>
                </a:solidFill>
                <a:highlight>
                  <a:srgbClr val="E6B8AF"/>
                </a:highlight>
              </a:rPr>
              <a:t>Health problems</a:t>
            </a:r>
            <a:r>
              <a:rPr lang="en">
                <a:solidFill>
                  <a:srgbClr val="202124"/>
                </a:solidFill>
                <a:highlight>
                  <a:srgbClr val="E6B8AF"/>
                </a:highlight>
              </a:rPr>
              <a:t> : damage to the large blood vessels of the heart, brain and legs (macrovascular complications) and to small blood vessels, causing problems in the eyes, kidneys, feet and nerves</a:t>
            </a:r>
            <a:endParaRPr>
              <a:solidFill>
                <a:srgbClr val="202124"/>
              </a:solidFill>
              <a:highlight>
                <a:srgbClr val="E6B8AF"/>
              </a:highlight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E6B8AF"/>
              </a:highlight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b="1" lang="en"/>
              <a:t>Healthcare problems</a:t>
            </a:r>
            <a:r>
              <a:rPr lang="en"/>
              <a:t> : Extremely costly to diagnose. </a:t>
            </a:r>
            <a:r>
              <a:rPr lang="en"/>
              <a:t>About $245B “wasteful cost” in diagnosis that could be avoided/saved</a:t>
            </a:r>
            <a:endParaRPr/>
          </a:p>
          <a:p>
            <a:pPr indent="0" lvl="0" marL="4572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b="1" lang="en"/>
              <a:t>Solution</a:t>
            </a:r>
            <a:r>
              <a:rPr lang="en"/>
              <a:t> focus is to </a:t>
            </a:r>
            <a:r>
              <a:rPr b="1" lang="en"/>
              <a:t>prevent</a:t>
            </a:r>
            <a:r>
              <a:rPr lang="en"/>
              <a:t> this disease through life changing healthy habits by tracking and monitoring, thereby reducing healthcare costs and saving lives.  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Mobile Health Apps Market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0" name="Google Shape;160;p34"/>
          <p:cNvSpPr txBox="1"/>
          <p:nvPr>
            <p:ph type="title"/>
          </p:nvPr>
        </p:nvSpPr>
        <p:spPr>
          <a:xfrm>
            <a:off x="457200" y="15465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Opportunity </a:t>
            </a:r>
            <a:endParaRPr b="1"/>
          </a:p>
        </p:txBody>
      </p:sp>
      <p:sp>
        <p:nvSpPr>
          <p:cNvPr id="161" name="Google Shape;161;p34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.S. mHealth apps market" id="162" name="Google Shape;162;p34" title="U.S. mHealth apps market size, by type, 2015 - 2026 (USD Billion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63" y="1388250"/>
            <a:ext cx="8541875" cy="3510000"/>
          </a:xfrm>
          <a:prstGeom prst="rect">
            <a:avLst/>
          </a:prstGeom>
          <a:noFill/>
          <a:ln cap="flat" cmpd="sng" w="9525">
            <a:solidFill>
              <a:srgbClr val="C7C7C7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457200" y="31905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Fitness App Market Growth Projection</a:t>
            </a:r>
            <a:endParaRPr b="1" sz="3200"/>
          </a:p>
        </p:txBody>
      </p:sp>
      <p:sp>
        <p:nvSpPr>
          <p:cNvPr id="168" name="Google Shape;168;p35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28163"/>
            <a:ext cx="79629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idx="1" type="body"/>
          </p:nvPr>
        </p:nvSpPr>
        <p:spPr>
          <a:xfrm>
            <a:off x="457200" y="697650"/>
            <a:ext cx="82296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</a:t>
            </a:r>
            <a:r>
              <a:rPr lang="en"/>
              <a:t>the problem</a:t>
            </a:r>
            <a:r>
              <a:rPr lang="en"/>
              <a:t>?</a:t>
            </a:r>
            <a:endParaRPr sz="500"/>
          </a:p>
        </p:txBody>
      </p:sp>
      <p:sp>
        <p:nvSpPr>
          <p:cNvPr id="175" name="Google Shape;175;p36"/>
          <p:cNvSpPr txBox="1"/>
          <p:nvPr>
            <p:ph type="title"/>
          </p:nvPr>
        </p:nvSpPr>
        <p:spPr>
          <a:xfrm>
            <a:off x="457200" y="169125"/>
            <a:ext cx="82296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Opportunity</a:t>
            </a:r>
            <a:endParaRPr b="1" sz="500"/>
          </a:p>
        </p:txBody>
      </p:sp>
      <p:sp>
        <p:nvSpPr>
          <p:cNvPr id="176" name="Google Shape;176;p36"/>
          <p:cNvSpPr txBox="1"/>
          <p:nvPr>
            <p:ph idx="3" type="body"/>
          </p:nvPr>
        </p:nvSpPr>
        <p:spPr>
          <a:xfrm>
            <a:off x="457200" y="1066488"/>
            <a:ext cx="8229600" cy="38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❏"/>
            </a:pPr>
            <a:r>
              <a:rPr b="1" lang="en" sz="1600"/>
              <a:t>Mobile</a:t>
            </a:r>
            <a:r>
              <a:rPr b="1" lang="en" sz="1600">
                <a:solidFill>
                  <a:srgbClr val="363636"/>
                </a:solidFill>
                <a:highlight>
                  <a:srgbClr val="E6B8AF"/>
                </a:highlight>
                <a:latin typeface="Arial"/>
                <a:ea typeface="Arial"/>
                <a:cs typeface="Arial"/>
                <a:sym typeface="Arial"/>
              </a:rPr>
              <a:t> Health apps market </a:t>
            </a:r>
            <a:r>
              <a:rPr lang="en" sz="1600">
                <a:solidFill>
                  <a:srgbClr val="363636"/>
                </a:solidFill>
                <a:highlight>
                  <a:srgbClr val="E6B8AF"/>
                </a:highlight>
                <a:latin typeface="Arial"/>
                <a:ea typeface="Arial"/>
                <a:cs typeface="Arial"/>
                <a:sym typeface="Arial"/>
              </a:rPr>
              <a:t>size was valued USD 12.4 billion in 2018, projected to expand at a CAGR of 44.7% over the forecast period</a:t>
            </a:r>
            <a:r>
              <a:rPr lang="en" sz="1600">
                <a:highlight>
                  <a:srgbClr val="E6B8AF"/>
                </a:highlight>
              </a:rPr>
              <a:t>. </a:t>
            </a:r>
            <a:endParaRPr sz="1600">
              <a:highlight>
                <a:srgbClr val="E6B8AF"/>
              </a:highlight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>
                <a:highlight>
                  <a:srgbClr val="E6B8AF"/>
                </a:highlight>
              </a:rPr>
              <a:t> </a:t>
            </a:r>
            <a:r>
              <a:rPr b="1" lang="en" sz="1600">
                <a:highlight>
                  <a:srgbClr val="E6B8AF"/>
                </a:highlight>
              </a:rPr>
              <a:t>Estimated cost of diagnosed diabetes</a:t>
            </a:r>
            <a:r>
              <a:rPr lang="en" sz="1600">
                <a:highlight>
                  <a:srgbClr val="E6B8AF"/>
                </a:highlight>
              </a:rPr>
              <a:t> in 2017 is $327 B, including $237 B in direct medical costs. (</a:t>
            </a:r>
            <a:r>
              <a:rPr lang="en" sz="1600" u="sng">
                <a:solidFill>
                  <a:schemeClr val="hlink"/>
                </a:solidFill>
                <a:highlight>
                  <a:srgbClr val="E6B8AF"/>
                </a:highlight>
                <a:hlinkClick r:id="rId3"/>
              </a:rPr>
              <a:t>https://care.diabetesjournals.org/content/early/2018/03/20/dci18-0007</a:t>
            </a:r>
            <a:r>
              <a:rPr lang="en" sz="1600">
                <a:highlight>
                  <a:srgbClr val="E6B8AF"/>
                </a:highlight>
              </a:rPr>
              <a:t>]</a:t>
            </a:r>
            <a:endParaRPr sz="1600">
              <a:highlight>
                <a:srgbClr val="E6B8AF"/>
              </a:highlight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>
                <a:highlight>
                  <a:srgbClr val="E6B8AF"/>
                </a:highlight>
              </a:rPr>
              <a:t>About</a:t>
            </a:r>
            <a:r>
              <a:rPr lang="en" sz="1600">
                <a:highlight>
                  <a:srgbClr val="E6B8AF"/>
                </a:highlight>
              </a:rPr>
              <a:t> 33 percent of American adults could have </a:t>
            </a:r>
            <a:r>
              <a:rPr b="1" lang="en" sz="1600">
                <a:highlight>
                  <a:srgbClr val="E6B8AF"/>
                </a:highlight>
              </a:rPr>
              <a:t>diabetes by 2050</a:t>
            </a:r>
            <a:r>
              <a:rPr lang="en" sz="1600">
                <a:highlight>
                  <a:srgbClr val="E6B8AF"/>
                </a:highlight>
              </a:rPr>
              <a:t>. </a:t>
            </a:r>
            <a:endParaRPr sz="1600">
              <a:solidFill>
                <a:srgbClr val="3C445F"/>
              </a:solidFill>
              <a:highlight>
                <a:srgbClr val="E6B8A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45F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3C445F"/>
                </a:solidFill>
                <a:highlight>
                  <a:srgbClr val="E6B8AF"/>
                </a:highlight>
                <a:latin typeface="Arial"/>
                <a:ea typeface="Arial"/>
                <a:cs typeface="Arial"/>
                <a:sym typeface="Arial"/>
              </a:rPr>
              <a:t>2018 Global healthcare sector </a:t>
            </a:r>
            <a:r>
              <a:rPr b="1" lang="en" sz="1600">
                <a:solidFill>
                  <a:srgbClr val="3C445F"/>
                </a:solidFill>
                <a:highlight>
                  <a:srgbClr val="E6B8AF"/>
                </a:highlight>
                <a:latin typeface="Arial"/>
                <a:ea typeface="Arial"/>
                <a:cs typeface="Arial"/>
                <a:sym typeface="Arial"/>
              </a:rPr>
              <a:t>revenue</a:t>
            </a:r>
            <a:r>
              <a:rPr lang="en" sz="1600">
                <a:solidFill>
                  <a:srgbClr val="3C445F"/>
                </a:solidFill>
                <a:highlight>
                  <a:srgbClr val="E6B8AF"/>
                </a:highlight>
                <a:latin typeface="Arial"/>
                <a:ea typeface="Arial"/>
                <a:cs typeface="Arial"/>
                <a:sym typeface="Arial"/>
              </a:rPr>
              <a:t> was $1.853 trillion, with an increase of 4.5% on a yearly basis.</a:t>
            </a:r>
            <a:endParaRPr sz="1600">
              <a:solidFill>
                <a:srgbClr val="3C445F"/>
              </a:solidFill>
              <a:highlight>
                <a:srgbClr val="E6B8A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45F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3C445F"/>
                </a:solidFill>
                <a:highlight>
                  <a:srgbClr val="E6B8AF"/>
                </a:highlight>
                <a:latin typeface="Arial"/>
                <a:ea typeface="Arial"/>
                <a:cs typeface="Arial"/>
                <a:sym typeface="Arial"/>
              </a:rPr>
              <a:t>Healthcare yearly </a:t>
            </a:r>
            <a:r>
              <a:rPr b="1" lang="en" sz="1600">
                <a:solidFill>
                  <a:srgbClr val="3C445F"/>
                </a:solidFill>
                <a:highlight>
                  <a:srgbClr val="E6B8AF"/>
                </a:highlight>
                <a:latin typeface="Arial"/>
                <a:ea typeface="Arial"/>
                <a:cs typeface="Arial"/>
                <a:sym typeface="Arial"/>
              </a:rPr>
              <a:t>expenditures</a:t>
            </a:r>
            <a:r>
              <a:rPr lang="en" sz="1600">
                <a:solidFill>
                  <a:srgbClr val="3C445F"/>
                </a:solidFill>
                <a:highlight>
                  <a:srgbClr val="E6B8AF"/>
                </a:highlight>
                <a:latin typeface="Arial"/>
                <a:ea typeface="Arial"/>
                <a:cs typeface="Arial"/>
                <a:sym typeface="Arial"/>
              </a:rPr>
              <a:t>, US spends $10,224 per person. </a:t>
            </a:r>
            <a:endParaRPr sz="1600">
              <a:solidFill>
                <a:srgbClr val="3C445F"/>
              </a:solidFill>
              <a:highlight>
                <a:srgbClr val="E6B8A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en" sz="1600">
                <a:solidFill>
                  <a:srgbClr val="3C445F"/>
                </a:solidFill>
                <a:highlight>
                  <a:srgbClr val="E6B8AF"/>
                </a:highlight>
                <a:latin typeface="Arial"/>
                <a:ea typeface="Arial"/>
                <a:cs typeface="Arial"/>
                <a:sym typeface="Arial"/>
              </a:rPr>
              <a:t>Americans will spend</a:t>
            </a:r>
            <a:r>
              <a:rPr lang="en" sz="1600">
                <a:solidFill>
                  <a:srgbClr val="3C445F"/>
                </a:solidFill>
                <a:highlight>
                  <a:srgbClr val="E6B8AF"/>
                </a:highlight>
                <a:latin typeface="Arial"/>
                <a:ea typeface="Arial"/>
                <a:cs typeface="Arial"/>
                <a:sym typeface="Arial"/>
              </a:rPr>
              <a:t> $3.65 trillion on health, which amounts to 17.8% of the country’s GDP</a:t>
            </a:r>
            <a:r>
              <a:rPr lang="en" sz="1600">
                <a:highlight>
                  <a:srgbClr val="E6B8AF"/>
                </a:highlight>
              </a:rPr>
              <a:t>]. </a:t>
            </a:r>
            <a:r>
              <a:rPr lang="en" sz="1600" u="sng">
                <a:solidFill>
                  <a:schemeClr val="hlink"/>
                </a:solidFill>
                <a:highlight>
                  <a:srgbClr val="E6B8AF"/>
                </a:highlight>
                <a:hlinkClick r:id="rId4"/>
              </a:rPr>
              <a:t>https://policyadvice.net/insurance/insights/healthcare-statistics</a:t>
            </a:r>
            <a:endParaRPr sz="1600">
              <a:highlight>
                <a:srgbClr val="E6B8AF"/>
              </a:highlight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en" sz="1600">
                <a:highlight>
                  <a:srgbClr val="E6B8AF"/>
                </a:highlight>
              </a:rPr>
              <a:t>Target Audience </a:t>
            </a:r>
            <a:r>
              <a:rPr lang="en" sz="1600">
                <a:highlight>
                  <a:srgbClr val="E6B8AF"/>
                </a:highlight>
              </a:rPr>
              <a:t>- </a:t>
            </a:r>
            <a:r>
              <a:rPr lang="en" sz="1600">
                <a:solidFill>
                  <a:srgbClr val="202124"/>
                </a:solidFill>
                <a:highlight>
                  <a:srgbClr val="E6B8AF"/>
                </a:highlight>
                <a:latin typeface="Roboto"/>
                <a:ea typeface="Roboto"/>
                <a:cs typeface="Roboto"/>
                <a:sym typeface="Roboto"/>
              </a:rPr>
              <a:t>Adults aged 45 to 74,  plus new cases within 18 to 44 </a:t>
            </a:r>
            <a:endParaRPr sz="1600">
              <a:solidFill>
                <a:srgbClr val="202124"/>
              </a:solidFill>
              <a:highlight>
                <a:srgbClr val="E6B8A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en" sz="1600">
                <a:highlight>
                  <a:srgbClr val="E6B8AF"/>
                </a:highlight>
              </a:rPr>
              <a:t>Total Addressable Market(TAM)</a:t>
            </a:r>
            <a:r>
              <a:rPr lang="en" sz="1600">
                <a:highlight>
                  <a:srgbClr val="E6B8AF"/>
                </a:highlight>
              </a:rPr>
              <a:t> for this opportuni</a:t>
            </a:r>
            <a:r>
              <a:rPr lang="en" sz="1600"/>
              <a:t>ty -  About $400 million 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Target Audience Age Category</a:t>
            </a:r>
            <a:endParaRPr b="1"/>
          </a:p>
        </p:txBody>
      </p:sp>
      <p:sp>
        <p:nvSpPr>
          <p:cNvPr id="185" name="Google Shape;185;p37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13975"/>
            <a:ext cx="7440300" cy="43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idx="1" type="body"/>
          </p:nvPr>
        </p:nvSpPr>
        <p:spPr>
          <a:xfrm>
            <a:off x="457200" y="751976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>
                <a:solidFill>
                  <a:srgbClr val="0000FF"/>
                </a:solidFill>
              </a:rPr>
              <a:t>What’s Our Solution?</a:t>
            </a:r>
            <a:endParaRPr sz="500">
              <a:solidFill>
                <a:srgbClr val="0000FF"/>
              </a:solidFill>
            </a:endParaRPr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457200" y="156775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/>
              <a:t>Proposal</a:t>
            </a:r>
            <a:endParaRPr b="1" sz="500"/>
          </a:p>
        </p:txBody>
      </p:sp>
      <p:sp>
        <p:nvSpPr>
          <p:cNvPr id="193" name="Google Shape;193;p38"/>
          <p:cNvSpPr txBox="1"/>
          <p:nvPr>
            <p:ph idx="3" type="body"/>
          </p:nvPr>
        </p:nvSpPr>
        <p:spPr>
          <a:xfrm>
            <a:off x="457200" y="1196450"/>
            <a:ext cx="82296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A mobile application that monitors, tracks and recommends healthy habits </a:t>
            </a:r>
            <a:endParaRPr/>
          </a:p>
          <a:p>
            <a:pPr indent="-317500" lvl="0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Healthy diet menu(Breakfast, Lunch, Dinner)</a:t>
            </a:r>
            <a:endParaRPr/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Calendar and Time Schedule</a:t>
            </a:r>
            <a:endParaRPr/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Recommend daily exercise activities</a:t>
            </a:r>
            <a:endParaRPr/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Track steps and strides daily</a:t>
            </a:r>
            <a:endParaRPr/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Blood sugar or Glucose level monitor</a:t>
            </a:r>
            <a:endParaRPr/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Alarm </a:t>
            </a:r>
            <a:endParaRPr/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API for integration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