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5143500" type="screen16x9"/>
  <p:notesSz cx="6858000" cy="9144000"/>
  <p:embeddedFontLst>
    <p:embeddedFont>
      <p:font typeface="Open Sans" panose="020B0604020202020204" charset="0"/>
      <p:regular r:id="rId27"/>
      <p:bold r:id="rId28"/>
      <p:italic r:id="rId29"/>
      <p:boldItalic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1" y="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708854af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708854af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b2bd4da6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b2bd4da6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b2bd4db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b2bd4db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2a7771621_0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62a777162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2a7771621_0_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18" name="Google Shape;218;g62a777162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1265ad5f5_0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61265ad5f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2ab51fd8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62ab51fd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2a7771621_0_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62a777162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2a7771621_0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46" name="Google Shape;246;g62a777162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2a7771621_0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62a777162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2a7771621_0_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62a777162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515110cb_1_2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57515110cb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2ab51fd84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62ab51fd8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2ab51fd84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62ab51fd8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2a7771621_0_1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62a777162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9d97dfa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9d97dfa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7515110cb_1_2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42" name="Google Shape;142;g57515110cb_1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a7771621_0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62a777162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b2d24ad7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b2d24ad7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9d97dfab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9d97dfab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2a7771621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62a77716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b2d24ad7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b2d24ad7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2a7771621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62a777162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3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">
  <p:cSld name="Segue with Sub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 Light">
  <p:cSld name="Segue with Subtitle Light">
    <p:bg>
      <p:bgPr>
        <a:solidFill>
          <a:srgbClr val="02B3E4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Light">
  <p:cSld name="Segue Light">
    <p:bg>
      <p:bgPr>
        <a:solidFill>
          <a:srgbClr val="02B3E4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1524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1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 &amp; Image">
  <p:cSld name="Title with Content &amp; Image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95" name="Google Shape;95;p22"/>
          <p:cNvSpPr>
            <a:spLocks noGrp="1"/>
          </p:cNvSpPr>
          <p:nvPr>
            <p:ph type="pic" idx="4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Image">
    <p:bg>
      <p:bgPr>
        <a:solidFill>
          <a:srgbClr val="2D3D4A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Dem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Dark">
  <p:cSld name="Logo A Dar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05" name="Google Shape;105;p25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06" name="Google Shape;10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Light">
  <p:cSld name="Logo A Light">
    <p:bg>
      <p:bgPr>
        <a:solidFill>
          <a:srgbClr val="02B3E4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0" name="Google Shape;110;p26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1" name="Google Shape;11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Dark">
  <p:cSld name="Logo B Dar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5" name="Google Shape;115;p27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Light">
  <p:cSld name="Logo B Light">
    <p:bg>
      <p:bgPr>
        <a:solidFill>
          <a:srgbClr val="02B3E4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20" name="Google Shape;120;p28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D49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liced.co/apps/dev/mathias-maehlum?l=dev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.diabetesjournals.org/content/early/2018/03/20/dci18-000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policyadvice.net/insurance/insights/healthcare-statistic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body" idx="2"/>
          </p:nvPr>
        </p:nvSpPr>
        <p:spPr>
          <a:xfrm>
            <a:off x="483125" y="4336325"/>
            <a:ext cx="3931800" cy="6930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Francis Odo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3"/>
          </p:nvPr>
        </p:nvSpPr>
        <p:spPr>
          <a:xfrm>
            <a:off x="233300" y="188525"/>
            <a:ext cx="8675100" cy="11430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4500" b="1">
                <a:solidFill>
                  <a:srgbClr val="000000"/>
                </a:solidFill>
              </a:rPr>
              <a:t>Healthy Living Partner</a:t>
            </a:r>
            <a:endParaRPr sz="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31" name="Google Shape;131;p30"/>
          <p:cNvSpPr txBox="1"/>
          <p:nvPr/>
        </p:nvSpPr>
        <p:spPr>
          <a:xfrm>
            <a:off x="624525" y="1131225"/>
            <a:ext cx="6787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Pitch A Product Vision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>
            <a:spLocks noGrp="1"/>
          </p:cNvSpPr>
          <p:nvPr>
            <p:ph type="title"/>
          </p:nvPr>
        </p:nvSpPr>
        <p:spPr>
          <a:xfrm>
            <a:off x="457200" y="1283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500" b="1"/>
              <a:t> Cost of Development</a:t>
            </a:r>
            <a:endParaRPr sz="5300" b="1"/>
          </a:p>
        </p:txBody>
      </p:sp>
      <p:pic>
        <p:nvPicPr>
          <p:cNvPr id="200" name="Google Shape;2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400" y="875900"/>
            <a:ext cx="5218025" cy="37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What is the cost?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06" name="Google Shape;206;p4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500" b="1"/>
              <a:t>Return On Investment(ROI)</a:t>
            </a:r>
            <a:endParaRPr sz="5300" b="1"/>
          </a:p>
        </p:txBody>
      </p:sp>
      <p:sp>
        <p:nvSpPr>
          <p:cNvPr id="207" name="Google Shape;207;p40"/>
          <p:cNvSpPr txBox="1">
            <a:spLocks noGrp="1"/>
          </p:cNvSpPr>
          <p:nvPr>
            <p:ph type="body" idx="3"/>
          </p:nvPr>
        </p:nvSpPr>
        <p:spPr>
          <a:xfrm>
            <a:off x="205740" y="1051560"/>
            <a:ext cx="8778240" cy="378714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914400" lvl="0" indent="-317500" algn="l" rtl="0">
              <a:spcBef>
                <a:spcPts val="700"/>
              </a:spcBef>
              <a:spcAft>
                <a:spcPts val="0"/>
              </a:spcAft>
              <a:buSzPts val="1400"/>
              <a:buChar char="❏"/>
            </a:pPr>
            <a:r>
              <a:rPr lang="en" dirty="0"/>
              <a:t>Total Estimated Cost  - 	$880K</a:t>
            </a:r>
            <a:endParaRPr dirty="0"/>
          </a:p>
          <a:p>
            <a:pPr marL="9144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-317500" algn="l" rtl="0">
              <a:spcBef>
                <a:spcPts val="700"/>
              </a:spcBef>
              <a:spcAft>
                <a:spcPts val="0"/>
              </a:spcAft>
              <a:buSzPts val="1400"/>
              <a:buChar char="❏"/>
            </a:pPr>
            <a:r>
              <a:rPr lang="en" dirty="0"/>
              <a:t>Subscription (monthly) - 	$3.99</a:t>
            </a:r>
            <a:endParaRPr dirty="0"/>
          </a:p>
          <a:p>
            <a:pPr marL="9144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-317500" algn="l" rtl="0">
              <a:spcBef>
                <a:spcPts val="700"/>
              </a:spcBef>
              <a:spcAft>
                <a:spcPts val="0"/>
              </a:spcAft>
              <a:buSzPts val="1400"/>
              <a:buChar char="❏"/>
            </a:pPr>
            <a:r>
              <a:rPr lang="en" dirty="0"/>
              <a:t>Subscription (yearly)  - 	$40.00</a:t>
            </a:r>
            <a:endParaRPr dirty="0"/>
          </a:p>
          <a:p>
            <a:pPr marL="9144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-317500" algn="l" rtl="0">
              <a:spcBef>
                <a:spcPts val="700"/>
              </a:spcBef>
              <a:spcAft>
                <a:spcPts val="0"/>
              </a:spcAft>
              <a:buSzPts val="1400"/>
              <a:buChar char="❏"/>
            </a:pPr>
            <a:r>
              <a:rPr lang="en" dirty="0"/>
              <a:t>Target membership volume (12 months) -   50,000 Members</a:t>
            </a:r>
            <a:endParaRPr dirty="0"/>
          </a:p>
          <a:p>
            <a:pPr marL="9144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-317500" algn="l" rtl="0">
              <a:spcBef>
                <a:spcPts val="700"/>
              </a:spcBef>
              <a:spcAft>
                <a:spcPts val="0"/>
              </a:spcAft>
              <a:buSzPts val="1400"/>
              <a:buChar char="❏"/>
            </a:pPr>
            <a:r>
              <a:rPr lang="en" dirty="0"/>
              <a:t>Return On Investment (ROI) - 130%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>
                <a:solidFill>
                  <a:srgbClr val="0000FF"/>
                </a:solidFill>
              </a:rPr>
              <a:t>How will we know if we’re successful?</a:t>
            </a:r>
            <a:endParaRPr sz="500">
              <a:solidFill>
                <a:srgbClr val="0000FF"/>
              </a:solidFill>
            </a:endParaRPr>
          </a:p>
        </p:txBody>
      </p:sp>
      <p:sp>
        <p:nvSpPr>
          <p:cNvPr id="213" name="Google Shape;213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/>
              <a:t>Measurement</a:t>
            </a:r>
            <a:endParaRPr sz="500" b="1"/>
          </a:p>
        </p:txBody>
      </p:sp>
      <p:sp>
        <p:nvSpPr>
          <p:cNvPr id="214" name="Google Shape;214;p41"/>
          <p:cNvSpPr txBox="1">
            <a:spLocks noGrp="1"/>
          </p:cNvSpPr>
          <p:nvPr>
            <p:ph type="body" idx="3"/>
          </p:nvPr>
        </p:nvSpPr>
        <p:spPr>
          <a:xfrm>
            <a:off x="318150" y="1223850"/>
            <a:ext cx="8613900" cy="3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5715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Minimum Viable Product ready by the end of the first 6 months.</a:t>
            </a:r>
            <a:endParaRPr/>
          </a:p>
          <a:p>
            <a:pPr marL="5715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Business - 2000 Trial members, 1000 subscribers</a:t>
            </a:r>
            <a:endParaRPr/>
          </a:p>
          <a:p>
            <a:pPr marL="5715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Product - Member/Subscriber usage (through account activity - active user</a:t>
            </a:r>
            <a:endParaRPr/>
          </a:p>
          <a:p>
            <a:pPr marL="5715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Frequency of use or session length )</a:t>
            </a:r>
            <a:endParaRPr/>
          </a:p>
          <a:p>
            <a:pPr marL="5715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Quality - Efficiency(Ease of use), Ratings, Success stories, Feedback, App Store ratings</a:t>
            </a:r>
            <a:endParaRPr/>
          </a:p>
          <a:p>
            <a:pPr marL="5715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Development] - Pilot/Early release in 3 months ,Beta test completion in 6 months</a:t>
            </a:r>
            <a:endParaRPr b="1"/>
          </a:p>
        </p:txBody>
      </p:sp>
      <p:sp>
        <p:nvSpPr>
          <p:cNvPr id="215" name="Google Shape;215;p4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12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b="1"/>
              <a:t>Competitors</a:t>
            </a:r>
            <a:endParaRPr sz="500" b="1"/>
          </a:p>
        </p:txBody>
      </p:sp>
      <p:sp>
        <p:nvSpPr>
          <p:cNvPr id="221" name="Google Shape;221;p42"/>
          <p:cNvSpPr txBox="1"/>
          <p:nvPr/>
        </p:nvSpPr>
        <p:spPr>
          <a:xfrm>
            <a:off x="1378675" y="4513100"/>
            <a:ext cx="6787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[“Healthy Living Partner”]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/>
              <a:t>Momentum</a:t>
            </a:r>
            <a:r>
              <a:rPr lang="en"/>
              <a:t> - </a:t>
            </a:r>
            <a:r>
              <a:rPr lang="en" sz="1400"/>
              <a:t>by Apple/</a:t>
            </a:r>
            <a:r>
              <a:rPr lang="en" sz="14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Mathias Maehlum</a:t>
            </a:r>
            <a:endParaRPr sz="500"/>
          </a:p>
        </p:txBody>
      </p:sp>
      <p:sp>
        <p:nvSpPr>
          <p:cNvPr id="227" name="Google Shape;227;p43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14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8" name="Google Shape;228;p43"/>
          <p:cNvSpPr txBox="1">
            <a:spLocks noGrp="1"/>
          </p:cNvSpPr>
          <p:nvPr>
            <p:ph type="body" idx="3"/>
          </p:nvPr>
        </p:nvSpPr>
        <p:spPr>
          <a:xfrm>
            <a:off x="204200" y="1222475"/>
            <a:ext cx="8482500" cy="3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500"/>
          </a:p>
          <a:p>
            <a: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Momentum </a:t>
            </a:r>
            <a:r>
              <a:rPr lang="en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Habit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Tracker  -  </a:t>
            </a: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 that boosts willpower and helps you reach goals 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Features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Calendar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Data Export to CSV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/>
              <a:t>Reminder</a:t>
            </a:r>
            <a:endParaRPr sz="1800"/>
          </a:p>
          <a:p>
            <a:pPr marL="4572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/>
              <a:t>Interactive Notifications</a:t>
            </a:r>
            <a:endParaRPr sz="1800"/>
          </a:p>
          <a:p>
            <a:pPr marL="4572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/>
              <a:t>Weekly Targets, Notes</a:t>
            </a:r>
            <a:endParaRPr sz="1800"/>
          </a:p>
          <a:p>
            <a:pPr marL="1143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No free reliable data on specific market penetration as of yet. General market projection only. Listed among top 10 apps for healthy habits with 4.6 stars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/>
              <a:t>Habitbull</a:t>
            </a:r>
            <a:r>
              <a:rPr lang="en"/>
              <a:t>  - </a:t>
            </a:r>
            <a:r>
              <a:rPr lang="en" sz="2500"/>
              <a:t>by Appholdings</a:t>
            </a:r>
            <a:endParaRPr sz="500"/>
          </a:p>
        </p:txBody>
      </p:sp>
      <p:sp>
        <p:nvSpPr>
          <p:cNvPr id="234" name="Google Shape;234;p44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15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35" name="Google Shape;235;p44"/>
          <p:cNvSpPr txBox="1">
            <a:spLocks noGrp="1"/>
          </p:cNvSpPr>
          <p:nvPr>
            <p:ph type="body" idx="3"/>
          </p:nvPr>
        </p:nvSpPr>
        <p:spPr>
          <a:xfrm>
            <a:off x="153175" y="954475"/>
            <a:ext cx="8709000" cy="3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500"/>
          </a:p>
          <a:p>
            <a:pPr marL="5715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❏"/>
            </a:pPr>
            <a:r>
              <a:rPr lang="en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ulti-platform companion to keep track of your habits and routines</a:t>
            </a:r>
            <a:endParaRPr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5715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D5156"/>
              </a:buClr>
              <a:buSzPts val="1400"/>
              <a:buFont typeface="Roboto"/>
              <a:buChar char="❏"/>
            </a:pPr>
            <a:r>
              <a:rPr lang="en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</a:t>
            </a:r>
            <a:endParaRPr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Repeated to do's or goals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Calendar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Streak counter and percentage successful for each habit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Inspiring quotes per category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5715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Basic version is free,  premium version is $3.99/month or </a:t>
            </a:r>
            <a:r>
              <a:rPr lang="en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$14.99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/year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5715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No free specific market penetration data yet. General market projection only. Listed among top 10 apps for healthy habits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>
            <a:spLocks noGrp="1"/>
          </p:cNvSpPr>
          <p:nvPr>
            <p:ph type="body" idx="1"/>
          </p:nvPr>
        </p:nvSpPr>
        <p:spPr>
          <a:xfrm>
            <a:off x="565600" y="914250"/>
            <a:ext cx="81213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>
                <a:solidFill>
                  <a:srgbClr val="0000FF"/>
                </a:solidFill>
              </a:rPr>
              <a:t>Why are we better?</a:t>
            </a:r>
            <a:endParaRPr sz="500">
              <a:solidFill>
                <a:srgbClr val="0000FF"/>
              </a:solidFill>
            </a:endParaRPr>
          </a:p>
        </p:txBody>
      </p:sp>
      <p:sp>
        <p:nvSpPr>
          <p:cNvPr id="241" name="Google Shape;241;p4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/>
              <a:t>Our Advantages</a:t>
            </a:r>
            <a:endParaRPr sz="500" b="1"/>
          </a:p>
        </p:txBody>
      </p:sp>
      <p:sp>
        <p:nvSpPr>
          <p:cNvPr id="242" name="Google Shape;242;p45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Focus of feature package - Blood sugar monitoring, Nutrition and Exercise routine (key strength of the product).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Access to real health expert resources for tests and measures(data from KP and patients, collaboration)  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Competitions focus more on “will-power” and “training your system on habits” </a:t>
            </a:r>
            <a:endParaRPr/>
          </a:p>
        </p:txBody>
      </p:sp>
      <p:sp>
        <p:nvSpPr>
          <p:cNvPr id="243" name="Google Shape;243;p45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16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6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b="1"/>
              <a:t>Roadmap and Vision</a:t>
            </a:r>
            <a:endParaRPr sz="500" b="1"/>
          </a:p>
        </p:txBody>
      </p:sp>
      <p:sp>
        <p:nvSpPr>
          <p:cNvPr id="249" name="Google Shape;249;p46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50" name="Google Shape;250;p46"/>
          <p:cNvSpPr txBox="1"/>
          <p:nvPr/>
        </p:nvSpPr>
        <p:spPr>
          <a:xfrm>
            <a:off x="1366900" y="4348100"/>
            <a:ext cx="6787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[“Healthy Living Partner”]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>
                <a:solidFill>
                  <a:srgbClr val="0000FF"/>
                </a:solidFill>
              </a:rPr>
              <a:t>Where do we go from here?</a:t>
            </a:r>
            <a:endParaRPr sz="500">
              <a:solidFill>
                <a:srgbClr val="0000FF"/>
              </a:solidFill>
            </a:endParaRPr>
          </a:p>
        </p:txBody>
      </p:sp>
      <p:sp>
        <p:nvSpPr>
          <p:cNvPr id="256" name="Google Shape;256;p4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/>
              <a:t>Roadmap Pillars</a:t>
            </a:r>
            <a:endParaRPr sz="500" b="1"/>
          </a:p>
        </p:txBody>
      </p:sp>
      <p:sp>
        <p:nvSpPr>
          <p:cNvPr id="257" name="Google Shape;257;p47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121300" cy="20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To create an app that assists people to live a healthy life through monitored practice, thereby preventing chronic disease.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Blood sugar-level monitor 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Diet Assistant 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Exercise Activity Mate  </a:t>
            </a:r>
            <a:endParaRPr/>
          </a:p>
        </p:txBody>
      </p:sp>
      <p:sp>
        <p:nvSpPr>
          <p:cNvPr id="258" name="Google Shape;258;p47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18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>
                <a:solidFill>
                  <a:srgbClr val="0000FF"/>
                </a:solidFill>
              </a:rPr>
              <a:t>Blood sugar-level monitor</a:t>
            </a:r>
            <a:endParaRPr sz="500">
              <a:solidFill>
                <a:srgbClr val="0000FF"/>
              </a:solidFill>
            </a:endParaRPr>
          </a:p>
        </p:txBody>
      </p:sp>
      <p:sp>
        <p:nvSpPr>
          <p:cNvPr id="264" name="Google Shape;264;p4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/>
              <a:t>Theme 1</a:t>
            </a:r>
            <a:endParaRPr sz="500" b="1"/>
          </a:p>
        </p:txBody>
      </p:sp>
      <p:sp>
        <p:nvSpPr>
          <p:cNvPr id="265" name="Google Shape;265;p48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The meter - This feature measures the glucose level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Threshold sensor - This feature indicates acceptable boundaries and warnings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Log - Activity log with progress indicator</a:t>
            </a:r>
            <a:endParaRPr/>
          </a:p>
        </p:txBody>
      </p:sp>
      <p:sp>
        <p:nvSpPr>
          <p:cNvPr id="266" name="Google Shape;266;p48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19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>
                <a:solidFill>
                  <a:srgbClr val="0000FF"/>
                </a:solidFill>
              </a:rPr>
              <a:t>Why Are We Here?</a:t>
            </a:r>
            <a:endParaRPr sz="500">
              <a:solidFill>
                <a:srgbClr val="0000FF"/>
              </a:solidFill>
            </a:endParaRPr>
          </a:p>
        </p:txBody>
      </p:sp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/>
              <a:t>Background</a:t>
            </a:r>
            <a:endParaRPr sz="500" b="1"/>
          </a:p>
        </p:txBody>
      </p:sp>
      <p:sp>
        <p:nvSpPr>
          <p:cNvPr id="138" name="Google Shape;138;p31"/>
          <p:cNvSpPr txBox="1">
            <a:spLocks noGrp="1"/>
          </p:cNvSpPr>
          <p:nvPr>
            <p:ph type="body" idx="3"/>
          </p:nvPr>
        </p:nvSpPr>
        <p:spPr>
          <a:xfrm>
            <a:off x="106050" y="1461150"/>
            <a:ext cx="8920200" cy="27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marR="0" lvl="0" indent="-3175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❏"/>
            </a:pPr>
            <a:r>
              <a:rPr lang="en" dirty="0"/>
              <a:t>Rising cost of healthcare is a major problem to patients and healthcare providers. KP wants to explore solutions through technological innovations that promotes healthy habits, which in return reduce or eliminate chronic disease.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❏"/>
            </a:pPr>
            <a:r>
              <a:rPr lang="en" dirty="0"/>
              <a:t>A mobile application that tracks and monitors healthy habits.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b="1" dirty="0"/>
              <a:t>[“Healthy Living Partner”]</a:t>
            </a:r>
            <a:endParaRPr b="1" dirty="0"/>
          </a:p>
        </p:txBody>
      </p:sp>
      <p:sp>
        <p:nvSpPr>
          <p:cNvPr id="139" name="Google Shape;139;p3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>
                <a:solidFill>
                  <a:srgbClr val="0000FF"/>
                </a:solidFill>
              </a:rPr>
              <a:t>Diet Assistant</a:t>
            </a:r>
            <a:r>
              <a:rPr lang="en">
                <a:solidFill>
                  <a:srgbClr val="2D3D4A"/>
                </a:solidFill>
              </a:rPr>
              <a:t> </a:t>
            </a:r>
            <a:endParaRPr sz="500"/>
          </a:p>
        </p:txBody>
      </p:sp>
      <p:sp>
        <p:nvSpPr>
          <p:cNvPr id="272" name="Google Shape;272;p4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/>
              <a:t>Theme 2</a:t>
            </a:r>
            <a:endParaRPr sz="500" b="1"/>
          </a:p>
        </p:txBody>
      </p:sp>
      <p:sp>
        <p:nvSpPr>
          <p:cNvPr id="273" name="Google Shape;273;p49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3334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Diet menu - Menu for recommended healthy nutritional diet</a:t>
            </a:r>
            <a:endParaRPr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Calories Indicator - Shows calories of every meal</a:t>
            </a:r>
            <a:endParaRPr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Scheduler - Recommend meal and exercise activities for user</a:t>
            </a:r>
            <a:endParaRPr/>
          </a:p>
        </p:txBody>
      </p:sp>
      <p:sp>
        <p:nvSpPr>
          <p:cNvPr id="274" name="Google Shape;274;p49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20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>
                <a:solidFill>
                  <a:srgbClr val="0000FF"/>
                </a:solidFill>
              </a:rPr>
              <a:t>Activity Exercise Mate</a:t>
            </a:r>
            <a:r>
              <a:rPr lang="en">
                <a:solidFill>
                  <a:srgbClr val="2D3D4A"/>
                </a:solidFill>
              </a:rPr>
              <a:t> </a:t>
            </a:r>
            <a:endParaRPr sz="500"/>
          </a:p>
        </p:txBody>
      </p:sp>
      <p:sp>
        <p:nvSpPr>
          <p:cNvPr id="280" name="Google Shape;280;p5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/>
              <a:t>Theme 3</a:t>
            </a:r>
            <a:endParaRPr sz="500" b="1"/>
          </a:p>
        </p:txBody>
      </p:sp>
      <p:sp>
        <p:nvSpPr>
          <p:cNvPr id="281" name="Google Shape;281;p50"/>
          <p:cNvSpPr txBox="1">
            <a:spLocks noGrp="1"/>
          </p:cNvSpPr>
          <p:nvPr>
            <p:ph type="body" idx="3"/>
          </p:nvPr>
        </p:nvSpPr>
        <p:spPr>
          <a:xfrm>
            <a:off x="457200" y="1520075"/>
            <a:ext cx="8229600" cy="17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Timer - Allow user to set time and measure duration of exercise activity</a:t>
            </a:r>
            <a:endParaRPr/>
          </a:p>
          <a:p>
            <a:pPr marL="114300" marR="0" lvl="0" indent="-1143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Exercise Activity Menu - Walking, Running, Pushup, Squats, etc.</a:t>
            </a:r>
            <a:endParaRPr/>
          </a:p>
          <a:p>
            <a:pPr marL="114300" marR="0" lvl="0" indent="-1143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Activity Classification - Classify exercise activities into categories based on effectiveness.</a:t>
            </a:r>
            <a:endParaRPr/>
          </a:p>
        </p:txBody>
      </p:sp>
      <p:sp>
        <p:nvSpPr>
          <p:cNvPr id="282" name="Google Shape;282;p50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21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>
                <a:solidFill>
                  <a:srgbClr val="0000FF"/>
                </a:solidFill>
              </a:rPr>
              <a:t>Widening the scope</a:t>
            </a:r>
            <a:endParaRPr sz="500">
              <a:solidFill>
                <a:srgbClr val="0000FF"/>
              </a:solidFill>
            </a:endParaRPr>
          </a:p>
        </p:txBody>
      </p:sp>
      <p:sp>
        <p:nvSpPr>
          <p:cNvPr id="288" name="Google Shape;288;p5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/>
              <a:t>Where do we go from here?</a:t>
            </a:r>
            <a:endParaRPr sz="500" b="1"/>
          </a:p>
        </p:txBody>
      </p:sp>
      <p:sp>
        <p:nvSpPr>
          <p:cNvPr id="289" name="Google Shape;289;p51"/>
          <p:cNvSpPr txBox="1">
            <a:spLocks noGrp="1"/>
          </p:cNvSpPr>
          <p:nvPr>
            <p:ph type="body" idx="3"/>
          </p:nvPr>
        </p:nvSpPr>
        <p:spPr>
          <a:xfrm>
            <a:off x="365300" y="1409700"/>
            <a:ext cx="8321400" cy="28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5715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Increase subscription through collaboration with KP - 200,000 (2 yrs)</a:t>
            </a:r>
            <a:endParaRPr/>
          </a:p>
          <a:p>
            <a:pPr marL="5715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Expand product features to include API</a:t>
            </a:r>
            <a:endParaRPr/>
          </a:p>
          <a:p>
            <a:pPr marL="5715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Interface to other reporting test devices </a:t>
            </a:r>
            <a:endParaRPr/>
          </a:p>
          <a:p>
            <a:pPr marL="5715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Data collection and analysis</a:t>
            </a:r>
            <a:endParaRPr/>
          </a:p>
          <a:p>
            <a:pPr marL="5715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Establish sales channels with health insurance providers</a:t>
            </a:r>
            <a:endParaRPr/>
          </a:p>
        </p:txBody>
      </p:sp>
      <p:sp>
        <p:nvSpPr>
          <p:cNvPr id="290" name="Google Shape;290;p5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22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 txBox="1">
            <a:spLocks noGrp="1"/>
          </p:cNvSpPr>
          <p:nvPr>
            <p:ph type="title"/>
          </p:nvPr>
        </p:nvSpPr>
        <p:spPr>
          <a:xfrm>
            <a:off x="178700" y="193775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Fitness App Market Combined</a:t>
            </a:r>
            <a:endParaRPr b="1"/>
          </a:p>
        </p:txBody>
      </p:sp>
      <p:pic>
        <p:nvPicPr>
          <p:cNvPr id="296" name="Google Shape;29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525" y="1223838"/>
            <a:ext cx="6045950" cy="35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b="1"/>
              <a:t>The Business Case</a:t>
            </a:r>
            <a:endParaRPr sz="500" b="1"/>
          </a:p>
        </p:txBody>
      </p:sp>
      <p:sp>
        <p:nvSpPr>
          <p:cNvPr id="145" name="Google Shape;145;p32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46" name="Google Shape;146;p32"/>
          <p:cNvSpPr txBox="1"/>
          <p:nvPr/>
        </p:nvSpPr>
        <p:spPr>
          <a:xfrm>
            <a:off x="902875" y="4207000"/>
            <a:ext cx="734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[“Healthy Living Partner”]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457200" y="803225"/>
            <a:ext cx="82296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>
                <a:solidFill>
                  <a:srgbClr val="0000FF"/>
                </a:solidFill>
              </a:rPr>
              <a:t>Where are we starting?</a:t>
            </a:r>
            <a:endParaRPr sz="500">
              <a:solidFill>
                <a:srgbClr val="0000FF"/>
              </a:solidFill>
            </a:endParaRPr>
          </a:p>
        </p:txBody>
      </p:sp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405800" y="208025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/>
              <a:t>Initial Focus</a:t>
            </a:r>
            <a:endParaRPr sz="500" b="1"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3"/>
          </p:nvPr>
        </p:nvSpPr>
        <p:spPr>
          <a:xfrm>
            <a:off x="508700" y="1223851"/>
            <a:ext cx="8229600" cy="3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75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en"/>
              <a:t>Diabetes is a major common disease that is financially costly to the society.</a:t>
            </a:r>
            <a:endParaRPr/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Roboto"/>
              <a:buChar char="❏"/>
            </a:pPr>
            <a:r>
              <a:rPr lang="en" b="1">
                <a:solidFill>
                  <a:srgbClr val="202124"/>
                </a:solidFill>
                <a:highlight>
                  <a:srgbClr val="FFFFFF"/>
                </a:highlight>
              </a:rPr>
              <a:t>Health problems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 : damage to the large blood vessels of the heart, brain and legs (macrovascular complications) and to small blood vessels, causing problems in the eyes, kidneys, feet and nerves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❏"/>
            </a:pPr>
            <a:r>
              <a:rPr lang="en" b="1"/>
              <a:t>Healthcare problems</a:t>
            </a:r>
            <a:r>
              <a:rPr lang="en"/>
              <a:t> : Extremely costly to diagnose. About $245B “wasteful cost” in diagnosis that could be avoided/saved</a:t>
            </a:r>
            <a:endParaRPr/>
          </a:p>
          <a:p>
            <a:pPr marL="457200" marR="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75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❏"/>
            </a:pPr>
            <a:r>
              <a:rPr lang="en" b="1"/>
              <a:t>Solution</a:t>
            </a:r>
            <a:r>
              <a:rPr lang="en"/>
              <a:t> focus is to </a:t>
            </a:r>
            <a:r>
              <a:rPr lang="en" b="1"/>
              <a:t>prevent</a:t>
            </a:r>
            <a:r>
              <a:rPr lang="en"/>
              <a:t> this disease through life changing healthy habits by tracking and monitoring, thereby reducing healthcare costs and saving lives.  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54" name="Google Shape;154;p33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4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Mobile Health Apps Market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457200" y="15465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Opportunity </a:t>
            </a:r>
            <a:endParaRPr b="1"/>
          </a:p>
        </p:txBody>
      </p:sp>
      <p:sp>
        <p:nvSpPr>
          <p:cNvPr id="161" name="Google Shape;161;p34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Google Shape;162;p34" descr="U.S. mHealth apps market" title="U.S. mHealth apps market size, by type, 2015 - 2026 (USD Billion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63" y="1388250"/>
            <a:ext cx="8541875" cy="3510000"/>
          </a:xfrm>
          <a:prstGeom prst="rect">
            <a:avLst/>
          </a:prstGeom>
          <a:noFill/>
          <a:ln w="9525" cap="flat" cmpd="sng">
            <a:solidFill>
              <a:srgbClr val="C7C7C7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>
            <a:spLocks noGrp="1"/>
          </p:cNvSpPr>
          <p:nvPr>
            <p:ph type="title"/>
          </p:nvPr>
        </p:nvSpPr>
        <p:spPr>
          <a:xfrm>
            <a:off x="457200" y="31905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Fitness App Market Growth Projection</a:t>
            </a:r>
            <a:endParaRPr sz="3200" b="1"/>
          </a:p>
        </p:txBody>
      </p:sp>
      <p:sp>
        <p:nvSpPr>
          <p:cNvPr id="168" name="Google Shape;168;p35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28163"/>
            <a:ext cx="79629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body" idx="1"/>
          </p:nvPr>
        </p:nvSpPr>
        <p:spPr>
          <a:xfrm>
            <a:off x="457200" y="697650"/>
            <a:ext cx="82296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the problem?</a:t>
            </a:r>
            <a:endParaRPr sz="500"/>
          </a:p>
        </p:txBody>
      </p:sp>
      <p:sp>
        <p:nvSpPr>
          <p:cNvPr id="175" name="Google Shape;175;p36"/>
          <p:cNvSpPr txBox="1">
            <a:spLocks noGrp="1"/>
          </p:cNvSpPr>
          <p:nvPr>
            <p:ph type="title"/>
          </p:nvPr>
        </p:nvSpPr>
        <p:spPr>
          <a:xfrm>
            <a:off x="457200" y="169125"/>
            <a:ext cx="82296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/>
              <a:t>Opportunity</a:t>
            </a:r>
            <a:endParaRPr sz="500" b="1"/>
          </a:p>
        </p:txBody>
      </p:sp>
      <p:sp>
        <p:nvSpPr>
          <p:cNvPr id="176" name="Google Shape;176;p36"/>
          <p:cNvSpPr txBox="1">
            <a:spLocks noGrp="1"/>
          </p:cNvSpPr>
          <p:nvPr>
            <p:ph type="body" idx="3"/>
          </p:nvPr>
        </p:nvSpPr>
        <p:spPr>
          <a:xfrm>
            <a:off x="457200" y="1066488"/>
            <a:ext cx="8229600" cy="38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400"/>
          </a:p>
          <a:p>
            <a:pPr marL="1143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400"/>
          </a:p>
          <a:p>
            <a:pPr marL="457200" marR="0" lvl="0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❏"/>
            </a:pPr>
            <a:r>
              <a:rPr lang="en" sz="1600" b="1"/>
              <a:t>Mobile</a:t>
            </a:r>
            <a:r>
              <a:rPr lang="en" sz="1600" b="1">
                <a:solidFill>
                  <a:srgbClr val="36363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Health apps market </a:t>
            </a:r>
            <a:r>
              <a:rPr lang="en" sz="1600">
                <a:solidFill>
                  <a:srgbClr val="36363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size was valued USD 12.4 billion in 2018, projected to expand at a CAGR of 44.7% over the forecast period</a:t>
            </a:r>
            <a:r>
              <a:rPr lang="en" sz="1600"/>
              <a:t>. 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 </a:t>
            </a:r>
            <a:r>
              <a:rPr lang="en" sz="1600" b="1"/>
              <a:t>Estimated cost of diagnosed diabetes</a:t>
            </a:r>
            <a:r>
              <a:rPr lang="en" sz="1600"/>
              <a:t> in 2017 is $327 B, including $237 B in direct medical costs. (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https://care.diabetesjournals.org/content/early/2018/03/20/dci18-0007</a:t>
            </a:r>
            <a:r>
              <a:rPr lang="en" sz="1600"/>
              <a:t>]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About 33 percent of American adults could have </a:t>
            </a:r>
            <a:r>
              <a:rPr lang="en" sz="1600" b="1"/>
              <a:t>diabetes by 2050</a:t>
            </a:r>
            <a:r>
              <a:rPr lang="en" sz="1600"/>
              <a:t>. </a:t>
            </a:r>
            <a:endParaRPr sz="1600">
              <a:solidFill>
                <a:srgbClr val="3C44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45F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3C44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2018 Global healthcare sector </a:t>
            </a:r>
            <a:r>
              <a:rPr lang="en" sz="1600" b="1">
                <a:solidFill>
                  <a:srgbClr val="3C44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revenue</a:t>
            </a:r>
            <a:r>
              <a:rPr lang="en" sz="1600">
                <a:solidFill>
                  <a:srgbClr val="3C44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was $1.853 trillion, with an increase of 4.5% on a yearly basis.</a:t>
            </a:r>
            <a:endParaRPr sz="1600">
              <a:solidFill>
                <a:srgbClr val="3C44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45F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3C44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Healthcare yearly </a:t>
            </a:r>
            <a:r>
              <a:rPr lang="en" sz="1600" b="1">
                <a:solidFill>
                  <a:srgbClr val="3C44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expenditures</a:t>
            </a:r>
            <a:r>
              <a:rPr lang="en" sz="1600">
                <a:solidFill>
                  <a:srgbClr val="3C44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US spends $10,224 per person. </a:t>
            </a:r>
            <a:endParaRPr sz="1600">
              <a:solidFill>
                <a:srgbClr val="3C44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 b="1">
                <a:solidFill>
                  <a:srgbClr val="3C44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Americans will spend</a:t>
            </a:r>
            <a:r>
              <a:rPr lang="en" sz="1600">
                <a:solidFill>
                  <a:srgbClr val="3C44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$3.65 trillion on health, which amounts to 17.8% of the country’s GDP</a:t>
            </a:r>
            <a:r>
              <a:rPr lang="en" sz="1600"/>
              <a:t>].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https://policyadvice.net/insurance/insights/healthcare-statistics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 b="1"/>
              <a:t>Target Audience </a:t>
            </a:r>
            <a:r>
              <a:rPr lang="en" sz="1600"/>
              <a:t>- 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Adults aged 45 to 74,  plus new cases within 18 to 44 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 b="1"/>
              <a:t>Total Addressable Market(TAM)</a:t>
            </a:r>
            <a:r>
              <a:rPr lang="en" sz="1600"/>
              <a:t> for this opportunity -  About $400 million  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77" name="Google Shape;177;p3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7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Target Audience Age Category</a:t>
            </a:r>
            <a:endParaRPr b="1"/>
          </a:p>
        </p:txBody>
      </p:sp>
      <p:sp>
        <p:nvSpPr>
          <p:cNvPr id="185" name="Google Shape;185;p37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13975"/>
            <a:ext cx="7440300" cy="43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>
            <a:spLocks noGrp="1"/>
          </p:cNvSpPr>
          <p:nvPr>
            <p:ph type="body" idx="1"/>
          </p:nvPr>
        </p:nvSpPr>
        <p:spPr>
          <a:xfrm>
            <a:off x="457200" y="751976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>
                <a:solidFill>
                  <a:srgbClr val="0000FF"/>
                </a:solidFill>
              </a:rPr>
              <a:t>What’s Our Solution?</a:t>
            </a:r>
            <a:endParaRPr sz="500">
              <a:solidFill>
                <a:srgbClr val="0000FF"/>
              </a:solidFill>
            </a:endParaRPr>
          </a:p>
        </p:txBody>
      </p:sp>
      <p:sp>
        <p:nvSpPr>
          <p:cNvPr id="192" name="Google Shape;192;p38"/>
          <p:cNvSpPr txBox="1">
            <a:spLocks noGrp="1"/>
          </p:cNvSpPr>
          <p:nvPr>
            <p:ph type="title"/>
          </p:nvPr>
        </p:nvSpPr>
        <p:spPr>
          <a:xfrm>
            <a:off x="457200" y="156775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/>
              <a:t>Proposal</a:t>
            </a:r>
            <a:endParaRPr sz="500" b="1"/>
          </a:p>
        </p:txBody>
      </p:sp>
      <p:sp>
        <p:nvSpPr>
          <p:cNvPr id="193" name="Google Shape;193;p38"/>
          <p:cNvSpPr txBox="1">
            <a:spLocks noGrp="1"/>
          </p:cNvSpPr>
          <p:nvPr>
            <p:ph type="body" idx="3"/>
          </p:nvPr>
        </p:nvSpPr>
        <p:spPr>
          <a:xfrm>
            <a:off x="457200" y="1196450"/>
            <a:ext cx="8229600" cy="30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A mobile application that monitors, tracks and recommends healthy habits </a:t>
            </a:r>
            <a:endParaRPr/>
          </a:p>
          <a:p>
            <a:pPr marL="9144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Healthy diet menu(Breakfast, Lunch, Dinner)</a:t>
            </a:r>
            <a:endParaRPr/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Calendar and Time Schedule</a:t>
            </a:r>
            <a:endParaRPr/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Recommend daily exercise activities</a:t>
            </a:r>
            <a:endParaRPr/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Track steps and strides daily</a:t>
            </a:r>
            <a:endParaRPr/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Blood sugar or Glucose level monitor</a:t>
            </a:r>
            <a:endParaRPr/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Alarm </a:t>
            </a:r>
            <a:endParaRPr/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API for integration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94" name="Google Shape;194;p38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9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Microsoft Office PowerPoint</Application>
  <PresentationFormat>On-screen Show (16:9)</PresentationFormat>
  <Paragraphs>147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Cabin</vt:lpstr>
      <vt:lpstr>Open Sans</vt:lpstr>
      <vt:lpstr>Arial</vt:lpstr>
      <vt:lpstr>Roboto</vt:lpstr>
      <vt:lpstr>Simple Light</vt:lpstr>
      <vt:lpstr>Udacity Template 16x9</vt:lpstr>
      <vt:lpstr>PowerPoint Presentation</vt:lpstr>
      <vt:lpstr>Background</vt:lpstr>
      <vt:lpstr>The Business Case</vt:lpstr>
      <vt:lpstr>Initial Focus</vt:lpstr>
      <vt:lpstr>Opportunity </vt:lpstr>
      <vt:lpstr>Fitness App Market Growth Projection</vt:lpstr>
      <vt:lpstr>Opportunity</vt:lpstr>
      <vt:lpstr>Target Audience Age Category</vt:lpstr>
      <vt:lpstr>Proposal</vt:lpstr>
      <vt:lpstr> Cost of Development</vt:lpstr>
      <vt:lpstr>Return On Investment(ROI)</vt:lpstr>
      <vt:lpstr>Measurement</vt:lpstr>
      <vt:lpstr>Competitors</vt:lpstr>
      <vt:lpstr>Momentum - by Apple/Mathias Maehlum</vt:lpstr>
      <vt:lpstr>Habitbull  - by Appholdings</vt:lpstr>
      <vt:lpstr>Our Advantages</vt:lpstr>
      <vt:lpstr>Roadmap and Vision</vt:lpstr>
      <vt:lpstr>Roadmap Pillars</vt:lpstr>
      <vt:lpstr>Theme 1</vt:lpstr>
      <vt:lpstr>Theme 2</vt:lpstr>
      <vt:lpstr>Theme 3</vt:lpstr>
      <vt:lpstr>Where do we go from here?</vt:lpstr>
      <vt:lpstr>Fitness App Market Combined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Franc</cp:lastModifiedBy>
  <cp:revision>1</cp:revision>
  <dcterms:modified xsi:type="dcterms:W3CDTF">2021-03-12T09:03:24Z</dcterms:modified>
</cp:coreProperties>
</file>